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4683" r:id="rId2"/>
    <p:sldMasterId id="2147483664" r:id="rId3"/>
  </p:sldMasterIdLst>
  <p:notesMasterIdLst>
    <p:notesMasterId r:id="rId38"/>
  </p:notesMasterIdLst>
  <p:handoutMasterIdLst>
    <p:handoutMasterId r:id="rId39"/>
  </p:handoutMasterIdLst>
  <p:sldIdLst>
    <p:sldId id="358" r:id="rId4"/>
    <p:sldId id="778" r:id="rId5"/>
    <p:sldId id="787" r:id="rId6"/>
    <p:sldId id="785" r:id="rId7"/>
    <p:sldId id="776" r:id="rId8"/>
    <p:sldId id="779" r:id="rId9"/>
    <p:sldId id="788" r:id="rId10"/>
    <p:sldId id="789" r:id="rId11"/>
    <p:sldId id="780" r:id="rId12"/>
    <p:sldId id="781" r:id="rId13"/>
    <p:sldId id="767" r:id="rId14"/>
    <p:sldId id="790" r:id="rId15"/>
    <p:sldId id="791" r:id="rId16"/>
    <p:sldId id="792" r:id="rId17"/>
    <p:sldId id="793" r:id="rId18"/>
    <p:sldId id="795" r:id="rId19"/>
    <p:sldId id="796" r:id="rId20"/>
    <p:sldId id="797" r:id="rId21"/>
    <p:sldId id="798" r:id="rId22"/>
    <p:sldId id="802" r:id="rId23"/>
    <p:sldId id="803" r:id="rId24"/>
    <p:sldId id="800" r:id="rId25"/>
    <p:sldId id="805" r:id="rId26"/>
    <p:sldId id="804" r:id="rId27"/>
    <p:sldId id="799" r:id="rId28"/>
    <p:sldId id="807" r:id="rId29"/>
    <p:sldId id="806" r:id="rId30"/>
    <p:sldId id="801" r:id="rId31"/>
    <p:sldId id="809" r:id="rId32"/>
    <p:sldId id="808" r:id="rId33"/>
    <p:sldId id="777" r:id="rId34"/>
    <p:sldId id="766" r:id="rId35"/>
    <p:sldId id="782" r:id="rId36"/>
    <p:sldId id="786" r:id="rId37"/>
  </p:sldIdLst>
  <p:sldSz cx="9326563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5pPr>
    <a:lvl6pPr marL="22860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6pPr>
    <a:lvl7pPr marL="27432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7pPr>
    <a:lvl8pPr marL="32004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8pPr>
    <a:lvl9pPr marL="3657600" algn="l" defTabSz="914400" rtl="0" eaLnBrk="1" latinLnBrk="0" hangingPunct="1">
      <a:defRPr sz="2400" b="1" kern="1200" baseline="-25000">
        <a:solidFill>
          <a:schemeClr val="tx1"/>
        </a:solidFill>
        <a:latin typeface="Symbol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2" end="64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3300"/>
    <a:srgbClr val="FF0066"/>
    <a:srgbClr val="FF0000"/>
    <a:srgbClr val="00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0941" autoAdjust="0"/>
  </p:normalViewPr>
  <p:slideViewPr>
    <p:cSldViewPr>
      <p:cViewPr varScale="1">
        <p:scale>
          <a:sx n="85" d="100"/>
          <a:sy n="85" d="100"/>
        </p:scale>
        <p:origin x="-1397" y="-77"/>
      </p:cViewPr>
      <p:guideLst>
        <p:guide orient="horz" pos="2160"/>
        <p:guide pos="29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Total Attack Time (No. of packets = 100)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31.56</c:v>
                </c:pt>
                <c:pt idx="1">
                  <c:v>30.78</c:v>
                </c:pt>
                <c:pt idx="2">
                  <c:v>31.73</c:v>
                </c:pt>
                <c:pt idx="3">
                  <c:v>29.43</c:v>
                </c:pt>
                <c:pt idx="4">
                  <c:v>30.21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92.74</c:v>
                </c:pt>
                <c:pt idx="1">
                  <c:v>93.98</c:v>
                </c:pt>
                <c:pt idx="2">
                  <c:v>91.54</c:v>
                </c:pt>
                <c:pt idx="3">
                  <c:v>92.09</c:v>
                </c:pt>
                <c:pt idx="4">
                  <c:v>93.17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123136"/>
        <c:axId val="12399744"/>
      </c:barChart>
      <c:catAx>
        <c:axId val="12123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12399744"/>
        <c:crosses val="autoZero"/>
        <c:auto val="1"/>
        <c:lblAlgn val="ctr"/>
        <c:lblOffset val="100"/>
        <c:noMultiLvlLbl val="0"/>
      </c:catAx>
      <c:valAx>
        <c:axId val="1239974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Attack Time (s)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123136"/>
        <c:crosses val="autoZero"/>
        <c:crossBetween val="between"/>
      </c:valAx>
      <c:spPr>
        <a:ln w="12700"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Total</a:t>
            </a:r>
            <a:r>
              <a:rPr lang="en-IN" baseline="0" dirty="0" smtClean="0"/>
              <a:t> Attack Time (No. of packets = 200)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62.64</c:v>
                </c:pt>
                <c:pt idx="1">
                  <c:v>61.12</c:v>
                </c:pt>
                <c:pt idx="2">
                  <c:v>59.93</c:v>
                </c:pt>
                <c:pt idx="3">
                  <c:v>60.76</c:v>
                </c:pt>
                <c:pt idx="4">
                  <c:v>61.33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189.23</c:v>
                </c:pt>
                <c:pt idx="1">
                  <c:v>188.07</c:v>
                </c:pt>
                <c:pt idx="2">
                  <c:v>190.35</c:v>
                </c:pt>
                <c:pt idx="3">
                  <c:v>191.54</c:v>
                </c:pt>
                <c:pt idx="4">
                  <c:v>189.88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7653504"/>
        <c:axId val="38408960"/>
      </c:barChart>
      <c:catAx>
        <c:axId val="376535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38408960"/>
        <c:crosses val="autoZero"/>
        <c:auto val="1"/>
        <c:lblAlgn val="ctr"/>
        <c:lblOffset val="100"/>
        <c:noMultiLvlLbl val="0"/>
      </c:catAx>
      <c:valAx>
        <c:axId val="3840896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Attack Time (s)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7653504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Total Attack Time </a:t>
            </a:r>
            <a:r>
              <a:rPr lang="en-IN" baseline="0" dirty="0" smtClean="0"/>
              <a:t>(No. of packets = 300)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89.64</c:v>
                </c:pt>
                <c:pt idx="1">
                  <c:v>91.82</c:v>
                </c:pt>
                <c:pt idx="2">
                  <c:v>90.73</c:v>
                </c:pt>
                <c:pt idx="3">
                  <c:v>90.01</c:v>
                </c:pt>
                <c:pt idx="4">
                  <c:v>88.62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278.95</c:v>
                </c:pt>
                <c:pt idx="1">
                  <c:v>287.04000000000002</c:v>
                </c:pt>
                <c:pt idx="2">
                  <c:v>279.86</c:v>
                </c:pt>
                <c:pt idx="3">
                  <c:v>280.45</c:v>
                </c:pt>
                <c:pt idx="4">
                  <c:v>279.08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7464960"/>
        <c:axId val="237467136"/>
      </c:barChart>
      <c:catAx>
        <c:axId val="2374649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37467136"/>
        <c:crosses val="autoZero"/>
        <c:auto val="1"/>
        <c:lblAlgn val="ctr"/>
        <c:lblOffset val="100"/>
        <c:noMultiLvlLbl val="0"/>
      </c:catAx>
      <c:valAx>
        <c:axId val="23746713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Attack Time (s)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37464960"/>
        <c:crosses val="autoZero"/>
        <c:crossBetween val="between"/>
      </c:valAx>
      <c:spPr>
        <a:ln w="12700"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Average RTT (No. of packets =</a:t>
            </a:r>
            <a:r>
              <a:rPr lang="en-IN" baseline="0" dirty="0" smtClean="0"/>
              <a:t> 100</a:t>
            </a:r>
            <a:r>
              <a:rPr lang="en-IN" dirty="0" smtClean="0"/>
              <a:t>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0.66</c:v>
                </c:pt>
                <c:pt idx="1">
                  <c:v>0.68</c:v>
                </c:pt>
                <c:pt idx="2">
                  <c:v>0.65</c:v>
                </c:pt>
                <c:pt idx="3">
                  <c:v>0.7</c:v>
                </c:pt>
                <c:pt idx="4">
                  <c:v>0.62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2.4300000000000002</c:v>
                </c:pt>
                <c:pt idx="1">
                  <c:v>2.54</c:v>
                </c:pt>
                <c:pt idx="2">
                  <c:v>2.48</c:v>
                </c:pt>
                <c:pt idx="3">
                  <c:v>2.69</c:v>
                </c:pt>
                <c:pt idx="4">
                  <c:v>2.77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381632"/>
        <c:axId val="126717952"/>
      </c:barChart>
      <c:catAx>
        <c:axId val="393816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6717952"/>
        <c:crosses val="autoZero"/>
        <c:auto val="1"/>
        <c:lblAlgn val="ctr"/>
        <c:lblOffset val="100"/>
        <c:noMultiLvlLbl val="0"/>
      </c:catAx>
      <c:valAx>
        <c:axId val="1267179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Average</a:t>
                </a:r>
                <a:r>
                  <a:rPr lang="en-IN" baseline="0" dirty="0" smtClean="0"/>
                  <a:t> RTT (</a:t>
                </a:r>
                <a:r>
                  <a:rPr lang="en-IN" baseline="0" dirty="0" err="1" smtClean="0"/>
                  <a:t>ms</a:t>
                </a:r>
                <a:r>
                  <a:rPr lang="en-IN" baseline="0" dirty="0" smtClean="0"/>
                  <a:t>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38163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Average RTT (No. of packets = 200)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0.76</c:v>
                </c:pt>
                <c:pt idx="1">
                  <c:v>0.78</c:v>
                </c:pt>
                <c:pt idx="2">
                  <c:v>0.71</c:v>
                </c:pt>
                <c:pt idx="3">
                  <c:v>0.72</c:v>
                </c:pt>
                <c:pt idx="4">
                  <c:v>0.81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3.46</c:v>
                </c:pt>
                <c:pt idx="1">
                  <c:v>3.39</c:v>
                </c:pt>
                <c:pt idx="2">
                  <c:v>3.51</c:v>
                </c:pt>
                <c:pt idx="3">
                  <c:v>3.66</c:v>
                </c:pt>
                <c:pt idx="4">
                  <c:v>3.25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938112"/>
        <c:axId val="129325696"/>
      </c:barChart>
      <c:catAx>
        <c:axId val="389381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29325696"/>
        <c:crosses val="autoZero"/>
        <c:auto val="1"/>
        <c:lblAlgn val="ctr"/>
        <c:lblOffset val="100"/>
        <c:noMultiLvlLbl val="0"/>
      </c:catAx>
      <c:valAx>
        <c:axId val="1293256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Average RTT</a:t>
                </a:r>
                <a:r>
                  <a:rPr lang="en-IN" baseline="0" dirty="0" smtClean="0"/>
                  <a:t> (</a:t>
                </a:r>
                <a:r>
                  <a:rPr lang="en-IN" baseline="0" dirty="0" err="1" smtClean="0"/>
                  <a:t>ms</a:t>
                </a:r>
                <a:r>
                  <a:rPr lang="en-IN" baseline="0" dirty="0" smtClean="0"/>
                  <a:t>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8938112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IN" dirty="0" smtClean="0"/>
              <a:t>Average RTT (No. of packets = 300)</a:t>
            </a:r>
            <a:endParaRPr lang="en-IN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SYN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0.89</c:v>
                </c:pt>
                <c:pt idx="1">
                  <c:v>0.98</c:v>
                </c:pt>
                <c:pt idx="2">
                  <c:v>0.93</c:v>
                </c:pt>
                <c:pt idx="3">
                  <c:v>0.86</c:v>
                </c:pt>
                <c:pt idx="4">
                  <c:v>0.89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ICMP Flood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Trial 1</c:v>
                </c:pt>
                <c:pt idx="1">
                  <c:v>Trial 2</c:v>
                </c:pt>
                <c:pt idx="2">
                  <c:v>Trial 3</c:v>
                </c:pt>
                <c:pt idx="3">
                  <c:v>Trial 4</c:v>
                </c:pt>
                <c:pt idx="4">
                  <c:v>Trial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4.3899999999999997</c:v>
                </c:pt>
                <c:pt idx="1">
                  <c:v>4.17</c:v>
                </c:pt>
                <c:pt idx="2">
                  <c:v>5.37</c:v>
                </c:pt>
                <c:pt idx="3">
                  <c:v>5.24</c:v>
                </c:pt>
                <c:pt idx="4">
                  <c:v>4.7699999999999996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2221824"/>
        <c:axId val="235050880"/>
      </c:barChart>
      <c:catAx>
        <c:axId val="1822218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IN" dirty="0" smtClean="0"/>
                  <a:t>Trials</a:t>
                </a:r>
                <a:endParaRPr lang="en-IN" dirty="0"/>
              </a:p>
            </c:rich>
          </c:tx>
          <c:layout/>
          <c:overlay val="0"/>
        </c:title>
        <c:majorTickMark val="out"/>
        <c:minorTickMark val="none"/>
        <c:tickLblPos val="nextTo"/>
        <c:crossAx val="235050880"/>
        <c:crosses val="autoZero"/>
        <c:auto val="1"/>
        <c:lblAlgn val="ctr"/>
        <c:lblOffset val="100"/>
        <c:noMultiLvlLbl val="0"/>
      </c:catAx>
      <c:valAx>
        <c:axId val="235050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IN" dirty="0" smtClean="0"/>
                  <a:t>Average</a:t>
                </a:r>
                <a:r>
                  <a:rPr lang="en-IN" baseline="0" dirty="0" smtClean="0"/>
                  <a:t> RTT (</a:t>
                </a:r>
                <a:r>
                  <a:rPr lang="en-IN" baseline="0" dirty="0" err="1" smtClean="0"/>
                  <a:t>ms</a:t>
                </a:r>
                <a:r>
                  <a:rPr lang="en-IN" baseline="0" dirty="0" smtClean="0"/>
                  <a:t>)</a:t>
                </a:r>
                <a:endParaRPr lang="en-IN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2221824"/>
        <c:crosses val="autoZero"/>
        <c:crossBetween val="between"/>
      </c:valAx>
      <c:spPr>
        <a:ln>
          <a:solidFill>
            <a:srgbClr val="000000"/>
          </a:solidFill>
        </a:ln>
      </c:spPr>
    </c:plotArea>
    <c:legend>
      <c:legendPos val="r"/>
      <c:layout/>
      <c:overlay val="0"/>
    </c:legend>
    <c:plotVisOnly val="1"/>
    <c:dispBlanksAs val="gap"/>
    <c:showDLblsOverMax val="0"/>
  </c:chart>
  <c:spPr>
    <a:ln>
      <a:solidFill>
        <a:schemeClr val="tx1"/>
      </a:solidFill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4857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8513"/>
            <a:ext cx="3076575" cy="565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 baseline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688513"/>
            <a:ext cx="3076575" cy="565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 baseline="0"/>
            </a:lvl1pPr>
          </a:lstStyle>
          <a:p>
            <a:pPr>
              <a:defRPr/>
            </a:pPr>
            <a:fld id="{764AA6F4-0197-402B-9B6A-E261B3BC41D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57723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808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941388" y="768350"/>
            <a:ext cx="5216525" cy="38369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643688" y="6248400"/>
            <a:ext cx="1943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08639-840B-4A6B-B6F1-D0C507D2BEE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29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5275" y="609600"/>
            <a:ext cx="19812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0088" y="609600"/>
            <a:ext cx="5792787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752D-8D21-430B-B84F-25E86EBF720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27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D0DCAA-C197-4220-B0AD-AD000AFE971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342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lvl="0"/>
            <a:endParaRPr lang="en-IN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59AF71-D76C-4857-A02A-263C1E7E8E4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7070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B6310-DE34-462F-94A2-F1D61CFD41B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4058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38688" y="1981200"/>
            <a:ext cx="3887787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38688" y="4114800"/>
            <a:ext cx="3887787" cy="1981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err="1" smtClean="0"/>
              <a:t>Fiftevel</a:t>
            </a:r>
            <a:endParaRPr lang="en-I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B5047E-E712-4F82-B1D9-6C8CA306F3D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61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BBEB9-E7FE-400C-BEAE-4DE7241222B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37614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CA28E-C2F4-4BBF-B92B-319DC9E75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305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6E7AB-BD64-40DE-B1EA-85465B406E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477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D6A39-152A-46EC-B93E-BB9E256571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286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E5936-3D61-4CCF-B2FF-C4CA3A3E5B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861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D6A3A-776E-47A8-ACD8-F9AF43F127D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57895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C347F-32AD-4C90-A6A9-A7C471F8A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53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217E05-CFC7-42E9-9457-4BA21E2695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4704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88404-A042-4480-9C21-510556B52D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8440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F1E855-056F-4F62-9F36-08EE5E191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779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83A9B-79B4-433D-B249-4C4A730590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77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DBDD6-2F1F-4C8D-BDC2-725152791E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7510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36C62-36DB-4601-95A6-1EB67C467F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439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088" y="2130425"/>
            <a:ext cx="7926387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8588" y="3886200"/>
            <a:ext cx="65293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FEDC-19A2-4984-B0CD-5A06E961DB31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025963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E2FD-ECA1-4FD0-8395-B7AB70B85C7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66358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A30084-B8B6-4BDF-9990-5236FB5E863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3108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4406900"/>
            <a:ext cx="792797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600" y="2906713"/>
            <a:ext cx="79279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34CC-E290-4185-A50C-8537E1D6F96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87696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6725" y="1600200"/>
            <a:ext cx="41195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600200"/>
            <a:ext cx="4121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56831D-9906-4C99-8390-C5269824C17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0010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2A496-B41B-4BA3-8186-8D697D75BAF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779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ADC1C-FCC9-44D7-BE55-965829F44688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013930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B0649-FAFB-4045-B29F-AA4D743E09B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409397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3050"/>
            <a:ext cx="3068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6488" y="273050"/>
            <a:ext cx="52133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725" y="1435100"/>
            <a:ext cx="3068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62283-35C5-4FA8-9D4F-F75F8EB40CB6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4667721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4800600"/>
            <a:ext cx="559593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612775"/>
            <a:ext cx="5595938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5367338"/>
            <a:ext cx="559593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E929D-7118-4787-8F9F-1B2E54798D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05391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8A573-EDAA-4564-9435-667D3A32ADE7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720389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74638"/>
            <a:ext cx="20970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6725" y="274638"/>
            <a:ext cx="614362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1C7BB-0BDB-45C5-B17B-5D5A4FA4234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96046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0088" y="1981200"/>
            <a:ext cx="3886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688" y="1981200"/>
            <a:ext cx="38877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43175-286A-409C-A403-158B1450DB1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26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74638"/>
            <a:ext cx="839311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1535113"/>
            <a:ext cx="4121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725" y="2174875"/>
            <a:ext cx="4121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100" y="1535113"/>
            <a:ext cx="4122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100" y="2174875"/>
            <a:ext cx="4122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CDBAF-08E0-447B-8320-A1AC2ED92511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2960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E3B3C-C1C4-41C7-A41A-AA61B627FDB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9566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3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75546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10488" y="3581400"/>
            <a:ext cx="19431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DEC812-7A16-4FE3-90C7-C26A290C9C23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9342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102D2-3156-4781-AB8B-62232CCDDB54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58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0088" y="609600"/>
            <a:ext cx="79263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0088" y="1981200"/>
            <a:ext cx="792638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0088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 altLang="ja-JP" smtClean="0"/>
              <a:t> </a:t>
            </a: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86113" y="6248400"/>
            <a:ext cx="2954337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3375" y="6248400"/>
            <a:ext cx="19431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 baseline="0">
                <a:latin typeface="Times New Roman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D4B4F34-A5B6-489E-8978-62436D9B8918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  <p:sp>
        <p:nvSpPr>
          <p:cNvPr id="1031" name="AutoShape 8"/>
          <p:cNvSpPr>
            <a:spLocks noChangeArrowheads="1"/>
          </p:cNvSpPr>
          <p:nvPr userDrawn="1"/>
        </p:nvSpPr>
        <p:spPr bwMode="auto">
          <a:xfrm>
            <a:off x="0" y="46038"/>
            <a:ext cx="9239250" cy="6761162"/>
          </a:xfrm>
          <a:prstGeom prst="roundRect">
            <a:avLst>
              <a:gd name="adj" fmla="val 5185"/>
            </a:avLst>
          </a:prstGeom>
          <a:solidFill>
            <a:srgbClr val="FFFFFF"/>
          </a:solidFill>
          <a:ln>
            <a:noFill/>
          </a:ln>
          <a:extLst/>
        </p:spPr>
        <p:txBody>
          <a:bodyPr/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endParaRPr lang="en-IN" altLang="en-US" smtClean="0"/>
          </a:p>
        </p:txBody>
      </p:sp>
      <p:sp>
        <p:nvSpPr>
          <p:cNvPr id="1032" name="Freeform 9"/>
          <p:cNvSpPr>
            <a:spLocks/>
          </p:cNvSpPr>
          <p:nvPr userDrawn="1"/>
        </p:nvSpPr>
        <p:spPr bwMode="auto">
          <a:xfrm>
            <a:off x="0" y="0"/>
            <a:ext cx="9321800" cy="6850063"/>
          </a:xfrm>
          <a:custGeom>
            <a:avLst/>
            <a:gdLst>
              <a:gd name="T0" fmla="*/ 2147483647 w 5757"/>
              <a:gd name="T1" fmla="*/ 2147483647 h 4315"/>
              <a:gd name="T2" fmla="*/ 2147483647 w 5757"/>
              <a:gd name="T3" fmla="*/ 2147483647 h 4315"/>
              <a:gd name="T4" fmla="*/ 2147483647 w 5757"/>
              <a:gd name="T5" fmla="*/ 2147483647 h 4315"/>
              <a:gd name="T6" fmla="*/ 2147483647 w 5757"/>
              <a:gd name="T7" fmla="*/ 2147483647 h 4315"/>
              <a:gd name="T8" fmla="*/ 2147483647 w 5757"/>
              <a:gd name="T9" fmla="*/ 2147483647 h 4315"/>
              <a:gd name="T10" fmla="*/ 0 w 5757"/>
              <a:gd name="T11" fmla="*/ 2147483647 h 4315"/>
              <a:gd name="T12" fmla="*/ 2147483647 w 5757"/>
              <a:gd name="T13" fmla="*/ 2147483647 h 4315"/>
              <a:gd name="T14" fmla="*/ 2147483647 w 5757"/>
              <a:gd name="T15" fmla="*/ 2147483647 h 4315"/>
              <a:gd name="T16" fmla="*/ 2147483647 w 5757"/>
              <a:gd name="T17" fmla="*/ 2147483647 h 4315"/>
              <a:gd name="T18" fmla="*/ 2147483647 w 5757"/>
              <a:gd name="T19" fmla="*/ 2147483647 h 4315"/>
              <a:gd name="T20" fmla="*/ 2147483647 w 5757"/>
              <a:gd name="T21" fmla="*/ 2147483647 h 4315"/>
              <a:gd name="T22" fmla="*/ 2147483647 w 5757"/>
              <a:gd name="T23" fmla="*/ 2147483647 h 4315"/>
              <a:gd name="T24" fmla="*/ 2147483647 w 5757"/>
              <a:gd name="T25" fmla="*/ 2147483647 h 4315"/>
              <a:gd name="T26" fmla="*/ 2147483647 w 5757"/>
              <a:gd name="T27" fmla="*/ 2147483647 h 4315"/>
              <a:gd name="T28" fmla="*/ 2147483647 w 5757"/>
              <a:gd name="T29" fmla="*/ 2147483647 h 4315"/>
              <a:gd name="T30" fmla="*/ 2147483647 w 5757"/>
              <a:gd name="T31" fmla="*/ 2147483647 h 4315"/>
              <a:gd name="T32" fmla="*/ 2147483647 w 5757"/>
              <a:gd name="T33" fmla="*/ 2147483647 h 4315"/>
              <a:gd name="T34" fmla="*/ 2147483647 w 5757"/>
              <a:gd name="T35" fmla="*/ 2147483647 h 4315"/>
              <a:gd name="T36" fmla="*/ 2147483647 w 5757"/>
              <a:gd name="T37" fmla="*/ 2147483647 h 4315"/>
              <a:gd name="T38" fmla="*/ 2147483647 w 5757"/>
              <a:gd name="T39" fmla="*/ 2147483647 h 4315"/>
              <a:gd name="T40" fmla="*/ 2147483647 w 5757"/>
              <a:gd name="T41" fmla="*/ 2147483647 h 4315"/>
              <a:gd name="T42" fmla="*/ 2147483647 w 5757"/>
              <a:gd name="T43" fmla="*/ 2147483647 h 4315"/>
              <a:gd name="T44" fmla="*/ 2147483647 w 5757"/>
              <a:gd name="T45" fmla="*/ 2147483647 h 4315"/>
              <a:gd name="T46" fmla="*/ 2147483647 w 5757"/>
              <a:gd name="T47" fmla="*/ 2147483647 h 4315"/>
              <a:gd name="T48" fmla="*/ 2147483647 w 5757"/>
              <a:gd name="T49" fmla="*/ 2147483647 h 4315"/>
              <a:gd name="T50" fmla="*/ 2147483647 w 5757"/>
              <a:gd name="T51" fmla="*/ 2147483647 h 4315"/>
              <a:gd name="T52" fmla="*/ 2147483647 w 5757"/>
              <a:gd name="T53" fmla="*/ 2147483647 h 4315"/>
              <a:gd name="T54" fmla="*/ 2147483647 w 5757"/>
              <a:gd name="T55" fmla="*/ 2147483647 h 4315"/>
              <a:gd name="T56" fmla="*/ 2147483647 w 5757"/>
              <a:gd name="T57" fmla="*/ 2147483647 h 4315"/>
              <a:gd name="T58" fmla="*/ 2147483647 w 5757"/>
              <a:gd name="T59" fmla="*/ 2147483647 h 4315"/>
              <a:gd name="T60" fmla="*/ 2147483647 w 5757"/>
              <a:gd name="T61" fmla="*/ 2147483647 h 4315"/>
              <a:gd name="T62" fmla="*/ 2147483647 w 5757"/>
              <a:gd name="T63" fmla="*/ 2147483647 h 4315"/>
              <a:gd name="T64" fmla="*/ 2147483647 w 5757"/>
              <a:gd name="T65" fmla="*/ 2147483647 h 4315"/>
              <a:gd name="T66" fmla="*/ 2147483647 w 5757"/>
              <a:gd name="T67" fmla="*/ 2147483647 h 4315"/>
              <a:gd name="T68" fmla="*/ 2147483647 w 5757"/>
              <a:gd name="T69" fmla="*/ 2147483647 h 4315"/>
              <a:gd name="T70" fmla="*/ 2147483647 w 5757"/>
              <a:gd name="T71" fmla="*/ 2147483647 h 4315"/>
              <a:gd name="T72" fmla="*/ 2147483647 w 5757"/>
              <a:gd name="T73" fmla="*/ 2147483647 h 4315"/>
              <a:gd name="T74" fmla="*/ 2147483647 w 5757"/>
              <a:gd name="T75" fmla="*/ 2147483647 h 4315"/>
              <a:gd name="T76" fmla="*/ 2147483647 w 5757"/>
              <a:gd name="T77" fmla="*/ 2147483647 h 4315"/>
              <a:gd name="T78" fmla="*/ 2147483647 w 5757"/>
              <a:gd name="T79" fmla="*/ 2147483647 h 4315"/>
              <a:gd name="T80" fmla="*/ 2147483647 w 5757"/>
              <a:gd name="T81" fmla="*/ 2147483647 h 4315"/>
              <a:gd name="T82" fmla="*/ 2147483647 w 5757"/>
              <a:gd name="T83" fmla="*/ 2147483647 h 4315"/>
              <a:gd name="T84" fmla="*/ 2147483647 w 5757"/>
              <a:gd name="T85" fmla="*/ 2147483647 h 4315"/>
              <a:gd name="T86" fmla="*/ 2147483647 w 5757"/>
              <a:gd name="T87" fmla="*/ 2147483647 h 4315"/>
              <a:gd name="T88" fmla="*/ 2147483647 w 5757"/>
              <a:gd name="T89" fmla="*/ 2147483647 h 4315"/>
              <a:gd name="T90" fmla="*/ 2147483647 w 5757"/>
              <a:gd name="T91" fmla="*/ 2147483647 h 4315"/>
              <a:gd name="T92" fmla="*/ 2147483647 w 5757"/>
              <a:gd name="T93" fmla="*/ 2147483647 h 4315"/>
              <a:gd name="T94" fmla="*/ 2147483647 w 5757"/>
              <a:gd name="T95" fmla="*/ 2147483647 h 4315"/>
              <a:gd name="T96" fmla="*/ 2147483647 w 5757"/>
              <a:gd name="T97" fmla="*/ 2147483647 h 4315"/>
              <a:gd name="T98" fmla="*/ 2147483647 w 5757"/>
              <a:gd name="T99" fmla="*/ 2147483647 h 4315"/>
              <a:gd name="T100" fmla="*/ 2147483647 w 5757"/>
              <a:gd name="T101" fmla="*/ 2147483647 h 4315"/>
              <a:gd name="T102" fmla="*/ 2147483647 w 5757"/>
              <a:gd name="T103" fmla="*/ 2147483647 h 4315"/>
              <a:gd name="T104" fmla="*/ 2147483647 w 5757"/>
              <a:gd name="T105" fmla="*/ 2147483647 h 4315"/>
              <a:gd name="T106" fmla="*/ 2147483647 w 5757"/>
              <a:gd name="T107" fmla="*/ 0 h 431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5757" h="4315">
                <a:moveTo>
                  <a:pt x="235" y="0"/>
                </a:moveTo>
                <a:lnTo>
                  <a:pt x="210" y="0"/>
                </a:lnTo>
                <a:lnTo>
                  <a:pt x="198" y="2"/>
                </a:lnTo>
                <a:lnTo>
                  <a:pt x="175" y="6"/>
                </a:lnTo>
                <a:lnTo>
                  <a:pt x="164" y="10"/>
                </a:lnTo>
                <a:lnTo>
                  <a:pt x="155" y="13"/>
                </a:lnTo>
                <a:lnTo>
                  <a:pt x="143" y="17"/>
                </a:lnTo>
                <a:lnTo>
                  <a:pt x="122" y="29"/>
                </a:lnTo>
                <a:lnTo>
                  <a:pt x="111" y="37"/>
                </a:lnTo>
                <a:lnTo>
                  <a:pt x="104" y="42"/>
                </a:lnTo>
                <a:lnTo>
                  <a:pt x="94" y="48"/>
                </a:lnTo>
                <a:lnTo>
                  <a:pt x="87" y="56"/>
                </a:lnTo>
                <a:lnTo>
                  <a:pt x="78" y="61"/>
                </a:lnTo>
                <a:lnTo>
                  <a:pt x="60" y="81"/>
                </a:lnTo>
                <a:lnTo>
                  <a:pt x="55" y="88"/>
                </a:lnTo>
                <a:lnTo>
                  <a:pt x="46" y="98"/>
                </a:lnTo>
                <a:lnTo>
                  <a:pt x="35" y="119"/>
                </a:lnTo>
                <a:lnTo>
                  <a:pt x="30" y="127"/>
                </a:lnTo>
                <a:lnTo>
                  <a:pt x="21" y="140"/>
                </a:lnTo>
                <a:lnTo>
                  <a:pt x="18" y="154"/>
                </a:lnTo>
                <a:lnTo>
                  <a:pt x="11" y="173"/>
                </a:lnTo>
                <a:lnTo>
                  <a:pt x="7" y="186"/>
                </a:lnTo>
                <a:lnTo>
                  <a:pt x="4" y="198"/>
                </a:lnTo>
                <a:lnTo>
                  <a:pt x="0" y="225"/>
                </a:lnTo>
                <a:lnTo>
                  <a:pt x="0" y="4088"/>
                </a:lnTo>
                <a:lnTo>
                  <a:pt x="4" y="4115"/>
                </a:lnTo>
                <a:lnTo>
                  <a:pt x="5" y="4127"/>
                </a:lnTo>
                <a:lnTo>
                  <a:pt x="11" y="4140"/>
                </a:lnTo>
                <a:lnTo>
                  <a:pt x="18" y="4160"/>
                </a:lnTo>
                <a:lnTo>
                  <a:pt x="21" y="4173"/>
                </a:lnTo>
                <a:lnTo>
                  <a:pt x="30" y="4186"/>
                </a:lnTo>
                <a:lnTo>
                  <a:pt x="35" y="4194"/>
                </a:lnTo>
                <a:lnTo>
                  <a:pt x="46" y="4215"/>
                </a:lnTo>
                <a:lnTo>
                  <a:pt x="55" y="4225"/>
                </a:lnTo>
                <a:lnTo>
                  <a:pt x="60" y="4233"/>
                </a:lnTo>
                <a:lnTo>
                  <a:pt x="78" y="4252"/>
                </a:lnTo>
                <a:lnTo>
                  <a:pt x="87" y="4258"/>
                </a:lnTo>
                <a:lnTo>
                  <a:pt x="94" y="4265"/>
                </a:lnTo>
                <a:lnTo>
                  <a:pt x="104" y="4271"/>
                </a:lnTo>
                <a:lnTo>
                  <a:pt x="111" y="4277"/>
                </a:lnTo>
                <a:lnTo>
                  <a:pt x="122" y="4284"/>
                </a:lnTo>
                <a:lnTo>
                  <a:pt x="143" y="4296"/>
                </a:lnTo>
                <a:lnTo>
                  <a:pt x="155" y="4300"/>
                </a:lnTo>
                <a:lnTo>
                  <a:pt x="164" y="4302"/>
                </a:lnTo>
                <a:lnTo>
                  <a:pt x="175" y="4307"/>
                </a:lnTo>
                <a:lnTo>
                  <a:pt x="198" y="4311"/>
                </a:lnTo>
                <a:lnTo>
                  <a:pt x="210" y="4313"/>
                </a:lnTo>
                <a:lnTo>
                  <a:pt x="221" y="4313"/>
                </a:lnTo>
                <a:lnTo>
                  <a:pt x="231" y="4315"/>
                </a:lnTo>
                <a:lnTo>
                  <a:pt x="5526" y="4315"/>
                </a:lnTo>
                <a:lnTo>
                  <a:pt x="5535" y="4313"/>
                </a:lnTo>
                <a:lnTo>
                  <a:pt x="5545" y="4313"/>
                </a:lnTo>
                <a:lnTo>
                  <a:pt x="5558" y="4311"/>
                </a:lnTo>
                <a:lnTo>
                  <a:pt x="5581" y="4307"/>
                </a:lnTo>
                <a:lnTo>
                  <a:pt x="5591" y="4304"/>
                </a:lnTo>
                <a:lnTo>
                  <a:pt x="5600" y="4300"/>
                </a:lnTo>
                <a:lnTo>
                  <a:pt x="5612" y="4296"/>
                </a:lnTo>
                <a:lnTo>
                  <a:pt x="5634" y="4284"/>
                </a:lnTo>
                <a:lnTo>
                  <a:pt x="5644" y="4277"/>
                </a:lnTo>
                <a:lnTo>
                  <a:pt x="5651" y="4271"/>
                </a:lnTo>
                <a:lnTo>
                  <a:pt x="5662" y="4265"/>
                </a:lnTo>
                <a:lnTo>
                  <a:pt x="5669" y="4258"/>
                </a:lnTo>
                <a:lnTo>
                  <a:pt x="5678" y="4252"/>
                </a:lnTo>
                <a:lnTo>
                  <a:pt x="5695" y="4233"/>
                </a:lnTo>
                <a:lnTo>
                  <a:pt x="5701" y="4225"/>
                </a:lnTo>
                <a:lnTo>
                  <a:pt x="5710" y="4215"/>
                </a:lnTo>
                <a:lnTo>
                  <a:pt x="5720" y="4194"/>
                </a:lnTo>
                <a:lnTo>
                  <a:pt x="5725" y="4186"/>
                </a:lnTo>
                <a:lnTo>
                  <a:pt x="5734" y="4173"/>
                </a:lnTo>
                <a:lnTo>
                  <a:pt x="5738" y="4160"/>
                </a:lnTo>
                <a:lnTo>
                  <a:pt x="5745" y="4140"/>
                </a:lnTo>
                <a:lnTo>
                  <a:pt x="5748" y="4127"/>
                </a:lnTo>
                <a:lnTo>
                  <a:pt x="5752" y="4115"/>
                </a:lnTo>
                <a:lnTo>
                  <a:pt x="5755" y="4088"/>
                </a:lnTo>
                <a:lnTo>
                  <a:pt x="5755" y="4077"/>
                </a:lnTo>
                <a:lnTo>
                  <a:pt x="5757" y="4071"/>
                </a:lnTo>
                <a:lnTo>
                  <a:pt x="5757" y="246"/>
                </a:lnTo>
                <a:lnTo>
                  <a:pt x="5755" y="236"/>
                </a:lnTo>
                <a:lnTo>
                  <a:pt x="5755" y="225"/>
                </a:lnTo>
                <a:lnTo>
                  <a:pt x="5752" y="198"/>
                </a:lnTo>
                <a:lnTo>
                  <a:pt x="5750" y="186"/>
                </a:lnTo>
                <a:lnTo>
                  <a:pt x="5745" y="173"/>
                </a:lnTo>
                <a:lnTo>
                  <a:pt x="5738" y="154"/>
                </a:lnTo>
                <a:lnTo>
                  <a:pt x="5734" y="140"/>
                </a:lnTo>
                <a:lnTo>
                  <a:pt x="5725" y="127"/>
                </a:lnTo>
                <a:lnTo>
                  <a:pt x="5720" y="119"/>
                </a:lnTo>
                <a:lnTo>
                  <a:pt x="5710" y="98"/>
                </a:lnTo>
                <a:lnTo>
                  <a:pt x="5701" y="88"/>
                </a:lnTo>
                <a:lnTo>
                  <a:pt x="5695" y="81"/>
                </a:lnTo>
                <a:lnTo>
                  <a:pt x="5678" y="61"/>
                </a:lnTo>
                <a:lnTo>
                  <a:pt x="5669" y="56"/>
                </a:lnTo>
                <a:lnTo>
                  <a:pt x="5662" y="48"/>
                </a:lnTo>
                <a:lnTo>
                  <a:pt x="5651" y="42"/>
                </a:lnTo>
                <a:lnTo>
                  <a:pt x="5644" y="37"/>
                </a:lnTo>
                <a:lnTo>
                  <a:pt x="5634" y="29"/>
                </a:lnTo>
                <a:lnTo>
                  <a:pt x="5612" y="17"/>
                </a:lnTo>
                <a:lnTo>
                  <a:pt x="5600" y="13"/>
                </a:lnTo>
                <a:lnTo>
                  <a:pt x="5591" y="12"/>
                </a:lnTo>
                <a:lnTo>
                  <a:pt x="5581" y="6"/>
                </a:lnTo>
                <a:lnTo>
                  <a:pt x="5558" y="2"/>
                </a:lnTo>
                <a:lnTo>
                  <a:pt x="5545" y="0"/>
                </a:lnTo>
                <a:lnTo>
                  <a:pt x="235" y="0"/>
                </a:lnTo>
                <a:lnTo>
                  <a:pt x="235" y="58"/>
                </a:lnTo>
                <a:lnTo>
                  <a:pt x="5522" y="58"/>
                </a:lnTo>
                <a:lnTo>
                  <a:pt x="5542" y="58"/>
                </a:lnTo>
                <a:lnTo>
                  <a:pt x="5547" y="60"/>
                </a:lnTo>
                <a:lnTo>
                  <a:pt x="5567" y="63"/>
                </a:lnTo>
                <a:lnTo>
                  <a:pt x="5577" y="65"/>
                </a:lnTo>
                <a:lnTo>
                  <a:pt x="5586" y="67"/>
                </a:lnTo>
                <a:lnTo>
                  <a:pt x="5591" y="71"/>
                </a:lnTo>
                <a:lnTo>
                  <a:pt x="5602" y="77"/>
                </a:lnTo>
                <a:lnTo>
                  <a:pt x="5609" y="79"/>
                </a:lnTo>
                <a:lnTo>
                  <a:pt x="5616" y="83"/>
                </a:lnTo>
                <a:lnTo>
                  <a:pt x="5623" y="88"/>
                </a:lnTo>
                <a:lnTo>
                  <a:pt x="5630" y="94"/>
                </a:lnTo>
                <a:lnTo>
                  <a:pt x="5637" y="102"/>
                </a:lnTo>
                <a:lnTo>
                  <a:pt x="5646" y="108"/>
                </a:lnTo>
                <a:lnTo>
                  <a:pt x="5657" y="119"/>
                </a:lnTo>
                <a:lnTo>
                  <a:pt x="5662" y="127"/>
                </a:lnTo>
                <a:lnTo>
                  <a:pt x="5667" y="133"/>
                </a:lnTo>
                <a:lnTo>
                  <a:pt x="5678" y="150"/>
                </a:lnTo>
                <a:lnTo>
                  <a:pt x="5683" y="158"/>
                </a:lnTo>
                <a:lnTo>
                  <a:pt x="5685" y="163"/>
                </a:lnTo>
                <a:lnTo>
                  <a:pt x="5688" y="173"/>
                </a:lnTo>
                <a:lnTo>
                  <a:pt x="5695" y="192"/>
                </a:lnTo>
                <a:lnTo>
                  <a:pt x="5697" y="202"/>
                </a:lnTo>
                <a:lnTo>
                  <a:pt x="5699" y="209"/>
                </a:lnTo>
                <a:lnTo>
                  <a:pt x="5703" y="229"/>
                </a:lnTo>
                <a:lnTo>
                  <a:pt x="5703" y="240"/>
                </a:lnTo>
                <a:lnTo>
                  <a:pt x="5704" y="254"/>
                </a:lnTo>
                <a:lnTo>
                  <a:pt x="5704" y="250"/>
                </a:lnTo>
                <a:lnTo>
                  <a:pt x="5704" y="4065"/>
                </a:lnTo>
                <a:lnTo>
                  <a:pt x="5704" y="4060"/>
                </a:lnTo>
                <a:lnTo>
                  <a:pt x="5703" y="4073"/>
                </a:lnTo>
                <a:lnTo>
                  <a:pt x="5703" y="4085"/>
                </a:lnTo>
                <a:lnTo>
                  <a:pt x="5699" y="4104"/>
                </a:lnTo>
                <a:lnTo>
                  <a:pt x="5699" y="4112"/>
                </a:lnTo>
                <a:lnTo>
                  <a:pt x="5695" y="4121"/>
                </a:lnTo>
                <a:lnTo>
                  <a:pt x="5688" y="4140"/>
                </a:lnTo>
                <a:lnTo>
                  <a:pt x="5685" y="4150"/>
                </a:lnTo>
                <a:lnTo>
                  <a:pt x="5683" y="4156"/>
                </a:lnTo>
                <a:lnTo>
                  <a:pt x="5678" y="4163"/>
                </a:lnTo>
                <a:lnTo>
                  <a:pt x="5667" y="4181"/>
                </a:lnTo>
                <a:lnTo>
                  <a:pt x="5662" y="4186"/>
                </a:lnTo>
                <a:lnTo>
                  <a:pt x="5657" y="4194"/>
                </a:lnTo>
                <a:lnTo>
                  <a:pt x="5646" y="4206"/>
                </a:lnTo>
                <a:lnTo>
                  <a:pt x="5637" y="4211"/>
                </a:lnTo>
                <a:lnTo>
                  <a:pt x="5630" y="4219"/>
                </a:lnTo>
                <a:lnTo>
                  <a:pt x="5623" y="4225"/>
                </a:lnTo>
                <a:lnTo>
                  <a:pt x="5616" y="4231"/>
                </a:lnTo>
                <a:lnTo>
                  <a:pt x="5609" y="4234"/>
                </a:lnTo>
                <a:lnTo>
                  <a:pt x="5602" y="4236"/>
                </a:lnTo>
                <a:lnTo>
                  <a:pt x="5591" y="4242"/>
                </a:lnTo>
                <a:lnTo>
                  <a:pt x="5586" y="4246"/>
                </a:lnTo>
                <a:lnTo>
                  <a:pt x="5577" y="4246"/>
                </a:lnTo>
                <a:lnTo>
                  <a:pt x="5567" y="4250"/>
                </a:lnTo>
                <a:lnTo>
                  <a:pt x="5547" y="4254"/>
                </a:lnTo>
                <a:lnTo>
                  <a:pt x="5542" y="4256"/>
                </a:lnTo>
                <a:lnTo>
                  <a:pt x="5531" y="4256"/>
                </a:lnTo>
                <a:lnTo>
                  <a:pt x="5519" y="4258"/>
                </a:lnTo>
                <a:lnTo>
                  <a:pt x="5522" y="4258"/>
                </a:lnTo>
                <a:lnTo>
                  <a:pt x="235" y="4258"/>
                </a:lnTo>
                <a:lnTo>
                  <a:pt x="238" y="4258"/>
                </a:lnTo>
                <a:lnTo>
                  <a:pt x="224" y="4256"/>
                </a:lnTo>
                <a:lnTo>
                  <a:pt x="214" y="4256"/>
                </a:lnTo>
                <a:lnTo>
                  <a:pt x="208" y="4254"/>
                </a:lnTo>
                <a:lnTo>
                  <a:pt x="189" y="4250"/>
                </a:lnTo>
                <a:lnTo>
                  <a:pt x="178" y="4248"/>
                </a:lnTo>
                <a:lnTo>
                  <a:pt x="169" y="4246"/>
                </a:lnTo>
                <a:lnTo>
                  <a:pt x="164" y="4242"/>
                </a:lnTo>
                <a:lnTo>
                  <a:pt x="154" y="4236"/>
                </a:lnTo>
                <a:lnTo>
                  <a:pt x="147" y="4234"/>
                </a:lnTo>
                <a:lnTo>
                  <a:pt x="139" y="4231"/>
                </a:lnTo>
                <a:lnTo>
                  <a:pt x="132" y="4225"/>
                </a:lnTo>
                <a:lnTo>
                  <a:pt x="125" y="4219"/>
                </a:lnTo>
                <a:lnTo>
                  <a:pt x="118" y="4211"/>
                </a:lnTo>
                <a:lnTo>
                  <a:pt x="109" y="4206"/>
                </a:lnTo>
                <a:lnTo>
                  <a:pt x="99" y="4194"/>
                </a:lnTo>
                <a:lnTo>
                  <a:pt x="94" y="4186"/>
                </a:lnTo>
                <a:lnTo>
                  <a:pt x="88" y="4181"/>
                </a:lnTo>
                <a:lnTo>
                  <a:pt x="78" y="4163"/>
                </a:lnTo>
                <a:lnTo>
                  <a:pt x="72" y="4156"/>
                </a:lnTo>
                <a:lnTo>
                  <a:pt x="71" y="4150"/>
                </a:lnTo>
                <a:lnTo>
                  <a:pt x="67" y="4140"/>
                </a:lnTo>
                <a:lnTo>
                  <a:pt x="60" y="4121"/>
                </a:lnTo>
                <a:lnTo>
                  <a:pt x="58" y="4112"/>
                </a:lnTo>
                <a:lnTo>
                  <a:pt x="56" y="4104"/>
                </a:lnTo>
                <a:lnTo>
                  <a:pt x="53" y="4085"/>
                </a:lnTo>
                <a:lnTo>
                  <a:pt x="53" y="4065"/>
                </a:lnTo>
                <a:lnTo>
                  <a:pt x="53" y="250"/>
                </a:lnTo>
                <a:lnTo>
                  <a:pt x="53" y="229"/>
                </a:lnTo>
                <a:lnTo>
                  <a:pt x="56" y="209"/>
                </a:lnTo>
                <a:lnTo>
                  <a:pt x="56" y="202"/>
                </a:lnTo>
                <a:lnTo>
                  <a:pt x="60" y="192"/>
                </a:lnTo>
                <a:lnTo>
                  <a:pt x="67" y="173"/>
                </a:lnTo>
                <a:lnTo>
                  <a:pt x="71" y="163"/>
                </a:lnTo>
                <a:lnTo>
                  <a:pt x="72" y="158"/>
                </a:lnTo>
                <a:lnTo>
                  <a:pt x="78" y="150"/>
                </a:lnTo>
                <a:lnTo>
                  <a:pt x="88" y="133"/>
                </a:lnTo>
                <a:lnTo>
                  <a:pt x="94" y="127"/>
                </a:lnTo>
                <a:lnTo>
                  <a:pt x="99" y="119"/>
                </a:lnTo>
                <a:lnTo>
                  <a:pt x="109" y="108"/>
                </a:lnTo>
                <a:lnTo>
                  <a:pt x="118" y="102"/>
                </a:lnTo>
                <a:lnTo>
                  <a:pt x="125" y="94"/>
                </a:lnTo>
                <a:lnTo>
                  <a:pt x="132" y="88"/>
                </a:lnTo>
                <a:lnTo>
                  <a:pt x="139" y="83"/>
                </a:lnTo>
                <a:lnTo>
                  <a:pt x="147" y="79"/>
                </a:lnTo>
                <a:lnTo>
                  <a:pt x="154" y="77"/>
                </a:lnTo>
                <a:lnTo>
                  <a:pt x="164" y="71"/>
                </a:lnTo>
                <a:lnTo>
                  <a:pt x="169" y="67"/>
                </a:lnTo>
                <a:lnTo>
                  <a:pt x="178" y="67"/>
                </a:lnTo>
                <a:lnTo>
                  <a:pt x="189" y="63"/>
                </a:lnTo>
                <a:lnTo>
                  <a:pt x="208" y="60"/>
                </a:lnTo>
                <a:lnTo>
                  <a:pt x="214" y="58"/>
                </a:lnTo>
                <a:lnTo>
                  <a:pt x="235" y="58"/>
                </a:lnTo>
                <a:lnTo>
                  <a:pt x="235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33" name="Rectangle 2" hidden="1"/>
          <p:cNvSpPr>
            <a:spLocks noChangeArrowheads="1"/>
          </p:cNvSpPr>
          <p:nvPr userDrawn="1"/>
        </p:nvSpPr>
        <p:spPr bwMode="auto">
          <a:xfrm>
            <a:off x="3367088" y="6503988"/>
            <a:ext cx="4633912" cy="261937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>
              <a:defRPr/>
            </a:pPr>
            <a:r>
              <a:rPr lang="en-US" altLang="ja-JP" sz="1100" i="1" baseline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RVCE - Marching Ahead</a:t>
            </a:r>
            <a:r>
              <a:rPr lang="en-US" altLang="ja-JP" sz="1000" i="1" baseline="0" smtClean="0">
                <a:solidFill>
                  <a:srgbClr val="FF3300"/>
                </a:solidFill>
                <a:latin typeface="Arial" charset="0"/>
                <a:ea typeface="ＭＳ Ｐゴシック" pitchFamily="34" charset="-128"/>
              </a:rPr>
              <a:t>			    June  2013</a:t>
            </a:r>
            <a:endParaRPr lang="en-US" altLang="en-US" sz="1000" i="1" baseline="0" smtClean="0">
              <a:solidFill>
                <a:srgbClr val="FF3300"/>
              </a:solidFill>
              <a:latin typeface="Arial" charset="0"/>
            </a:endParaRPr>
          </a:p>
        </p:txBody>
      </p:sp>
      <p:pic>
        <p:nvPicPr>
          <p:cNvPr id="1034" name="Picture 10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131763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410" r:id="rId1"/>
    <p:sldLayoutId id="2147485411" r:id="rId2"/>
    <p:sldLayoutId id="2147485412" r:id="rId3"/>
    <p:sldLayoutId id="2147485413" r:id="rId4"/>
    <p:sldLayoutId id="2147485414" r:id="rId5"/>
    <p:sldLayoutId id="2147485415" r:id="rId6"/>
    <p:sldLayoutId id="2147485416" r:id="rId7"/>
    <p:sldLayoutId id="2147485417" r:id="rId8"/>
    <p:sldLayoutId id="2147485381" r:id="rId9"/>
    <p:sldLayoutId id="2147485382" r:id="rId10"/>
    <p:sldLayoutId id="2147485383" r:id="rId11"/>
    <p:sldLayoutId id="2147485384" r:id="rId12"/>
    <p:sldLayoutId id="2147485385" r:id="rId13"/>
    <p:sldLayoutId id="2147485386" r:id="rId14"/>
    <p:sldLayoutId id="2147485387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1669DB7-FD8B-4098-B727-10EAAAB2A1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8" r:id="rId1"/>
    <p:sldLayoutId id="2147485389" r:id="rId2"/>
    <p:sldLayoutId id="2147485390" r:id="rId3"/>
    <p:sldLayoutId id="2147485391" r:id="rId4"/>
    <p:sldLayoutId id="2147485392" r:id="rId5"/>
    <p:sldLayoutId id="2147485393" r:id="rId6"/>
    <p:sldLayoutId id="2147485394" r:id="rId7"/>
    <p:sldLayoutId id="2147485395" r:id="rId8"/>
    <p:sldLayoutId id="2147485396" r:id="rId9"/>
    <p:sldLayoutId id="2147485397" r:id="rId10"/>
    <p:sldLayoutId id="214748539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66725" y="274638"/>
            <a:ext cx="83931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6725" y="1600200"/>
            <a:ext cx="83931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6725" y="6356350"/>
            <a:ext cx="2176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6113" y="6356350"/>
            <a:ext cx="2954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3375" y="6356350"/>
            <a:ext cx="21764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5C4DD3-779F-466E-A24D-16432865FA3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9" r:id="rId1"/>
    <p:sldLayoutId id="2147485400" r:id="rId2"/>
    <p:sldLayoutId id="2147485401" r:id="rId3"/>
    <p:sldLayoutId id="2147485402" r:id="rId4"/>
    <p:sldLayoutId id="2147485403" r:id="rId5"/>
    <p:sldLayoutId id="2147485404" r:id="rId6"/>
    <p:sldLayoutId id="2147485405" r:id="rId7"/>
    <p:sldLayoutId id="2147485406" r:id="rId8"/>
    <p:sldLayoutId id="2147485407" r:id="rId9"/>
    <p:sldLayoutId id="2147485408" r:id="rId10"/>
    <p:sldLayoutId id="214748540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96925" y="2643188"/>
            <a:ext cx="81597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563563" algn="l"/>
              </a:tabLs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just" eaLnBrk="1" hangingPunct="1">
              <a:buSzPct val="60000"/>
              <a:buFont typeface="Wingdings" pitchFamily="2" charset="2"/>
              <a:buNone/>
            </a:pPr>
            <a:endParaRPr lang="ja-JP" altLang="en-US" sz="1400" b="0" baseline="0">
              <a:solidFill>
                <a:srgbClr val="FFFF00"/>
              </a:solidFill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 algn="just" eaLnBrk="1" hangingPunct="1">
              <a:buSzPct val="60000"/>
              <a:buFont typeface="Wingdings" pitchFamily="2" charset="2"/>
              <a:buNone/>
            </a:pPr>
            <a:endParaRPr lang="ja-JP" altLang="en-US" sz="3200" b="0" baseline="0">
              <a:solidFill>
                <a:srgbClr val="FFFF00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466725" y="1143000"/>
            <a:ext cx="84709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1" hangingPunct="1">
              <a:spcBef>
                <a:spcPct val="10000"/>
              </a:spcBef>
              <a:spcAft>
                <a:spcPct val="10000"/>
              </a:spcAft>
            </a:pPr>
            <a:endParaRPr lang="en-US" altLang="ja-JP" sz="2800" i="1" baseline="0">
              <a:solidFill>
                <a:srgbClr val="94D315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004888" y="76200"/>
            <a:ext cx="7980362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/>
            <a:r>
              <a:rPr lang="en-US" altLang="en-US" sz="3800" baseline="0">
                <a:latin typeface="Cambria" pitchFamily="18" charset="0"/>
                <a:cs typeface="Arial" charset="0"/>
              </a:rPr>
              <a:t>MINOR PROJECT  PRESENTATION </a:t>
            </a:r>
          </a:p>
          <a:p>
            <a:pPr algn="ctr"/>
            <a:r>
              <a:rPr lang="en-US" altLang="en-US" sz="3800" baseline="0">
                <a:latin typeface="Cambria" pitchFamily="18" charset="0"/>
                <a:cs typeface="Arial" charset="0"/>
              </a:rPr>
              <a:t>PHASE-II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0" y="5257800"/>
            <a:ext cx="932656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itchFamily="18" charset="2"/>
              </a:defRPr>
            </a:lvl9pPr>
          </a:lstStyle>
          <a:p>
            <a:pPr algn="ctr" eaLnBrk="1" hangingPunct="1"/>
            <a:r>
              <a:rPr lang="en-US" altLang="ja-JP" sz="2800" i="1" baseline="0" dirty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Department of Computer Science  and </a:t>
            </a:r>
            <a:r>
              <a:rPr lang="en-US" altLang="ja-JP" sz="2800" i="1" baseline="0" dirty="0" smtClean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Engineering,</a:t>
            </a:r>
            <a:endParaRPr lang="en-US" altLang="ja-JP" sz="2800" i="1" baseline="0" dirty="0">
              <a:solidFill>
                <a:srgbClr val="FF3300"/>
              </a:solidFill>
              <a:latin typeface="Times New Roman" pitchFamily="18" charset="0"/>
              <a:ea typeface="ＭＳ Ｐゴシック" pitchFamily="34" charset="-128"/>
            </a:endParaRPr>
          </a:p>
          <a:p>
            <a:pPr algn="ctr" eaLnBrk="1" hangingPunct="1"/>
            <a:r>
              <a:rPr lang="en-US" altLang="ja-JP" sz="2800" i="1" baseline="0" dirty="0">
                <a:solidFill>
                  <a:srgbClr val="FF3300"/>
                </a:solidFill>
                <a:latin typeface="Times New Roman" pitchFamily="18" charset="0"/>
                <a:ea typeface="ＭＳ Ｐゴシック" pitchFamily="34" charset="-128"/>
              </a:rPr>
              <a:t>R V College of  Engineering, Bengaluru</a:t>
            </a:r>
          </a:p>
        </p:txBody>
      </p:sp>
      <p:pic>
        <p:nvPicPr>
          <p:cNvPr id="12294" name="Picture 7" descr="CIMG2957.JPG"/>
          <p:cNvPicPr>
            <a:picLocks noChangeAspect="1"/>
          </p:cNvPicPr>
          <p:nvPr/>
        </p:nvPicPr>
        <p:blipFill>
          <a:blip r:embed="rId3">
            <a:lum bright="20000"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1752600"/>
            <a:ext cx="8255000" cy="291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err="1" smtClean="0"/>
              <a:t>Defense</a:t>
            </a:r>
            <a:r>
              <a:rPr lang="en-IN" sz="2800" dirty="0" smtClean="0"/>
              <a:t> shell script run in the target VM.</a:t>
            </a:r>
          </a:p>
          <a:p>
            <a:r>
              <a:rPr lang="en-IN" sz="2800" dirty="0" smtClean="0"/>
              <a:t>Attack script run in all the VMs together.</a:t>
            </a:r>
          </a:p>
          <a:p>
            <a:r>
              <a:rPr lang="en-IN" sz="2800" dirty="0" smtClean="0"/>
              <a:t>Final output observed in </a:t>
            </a:r>
            <a:r>
              <a:rPr lang="en-IN" sz="2800" dirty="0" err="1" smtClean="0"/>
              <a:t>Wireshark</a:t>
            </a:r>
            <a:r>
              <a:rPr lang="en-IN" sz="2800" dirty="0"/>
              <a:t> </a:t>
            </a:r>
            <a:r>
              <a:rPr lang="en-IN" sz="2800" dirty="0" smtClean="0"/>
              <a:t>and the log files.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10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D</a:t>
            </a:r>
            <a:r>
              <a:rPr lang="en-US" sz="3200" b="1" dirty="0" smtClean="0">
                <a:latin typeface="+mn-lt"/>
              </a:rPr>
              <a:t>EMONSTRATION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267200"/>
          </a:xfrm>
        </p:spPr>
        <p:txBody>
          <a:bodyPr/>
          <a:lstStyle/>
          <a:p>
            <a:r>
              <a:rPr lang="en-US" altLang="en-US" sz="2800" dirty="0" smtClean="0"/>
              <a:t>SYN flood occurs extremely fast due to less intervals and time-to-live (TTL) value.</a:t>
            </a:r>
          </a:p>
          <a:p>
            <a:r>
              <a:rPr lang="en-US" altLang="en-US" sz="2800" dirty="0" smtClean="0"/>
              <a:t>Continuous RST+ACK observed in output without defense mechanism </a:t>
            </a:r>
            <a:r>
              <a:rPr lang="en-US" altLang="en-US" sz="2800" dirty="0" smtClean="0">
                <a:sym typeface="Wingdings" pitchFamily="2" charset="2"/>
              </a:rPr>
              <a:t> buffer overflow.</a:t>
            </a:r>
          </a:p>
          <a:p>
            <a:r>
              <a:rPr lang="en-US" altLang="en-US" sz="2800" dirty="0" smtClean="0"/>
              <a:t>Continuous RST+ACK observed in output with defense mechanism </a:t>
            </a:r>
            <a:r>
              <a:rPr lang="en-US" altLang="en-US" sz="2800" dirty="0" smtClean="0">
                <a:sym typeface="Wingdings" pitchFamily="2" charset="2"/>
              </a:rPr>
              <a:t> packets rejected.</a:t>
            </a:r>
          </a:p>
          <a:p>
            <a:r>
              <a:rPr lang="en-US" altLang="en-US" sz="2800" i="1" dirty="0" err="1">
                <a:sym typeface="Wingdings" pitchFamily="2" charset="2"/>
              </a:rPr>
              <a:t>i</a:t>
            </a:r>
            <a:r>
              <a:rPr lang="en-US" altLang="en-US" sz="2800" i="1" dirty="0" err="1" smtClean="0">
                <a:sym typeface="Wingdings" pitchFamily="2" charset="2"/>
              </a:rPr>
              <a:t>ptables</a:t>
            </a:r>
            <a:r>
              <a:rPr lang="en-US" altLang="en-US" sz="2800" dirty="0" smtClean="0">
                <a:sym typeface="Wingdings" pitchFamily="2" charset="2"/>
              </a:rPr>
              <a:t> allow easier filtering of the packet flow – only necessary packets are allowed into the network.</a:t>
            </a:r>
            <a:endParaRPr lang="en-IN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11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12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37765" r="804" b="40191"/>
          <a:stretch/>
        </p:blipFill>
        <p:spPr>
          <a:xfrm>
            <a:off x="167481" y="2064124"/>
            <a:ext cx="8991600" cy="220307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149180" y="4572000"/>
            <a:ext cx="302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TCP 3-way Handshake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8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13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881" y="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0" t="2068" r="57996" b="14372"/>
          <a:stretch/>
        </p:blipFill>
        <p:spPr>
          <a:xfrm>
            <a:off x="243681" y="990600"/>
            <a:ext cx="5867400" cy="5721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87281" y="3164942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Logged output for the 3-way handshake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73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14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881" y="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3" t="22574" r="39541" b="1726"/>
          <a:stretch/>
        </p:blipFill>
        <p:spPr>
          <a:xfrm>
            <a:off x="167481" y="1066800"/>
            <a:ext cx="6406916" cy="5562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574397" y="3164942"/>
            <a:ext cx="2584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Summary of the transmitted packets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869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15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881" y="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4881" y="59436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RST-ACK received upon SYN flooding</a:t>
            </a:r>
            <a:endParaRPr lang="en-IN" b="0" baseline="0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 t="15910" r="23776" b="12492"/>
          <a:stretch/>
        </p:blipFill>
        <p:spPr>
          <a:xfrm>
            <a:off x="505291" y="1057835"/>
            <a:ext cx="8342352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79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16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881" y="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 </a:t>
            </a:r>
            <a:r>
              <a:rPr lang="en-US" sz="4000" b="1" dirty="0" smtClean="0">
                <a:latin typeface="+mn-lt"/>
              </a:rPr>
              <a:t>R</a:t>
            </a:r>
            <a:r>
              <a:rPr lang="en-US" sz="3200" b="1" dirty="0" smtClean="0">
                <a:latin typeface="+mn-lt"/>
              </a:rPr>
              <a:t>ESULTS</a:t>
            </a:r>
            <a:endParaRPr lang="en-US" altLang="en-US" sz="2800" dirty="0" smtClean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t="2239"/>
          <a:stretch/>
        </p:blipFill>
        <p:spPr>
          <a:xfrm>
            <a:off x="167481" y="1043469"/>
            <a:ext cx="8991600" cy="51287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996281" y="6210291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baseline="0" dirty="0" err="1" smtClean="0">
                <a:latin typeface="+mn-lt"/>
              </a:rPr>
              <a:t>DDoS</a:t>
            </a:r>
            <a:r>
              <a:rPr lang="en-IN" b="0" baseline="0" dirty="0" smtClean="0">
                <a:latin typeface="+mn-lt"/>
              </a:rPr>
              <a:t> Implementation of SYN Flood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5271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17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 smtClean="0"/>
              <a:t>SYN Flood compared against ICMP Flood (Ping of Death) with respect to attack time and average round trip time (RTT).</a:t>
            </a:r>
          </a:p>
          <a:p>
            <a:r>
              <a:rPr lang="en-US" altLang="en-US" sz="2800" dirty="0" smtClean="0"/>
              <a:t>Similar environment setup as SYN Flood – multiple attackers, one target.</a:t>
            </a:r>
          </a:p>
          <a:p>
            <a:r>
              <a:rPr lang="en-US" altLang="en-US" sz="2800" dirty="0" smtClean="0"/>
              <a:t>Ping commands run on the attacker machines and output observed at the target via </a:t>
            </a:r>
            <a:r>
              <a:rPr lang="en-US" altLang="en-US" sz="2800" dirty="0" err="1" smtClean="0"/>
              <a:t>Wireshark</a:t>
            </a:r>
            <a:r>
              <a:rPr lang="en-US" altLang="en-US" sz="2800" dirty="0" smtClean="0"/>
              <a:t>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94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18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881" y="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4" t="1897" b="4290"/>
          <a:stretch/>
        </p:blipFill>
        <p:spPr>
          <a:xfrm>
            <a:off x="167481" y="990600"/>
            <a:ext cx="8991600" cy="5307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996281" y="6297707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Implementation of ICMP Flood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34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19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/>
              <a:t>Total attack time </a:t>
            </a:r>
            <a:r>
              <a:rPr lang="en-US" altLang="en-US" sz="2800" dirty="0" smtClean="0"/>
              <a:t>observed </a:t>
            </a:r>
            <a:r>
              <a:rPr lang="en-US" altLang="en-US" sz="2800" dirty="0"/>
              <a:t>to be lesser for SYN Flood than ICMP </a:t>
            </a:r>
            <a:r>
              <a:rPr lang="en-US" altLang="en-US" sz="2800" dirty="0" smtClean="0"/>
              <a:t>Flood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(No. of packets = 100).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55171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</a:t>
                      </a:r>
                      <a:r>
                        <a:rPr lang="en-IN" dirty="0" smtClean="0"/>
                        <a:t>100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Attack Time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Attack Time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31.56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92.74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30.78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93.98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31.73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91.54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29.43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92.09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30.21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93.17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88" y="304800"/>
            <a:ext cx="7926387" cy="16002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3600" b="1" dirty="0" smtClean="0">
                <a:latin typeface="+mn-lt"/>
              </a:rPr>
              <a:t>I</a:t>
            </a:r>
            <a:r>
              <a:rPr lang="en-US" altLang="en-US" sz="2800" b="1" dirty="0" smtClean="0">
                <a:latin typeface="+mn-lt"/>
              </a:rPr>
              <a:t>MPLEMENTATION</a:t>
            </a:r>
            <a:r>
              <a:rPr lang="en-US" altLang="en-US" sz="3600" b="1" dirty="0" smtClean="0">
                <a:latin typeface="+mn-lt"/>
              </a:rPr>
              <a:t> </a:t>
            </a:r>
            <a:r>
              <a:rPr lang="en-US" altLang="en-US" sz="2800" b="1" dirty="0" smtClean="0">
                <a:latin typeface="+mn-lt"/>
              </a:rPr>
              <a:t>OF</a:t>
            </a:r>
            <a:r>
              <a:rPr lang="en-US" altLang="en-US" sz="3600" b="1" dirty="0" smtClean="0">
                <a:latin typeface="+mn-lt"/>
              </a:rPr>
              <a:t> </a:t>
            </a:r>
            <a:r>
              <a:rPr lang="en-US" altLang="en-US" sz="2800" b="1" dirty="0" smtClean="0">
                <a:latin typeface="+mn-lt"/>
              </a:rPr>
              <a:t>A</a:t>
            </a:r>
            <a:r>
              <a:rPr lang="en-US" altLang="en-US" sz="3600" b="1" dirty="0" smtClean="0">
                <a:latin typeface="+mn-lt"/>
              </a:rPr>
              <a:t> D</a:t>
            </a:r>
            <a:r>
              <a:rPr lang="en-US" altLang="en-US" sz="2800" b="1" dirty="0" smtClean="0">
                <a:latin typeface="+mn-lt"/>
              </a:rPr>
              <a:t>EFENSE </a:t>
            </a:r>
            <a:r>
              <a:rPr lang="en-US" altLang="en-US" sz="3600" b="1" dirty="0" smtClean="0">
                <a:latin typeface="+mn-lt"/>
              </a:rPr>
              <a:t>M</a:t>
            </a:r>
            <a:r>
              <a:rPr lang="en-US" altLang="en-US" sz="2800" b="1" dirty="0" smtClean="0">
                <a:latin typeface="+mn-lt"/>
              </a:rPr>
              <a:t>ECHANISM</a:t>
            </a:r>
            <a:r>
              <a:rPr lang="en-US" altLang="en-US" sz="3600" b="1" dirty="0" smtClean="0">
                <a:latin typeface="+mn-lt"/>
              </a:rPr>
              <a:t> </a:t>
            </a:r>
            <a:r>
              <a:rPr lang="en-US" altLang="en-US" sz="2800" b="1" dirty="0" smtClean="0">
                <a:latin typeface="+mn-lt"/>
              </a:rPr>
              <a:t>FOR</a:t>
            </a:r>
            <a:r>
              <a:rPr lang="en-US" altLang="en-US" sz="3600" b="1" dirty="0" smtClean="0">
                <a:latin typeface="+mn-lt"/>
              </a:rPr>
              <a:t> SYN F</a:t>
            </a:r>
            <a:r>
              <a:rPr lang="en-US" altLang="en-US" sz="2800" b="1" dirty="0" smtClean="0">
                <a:latin typeface="+mn-lt"/>
              </a:rPr>
              <a:t>LOOD</a:t>
            </a:r>
            <a:r>
              <a:rPr lang="en-US" altLang="en-US" sz="3600" b="1" dirty="0" smtClean="0">
                <a:latin typeface="+mn-lt"/>
              </a:rPr>
              <a:t> A</a:t>
            </a:r>
            <a:r>
              <a:rPr lang="en-US" altLang="en-US" sz="2800" b="1" dirty="0" smtClean="0">
                <a:latin typeface="+mn-lt"/>
              </a:rPr>
              <a:t>TTACK</a:t>
            </a:r>
            <a:endParaRPr lang="en-IN" sz="3600" dirty="0">
              <a:latin typeface="+mn-lt"/>
            </a:endParaRPr>
          </a:p>
        </p:txBody>
      </p:sp>
      <p:sp>
        <p:nvSpPr>
          <p:cNvPr id="13315" name="Title 1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tx2"/>
                </a:solidFill>
                <a:cs typeface="Arial" charset="0"/>
              </a:rPr>
              <a:t>Guided by: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tx2"/>
                </a:solidFill>
                <a:cs typeface="Arial" charset="0"/>
              </a:rPr>
              <a:t>Dr. </a:t>
            </a:r>
            <a:r>
              <a:rPr lang="en-US" altLang="en-US" sz="2800" b="1" dirty="0" err="1" smtClean="0">
                <a:solidFill>
                  <a:schemeClr val="tx2"/>
                </a:solidFill>
                <a:cs typeface="Arial" charset="0"/>
              </a:rPr>
              <a:t>Sowmyarani</a:t>
            </a:r>
            <a:r>
              <a:rPr lang="en-US" altLang="en-US" sz="2800" b="1" dirty="0" smtClean="0">
                <a:solidFill>
                  <a:schemeClr val="tx2"/>
                </a:solidFill>
                <a:cs typeface="Arial" charset="0"/>
              </a:rPr>
              <a:t> C. N.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tx2"/>
                </a:solidFill>
                <a:cs typeface="Arial" charset="0"/>
              </a:rPr>
              <a:t>Associate Professor, Dept. of CSE, RVCE</a:t>
            </a:r>
          </a:p>
          <a:p>
            <a:pPr algn="ctr">
              <a:spcBef>
                <a:spcPct val="0"/>
              </a:spcBef>
            </a:pPr>
            <a:endParaRPr lang="en-US" altLang="en-US" sz="2800" dirty="0" smtClean="0">
              <a:solidFill>
                <a:schemeClr val="tx2"/>
              </a:solidFill>
              <a:cs typeface="Arial" charset="0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altLang="en-US" sz="2800" dirty="0" smtClean="0">
              <a:solidFill>
                <a:schemeClr val="tx2"/>
              </a:solidFill>
              <a:cs typeface="Arial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dirty="0" smtClean="0">
                <a:solidFill>
                  <a:schemeClr val="tx2"/>
                </a:solidFill>
                <a:cs typeface="Arial" charset="0"/>
              </a:rPr>
              <a:t>Submitted by: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smtClean="0">
                <a:solidFill>
                  <a:schemeClr val="tx2"/>
                </a:solidFill>
                <a:cs typeface="Arial" charset="0"/>
              </a:rPr>
              <a:t>Akash Hegde – 1RV18SCN01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 err="1" smtClean="0">
                <a:solidFill>
                  <a:schemeClr val="tx2"/>
                </a:solidFill>
                <a:cs typeface="Arial" charset="0"/>
              </a:rPr>
              <a:t>Krithika</a:t>
            </a:r>
            <a:r>
              <a:rPr lang="en-US" altLang="en-US" sz="2800" b="1" dirty="0" smtClean="0">
                <a:solidFill>
                  <a:schemeClr val="tx2"/>
                </a:solidFill>
                <a:cs typeface="Arial" charset="0"/>
              </a:rPr>
              <a:t> L – 1RV18SCN08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20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/>
              <a:t>Total attack time </a:t>
            </a:r>
            <a:r>
              <a:rPr lang="en-US" altLang="en-US" sz="2800" dirty="0" smtClean="0"/>
              <a:t>observed </a:t>
            </a:r>
            <a:r>
              <a:rPr lang="en-US" altLang="en-US" sz="2800" dirty="0"/>
              <a:t>to be lesser for SYN Flood than ICMP </a:t>
            </a:r>
            <a:r>
              <a:rPr lang="en-US" altLang="en-US" sz="2800" dirty="0" smtClean="0"/>
              <a:t>Flood (No. of packets = 200).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275524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</a:t>
                      </a:r>
                      <a:r>
                        <a:rPr lang="en-IN" dirty="0" smtClean="0"/>
                        <a:t>200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Attack Time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Attack Time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62.64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189.23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61.12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188.07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59.93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190.35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60.76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191.54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61.33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189.88 </a:t>
                      </a:r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9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21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/>
              <a:t>Total attack time </a:t>
            </a:r>
            <a:r>
              <a:rPr lang="en-US" altLang="en-US" sz="2800" dirty="0" smtClean="0"/>
              <a:t>observed </a:t>
            </a:r>
            <a:r>
              <a:rPr lang="en-US" altLang="en-US" sz="2800" dirty="0"/>
              <a:t>to be lesser for SYN Flood than ICMP </a:t>
            </a:r>
            <a:r>
              <a:rPr lang="en-US" altLang="en-US" sz="2800" dirty="0" smtClean="0"/>
              <a:t>Flood (No. of packets = 300).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955181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300)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</a:t>
                      </a:r>
                      <a:r>
                        <a:rPr lang="en-IN" baseline="0" dirty="0" smtClean="0"/>
                        <a:t> Attack Time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Total Attack Time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89.64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278.95 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91.82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287.04 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90.73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279.86 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90.01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280.45 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88.62</a:t>
                      </a:r>
                      <a:r>
                        <a:rPr lang="en-IN" baseline="0" dirty="0" smtClean="0"/>
                        <a:t>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279.08 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5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22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2440181845"/>
              </p:ext>
            </p:extLst>
          </p:nvPr>
        </p:nvGraphicFramePr>
        <p:xfrm>
          <a:off x="853281" y="1981200"/>
          <a:ext cx="76200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7207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23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412916598"/>
              </p:ext>
            </p:extLst>
          </p:nvPr>
        </p:nvGraphicFramePr>
        <p:xfrm>
          <a:off x="777081" y="1981200"/>
          <a:ext cx="76200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213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24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019580516"/>
              </p:ext>
            </p:extLst>
          </p:nvPr>
        </p:nvGraphicFramePr>
        <p:xfrm>
          <a:off x="700881" y="1905000"/>
          <a:ext cx="76962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2392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25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 smtClean="0"/>
              <a:t>Average </a:t>
            </a:r>
            <a:r>
              <a:rPr lang="en-US" altLang="en-US" sz="2800" dirty="0"/>
              <a:t>RTT observed to be lesser for SYN Flood than ICMP </a:t>
            </a:r>
            <a:r>
              <a:rPr lang="en-US" altLang="en-US" sz="2800" dirty="0" smtClean="0"/>
              <a:t>Flood (No. of packets = 100).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949538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</a:t>
                      </a:r>
                      <a:r>
                        <a:rPr lang="en-IN" dirty="0" smtClean="0"/>
                        <a:t>100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</a:t>
                      </a:r>
                      <a:r>
                        <a:rPr lang="en-IN" dirty="0" smtClean="0"/>
                        <a:t>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0.66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2.43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0.68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2.54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0.65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2.48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0.70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2.69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0.62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2.77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71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26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 smtClean="0"/>
              <a:t>Average </a:t>
            </a:r>
            <a:r>
              <a:rPr lang="en-US" altLang="en-US" sz="2800" dirty="0"/>
              <a:t>RTT observed to be lesser for SYN Flood than ICMP </a:t>
            </a:r>
            <a:r>
              <a:rPr lang="en-US" altLang="en-US" sz="2800" dirty="0" smtClean="0"/>
              <a:t>Flood (No. of packets = 200).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316176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</a:t>
                      </a:r>
                      <a:r>
                        <a:rPr lang="en-IN" dirty="0" smtClean="0"/>
                        <a:t>200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</a:t>
                      </a:r>
                      <a:r>
                        <a:rPr lang="en-IN" dirty="0" smtClean="0"/>
                        <a:t>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0.76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3.46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0.78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3.39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0.71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3.51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0.72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3.66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0.81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3.25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66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27</a:t>
            </a:fld>
            <a:endParaRPr lang="en-US" altLang="ja-JP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 smtClean="0"/>
              <a:t>Average </a:t>
            </a:r>
            <a:r>
              <a:rPr lang="en-US" altLang="en-US" sz="2800" dirty="0"/>
              <a:t>RTT observed to be lesser for SYN Flood than ICMP </a:t>
            </a:r>
            <a:r>
              <a:rPr lang="en-US" altLang="en-US" sz="2800" dirty="0" smtClean="0"/>
              <a:t>Flood (No. of packets = 300).</a:t>
            </a:r>
            <a:endParaRPr lang="en-US" altLang="en-US" sz="2800" dirty="0" smtClean="0"/>
          </a:p>
          <a:p>
            <a:endParaRPr lang="en-US" altLang="en-US" sz="2800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40224"/>
              </p:ext>
            </p:extLst>
          </p:nvPr>
        </p:nvGraphicFramePr>
        <p:xfrm>
          <a:off x="1158081" y="3124200"/>
          <a:ext cx="7010400" cy="349758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336800"/>
                <a:gridCol w="2336800"/>
                <a:gridCol w="23368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Trials</a:t>
                      </a:r>
                    </a:p>
                    <a:p>
                      <a:pPr algn="ctr"/>
                      <a:r>
                        <a:rPr lang="en-IN" dirty="0" smtClean="0"/>
                        <a:t>(No. of packets = 300)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 for SYN Flood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Average</a:t>
                      </a:r>
                      <a:r>
                        <a:rPr lang="en-IN" baseline="0" dirty="0" smtClean="0"/>
                        <a:t> RTT</a:t>
                      </a:r>
                      <a:r>
                        <a:rPr lang="en-IN" dirty="0" smtClean="0"/>
                        <a:t> for ICMP Flood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</a:t>
                      </a:r>
                      <a:r>
                        <a:rPr lang="en-IN" baseline="0" dirty="0" smtClean="0"/>
                        <a:t>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0.89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4.39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0.98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4.17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0.93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5.37</a:t>
                      </a:r>
                      <a:r>
                        <a:rPr lang="en-IN" baseline="0" dirty="0" smtClean="0"/>
                        <a:t> </a:t>
                      </a:r>
                      <a:r>
                        <a:rPr lang="en-IN" baseline="0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0.86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5.24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Trial 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0.89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4.77 </a:t>
                      </a:r>
                      <a:r>
                        <a:rPr lang="en-IN" dirty="0" err="1" smtClean="0"/>
                        <a:t>ms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28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661011627"/>
              </p:ext>
            </p:extLst>
          </p:nvPr>
        </p:nvGraphicFramePr>
        <p:xfrm>
          <a:off x="700881" y="1981200"/>
          <a:ext cx="76962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43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29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213174038"/>
              </p:ext>
            </p:extLst>
          </p:nvPr>
        </p:nvGraphicFramePr>
        <p:xfrm>
          <a:off x="700881" y="1981200"/>
          <a:ext cx="76962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5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r>
              <a:rPr lang="en-IN" sz="4000" b="1" dirty="0" smtClean="0">
                <a:latin typeface="+mn-lt"/>
              </a:rPr>
              <a:t>A</a:t>
            </a:r>
            <a:r>
              <a:rPr lang="en-IN" sz="3200" b="1" dirty="0" smtClean="0">
                <a:latin typeface="+mn-lt"/>
              </a:rPr>
              <a:t>GENDA</a:t>
            </a:r>
            <a:endParaRPr lang="en-IN" b="1" dirty="0" smtClean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114800"/>
          </a:xfrm>
        </p:spPr>
        <p:txBody>
          <a:bodyPr/>
          <a:lstStyle/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Objectives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Experimental Setup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Demonstration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Experimental Results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Comparative Analysis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Testing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Conclusion</a:t>
            </a:r>
          </a:p>
          <a:p>
            <a:pPr algn="just">
              <a:buFont typeface="Arial"/>
              <a:buChar char="•"/>
              <a:defRPr/>
            </a:pPr>
            <a:r>
              <a:rPr lang="en-IN" sz="2800" dirty="0" smtClean="0">
                <a:cs typeface="Times New Roman"/>
              </a:rPr>
              <a:t>Future Enhancements</a:t>
            </a:r>
            <a:endParaRPr lang="en-IN" sz="2800" dirty="0">
              <a:cs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9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30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OMPARATIVE </a:t>
            </a:r>
            <a:r>
              <a:rPr lang="en-US" sz="4000" b="1" dirty="0" smtClean="0">
                <a:latin typeface="+mn-lt"/>
              </a:rPr>
              <a:t>A</a:t>
            </a:r>
            <a:r>
              <a:rPr lang="en-US" sz="3200" b="1" dirty="0" smtClean="0">
                <a:latin typeface="+mn-lt"/>
              </a:rPr>
              <a:t>NALYSIS</a:t>
            </a:r>
            <a:endParaRPr lang="en-US" altLang="en-US" sz="2800" dirty="0" smtClean="0">
              <a:latin typeface="+mn-lt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604692484"/>
              </p:ext>
            </p:extLst>
          </p:nvPr>
        </p:nvGraphicFramePr>
        <p:xfrm>
          <a:off x="700881" y="1981200"/>
          <a:ext cx="7696200" cy="4145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5695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dirty="0" smtClean="0"/>
              <a:t>Unit </a:t>
            </a:r>
            <a:r>
              <a:rPr lang="en-IN" altLang="en-US" sz="2800" dirty="0"/>
              <a:t>T</a:t>
            </a:r>
            <a:r>
              <a:rPr lang="en-IN" altLang="en-US" sz="2800" dirty="0" smtClean="0"/>
              <a:t>esting – each script is tested under different parameters. Example: varying TCP connection values.</a:t>
            </a:r>
          </a:p>
          <a:p>
            <a:r>
              <a:rPr lang="en-IN" altLang="en-US" sz="2800" dirty="0" smtClean="0"/>
              <a:t>Integration Testing – both scripts are run with all VMs.</a:t>
            </a:r>
          </a:p>
          <a:p>
            <a:r>
              <a:rPr lang="en-IN" altLang="en-US" sz="2800" dirty="0" smtClean="0"/>
              <a:t>System </a:t>
            </a:r>
            <a:r>
              <a:rPr lang="en-IN" altLang="en-US" sz="2800" dirty="0"/>
              <a:t>T</a:t>
            </a:r>
            <a:r>
              <a:rPr lang="en-IN" altLang="en-US" sz="2800" dirty="0" smtClean="0"/>
              <a:t>esting – test for entire system, including OS, VM environment, adapters.</a:t>
            </a: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31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T</a:t>
            </a:r>
            <a:r>
              <a:rPr lang="en-US" sz="3200" b="1" dirty="0" smtClean="0">
                <a:latin typeface="+mn-lt"/>
              </a:rPr>
              <a:t>ESTING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700088" y="1981200"/>
            <a:ext cx="7926387" cy="4343400"/>
          </a:xfrm>
        </p:spPr>
        <p:txBody>
          <a:bodyPr/>
          <a:lstStyle/>
          <a:p>
            <a:r>
              <a:rPr lang="en-US" altLang="en-US" sz="2800" dirty="0" smtClean="0"/>
              <a:t>A study is made on Denial of Service (</a:t>
            </a:r>
            <a:r>
              <a:rPr lang="en-US" altLang="en-US" sz="2800" dirty="0" err="1" smtClean="0"/>
              <a:t>DoS</a:t>
            </a:r>
            <a:r>
              <a:rPr lang="en-US" altLang="en-US" sz="2800" dirty="0" smtClean="0"/>
              <a:t>) and its distributed variant </a:t>
            </a:r>
            <a:r>
              <a:rPr lang="en-US" altLang="en-US" sz="2800" dirty="0" err="1" smtClean="0"/>
              <a:t>DDoS</a:t>
            </a:r>
            <a:r>
              <a:rPr lang="en-US" altLang="en-US" sz="2800" dirty="0" smtClean="0"/>
              <a:t>.</a:t>
            </a:r>
          </a:p>
          <a:p>
            <a:r>
              <a:rPr lang="en-US" altLang="en-US" sz="2800" dirty="0" smtClean="0"/>
              <a:t>A brief study is made on </a:t>
            </a:r>
            <a:r>
              <a:rPr lang="en-US" altLang="en-US" sz="2800" i="1" dirty="0" err="1" smtClean="0"/>
              <a:t>iptables</a:t>
            </a:r>
            <a:r>
              <a:rPr lang="en-US" altLang="en-US" sz="2800" dirty="0" smtClean="0"/>
              <a:t> and its rules.</a:t>
            </a:r>
          </a:p>
          <a:p>
            <a:r>
              <a:rPr lang="en-US" altLang="en-US" sz="2800" dirty="0" smtClean="0"/>
              <a:t>Flooding results in closing of established connection and TCP reset.</a:t>
            </a:r>
          </a:p>
          <a:p>
            <a:r>
              <a:rPr lang="en-US" altLang="en-US" sz="2800" i="1" dirty="0" err="1" smtClean="0"/>
              <a:t>iptables</a:t>
            </a:r>
            <a:r>
              <a:rPr lang="en-US" altLang="en-US" sz="2800" dirty="0" smtClean="0"/>
              <a:t> allow for easier filtering of packets.</a:t>
            </a:r>
          </a:p>
          <a:p>
            <a:r>
              <a:rPr lang="en-US" altLang="en-US" sz="2800" dirty="0" smtClean="0"/>
              <a:t>Total attack time and average RTT of SYN Flood is comparatively lesser than that of ICMP Flood (Ping of Death).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32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C</a:t>
            </a:r>
            <a:r>
              <a:rPr lang="en-US" sz="3200" b="1" dirty="0" smtClean="0">
                <a:latin typeface="+mn-lt"/>
              </a:rPr>
              <a:t>ONCLUSION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Automated setting of </a:t>
            </a:r>
            <a:r>
              <a:rPr lang="en-IN" sz="2800" i="1" dirty="0" err="1" smtClean="0"/>
              <a:t>iptables</a:t>
            </a:r>
            <a:r>
              <a:rPr lang="en-IN" sz="2800" dirty="0" smtClean="0"/>
              <a:t> rules from detection of malformed incoming packets.</a:t>
            </a:r>
          </a:p>
          <a:p>
            <a:r>
              <a:rPr lang="en-IN" sz="2800" dirty="0" smtClean="0"/>
              <a:t>Blacklist frequent attacking IPs and improve response 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33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F</a:t>
            </a:r>
            <a:r>
              <a:rPr lang="en-US" sz="3200" b="1" dirty="0" smtClean="0">
                <a:latin typeface="+mn-lt"/>
              </a:rPr>
              <a:t>UTURE </a:t>
            </a:r>
            <a:r>
              <a:rPr lang="en-IN" sz="4000" b="1" dirty="0" smtClean="0">
                <a:latin typeface="+mn-lt"/>
              </a:rPr>
              <a:t>E</a:t>
            </a:r>
            <a:r>
              <a:rPr lang="en-IN" sz="3200" b="1" dirty="0" smtClean="0">
                <a:latin typeface="+mn-lt"/>
              </a:rPr>
              <a:t>NHANCEMENTS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9019B98-42CE-4E9B-8FD8-F87EF85F0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329553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>
            <a:lvl1pPr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1pPr>
            <a:lvl2pPr marL="742950" indent="-28575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2pPr>
            <a:lvl3pPr marL="11430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3pPr>
            <a:lvl4pPr marL="16002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4pPr>
            <a:lvl5pPr marL="2057400" indent="-228600"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 baseline="-25000">
                <a:solidFill>
                  <a:schemeClr val="tx1"/>
                </a:solidFill>
                <a:latin typeface="Symbol" panose="05050102010706020507" pitchFamily="18" charset="2"/>
              </a:defRPr>
            </a:lvl9pPr>
          </a:lstStyle>
          <a:p>
            <a:pPr algn="ctr"/>
            <a:r>
              <a:rPr lang="en-US" altLang="en-US" sz="2800" baseline="0" dirty="0">
                <a:solidFill>
                  <a:schemeClr val="accent2"/>
                </a:solidFill>
                <a:latin typeface="Cambria"/>
              </a:rPr>
              <a:t>REFERENCES</a:t>
            </a:r>
            <a:endParaRPr lang="en-US" sz="2800" dirty="0">
              <a:solidFill>
                <a:schemeClr val="accent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79355"/>
              </p:ext>
            </p:extLst>
          </p:nvPr>
        </p:nvGraphicFramePr>
        <p:xfrm>
          <a:off x="198785" y="1124744"/>
          <a:ext cx="8928992" cy="5184578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741819"/>
                <a:gridCol w="8187173"/>
              </a:tblGrid>
              <a:tr h="1271689">
                <a:tc>
                  <a:txBody>
                    <a:bodyPr/>
                    <a:lstStyle/>
                    <a:p>
                      <a:pPr algn="ctr"/>
                      <a:r>
                        <a:rPr lang="en-IN" altLang="en-US" sz="1800" dirty="0" smtClean="0"/>
                        <a:t>[1]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altLang="en-US" sz="1800" dirty="0" smtClean="0"/>
                        <a:t>Nagai R., </a:t>
                      </a:r>
                      <a:r>
                        <a:rPr lang="en-IN" sz="1800" dirty="0" err="1" smtClean="0"/>
                        <a:t>Kurihara</a:t>
                      </a:r>
                      <a:r>
                        <a:rPr lang="en-IN" sz="1800" dirty="0" smtClean="0"/>
                        <a:t> W., Higuchi S. and </a:t>
                      </a:r>
                      <a:r>
                        <a:rPr lang="en-IN" sz="1800" dirty="0" err="1" smtClean="0"/>
                        <a:t>Hirots</a:t>
                      </a:r>
                      <a:r>
                        <a:rPr lang="en-IN" sz="1800" dirty="0" smtClean="0"/>
                        <a:t> T., "Design and Implementation of an </a:t>
                      </a:r>
                      <a:r>
                        <a:rPr lang="en-IN" sz="1800" dirty="0" err="1" smtClean="0"/>
                        <a:t>OpenFlow</a:t>
                      </a:r>
                      <a:r>
                        <a:rPr lang="en-IN" sz="1800" dirty="0" smtClean="0"/>
                        <a:t>-based TCP SYN Flood Mitigation", </a:t>
                      </a:r>
                      <a:r>
                        <a:rPr lang="en-IN" sz="1800" i="1" dirty="0" smtClean="0"/>
                        <a:t>IEEE International Conference on Mobile Cloud Computing, Services, and Engineering</a:t>
                      </a:r>
                      <a:r>
                        <a:rPr lang="en-IN" sz="1800" dirty="0" smtClean="0"/>
                        <a:t>, Bamberg, Germany, 2018, pp. 37-42.</a:t>
                      </a:r>
                      <a:endParaRPr lang="en-IN" dirty="0"/>
                    </a:p>
                  </a:txBody>
                  <a:tcPr/>
                </a:tc>
              </a:tr>
              <a:tr h="97822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Thang</a:t>
                      </a:r>
                      <a:r>
                        <a:rPr lang="en-IN" sz="1800" dirty="0" smtClean="0"/>
                        <a:t> T. M., Nguyen C. Q. and Nguyen V. K., "</a:t>
                      </a:r>
                      <a:r>
                        <a:rPr lang="en-IN" sz="1800" dirty="0" err="1" smtClean="0"/>
                        <a:t>Synflood</a:t>
                      </a:r>
                      <a:r>
                        <a:rPr lang="en-IN" sz="1800" dirty="0" smtClean="0"/>
                        <a:t> Spoofed Source 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 </a:t>
                      </a:r>
                      <a:r>
                        <a:rPr lang="en-IN" sz="1800" dirty="0" err="1" smtClean="0"/>
                        <a:t>Defense</a:t>
                      </a:r>
                      <a:r>
                        <a:rPr lang="en-IN" sz="1800" dirty="0" smtClean="0"/>
                        <a:t> Based on Packet ID Anomaly Detection with Bloom Filter", </a:t>
                      </a:r>
                      <a:r>
                        <a:rPr lang="en-IN" sz="1800" i="1" dirty="0" smtClean="0"/>
                        <a:t>Asian Conference on </a:t>
                      </a:r>
                      <a:r>
                        <a:rPr lang="en-IN" sz="1800" i="1" dirty="0" err="1" smtClean="0"/>
                        <a:t>Defense</a:t>
                      </a:r>
                      <a:r>
                        <a:rPr lang="en-IN" sz="1800" i="1" dirty="0" smtClean="0"/>
                        <a:t> Technology (ACDT)</a:t>
                      </a:r>
                      <a:r>
                        <a:rPr lang="en-IN" sz="1800" dirty="0" smtClean="0"/>
                        <a:t>, Hanoi, Vietnam, 2018, pp. 75-80.</a:t>
                      </a:r>
                      <a:endParaRPr lang="en-IN" dirty="0"/>
                    </a:p>
                  </a:txBody>
                  <a:tcPr/>
                </a:tc>
              </a:tr>
              <a:tr h="1271689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err="1" smtClean="0"/>
                        <a:t>Kavisankar</a:t>
                      </a:r>
                      <a:r>
                        <a:rPr lang="en-IN" sz="1800" dirty="0" smtClean="0"/>
                        <a:t> L., </a:t>
                      </a:r>
                      <a:r>
                        <a:rPr lang="en-IN" sz="1800" dirty="0" err="1" smtClean="0"/>
                        <a:t>Chellappan</a:t>
                      </a:r>
                      <a:r>
                        <a:rPr lang="en-IN" sz="1800" dirty="0" smtClean="0"/>
                        <a:t> C., </a:t>
                      </a:r>
                      <a:r>
                        <a:rPr lang="en-IN" sz="1800" dirty="0" err="1" smtClean="0"/>
                        <a:t>Venkatesan</a:t>
                      </a:r>
                      <a:r>
                        <a:rPr lang="en-IN" sz="1800" dirty="0" smtClean="0"/>
                        <a:t> S. and </a:t>
                      </a:r>
                      <a:r>
                        <a:rPr lang="en-IN" sz="1800" dirty="0" err="1" smtClean="0"/>
                        <a:t>Sivasankar</a:t>
                      </a:r>
                      <a:r>
                        <a:rPr lang="en-IN" sz="1800" dirty="0" smtClean="0"/>
                        <a:t> P., "Efficient SYN spoofing Detection and Mitigation Scheme for 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attack", </a:t>
                      </a:r>
                      <a:r>
                        <a:rPr lang="en-IN" sz="1800" i="1" dirty="0" smtClean="0"/>
                        <a:t>International Conference on Recent Trends and Challenges in Computational Models (ICRTCCM)</a:t>
                      </a:r>
                      <a:r>
                        <a:rPr lang="en-IN" sz="1800" dirty="0" smtClean="0"/>
                        <a:t>, </a:t>
                      </a:r>
                      <a:r>
                        <a:rPr lang="en-IN" sz="1800" dirty="0" err="1" smtClean="0"/>
                        <a:t>Tindivanam</a:t>
                      </a:r>
                      <a:r>
                        <a:rPr lang="en-IN" sz="1800" dirty="0" smtClean="0"/>
                        <a:t>, India, 2017, pp. 269-274.</a:t>
                      </a:r>
                      <a:endParaRPr lang="en-IN" dirty="0"/>
                    </a:p>
                  </a:txBody>
                  <a:tcPr/>
                </a:tc>
              </a:tr>
              <a:tr h="97822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[4]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Rani D. D., Krishna T. V. S., </a:t>
                      </a:r>
                      <a:r>
                        <a:rPr lang="en-IN" sz="1800" dirty="0" err="1" smtClean="0"/>
                        <a:t>Dayanandam</a:t>
                      </a:r>
                      <a:r>
                        <a:rPr lang="en-IN" sz="1800" dirty="0" smtClean="0"/>
                        <a:t> G. and Rao T. V., "TCP </a:t>
                      </a:r>
                      <a:r>
                        <a:rPr lang="en-IN" sz="1800" dirty="0" err="1" smtClean="0"/>
                        <a:t>Syn</a:t>
                      </a:r>
                      <a:r>
                        <a:rPr lang="en-IN" sz="1800" dirty="0" smtClean="0"/>
                        <a:t> Flood Attack Detection And Prevention", </a:t>
                      </a:r>
                      <a:r>
                        <a:rPr lang="en-IN" sz="1800" i="1" dirty="0" smtClean="0"/>
                        <a:t>International Journal of Computer Trends and Technology (IJCTT)</a:t>
                      </a:r>
                      <a:r>
                        <a:rPr lang="en-IN" sz="1800" dirty="0" smtClean="0"/>
                        <a:t>, vol. 4, issue10, 2013, pp. 3412-3417.</a:t>
                      </a:r>
                      <a:endParaRPr lang="en-IN" dirty="0"/>
                    </a:p>
                  </a:txBody>
                  <a:tcPr/>
                </a:tc>
              </a:tr>
              <a:tr h="68475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[5]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800" dirty="0" smtClean="0"/>
                        <a:t>Al-</a:t>
                      </a:r>
                      <a:r>
                        <a:rPr lang="en-IN" sz="1800" dirty="0" err="1" smtClean="0"/>
                        <a:t>Musawi</a:t>
                      </a:r>
                      <a:r>
                        <a:rPr lang="en-IN" sz="1800" dirty="0" smtClean="0"/>
                        <a:t> B. Q. M., "Mitigating </a:t>
                      </a:r>
                      <a:r>
                        <a:rPr lang="en-IN" sz="1800" dirty="0" err="1" smtClean="0"/>
                        <a:t>DoS</a:t>
                      </a:r>
                      <a:r>
                        <a:rPr lang="en-IN" sz="1800" dirty="0" smtClean="0"/>
                        <a:t>/</a:t>
                      </a:r>
                      <a:r>
                        <a:rPr lang="en-IN" sz="1800" dirty="0" err="1" smtClean="0"/>
                        <a:t>DDoS</a:t>
                      </a:r>
                      <a:r>
                        <a:rPr lang="en-IN" sz="1800" dirty="0" smtClean="0"/>
                        <a:t> Attacks using </a:t>
                      </a:r>
                      <a:r>
                        <a:rPr lang="en-IN" sz="1800" dirty="0" err="1" smtClean="0"/>
                        <a:t>iptables</a:t>
                      </a:r>
                      <a:r>
                        <a:rPr lang="en-IN" sz="1800" dirty="0" smtClean="0"/>
                        <a:t>", </a:t>
                      </a:r>
                      <a:r>
                        <a:rPr lang="en-IN" sz="1800" i="1" dirty="0" smtClean="0"/>
                        <a:t>International Journal of Engineering &amp; Technology IJET-IJENS</a:t>
                      </a:r>
                      <a:r>
                        <a:rPr lang="en-IN" sz="1800" dirty="0" smtClean="0"/>
                        <a:t>, vol. 12 issue 03, 2012, pp. 101-111.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859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+mn-lt"/>
              </a:rPr>
              <a:t>O</a:t>
            </a:r>
            <a:r>
              <a:rPr lang="en-IN" sz="3200" b="1" dirty="0" smtClean="0">
                <a:latin typeface="+mn-lt"/>
              </a:rPr>
              <a:t>BJECTIVES</a:t>
            </a:r>
            <a:endParaRPr lang="en-IN" b="1" dirty="0" smtClean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/>
              <a:buChar char="•"/>
              <a:defRPr/>
            </a:pPr>
            <a:r>
              <a:rPr lang="en-IN" sz="2800" dirty="0">
                <a:cs typeface="Times New Roman"/>
              </a:rPr>
              <a:t>Understand the working of SYN Flood attack and its effects on legitimate users of the system.</a:t>
            </a:r>
            <a:endParaRPr lang="en-US" sz="2800" dirty="0">
              <a:cs typeface="Times New Roman"/>
            </a:endParaRPr>
          </a:p>
          <a:p>
            <a:pPr algn="just">
              <a:buFont typeface="Arial"/>
              <a:buChar char="•"/>
              <a:defRPr/>
            </a:pPr>
            <a:r>
              <a:rPr lang="en-IN" sz="2800" dirty="0">
                <a:cs typeface="Times New Roman"/>
              </a:rPr>
              <a:t>Goal – provide a better solution for defending against a SYN Flood attack using </a:t>
            </a:r>
            <a:r>
              <a:rPr lang="en-IN" sz="2800" i="1" dirty="0">
                <a:cs typeface="Times New Roman"/>
              </a:rPr>
              <a:t>iptables</a:t>
            </a:r>
            <a:r>
              <a:rPr lang="en-IN" sz="2800" dirty="0">
                <a:cs typeface="Times New Roman"/>
              </a:rPr>
              <a:t> rules with minimum configuration and faster execution.</a:t>
            </a:r>
          </a:p>
          <a:p>
            <a:pPr marL="0" indent="0">
              <a:buFontTx/>
              <a:buNone/>
              <a:defRPr/>
            </a:pPr>
            <a:endParaRPr lang="en-IN" altLang="en-US" dirty="0">
              <a:cs typeface="Times New Roman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4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</a:t>
            </a:r>
            <a:r>
              <a:rPr lang="en-US" b="1" dirty="0" smtClean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S</a:t>
            </a:r>
            <a:r>
              <a:rPr lang="en-US" sz="3200" b="1" dirty="0" smtClean="0">
                <a:latin typeface="+mn-lt"/>
              </a:rPr>
              <a:t>ETUP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71513" y="1828800"/>
            <a:ext cx="7926387" cy="4800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2800" dirty="0" smtClean="0"/>
              <a:t>Virtual </a:t>
            </a:r>
            <a:r>
              <a:rPr lang="en-US" altLang="en-US" sz="2800" dirty="0"/>
              <a:t>M</a:t>
            </a:r>
            <a:r>
              <a:rPr lang="en-US" altLang="en-US" sz="2800" dirty="0" smtClean="0"/>
              <a:t>achines (VMs) setup on the Oracle </a:t>
            </a:r>
            <a:r>
              <a:rPr lang="en-US" altLang="en-US" sz="2800" dirty="0" err="1" smtClean="0"/>
              <a:t>VirtualBox</a:t>
            </a:r>
            <a:r>
              <a:rPr lang="en-US" altLang="en-US" sz="2800" dirty="0" smtClean="0"/>
              <a:t> 6.0.8.</a:t>
            </a:r>
          </a:p>
          <a:p>
            <a:pPr>
              <a:defRPr/>
            </a:pPr>
            <a:r>
              <a:rPr lang="en-US" altLang="en-US" sz="2800" dirty="0" smtClean="0"/>
              <a:t>VMs configured with </a:t>
            </a:r>
            <a:r>
              <a:rPr lang="en-US" altLang="en-US" sz="2800" i="1" dirty="0"/>
              <a:t>h</a:t>
            </a:r>
            <a:r>
              <a:rPr lang="en-US" altLang="en-US" sz="2800" i="1" dirty="0" smtClean="0"/>
              <a:t>ost-only</a:t>
            </a:r>
            <a:r>
              <a:rPr lang="en-US" altLang="en-US" sz="2800" dirty="0" smtClean="0"/>
              <a:t> network adapters.</a:t>
            </a:r>
          </a:p>
          <a:p>
            <a:pPr>
              <a:defRPr/>
            </a:pPr>
            <a:r>
              <a:rPr lang="en-US" altLang="en-US" sz="2800" dirty="0" smtClean="0"/>
              <a:t>Ubuntu 16.04 LTS OS (Linux) used for the VMs.</a:t>
            </a:r>
          </a:p>
          <a:p>
            <a:pPr>
              <a:defRPr/>
            </a:pPr>
            <a:r>
              <a:rPr lang="en-US" altLang="en-US" sz="2800" dirty="0" smtClean="0"/>
              <a:t>Two types of attack environments:</a:t>
            </a:r>
          </a:p>
          <a:p>
            <a:pPr lvl="1">
              <a:defRPr/>
            </a:pPr>
            <a:r>
              <a:rPr lang="en-US" altLang="en-US" dirty="0" smtClean="0"/>
              <a:t>single attacker, single target (</a:t>
            </a:r>
            <a:r>
              <a:rPr lang="en-US" altLang="en-US" dirty="0" err="1" smtClean="0"/>
              <a:t>DoS</a:t>
            </a:r>
            <a:r>
              <a:rPr lang="en-US" altLang="en-US" dirty="0" smtClean="0"/>
              <a:t>)</a:t>
            </a:r>
            <a:endParaRPr lang="en-US" altLang="en-US" sz="2400" dirty="0" smtClean="0"/>
          </a:p>
          <a:p>
            <a:pPr lvl="1">
              <a:defRPr/>
            </a:pPr>
            <a:r>
              <a:rPr lang="en-US" altLang="en-US" sz="2800" dirty="0" smtClean="0"/>
              <a:t>multiple attackers, single target (</a:t>
            </a:r>
            <a:r>
              <a:rPr lang="en-US" altLang="en-US" sz="2800" dirty="0" err="1" smtClean="0"/>
              <a:t>DDoS</a:t>
            </a:r>
            <a:r>
              <a:rPr lang="en-US" altLang="en-US" sz="2800" dirty="0" smtClean="0"/>
              <a:t>)</a:t>
            </a:r>
          </a:p>
          <a:p>
            <a:pPr marL="457200" indent="-457200">
              <a:defRPr/>
            </a:pPr>
            <a:r>
              <a:rPr lang="en-US" altLang="en-US" sz="2800" dirty="0" smtClean="0"/>
              <a:t>Python 3.6 with </a:t>
            </a:r>
            <a:r>
              <a:rPr lang="en-US" altLang="en-US" sz="2800" dirty="0" err="1" smtClean="0"/>
              <a:t>Scapy</a:t>
            </a:r>
            <a:r>
              <a:rPr lang="en-US" altLang="en-US" sz="2800" dirty="0" smtClean="0"/>
              <a:t> 2.4 used to script the SYN flood attack.</a:t>
            </a:r>
          </a:p>
          <a:p>
            <a:pPr marL="457200" indent="-457200">
              <a:defRPr/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5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81" y="1828800"/>
            <a:ext cx="7926387" cy="4343400"/>
          </a:xfrm>
        </p:spPr>
        <p:txBody>
          <a:bodyPr/>
          <a:lstStyle/>
          <a:p>
            <a:pPr marL="457200" indent="-457200">
              <a:defRPr/>
            </a:pPr>
            <a:r>
              <a:rPr lang="en-US" altLang="en-US" sz="2800" dirty="0" smtClean="0"/>
              <a:t>Source ports – randomized.</a:t>
            </a:r>
          </a:p>
          <a:p>
            <a:pPr marL="457200" indent="-457200">
              <a:defRPr/>
            </a:pPr>
            <a:r>
              <a:rPr lang="en-US" altLang="en-US" sz="2800" dirty="0" smtClean="0"/>
              <a:t>Destination ports – 22 (SSH) and 80 (HTTP).</a:t>
            </a:r>
          </a:p>
          <a:p>
            <a:pPr marL="457200" indent="-457200">
              <a:defRPr/>
            </a:pPr>
            <a:r>
              <a:rPr lang="en-US" altLang="en-US" sz="2800" dirty="0" smtClean="0"/>
              <a:t>Shell script written to defend against the SYN </a:t>
            </a:r>
            <a:r>
              <a:rPr lang="en-US" altLang="en-US" sz="2800" dirty="0"/>
              <a:t>F</a:t>
            </a:r>
            <a:r>
              <a:rPr lang="en-US" altLang="en-US" sz="2800" dirty="0" smtClean="0"/>
              <a:t>lood attack.</a:t>
            </a:r>
            <a:endParaRPr lang="en-IN" sz="2800" dirty="0" smtClean="0"/>
          </a:p>
          <a:p>
            <a:pPr>
              <a:defRPr/>
            </a:pPr>
            <a:r>
              <a:rPr lang="en-IN" sz="2800" i="1" dirty="0" smtClean="0"/>
              <a:t> </a:t>
            </a:r>
            <a:r>
              <a:rPr lang="en-IN" sz="2800" i="1" dirty="0" err="1" smtClean="0"/>
              <a:t>iptables</a:t>
            </a:r>
            <a:r>
              <a:rPr lang="en-IN" sz="2800" dirty="0" smtClean="0"/>
              <a:t> rule chains to accept/reject packets over the ports.</a:t>
            </a:r>
          </a:p>
          <a:p>
            <a:pPr>
              <a:defRPr/>
            </a:pPr>
            <a:r>
              <a:rPr lang="en-IN" sz="2800" dirty="0" err="1" smtClean="0"/>
              <a:t>Wireshark</a:t>
            </a:r>
            <a:r>
              <a:rPr lang="en-IN" sz="2800" dirty="0" smtClean="0"/>
              <a:t> packet </a:t>
            </a:r>
            <a:r>
              <a:rPr lang="en-IN" sz="2800" dirty="0" err="1" smtClean="0"/>
              <a:t>analyzer</a:t>
            </a:r>
            <a:r>
              <a:rPr lang="en-IN" sz="2800" dirty="0" smtClean="0"/>
              <a:t> tool used to capture and analyze the packets.</a:t>
            </a:r>
          </a:p>
          <a:p>
            <a:pPr>
              <a:buFontTx/>
              <a:buNone/>
              <a:defRPr/>
            </a:pPr>
            <a:endParaRPr lang="en-IN" sz="2400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E</a:t>
            </a:r>
            <a:r>
              <a:rPr lang="en-US" sz="3200" b="1" dirty="0" smtClean="0">
                <a:latin typeface="+mn-lt"/>
              </a:rPr>
              <a:t>XPERIMENTAL</a:t>
            </a:r>
            <a:r>
              <a:rPr lang="en-US" b="1" dirty="0" smtClean="0">
                <a:latin typeface="+mn-lt"/>
              </a:rPr>
              <a:t> </a:t>
            </a:r>
            <a:r>
              <a:rPr lang="en-US" sz="4000" b="1" dirty="0" smtClean="0">
                <a:latin typeface="+mn-lt"/>
              </a:rPr>
              <a:t>S</a:t>
            </a:r>
            <a:r>
              <a:rPr lang="en-US" sz="3200" b="1" dirty="0" smtClean="0">
                <a:latin typeface="+mn-lt"/>
              </a:rPr>
              <a:t>ETUP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6</a:t>
            </a:fld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7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D</a:t>
            </a:r>
            <a:r>
              <a:rPr lang="en-US" sz="3200" b="1" dirty="0" smtClean="0">
                <a:latin typeface="+mn-lt"/>
              </a:rPr>
              <a:t>EMONSTRATION</a:t>
            </a:r>
            <a:endParaRPr lang="en-US" altLang="en-US" sz="2800" dirty="0" smtClean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282" y="1744881"/>
            <a:ext cx="213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Packet generated by </a:t>
            </a:r>
            <a:r>
              <a:rPr lang="en-IN" sz="1600" baseline="0" dirty="0" smtClean="0">
                <a:latin typeface="+mn-lt"/>
              </a:rPr>
              <a:t>srloop</a:t>
            </a:r>
            <a:r>
              <a:rPr lang="en-IN" sz="1600" b="0" baseline="0" dirty="0" smtClean="0">
                <a:latin typeface="+mn-lt"/>
              </a:rPr>
              <a:t> function in scapy.</a:t>
            </a:r>
            <a:endParaRPr lang="en-IN" b="0" baseline="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1282" y="2784901"/>
            <a:ext cx="213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Attacker’s system kernel RST packet blocked by </a:t>
            </a:r>
            <a:r>
              <a:rPr lang="en-IN" sz="1600" baseline="0" dirty="0" err="1" smtClean="0">
                <a:latin typeface="+mn-lt"/>
              </a:rPr>
              <a:t>iptables</a:t>
            </a:r>
            <a:r>
              <a:rPr lang="en-IN" sz="1600" b="0" baseline="0" dirty="0" smtClean="0">
                <a:latin typeface="+mn-lt"/>
              </a:rPr>
              <a:t>.</a:t>
            </a:r>
            <a:endParaRPr lang="en-IN" b="0" baseline="0" dirty="0">
              <a:latin typeface="+mn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6797" y="1995259"/>
            <a:ext cx="250848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SYN replied back by target system with SYN-ACK.</a:t>
            </a:r>
            <a:endParaRPr lang="en-IN" b="0" baseline="0" dirty="0">
              <a:latin typeface="+mn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48811" y="3534409"/>
            <a:ext cx="25084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No RST received from attacker for the random ports. Send SYN-ACK again.</a:t>
            </a:r>
            <a:endParaRPr lang="en-IN" b="0" baseline="0" dirty="0">
              <a:latin typeface="+mn-l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58082" y="5562600"/>
            <a:ext cx="21336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aseline="0" dirty="0" smtClean="0">
                <a:latin typeface="+mn-lt"/>
              </a:rPr>
              <a:t>Attacker</a:t>
            </a:r>
            <a:endParaRPr lang="en-IN" baseline="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644518" y="5562600"/>
            <a:ext cx="21336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aseline="0" dirty="0" smtClean="0">
                <a:latin typeface="+mn-lt"/>
              </a:rPr>
              <a:t>Target</a:t>
            </a:r>
            <a:endParaRPr lang="en-IN" baseline="0" dirty="0">
              <a:latin typeface="+mn-lt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209402" y="1878752"/>
            <a:ext cx="4517395" cy="3683848"/>
            <a:chOff x="2209402" y="1878752"/>
            <a:chExt cx="4517395" cy="368384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24881" y="19812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726797" y="19812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224881" y="2133600"/>
              <a:ext cx="4501916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2224881" y="2438400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209402" y="3048000"/>
              <a:ext cx="1676400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2209402" y="37786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2209402" y="43120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2209402" y="48454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 rot="206482">
              <a:off x="4374799" y="187875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</a:t>
              </a:r>
              <a:endParaRPr lang="en-IN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660405">
              <a:off x="3288354" y="2878722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RST</a:t>
              </a:r>
              <a:endParaRPr lang="en-IN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227926">
              <a:off x="3051215" y="2406601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227926">
              <a:off x="3649085" y="3665327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227926">
              <a:off x="3682094" y="4180798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1227926">
              <a:off x="3742484" y="4716341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522705">
              <a:off x="3685137" y="3172733"/>
              <a:ext cx="5990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IN" sz="2000" b="0" baseline="0" dirty="0" smtClean="0">
                  <a:latin typeface="+mn-lt"/>
                </a:rPr>
                <a:t>X</a:t>
              </a:r>
              <a:endParaRPr lang="en-IN" b="0" baseline="0" dirty="0">
                <a:latin typeface="+mn-lt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530819" y="6116179"/>
            <a:ext cx="3775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Without </a:t>
            </a:r>
            <a:r>
              <a:rPr lang="en-IN" b="0" baseline="0" dirty="0" err="1">
                <a:latin typeface="+mn-lt"/>
              </a:rPr>
              <a:t>D</a:t>
            </a:r>
            <a:r>
              <a:rPr lang="en-IN" b="0" baseline="0" dirty="0" err="1" smtClean="0">
                <a:latin typeface="+mn-lt"/>
              </a:rPr>
              <a:t>efense</a:t>
            </a:r>
            <a:r>
              <a:rPr lang="en-IN" b="0" baseline="0" dirty="0" smtClean="0">
                <a:latin typeface="+mn-lt"/>
              </a:rPr>
              <a:t> Mechanism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74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8</a:t>
            </a:fld>
            <a:endParaRPr lang="en-US" altLang="ja-JP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D</a:t>
            </a:r>
            <a:r>
              <a:rPr lang="en-US" sz="3200" b="1" dirty="0" smtClean="0">
                <a:latin typeface="+mn-lt"/>
              </a:rPr>
              <a:t>EMONSTRATION</a:t>
            </a:r>
            <a:endParaRPr lang="en-US" altLang="en-US" sz="2800" dirty="0" smtClean="0">
              <a:latin typeface="+mn-l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209402" y="1878752"/>
            <a:ext cx="4517395" cy="3683848"/>
            <a:chOff x="2209402" y="1878752"/>
            <a:chExt cx="4517395" cy="3683848"/>
          </a:xfrm>
        </p:grpSpPr>
        <p:cxnSp>
          <p:nvCxnSpPr>
            <p:cNvPr id="7" name="Straight Connector 6"/>
            <p:cNvCxnSpPr/>
            <p:nvPr/>
          </p:nvCxnSpPr>
          <p:spPr bwMode="auto">
            <a:xfrm>
              <a:off x="2224881" y="19812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6726797" y="1981200"/>
              <a:ext cx="0" cy="35814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2224881" y="2133600"/>
              <a:ext cx="4501916" cy="2286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/>
            <p:cNvCxnSpPr/>
            <p:nvPr/>
          </p:nvCxnSpPr>
          <p:spPr bwMode="auto">
            <a:xfrm flipH="1">
              <a:off x="2224881" y="2438400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2209402" y="3048000"/>
              <a:ext cx="1676400" cy="3048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/>
            <p:nvPr/>
          </p:nvCxnSpPr>
          <p:spPr bwMode="auto">
            <a:xfrm flipH="1">
              <a:off x="2209402" y="37786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/>
            <p:nvPr/>
          </p:nvCxnSpPr>
          <p:spPr bwMode="auto">
            <a:xfrm flipH="1">
              <a:off x="2209402" y="43120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Arrow Connector 23"/>
            <p:cNvCxnSpPr/>
            <p:nvPr/>
          </p:nvCxnSpPr>
          <p:spPr bwMode="auto">
            <a:xfrm flipH="1">
              <a:off x="2209402" y="4845424"/>
              <a:ext cx="4501916" cy="5334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TextBox 24"/>
            <p:cNvSpPr txBox="1"/>
            <p:nvPr/>
          </p:nvSpPr>
          <p:spPr>
            <a:xfrm rot="206482">
              <a:off x="4374799" y="1878752"/>
              <a:ext cx="5934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</a:t>
              </a:r>
              <a:endParaRPr lang="en-IN" dirty="0"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 rot="660405">
              <a:off x="3288354" y="2878722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RST</a:t>
              </a:r>
              <a:endParaRPr lang="en-IN" dirty="0"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 rot="21227926">
              <a:off x="3051215" y="2406601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 rot="21227926">
              <a:off x="3649085" y="3665327"/>
              <a:ext cx="1117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SYN-ACK</a:t>
              </a:r>
              <a:endParaRPr lang="en-IN" dirty="0"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 rot="21227926">
              <a:off x="3949795" y="4180798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RST</a:t>
              </a:r>
              <a:endParaRPr lang="en-IN" dirty="0"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 rot="21227926">
              <a:off x="4010185" y="4716341"/>
              <a:ext cx="5822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dirty="0" smtClean="0">
                  <a:latin typeface="+mn-lt"/>
                </a:rPr>
                <a:t>RST</a:t>
              </a:r>
              <a:endParaRPr lang="en-IN" dirty="0">
                <a:latin typeface="+mn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rot="522705">
              <a:off x="3685137" y="3172733"/>
              <a:ext cx="599000" cy="4001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IN" sz="2000" b="0" baseline="0" dirty="0" smtClean="0">
                  <a:latin typeface="+mn-lt"/>
                </a:rPr>
                <a:t>X</a:t>
              </a:r>
              <a:endParaRPr lang="en-IN" b="0" baseline="0" dirty="0">
                <a:latin typeface="+mn-lt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282" y="1744881"/>
            <a:ext cx="213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Packet generated by </a:t>
            </a:r>
            <a:r>
              <a:rPr lang="en-IN" sz="1600" baseline="0" dirty="0" smtClean="0">
                <a:latin typeface="+mn-lt"/>
              </a:rPr>
              <a:t>srloop</a:t>
            </a:r>
            <a:r>
              <a:rPr lang="en-IN" sz="1600" b="0" baseline="0" dirty="0" smtClean="0">
                <a:latin typeface="+mn-lt"/>
              </a:rPr>
              <a:t> function in scapy.</a:t>
            </a:r>
            <a:endParaRPr lang="en-IN" b="0" baseline="0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282" y="2784901"/>
            <a:ext cx="2133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Attacker’s system kernel RST packet blocked by </a:t>
            </a:r>
            <a:r>
              <a:rPr lang="en-IN" sz="1600" baseline="0" dirty="0" err="1" smtClean="0">
                <a:latin typeface="+mn-lt"/>
              </a:rPr>
              <a:t>iptables</a:t>
            </a:r>
            <a:r>
              <a:rPr lang="en-IN" sz="1600" b="0" baseline="0" dirty="0" smtClean="0">
                <a:latin typeface="+mn-lt"/>
              </a:rPr>
              <a:t>.</a:t>
            </a:r>
            <a:endParaRPr lang="en-IN" b="0" baseline="0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726797" y="1995259"/>
            <a:ext cx="2508484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SYN replied back by target system with SYN-ACK.</a:t>
            </a:r>
            <a:endParaRPr lang="en-IN" b="0" baseline="0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11318" y="3173505"/>
            <a:ext cx="25084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No RST received from attacker for the random ports. Send SYN-ACK again.</a:t>
            </a:r>
            <a:endParaRPr lang="en-IN" b="0" baseline="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26797" y="4211257"/>
            <a:ext cx="250848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="0" baseline="0" dirty="0" smtClean="0">
                <a:latin typeface="+mn-lt"/>
              </a:rPr>
              <a:t>After specific time interval, target server sends RST packets to all connections in WAIT state using </a:t>
            </a:r>
            <a:r>
              <a:rPr lang="en-IN" sz="1600" b="0" baseline="0" dirty="0" err="1" smtClean="0">
                <a:latin typeface="+mn-lt"/>
              </a:rPr>
              <a:t>iptables</a:t>
            </a:r>
            <a:r>
              <a:rPr lang="en-IN" sz="1600" b="0" baseline="0" dirty="0" smtClean="0">
                <a:latin typeface="+mn-lt"/>
              </a:rPr>
              <a:t>.</a:t>
            </a:r>
            <a:endParaRPr lang="en-IN" b="0" baseline="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158082" y="5562600"/>
            <a:ext cx="21336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aseline="0" dirty="0" smtClean="0">
                <a:latin typeface="+mn-lt"/>
              </a:rPr>
              <a:t>Attacker</a:t>
            </a:r>
            <a:endParaRPr lang="en-IN" baseline="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644518" y="5562600"/>
            <a:ext cx="213360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1600" baseline="0" dirty="0" smtClean="0">
                <a:latin typeface="+mn-lt"/>
              </a:rPr>
              <a:t>Target</a:t>
            </a:r>
            <a:endParaRPr lang="en-IN" baseline="0" dirty="0">
              <a:latin typeface="+mn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8775" y="6096000"/>
            <a:ext cx="3383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0" baseline="0" dirty="0" smtClean="0">
                <a:latin typeface="+mn-lt"/>
              </a:rPr>
              <a:t>With </a:t>
            </a:r>
            <a:r>
              <a:rPr lang="en-IN" b="0" baseline="0" dirty="0" err="1">
                <a:latin typeface="+mn-lt"/>
              </a:rPr>
              <a:t>D</a:t>
            </a:r>
            <a:r>
              <a:rPr lang="en-IN" b="0" baseline="0" dirty="0" err="1" smtClean="0">
                <a:latin typeface="+mn-lt"/>
              </a:rPr>
              <a:t>efense</a:t>
            </a:r>
            <a:r>
              <a:rPr lang="en-IN" b="0" baseline="0" dirty="0" smtClean="0">
                <a:latin typeface="+mn-lt"/>
              </a:rPr>
              <a:t> Mechanism</a:t>
            </a:r>
            <a:endParaRPr lang="en-IN" b="0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24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700088" y="1752600"/>
            <a:ext cx="7926387" cy="4572000"/>
          </a:xfrm>
        </p:spPr>
        <p:txBody>
          <a:bodyPr/>
          <a:lstStyle/>
          <a:p>
            <a:r>
              <a:rPr lang="en-IN" sz="2800" dirty="0" smtClean="0"/>
              <a:t>Individual VMs booted up.</a:t>
            </a:r>
          </a:p>
          <a:p>
            <a:r>
              <a:rPr lang="en-IN" sz="2800" dirty="0" err="1" smtClean="0"/>
              <a:t>Wireshark</a:t>
            </a:r>
            <a:r>
              <a:rPr lang="en-IN" sz="2800" dirty="0" smtClean="0"/>
              <a:t> opened in target system – checking for received packets.</a:t>
            </a:r>
          </a:p>
          <a:p>
            <a:r>
              <a:rPr lang="en-IN" sz="2800" i="1" dirty="0" err="1" smtClean="0"/>
              <a:t>iptables</a:t>
            </a:r>
            <a:r>
              <a:rPr lang="en-IN" sz="2800" dirty="0" smtClean="0"/>
              <a:t> rules defined to accept the packets.</a:t>
            </a:r>
          </a:p>
          <a:p>
            <a:r>
              <a:rPr lang="en-IN" sz="2800" dirty="0" smtClean="0"/>
              <a:t>Attack script run on one attacker VM (</a:t>
            </a:r>
            <a:r>
              <a:rPr lang="en-IN" sz="2800" dirty="0" err="1" smtClean="0"/>
              <a:t>DoS</a:t>
            </a:r>
            <a:r>
              <a:rPr lang="en-IN" sz="2800" dirty="0" smtClean="0"/>
              <a:t>).</a:t>
            </a:r>
          </a:p>
          <a:p>
            <a:r>
              <a:rPr lang="en-IN" sz="2800" dirty="0" smtClean="0"/>
              <a:t>Output observed in </a:t>
            </a:r>
            <a:r>
              <a:rPr lang="en-IN" sz="2800" dirty="0" err="1" smtClean="0"/>
              <a:t>Wireshark</a:t>
            </a:r>
            <a:r>
              <a:rPr lang="en-IN" sz="2800" dirty="0" smtClean="0"/>
              <a:t> and log files.</a:t>
            </a:r>
          </a:p>
          <a:p>
            <a:r>
              <a:rPr lang="en-IN" sz="2800" dirty="0" smtClean="0"/>
              <a:t>Attack script run on all the VMs (</a:t>
            </a:r>
            <a:r>
              <a:rPr lang="en-IN" sz="2800" dirty="0" err="1" smtClean="0"/>
              <a:t>DDoS</a:t>
            </a:r>
            <a:r>
              <a:rPr lang="en-IN" sz="2800" dirty="0" smtClean="0"/>
              <a:t>).</a:t>
            </a:r>
          </a:p>
          <a:p>
            <a:r>
              <a:rPr lang="en-IN" sz="2800" dirty="0" smtClean="0"/>
              <a:t>Output observed in </a:t>
            </a:r>
            <a:r>
              <a:rPr lang="en-IN" sz="2800" dirty="0" err="1" smtClean="0"/>
              <a:t>Wireshark</a:t>
            </a:r>
            <a:r>
              <a:rPr lang="en-IN" sz="2800" dirty="0" smtClean="0"/>
              <a:t> and log files once again.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A6D6A3A-776E-47A8-ACD8-F9AF43F127D9}" type="slidenum">
              <a:rPr lang="ja-JP" altLang="en-US" smtClean="0"/>
              <a:pPr>
                <a:defRPr/>
              </a:pPr>
              <a:t>9</a:t>
            </a:fld>
            <a:endParaRPr lang="en-US" altLang="ja-JP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00088" y="609600"/>
            <a:ext cx="7926387" cy="1143000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latin typeface="+mn-lt"/>
              </a:rPr>
              <a:t>D</a:t>
            </a:r>
            <a:r>
              <a:rPr lang="en-US" sz="3200" b="1" dirty="0" smtClean="0">
                <a:latin typeface="+mn-lt"/>
              </a:rPr>
              <a:t>EMONSTRATION</a:t>
            </a:r>
            <a:endParaRPr lang="en-US" altLang="en-US" sz="280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969696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  <a:fontScheme name="Office Classic">
    <a:majorFont>
      <a:latin typeface="Arial"/>
      <a:ea typeface=""/>
      <a:cs typeface=""/>
      <a:font script="Jpan" typeface="ＭＳ Ｐゴシック"/>
      <a:font script="Hang" typeface="돋움"/>
      <a:font script="Hans" typeface="黑体"/>
      <a:font script="Hant" typeface="微軟正黑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ajorFont>
    <a:minorFont>
      <a:latin typeface="Times New Roman"/>
      <a:ea typeface=""/>
      <a:cs typeface=""/>
      <a:font script="Jpan" typeface="ＭＳ Ｐ明朝"/>
      <a:font script="Hang" typeface="바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34712</TotalTime>
  <Words>1355</Words>
  <Application>Microsoft Office PowerPoint</Application>
  <PresentationFormat>Custom</PresentationFormat>
  <Paragraphs>310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Default Design</vt:lpstr>
      <vt:lpstr>1_Custom Design</vt:lpstr>
      <vt:lpstr>Custom Design</vt:lpstr>
      <vt:lpstr>PowerPoint Presentation</vt:lpstr>
      <vt:lpstr>IMPLEMENTATION OF A DEFENSE MECHANISM FOR SYN FLOOD ATTACK</vt:lpstr>
      <vt:lpstr>AGENDA</vt:lpstr>
      <vt:lpstr>OBJECTIVES</vt:lpstr>
      <vt:lpstr>EXPERIMENTAL SETUP</vt:lpstr>
      <vt:lpstr>EXPERIMENTAL SETUP</vt:lpstr>
      <vt:lpstr>DEMONSTRATION</vt:lpstr>
      <vt:lpstr>DEMONSTRATION</vt:lpstr>
      <vt:lpstr>DEMONSTRATION</vt:lpstr>
      <vt:lpstr>DEMONSTRATION</vt:lpstr>
      <vt:lpstr>EXPERIMENTAL RESULTS</vt:lpstr>
      <vt:lpstr>EXPERIMENTAL RESULTS</vt:lpstr>
      <vt:lpstr>EXPERIMENTAL RESULTS</vt:lpstr>
      <vt:lpstr>EXPERIMENTAL RESULTS</vt:lpstr>
      <vt:lpstr>EXPERIMENTAL RESULTS</vt:lpstr>
      <vt:lpstr>EXPERIMENTAL RESULTS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COMPARATIVE ANALYSIS</vt:lpstr>
      <vt:lpstr>TESTING</vt:lpstr>
      <vt:lpstr>CONCLUSION</vt:lpstr>
      <vt:lpstr>FUTURE ENHANCEMENTS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Satyanarayana</dc:creator>
  <cp:lastModifiedBy>Akash</cp:lastModifiedBy>
  <cp:revision>534</cp:revision>
  <cp:lastPrinted>2013-04-07T12:01:24Z</cp:lastPrinted>
  <dcterms:created xsi:type="dcterms:W3CDTF">1998-02-02T16:59:36Z</dcterms:created>
  <dcterms:modified xsi:type="dcterms:W3CDTF">2019-05-28T13:33:47Z</dcterms:modified>
</cp:coreProperties>
</file>