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683" r:id="rId2"/>
    <p:sldMasterId id="2147483664" r:id="rId3"/>
  </p:sldMasterIdLst>
  <p:notesMasterIdLst>
    <p:notesMasterId r:id="rId19"/>
  </p:notesMasterIdLst>
  <p:handoutMasterIdLst>
    <p:handoutMasterId r:id="rId20"/>
  </p:handoutMasterIdLst>
  <p:sldIdLst>
    <p:sldId id="775" r:id="rId4"/>
    <p:sldId id="776" r:id="rId5"/>
    <p:sldId id="778" r:id="rId6"/>
    <p:sldId id="782" r:id="rId7"/>
    <p:sldId id="780" r:id="rId8"/>
    <p:sldId id="781" r:id="rId9"/>
    <p:sldId id="783" r:id="rId10"/>
    <p:sldId id="784" r:id="rId11"/>
    <p:sldId id="785" r:id="rId12"/>
    <p:sldId id="786" r:id="rId13"/>
    <p:sldId id="787" r:id="rId14"/>
    <p:sldId id="779" r:id="rId15"/>
    <p:sldId id="767" r:id="rId16"/>
    <p:sldId id="768" r:id="rId17"/>
    <p:sldId id="774" r:id="rId18"/>
  </p:sldIdLst>
  <p:sldSz cx="9326563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anose="05050102010706020507" pitchFamily="18" charset="2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anose="05050102010706020507" pitchFamily="18" charset="2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anose="05050102010706020507" pitchFamily="18" charset="2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anose="05050102010706020507" pitchFamily="18" charset="2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anose="05050102010706020507" pitchFamily="18" charset="2"/>
        <a:ea typeface="+mn-ea"/>
        <a:cs typeface="+mn-cs"/>
      </a:defRPr>
    </a:lvl5pPr>
    <a:lvl6pPr marL="2286000" algn="l" defTabSz="914400" rtl="0" eaLnBrk="1" latinLnBrk="0" hangingPunct="1">
      <a:defRPr sz="2400" b="1" kern="1200" baseline="-25000">
        <a:solidFill>
          <a:schemeClr val="tx1"/>
        </a:solidFill>
        <a:latin typeface="Symbol" panose="05050102010706020507" pitchFamily="18" charset="2"/>
        <a:ea typeface="+mn-ea"/>
        <a:cs typeface="+mn-cs"/>
      </a:defRPr>
    </a:lvl6pPr>
    <a:lvl7pPr marL="2743200" algn="l" defTabSz="914400" rtl="0" eaLnBrk="1" latinLnBrk="0" hangingPunct="1">
      <a:defRPr sz="2400" b="1" kern="1200" baseline="-25000">
        <a:solidFill>
          <a:schemeClr val="tx1"/>
        </a:solidFill>
        <a:latin typeface="Symbol" panose="05050102010706020507" pitchFamily="18" charset="2"/>
        <a:ea typeface="+mn-ea"/>
        <a:cs typeface="+mn-cs"/>
      </a:defRPr>
    </a:lvl7pPr>
    <a:lvl8pPr marL="3200400" algn="l" defTabSz="914400" rtl="0" eaLnBrk="1" latinLnBrk="0" hangingPunct="1">
      <a:defRPr sz="2400" b="1" kern="1200" baseline="-25000">
        <a:solidFill>
          <a:schemeClr val="tx1"/>
        </a:solidFill>
        <a:latin typeface="Symbol" panose="05050102010706020507" pitchFamily="18" charset="2"/>
        <a:ea typeface="+mn-ea"/>
        <a:cs typeface="+mn-cs"/>
      </a:defRPr>
    </a:lvl8pPr>
    <a:lvl9pPr marL="3657600" algn="l" defTabSz="914400" rtl="0" eaLnBrk="1" latinLnBrk="0" hangingPunct="1">
      <a:defRPr sz="2400" b="1" kern="1200" baseline="-25000">
        <a:solidFill>
          <a:schemeClr val="tx1"/>
        </a:solidFill>
        <a:latin typeface="Symbol" panose="05050102010706020507" pitchFamily="18" charset="2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93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2" end="64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3300"/>
    <a:srgbClr val="FF0066"/>
    <a:srgbClr val="FF0000"/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637FA1-4D9A-A360-FDB0-FBE60BBB7C8E}" v="42" dt="2019-04-09T15:42:10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0941" autoAdjust="0"/>
  </p:normalViewPr>
  <p:slideViewPr>
    <p:cSldViewPr>
      <p:cViewPr varScale="1">
        <p:scale>
          <a:sx n="85" d="100"/>
          <a:sy n="85" d="100"/>
        </p:scale>
        <p:origin x="-1397" y="-77"/>
      </p:cViewPr>
      <p:guideLst>
        <p:guide orient="horz" pos="2160"/>
        <p:guide pos="29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="" xmlns:a16="http://schemas.microsoft.com/office/drawing/2014/main" id="{0DA3634E-C5DC-4BB8-BA7F-27D3F5CA4A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85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>
            <a:extLst>
              <a:ext uri="{FF2B5EF4-FFF2-40B4-BE49-F238E27FC236}">
                <a16:creationId xmlns="" xmlns:a16="http://schemas.microsoft.com/office/drawing/2014/main" id="{804FF3C5-25E1-48EA-9E50-E6313DED750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8513"/>
            <a:ext cx="3076575" cy="565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5">
            <a:extLst>
              <a:ext uri="{FF2B5EF4-FFF2-40B4-BE49-F238E27FC236}">
                <a16:creationId xmlns="" xmlns:a16="http://schemas.microsoft.com/office/drawing/2014/main" id="{0BBFE260-AB95-4E78-8D40-954EE64A31E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688513"/>
            <a:ext cx="3076575" cy="565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baseline="0"/>
            </a:lvl1pPr>
          </a:lstStyle>
          <a:p>
            <a:fld id="{E38DB41D-DF3D-40AE-B3AC-4E84801D080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11678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017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="" xmlns:a16="http://schemas.microsoft.com/office/drawing/2014/main" id="{DE25A5E8-2244-4EDE-83AD-173E2A7AB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941388" y="768350"/>
            <a:ext cx="5216525" cy="38369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="" xmlns:a16="http://schemas.microsoft.com/office/drawing/2014/main" id="{93A60FB9-6B68-4697-BA23-1B98EB149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88" y="2130425"/>
            <a:ext cx="7926387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588" y="3886200"/>
            <a:ext cx="65293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6">
            <a:extLst>
              <a:ext uri="{FF2B5EF4-FFF2-40B4-BE49-F238E27FC236}">
                <a16:creationId xmlns="" xmlns:a16="http://schemas.microsoft.com/office/drawing/2014/main" id="{56C3DC5A-7C57-4953-8E07-BD4BAB2D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E8E78262-DD5B-446D-9016-BF7F0BED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8">
            <a:extLst>
              <a:ext uri="{FF2B5EF4-FFF2-40B4-BE49-F238E27FC236}">
                <a16:creationId xmlns="" xmlns:a16="http://schemas.microsoft.com/office/drawing/2014/main" id="{16F1422B-CD4E-419E-8193-54943557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3688" y="6248400"/>
            <a:ext cx="1943100" cy="457200"/>
          </a:xfrm>
        </p:spPr>
        <p:txBody>
          <a:bodyPr/>
          <a:lstStyle>
            <a:lvl1pPr>
              <a:defRPr/>
            </a:lvl1pPr>
          </a:lstStyle>
          <a:p>
            <a:fld id="{A3F3BC9C-F41D-4F0E-A86B-644C311B4484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017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5275" y="609600"/>
            <a:ext cx="19812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0088" y="609600"/>
            <a:ext cx="5792787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C32E2D63-3AD8-4ACE-9C83-56386D421F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68B0BD4-D48F-4ADF-BACD-284DDD5968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1E7D0D8F-939D-4C78-81BB-FCA88AD326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281F0-9B63-4946-A5D4-2B1E07CBDC9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9411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0088" y="1981200"/>
            <a:ext cx="3886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38688" y="1981200"/>
            <a:ext cx="3887787" cy="4114800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42431FF-3D60-4FF6-82F6-EC7478461B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81E8224-E9E8-47ED-9ADB-7247D34D87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0A6777C-568D-4E79-A4C4-0F9D0D7065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FAB31F-469D-4A62-BF83-1BCBC503BE24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562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00088" y="1981200"/>
            <a:ext cx="7926387" cy="4114800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D8BD542-4055-4C32-86DE-5483E6B8A7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A2B1E7F6-5CE4-4AF0-9CEA-70596BD1F7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171FC779-CD90-40E5-B569-2764424930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7DC919-A869-4F4D-91A8-439B0F5E3C5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5855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0088" y="1981200"/>
            <a:ext cx="3886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981200"/>
            <a:ext cx="388778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35113BE-3C7E-41D5-9D65-01A60C7B49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79FC53E-5A5B-446B-A989-9DE1854E05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F6712D8-16B6-4022-81D8-9EC9ADC12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17429-C9B2-4FB9-B08A-2EEEEFF185F0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6545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0088" y="1981200"/>
            <a:ext cx="3886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38688" y="1981200"/>
            <a:ext cx="3887787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38688" y="4114800"/>
            <a:ext cx="3887787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 err="1"/>
              <a:t>Fiftevel</a:t>
            </a:r>
            <a:endParaRPr lang="en-IN" dirty="0"/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4D00DE60-8C64-4C24-88CB-47B5711EF5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7888FA84-E2AC-457C-96AA-69A0DD110F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CBF13535-CCA3-490A-A71C-300ABB5C5B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35037C-F358-42BE-A05F-58D748645003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25373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7266C955-14FE-455F-8D07-0B084B5CC6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761554BA-D05C-4E68-A8FA-71D77F2366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9141F041-61CB-43D1-90B4-D55712A8A0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09854-4C15-4FDE-AFFA-65518C0F044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0218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88" y="2130425"/>
            <a:ext cx="7926387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588" y="3886200"/>
            <a:ext cx="65293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0CCB3A-8566-4DB2-944F-8600CA7E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48A8B9-4069-49A3-A22B-5E31C2CC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E80838-1479-440E-85C8-2843448B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89316-2E9C-4639-9F89-38CD473801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72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5BC208-9742-4FE9-8809-ED754B31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4F9B32-E210-4079-8A1C-6BABE253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946DDC-43E6-473B-B5FF-BF26A39B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3C5DE3-7ED9-4FB8-BBAB-62185A7A1B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37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406900"/>
            <a:ext cx="79279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2906713"/>
            <a:ext cx="79279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F2BEA6-BD3B-4AD8-8714-C7B227C7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204DC5-F6C5-418A-A0E1-65BC3D7E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E7C179-0C15-4287-B9B5-4B3F909C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9A8B1-4C3B-49CC-8DCA-877CD496F9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979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725" y="1600200"/>
            <a:ext cx="41195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600200"/>
            <a:ext cx="4121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AD3AA1A2-7DE4-492B-B857-2ADFC9EF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A4293BF9-DCD6-4504-80C9-5400F55D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8EB8E71D-9889-4623-B9FE-8D681C5D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40CA83-1692-4ED6-ADF6-F528967A0F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83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73D9BA15-4E07-4FF3-8B23-1F0AF1A4B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31685D73-F4B6-4FA4-BE82-03FDA0B0FE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FA43BA-F422-4DAF-9B6C-EBD9C30662D6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94303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1535113"/>
            <a:ext cx="412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" y="2174875"/>
            <a:ext cx="412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1535113"/>
            <a:ext cx="4122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2174875"/>
            <a:ext cx="4122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57A89975-5537-40CF-8A5F-081704A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6AA0F3EA-00D9-42AD-B5E9-05D9F899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2FD9E34E-65B6-4214-9F55-1FB11CFC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B1BA5-7081-40C8-B634-EDB3B543EB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079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656860F8-A78C-4142-ADF4-49C2C358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461278B4-1A0C-4A0A-8295-220A63FE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2E4807A-62E9-48F1-AEA9-80C60446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48420-C7E7-4608-A927-CE27344BC6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116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D6DF5055-9A23-4CDD-BB44-36D3FFD0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6BB1C43E-41C4-45BA-8BF8-99B291B4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4EF04394-4A1B-45FB-B07D-B49A39DC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CD6A4-CF56-418F-9E39-19878908B0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3889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73050"/>
            <a:ext cx="3068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488" y="273050"/>
            <a:ext cx="52133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725" y="1435100"/>
            <a:ext cx="3068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F11593FB-E3B6-4357-B0C5-A9FEE8BA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61ED8568-5909-4443-B82C-C4EF09A6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41B412C9-697B-4A8E-8A48-744C3628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C2491-A08A-40C4-8830-9ABD373BB4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6749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5959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59593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367338"/>
            <a:ext cx="55959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BC1B5993-56D3-42E2-85F5-7C5E3C53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013DA0A4-9267-4ED7-A8AF-70B82844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5C32300-EA78-4B19-92CD-3EC1CC14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73194B-7778-4B33-9BBF-67636954D7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711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9D6D22-F156-42EB-A66B-52E7DD7A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3AE775-1D22-467B-AFCC-A0346564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B06884-7D77-47EC-91FF-46142329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B4797C-194E-4A78-96A3-11869D69EF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7771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74638"/>
            <a:ext cx="20970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725" y="274638"/>
            <a:ext cx="614362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505D97-6C8E-488A-AFA6-EB897FEA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6F116A-B630-4EA1-9B68-4E7CA16B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1E5BE7-05BF-49D4-BB7D-1AD360AB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284178-E4A9-4023-BDDA-5C76DC2C27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899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88" y="2130425"/>
            <a:ext cx="7926387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588" y="3886200"/>
            <a:ext cx="65293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E3F963-6EED-4070-B427-111322A9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74DF9B-8502-4524-B753-57C1F731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2F6077-8B7F-4A40-A4DB-EA70249B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860E4-3C8C-498E-9EAD-2753362FECCF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517029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0ABC93-520B-4F5D-92F6-E1C66C84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5FC427-2810-47A2-80EF-C00F18F5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5FD271-5D8D-47CD-AE05-6E1AF178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85E32-4DDF-4593-B69F-118D41E203A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2136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406900"/>
            <a:ext cx="79279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2906713"/>
            <a:ext cx="79279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286EFC-987B-4F4A-BF10-A24A40C9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D9B2FB-4D74-4576-B8F5-5B64B62F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4AB345-3A29-4E3D-8548-7D9520E7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EA37D-7E20-4756-B2A5-EE715BBA58D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2116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406900"/>
            <a:ext cx="79279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2906713"/>
            <a:ext cx="79279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E57D33C6-FB74-4B87-982D-DB5E42646A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4AEA7DB-7CF8-4788-9115-0B33DBF91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41490C-2889-4612-9547-DDDC8AA2D4F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44797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725" y="1600200"/>
            <a:ext cx="41195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600200"/>
            <a:ext cx="4121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ECF393B4-CA02-4343-BE40-5940F90F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9596512D-02F4-41F8-9B5D-F16D76D3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42E7D62-AFED-4EA5-97D2-0C3013B4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6BCDB-A221-46ED-BCE2-955925BACC3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081589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1535113"/>
            <a:ext cx="412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" y="2174875"/>
            <a:ext cx="412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1535113"/>
            <a:ext cx="4122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2174875"/>
            <a:ext cx="4122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BE08F1CD-07FE-490D-ADF9-34169715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619B9C91-8651-4278-AA28-9A8BBA22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4646C321-2A1C-4F04-8E41-8A486CCF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DABF1-89AC-4E98-B1DC-6DA5B45DE3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601201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8FEC0817-AA02-4802-92DE-2159DEB5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6BA20144-F996-43FC-8803-0F1F6206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03F85F92-6D20-4E1F-9E5C-C09857AC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B0FBE-6570-4DD0-BCEC-35CA4E12BCA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728017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23CFD710-1EE7-412F-BA8D-C048CB14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393A2CAD-CC13-465C-B9E9-3ECCF1BF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79FB6DE0-ED90-4133-B3D7-307F42BC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A5B32-1200-4C9D-A77A-6CCDD74216E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026423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73050"/>
            <a:ext cx="3068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488" y="273050"/>
            <a:ext cx="52133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725" y="1435100"/>
            <a:ext cx="3068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C478ADAB-E724-41B8-9E1B-D740355E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D13F5EE5-29EA-4E1F-817C-1DA3D201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0077CF97-F93F-4663-AA18-A7017448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E7B25-5DF8-4380-9319-0837EB939A5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632343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5959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59593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367338"/>
            <a:ext cx="55959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DA93C470-1541-4D33-BF97-5F45715D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90D4F77C-F305-4170-B87F-F0BD55B6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C77DAC8B-B84B-46FB-BF3E-7AE455B5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24388-01C3-4A85-AB31-99279A6C316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70934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2C7CB1-0E3E-45CC-9A2E-39801C75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AB315D-3CB3-4A28-8B1F-9246B951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670709-6367-42AD-8C6A-82B7D42F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14482-727F-4A3F-A5C2-0A35880093D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766446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74638"/>
            <a:ext cx="20970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725" y="274638"/>
            <a:ext cx="614362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EBCA3E-1598-4AA4-ADCF-576386E7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DA5CF3-9118-4A42-8F87-06F3F4B2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6F0163-5FB4-46A1-A573-A356ABED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43FB4-A66A-4FDC-8279-C06C9774C1F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8944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088" y="19812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981200"/>
            <a:ext cx="38877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FFA92996-98E8-407C-A1A6-D9E881709E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B56C8AED-5E53-4601-98E6-7068C4572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468241-B403-4794-A273-E3F28E13BCA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269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74638"/>
            <a:ext cx="839311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1535113"/>
            <a:ext cx="412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" y="2174875"/>
            <a:ext cx="412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1535113"/>
            <a:ext cx="4122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2174875"/>
            <a:ext cx="4122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F25B4B6E-77A1-4D51-9B2B-F238F34C26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8">
            <a:extLst>
              <a:ext uri="{FF2B5EF4-FFF2-40B4-BE49-F238E27FC236}">
                <a16:creationId xmlns="" xmlns:a16="http://schemas.microsoft.com/office/drawing/2014/main" id="{C632D210-C0B5-4807-BE6E-9D416C46FF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AD14F2-FF38-44D6-9F8B-74DBDEA34C06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962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7EEAD6E4-1AEC-47D0-A122-93D0B050C1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5B7E0BEA-6A7B-4265-94A4-4663FE0783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CE2235-E50A-4BDF-81C1-3BFAAF0E7750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958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2">
            <a:extLst>
              <a:ext uri="{FF2B5EF4-FFF2-40B4-BE49-F238E27FC236}">
                <a16:creationId xmlns="" xmlns:a16="http://schemas.microsoft.com/office/drawing/2014/main" id="{BDB77976-D438-4541-AFFB-04D18AD2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Footer Placeholder 13">
            <a:extLst>
              <a:ext uri="{FF2B5EF4-FFF2-40B4-BE49-F238E27FC236}">
                <a16:creationId xmlns="" xmlns:a16="http://schemas.microsoft.com/office/drawing/2014/main" id="{8F413D09-4031-43D9-B9DC-2B06E04C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88542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6FA1615-3118-4B60-8915-4B605009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17AF1F-6747-41E4-BFDA-037B0CCD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EF9DBCE-6ADF-4211-8104-892E00FA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10488" y="3581400"/>
            <a:ext cx="1943100" cy="457200"/>
          </a:xfrm>
        </p:spPr>
        <p:txBody>
          <a:bodyPr/>
          <a:lstStyle>
            <a:lvl1pPr>
              <a:defRPr/>
            </a:lvl1pPr>
          </a:lstStyle>
          <a:p>
            <a:fld id="{F0E7B7E6-130A-47A2-A028-3838CACC6B56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160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6F68C7D-2BFC-4AD2-ACEC-EA6E903BF7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32EE514-499B-4789-8F10-4120A24BE4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027A869-B0A1-49D3-9242-21CA8A2936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E812A3-73FF-45E6-A8D2-DD25FA02BA66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1792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D403C902-238A-4A48-87A4-119195523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00088" y="609600"/>
            <a:ext cx="79263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2D8AD8F4-7FBF-45C2-AF1E-6117F5485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1981200"/>
            <a:ext cx="79263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3D2E10B-FCD7-4473-9748-DEABAB8B01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0088" y="6248400"/>
            <a:ext cx="19431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 baseline="0"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13B16275-93E0-4BDC-BC58-824DE465A2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86113" y="6248400"/>
            <a:ext cx="2954337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0A784958-5251-4975-A9E9-3F17ACDF47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3375" y="6248400"/>
            <a:ext cx="19431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 baseline="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fld id="{C181EDF1-42D0-4D44-8E04-4D259D63FDD5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1031" name="AutoShape 8">
            <a:extLst>
              <a:ext uri="{FF2B5EF4-FFF2-40B4-BE49-F238E27FC236}">
                <a16:creationId xmlns="" xmlns:a16="http://schemas.microsoft.com/office/drawing/2014/main" id="{75E642EB-6F77-475A-8BF4-A02E8B0FDF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038"/>
            <a:ext cx="9239250" cy="6761162"/>
          </a:xfrm>
          <a:prstGeom prst="roundRect">
            <a:avLst>
              <a:gd name="adj" fmla="val 5185"/>
            </a:avLst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>
              <a:defRPr/>
            </a:pPr>
            <a:endParaRPr lang="en-IN" altLang="en-US"/>
          </a:p>
        </p:txBody>
      </p:sp>
      <p:sp>
        <p:nvSpPr>
          <p:cNvPr id="1032" name="Freeform 9">
            <a:extLst>
              <a:ext uri="{FF2B5EF4-FFF2-40B4-BE49-F238E27FC236}">
                <a16:creationId xmlns="" xmlns:a16="http://schemas.microsoft.com/office/drawing/2014/main" id="{21B7E7EA-D90D-45DC-94DD-8FB4FCC0F768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9321800" cy="6850063"/>
          </a:xfrm>
          <a:custGeom>
            <a:avLst/>
            <a:gdLst>
              <a:gd name="T0" fmla="*/ 2147483647 w 5757"/>
              <a:gd name="T1" fmla="*/ 2147483647 h 4315"/>
              <a:gd name="T2" fmla="*/ 2147483647 w 5757"/>
              <a:gd name="T3" fmla="*/ 2147483647 h 4315"/>
              <a:gd name="T4" fmla="*/ 2147483647 w 5757"/>
              <a:gd name="T5" fmla="*/ 2147483647 h 4315"/>
              <a:gd name="T6" fmla="*/ 2147483647 w 5757"/>
              <a:gd name="T7" fmla="*/ 2147483647 h 4315"/>
              <a:gd name="T8" fmla="*/ 2147483647 w 5757"/>
              <a:gd name="T9" fmla="*/ 2147483647 h 4315"/>
              <a:gd name="T10" fmla="*/ 0 w 5757"/>
              <a:gd name="T11" fmla="*/ 2147483647 h 4315"/>
              <a:gd name="T12" fmla="*/ 2147483647 w 5757"/>
              <a:gd name="T13" fmla="*/ 2147483647 h 4315"/>
              <a:gd name="T14" fmla="*/ 2147483647 w 5757"/>
              <a:gd name="T15" fmla="*/ 2147483647 h 4315"/>
              <a:gd name="T16" fmla="*/ 2147483647 w 5757"/>
              <a:gd name="T17" fmla="*/ 2147483647 h 4315"/>
              <a:gd name="T18" fmla="*/ 2147483647 w 5757"/>
              <a:gd name="T19" fmla="*/ 2147483647 h 4315"/>
              <a:gd name="T20" fmla="*/ 2147483647 w 5757"/>
              <a:gd name="T21" fmla="*/ 2147483647 h 4315"/>
              <a:gd name="T22" fmla="*/ 2147483647 w 5757"/>
              <a:gd name="T23" fmla="*/ 2147483647 h 4315"/>
              <a:gd name="T24" fmla="*/ 2147483647 w 5757"/>
              <a:gd name="T25" fmla="*/ 2147483647 h 4315"/>
              <a:gd name="T26" fmla="*/ 2147483647 w 5757"/>
              <a:gd name="T27" fmla="*/ 2147483647 h 4315"/>
              <a:gd name="T28" fmla="*/ 2147483647 w 5757"/>
              <a:gd name="T29" fmla="*/ 2147483647 h 4315"/>
              <a:gd name="T30" fmla="*/ 2147483647 w 5757"/>
              <a:gd name="T31" fmla="*/ 2147483647 h 4315"/>
              <a:gd name="T32" fmla="*/ 2147483647 w 5757"/>
              <a:gd name="T33" fmla="*/ 2147483647 h 4315"/>
              <a:gd name="T34" fmla="*/ 2147483647 w 5757"/>
              <a:gd name="T35" fmla="*/ 2147483647 h 4315"/>
              <a:gd name="T36" fmla="*/ 2147483647 w 5757"/>
              <a:gd name="T37" fmla="*/ 2147483647 h 4315"/>
              <a:gd name="T38" fmla="*/ 2147483647 w 5757"/>
              <a:gd name="T39" fmla="*/ 2147483647 h 4315"/>
              <a:gd name="T40" fmla="*/ 2147483647 w 5757"/>
              <a:gd name="T41" fmla="*/ 2147483647 h 4315"/>
              <a:gd name="T42" fmla="*/ 2147483647 w 5757"/>
              <a:gd name="T43" fmla="*/ 2147483647 h 4315"/>
              <a:gd name="T44" fmla="*/ 2147483647 w 5757"/>
              <a:gd name="T45" fmla="*/ 2147483647 h 4315"/>
              <a:gd name="T46" fmla="*/ 2147483647 w 5757"/>
              <a:gd name="T47" fmla="*/ 2147483647 h 4315"/>
              <a:gd name="T48" fmla="*/ 2147483647 w 5757"/>
              <a:gd name="T49" fmla="*/ 2147483647 h 4315"/>
              <a:gd name="T50" fmla="*/ 2147483647 w 5757"/>
              <a:gd name="T51" fmla="*/ 2147483647 h 4315"/>
              <a:gd name="T52" fmla="*/ 2147483647 w 5757"/>
              <a:gd name="T53" fmla="*/ 2147483647 h 4315"/>
              <a:gd name="T54" fmla="*/ 2147483647 w 5757"/>
              <a:gd name="T55" fmla="*/ 2147483647 h 4315"/>
              <a:gd name="T56" fmla="*/ 2147483647 w 5757"/>
              <a:gd name="T57" fmla="*/ 2147483647 h 4315"/>
              <a:gd name="T58" fmla="*/ 2147483647 w 5757"/>
              <a:gd name="T59" fmla="*/ 2147483647 h 4315"/>
              <a:gd name="T60" fmla="*/ 2147483647 w 5757"/>
              <a:gd name="T61" fmla="*/ 2147483647 h 4315"/>
              <a:gd name="T62" fmla="*/ 2147483647 w 5757"/>
              <a:gd name="T63" fmla="*/ 2147483647 h 4315"/>
              <a:gd name="T64" fmla="*/ 2147483647 w 5757"/>
              <a:gd name="T65" fmla="*/ 2147483647 h 4315"/>
              <a:gd name="T66" fmla="*/ 2147483647 w 5757"/>
              <a:gd name="T67" fmla="*/ 2147483647 h 4315"/>
              <a:gd name="T68" fmla="*/ 2147483647 w 5757"/>
              <a:gd name="T69" fmla="*/ 2147483647 h 4315"/>
              <a:gd name="T70" fmla="*/ 2147483647 w 5757"/>
              <a:gd name="T71" fmla="*/ 2147483647 h 4315"/>
              <a:gd name="T72" fmla="*/ 2147483647 w 5757"/>
              <a:gd name="T73" fmla="*/ 2147483647 h 4315"/>
              <a:gd name="T74" fmla="*/ 2147483647 w 5757"/>
              <a:gd name="T75" fmla="*/ 2147483647 h 4315"/>
              <a:gd name="T76" fmla="*/ 2147483647 w 5757"/>
              <a:gd name="T77" fmla="*/ 2147483647 h 4315"/>
              <a:gd name="T78" fmla="*/ 2147483647 w 5757"/>
              <a:gd name="T79" fmla="*/ 2147483647 h 4315"/>
              <a:gd name="T80" fmla="*/ 2147483647 w 5757"/>
              <a:gd name="T81" fmla="*/ 2147483647 h 4315"/>
              <a:gd name="T82" fmla="*/ 2147483647 w 5757"/>
              <a:gd name="T83" fmla="*/ 2147483647 h 4315"/>
              <a:gd name="T84" fmla="*/ 2147483647 w 5757"/>
              <a:gd name="T85" fmla="*/ 2147483647 h 4315"/>
              <a:gd name="T86" fmla="*/ 2147483647 w 5757"/>
              <a:gd name="T87" fmla="*/ 2147483647 h 4315"/>
              <a:gd name="T88" fmla="*/ 2147483647 w 5757"/>
              <a:gd name="T89" fmla="*/ 2147483647 h 4315"/>
              <a:gd name="T90" fmla="*/ 2147483647 w 5757"/>
              <a:gd name="T91" fmla="*/ 2147483647 h 4315"/>
              <a:gd name="T92" fmla="*/ 2147483647 w 5757"/>
              <a:gd name="T93" fmla="*/ 2147483647 h 4315"/>
              <a:gd name="T94" fmla="*/ 2147483647 w 5757"/>
              <a:gd name="T95" fmla="*/ 2147483647 h 4315"/>
              <a:gd name="T96" fmla="*/ 2147483647 w 5757"/>
              <a:gd name="T97" fmla="*/ 2147483647 h 4315"/>
              <a:gd name="T98" fmla="*/ 2147483647 w 5757"/>
              <a:gd name="T99" fmla="*/ 2147483647 h 4315"/>
              <a:gd name="T100" fmla="*/ 2147483647 w 5757"/>
              <a:gd name="T101" fmla="*/ 2147483647 h 4315"/>
              <a:gd name="T102" fmla="*/ 2147483647 w 5757"/>
              <a:gd name="T103" fmla="*/ 2147483647 h 4315"/>
              <a:gd name="T104" fmla="*/ 2147483647 w 5757"/>
              <a:gd name="T105" fmla="*/ 2147483647 h 4315"/>
              <a:gd name="T106" fmla="*/ 2147483647 w 5757"/>
              <a:gd name="T107" fmla="*/ 0 h 431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757" h="4315">
                <a:moveTo>
                  <a:pt x="235" y="0"/>
                </a:moveTo>
                <a:lnTo>
                  <a:pt x="210" y="0"/>
                </a:lnTo>
                <a:lnTo>
                  <a:pt x="198" y="2"/>
                </a:lnTo>
                <a:lnTo>
                  <a:pt x="175" y="6"/>
                </a:lnTo>
                <a:lnTo>
                  <a:pt x="164" y="10"/>
                </a:lnTo>
                <a:lnTo>
                  <a:pt x="155" y="13"/>
                </a:lnTo>
                <a:lnTo>
                  <a:pt x="143" y="17"/>
                </a:lnTo>
                <a:lnTo>
                  <a:pt x="122" y="29"/>
                </a:lnTo>
                <a:lnTo>
                  <a:pt x="111" y="37"/>
                </a:lnTo>
                <a:lnTo>
                  <a:pt x="104" y="42"/>
                </a:lnTo>
                <a:lnTo>
                  <a:pt x="94" y="48"/>
                </a:lnTo>
                <a:lnTo>
                  <a:pt x="87" y="56"/>
                </a:lnTo>
                <a:lnTo>
                  <a:pt x="78" y="61"/>
                </a:lnTo>
                <a:lnTo>
                  <a:pt x="60" y="81"/>
                </a:lnTo>
                <a:lnTo>
                  <a:pt x="55" y="88"/>
                </a:lnTo>
                <a:lnTo>
                  <a:pt x="46" y="98"/>
                </a:lnTo>
                <a:lnTo>
                  <a:pt x="35" y="119"/>
                </a:lnTo>
                <a:lnTo>
                  <a:pt x="30" y="127"/>
                </a:lnTo>
                <a:lnTo>
                  <a:pt x="21" y="140"/>
                </a:lnTo>
                <a:lnTo>
                  <a:pt x="18" y="154"/>
                </a:lnTo>
                <a:lnTo>
                  <a:pt x="11" y="173"/>
                </a:lnTo>
                <a:lnTo>
                  <a:pt x="7" y="186"/>
                </a:lnTo>
                <a:lnTo>
                  <a:pt x="4" y="198"/>
                </a:lnTo>
                <a:lnTo>
                  <a:pt x="0" y="225"/>
                </a:lnTo>
                <a:lnTo>
                  <a:pt x="0" y="4088"/>
                </a:lnTo>
                <a:lnTo>
                  <a:pt x="4" y="4115"/>
                </a:lnTo>
                <a:lnTo>
                  <a:pt x="5" y="4127"/>
                </a:lnTo>
                <a:lnTo>
                  <a:pt x="11" y="4140"/>
                </a:lnTo>
                <a:lnTo>
                  <a:pt x="18" y="4160"/>
                </a:lnTo>
                <a:lnTo>
                  <a:pt x="21" y="4173"/>
                </a:lnTo>
                <a:lnTo>
                  <a:pt x="30" y="4186"/>
                </a:lnTo>
                <a:lnTo>
                  <a:pt x="35" y="4194"/>
                </a:lnTo>
                <a:lnTo>
                  <a:pt x="46" y="4215"/>
                </a:lnTo>
                <a:lnTo>
                  <a:pt x="55" y="4225"/>
                </a:lnTo>
                <a:lnTo>
                  <a:pt x="60" y="4233"/>
                </a:lnTo>
                <a:lnTo>
                  <a:pt x="78" y="4252"/>
                </a:lnTo>
                <a:lnTo>
                  <a:pt x="87" y="4258"/>
                </a:lnTo>
                <a:lnTo>
                  <a:pt x="94" y="4265"/>
                </a:lnTo>
                <a:lnTo>
                  <a:pt x="104" y="4271"/>
                </a:lnTo>
                <a:lnTo>
                  <a:pt x="111" y="4277"/>
                </a:lnTo>
                <a:lnTo>
                  <a:pt x="122" y="4284"/>
                </a:lnTo>
                <a:lnTo>
                  <a:pt x="143" y="4296"/>
                </a:lnTo>
                <a:lnTo>
                  <a:pt x="155" y="4300"/>
                </a:lnTo>
                <a:lnTo>
                  <a:pt x="164" y="4302"/>
                </a:lnTo>
                <a:lnTo>
                  <a:pt x="175" y="4307"/>
                </a:lnTo>
                <a:lnTo>
                  <a:pt x="198" y="4311"/>
                </a:lnTo>
                <a:lnTo>
                  <a:pt x="210" y="4313"/>
                </a:lnTo>
                <a:lnTo>
                  <a:pt x="221" y="4313"/>
                </a:lnTo>
                <a:lnTo>
                  <a:pt x="231" y="4315"/>
                </a:lnTo>
                <a:lnTo>
                  <a:pt x="5526" y="4315"/>
                </a:lnTo>
                <a:lnTo>
                  <a:pt x="5535" y="4313"/>
                </a:lnTo>
                <a:lnTo>
                  <a:pt x="5545" y="4313"/>
                </a:lnTo>
                <a:lnTo>
                  <a:pt x="5558" y="4311"/>
                </a:lnTo>
                <a:lnTo>
                  <a:pt x="5581" y="4307"/>
                </a:lnTo>
                <a:lnTo>
                  <a:pt x="5591" y="4304"/>
                </a:lnTo>
                <a:lnTo>
                  <a:pt x="5600" y="4300"/>
                </a:lnTo>
                <a:lnTo>
                  <a:pt x="5612" y="4296"/>
                </a:lnTo>
                <a:lnTo>
                  <a:pt x="5634" y="4284"/>
                </a:lnTo>
                <a:lnTo>
                  <a:pt x="5644" y="4277"/>
                </a:lnTo>
                <a:lnTo>
                  <a:pt x="5651" y="4271"/>
                </a:lnTo>
                <a:lnTo>
                  <a:pt x="5662" y="4265"/>
                </a:lnTo>
                <a:lnTo>
                  <a:pt x="5669" y="4258"/>
                </a:lnTo>
                <a:lnTo>
                  <a:pt x="5678" y="4252"/>
                </a:lnTo>
                <a:lnTo>
                  <a:pt x="5695" y="4233"/>
                </a:lnTo>
                <a:lnTo>
                  <a:pt x="5701" y="4225"/>
                </a:lnTo>
                <a:lnTo>
                  <a:pt x="5710" y="4215"/>
                </a:lnTo>
                <a:lnTo>
                  <a:pt x="5720" y="4194"/>
                </a:lnTo>
                <a:lnTo>
                  <a:pt x="5725" y="4186"/>
                </a:lnTo>
                <a:lnTo>
                  <a:pt x="5734" y="4173"/>
                </a:lnTo>
                <a:lnTo>
                  <a:pt x="5738" y="4160"/>
                </a:lnTo>
                <a:lnTo>
                  <a:pt x="5745" y="4140"/>
                </a:lnTo>
                <a:lnTo>
                  <a:pt x="5748" y="4127"/>
                </a:lnTo>
                <a:lnTo>
                  <a:pt x="5752" y="4115"/>
                </a:lnTo>
                <a:lnTo>
                  <a:pt x="5755" y="4088"/>
                </a:lnTo>
                <a:lnTo>
                  <a:pt x="5755" y="4077"/>
                </a:lnTo>
                <a:lnTo>
                  <a:pt x="5757" y="4071"/>
                </a:lnTo>
                <a:lnTo>
                  <a:pt x="5757" y="246"/>
                </a:lnTo>
                <a:lnTo>
                  <a:pt x="5755" y="236"/>
                </a:lnTo>
                <a:lnTo>
                  <a:pt x="5755" y="225"/>
                </a:lnTo>
                <a:lnTo>
                  <a:pt x="5752" y="198"/>
                </a:lnTo>
                <a:lnTo>
                  <a:pt x="5750" y="186"/>
                </a:lnTo>
                <a:lnTo>
                  <a:pt x="5745" y="173"/>
                </a:lnTo>
                <a:lnTo>
                  <a:pt x="5738" y="154"/>
                </a:lnTo>
                <a:lnTo>
                  <a:pt x="5734" y="140"/>
                </a:lnTo>
                <a:lnTo>
                  <a:pt x="5725" y="127"/>
                </a:lnTo>
                <a:lnTo>
                  <a:pt x="5720" y="119"/>
                </a:lnTo>
                <a:lnTo>
                  <a:pt x="5710" y="98"/>
                </a:lnTo>
                <a:lnTo>
                  <a:pt x="5701" y="88"/>
                </a:lnTo>
                <a:lnTo>
                  <a:pt x="5695" y="81"/>
                </a:lnTo>
                <a:lnTo>
                  <a:pt x="5678" y="61"/>
                </a:lnTo>
                <a:lnTo>
                  <a:pt x="5669" y="56"/>
                </a:lnTo>
                <a:lnTo>
                  <a:pt x="5662" y="48"/>
                </a:lnTo>
                <a:lnTo>
                  <a:pt x="5651" y="42"/>
                </a:lnTo>
                <a:lnTo>
                  <a:pt x="5644" y="37"/>
                </a:lnTo>
                <a:lnTo>
                  <a:pt x="5634" y="29"/>
                </a:lnTo>
                <a:lnTo>
                  <a:pt x="5612" y="17"/>
                </a:lnTo>
                <a:lnTo>
                  <a:pt x="5600" y="13"/>
                </a:lnTo>
                <a:lnTo>
                  <a:pt x="5591" y="12"/>
                </a:lnTo>
                <a:lnTo>
                  <a:pt x="5581" y="6"/>
                </a:lnTo>
                <a:lnTo>
                  <a:pt x="5558" y="2"/>
                </a:lnTo>
                <a:lnTo>
                  <a:pt x="5545" y="0"/>
                </a:lnTo>
                <a:lnTo>
                  <a:pt x="235" y="0"/>
                </a:lnTo>
                <a:lnTo>
                  <a:pt x="235" y="58"/>
                </a:lnTo>
                <a:lnTo>
                  <a:pt x="5522" y="58"/>
                </a:lnTo>
                <a:lnTo>
                  <a:pt x="5542" y="58"/>
                </a:lnTo>
                <a:lnTo>
                  <a:pt x="5547" y="60"/>
                </a:lnTo>
                <a:lnTo>
                  <a:pt x="5567" y="63"/>
                </a:lnTo>
                <a:lnTo>
                  <a:pt x="5577" y="65"/>
                </a:lnTo>
                <a:lnTo>
                  <a:pt x="5586" y="67"/>
                </a:lnTo>
                <a:lnTo>
                  <a:pt x="5591" y="71"/>
                </a:lnTo>
                <a:lnTo>
                  <a:pt x="5602" y="77"/>
                </a:lnTo>
                <a:lnTo>
                  <a:pt x="5609" y="79"/>
                </a:lnTo>
                <a:lnTo>
                  <a:pt x="5616" y="83"/>
                </a:lnTo>
                <a:lnTo>
                  <a:pt x="5623" y="88"/>
                </a:lnTo>
                <a:lnTo>
                  <a:pt x="5630" y="94"/>
                </a:lnTo>
                <a:lnTo>
                  <a:pt x="5637" y="102"/>
                </a:lnTo>
                <a:lnTo>
                  <a:pt x="5646" y="108"/>
                </a:lnTo>
                <a:lnTo>
                  <a:pt x="5657" y="119"/>
                </a:lnTo>
                <a:lnTo>
                  <a:pt x="5662" y="127"/>
                </a:lnTo>
                <a:lnTo>
                  <a:pt x="5667" y="133"/>
                </a:lnTo>
                <a:lnTo>
                  <a:pt x="5678" y="150"/>
                </a:lnTo>
                <a:lnTo>
                  <a:pt x="5683" y="158"/>
                </a:lnTo>
                <a:lnTo>
                  <a:pt x="5685" y="163"/>
                </a:lnTo>
                <a:lnTo>
                  <a:pt x="5688" y="173"/>
                </a:lnTo>
                <a:lnTo>
                  <a:pt x="5695" y="192"/>
                </a:lnTo>
                <a:lnTo>
                  <a:pt x="5697" y="202"/>
                </a:lnTo>
                <a:lnTo>
                  <a:pt x="5699" y="209"/>
                </a:lnTo>
                <a:lnTo>
                  <a:pt x="5703" y="229"/>
                </a:lnTo>
                <a:lnTo>
                  <a:pt x="5703" y="240"/>
                </a:lnTo>
                <a:lnTo>
                  <a:pt x="5704" y="254"/>
                </a:lnTo>
                <a:lnTo>
                  <a:pt x="5704" y="250"/>
                </a:lnTo>
                <a:lnTo>
                  <a:pt x="5704" y="4065"/>
                </a:lnTo>
                <a:lnTo>
                  <a:pt x="5704" y="4060"/>
                </a:lnTo>
                <a:lnTo>
                  <a:pt x="5703" y="4073"/>
                </a:lnTo>
                <a:lnTo>
                  <a:pt x="5703" y="4085"/>
                </a:lnTo>
                <a:lnTo>
                  <a:pt x="5699" y="4104"/>
                </a:lnTo>
                <a:lnTo>
                  <a:pt x="5699" y="4112"/>
                </a:lnTo>
                <a:lnTo>
                  <a:pt x="5695" y="4121"/>
                </a:lnTo>
                <a:lnTo>
                  <a:pt x="5688" y="4140"/>
                </a:lnTo>
                <a:lnTo>
                  <a:pt x="5685" y="4150"/>
                </a:lnTo>
                <a:lnTo>
                  <a:pt x="5683" y="4156"/>
                </a:lnTo>
                <a:lnTo>
                  <a:pt x="5678" y="4163"/>
                </a:lnTo>
                <a:lnTo>
                  <a:pt x="5667" y="4181"/>
                </a:lnTo>
                <a:lnTo>
                  <a:pt x="5662" y="4186"/>
                </a:lnTo>
                <a:lnTo>
                  <a:pt x="5657" y="4194"/>
                </a:lnTo>
                <a:lnTo>
                  <a:pt x="5646" y="4206"/>
                </a:lnTo>
                <a:lnTo>
                  <a:pt x="5637" y="4211"/>
                </a:lnTo>
                <a:lnTo>
                  <a:pt x="5630" y="4219"/>
                </a:lnTo>
                <a:lnTo>
                  <a:pt x="5623" y="4225"/>
                </a:lnTo>
                <a:lnTo>
                  <a:pt x="5616" y="4231"/>
                </a:lnTo>
                <a:lnTo>
                  <a:pt x="5609" y="4234"/>
                </a:lnTo>
                <a:lnTo>
                  <a:pt x="5602" y="4236"/>
                </a:lnTo>
                <a:lnTo>
                  <a:pt x="5591" y="4242"/>
                </a:lnTo>
                <a:lnTo>
                  <a:pt x="5586" y="4246"/>
                </a:lnTo>
                <a:lnTo>
                  <a:pt x="5577" y="4246"/>
                </a:lnTo>
                <a:lnTo>
                  <a:pt x="5567" y="4250"/>
                </a:lnTo>
                <a:lnTo>
                  <a:pt x="5547" y="4254"/>
                </a:lnTo>
                <a:lnTo>
                  <a:pt x="5542" y="4256"/>
                </a:lnTo>
                <a:lnTo>
                  <a:pt x="5531" y="4256"/>
                </a:lnTo>
                <a:lnTo>
                  <a:pt x="5519" y="4258"/>
                </a:lnTo>
                <a:lnTo>
                  <a:pt x="5522" y="4258"/>
                </a:lnTo>
                <a:lnTo>
                  <a:pt x="235" y="4258"/>
                </a:lnTo>
                <a:lnTo>
                  <a:pt x="238" y="4258"/>
                </a:lnTo>
                <a:lnTo>
                  <a:pt x="224" y="4256"/>
                </a:lnTo>
                <a:lnTo>
                  <a:pt x="214" y="4256"/>
                </a:lnTo>
                <a:lnTo>
                  <a:pt x="208" y="4254"/>
                </a:lnTo>
                <a:lnTo>
                  <a:pt x="189" y="4250"/>
                </a:lnTo>
                <a:lnTo>
                  <a:pt x="178" y="4248"/>
                </a:lnTo>
                <a:lnTo>
                  <a:pt x="169" y="4246"/>
                </a:lnTo>
                <a:lnTo>
                  <a:pt x="164" y="4242"/>
                </a:lnTo>
                <a:lnTo>
                  <a:pt x="154" y="4236"/>
                </a:lnTo>
                <a:lnTo>
                  <a:pt x="147" y="4234"/>
                </a:lnTo>
                <a:lnTo>
                  <a:pt x="139" y="4231"/>
                </a:lnTo>
                <a:lnTo>
                  <a:pt x="132" y="4225"/>
                </a:lnTo>
                <a:lnTo>
                  <a:pt x="125" y="4219"/>
                </a:lnTo>
                <a:lnTo>
                  <a:pt x="118" y="4211"/>
                </a:lnTo>
                <a:lnTo>
                  <a:pt x="109" y="4206"/>
                </a:lnTo>
                <a:lnTo>
                  <a:pt x="99" y="4194"/>
                </a:lnTo>
                <a:lnTo>
                  <a:pt x="94" y="4186"/>
                </a:lnTo>
                <a:lnTo>
                  <a:pt x="88" y="4181"/>
                </a:lnTo>
                <a:lnTo>
                  <a:pt x="78" y="4163"/>
                </a:lnTo>
                <a:lnTo>
                  <a:pt x="72" y="4156"/>
                </a:lnTo>
                <a:lnTo>
                  <a:pt x="71" y="4150"/>
                </a:lnTo>
                <a:lnTo>
                  <a:pt x="67" y="4140"/>
                </a:lnTo>
                <a:lnTo>
                  <a:pt x="60" y="4121"/>
                </a:lnTo>
                <a:lnTo>
                  <a:pt x="58" y="4112"/>
                </a:lnTo>
                <a:lnTo>
                  <a:pt x="56" y="4104"/>
                </a:lnTo>
                <a:lnTo>
                  <a:pt x="53" y="4085"/>
                </a:lnTo>
                <a:lnTo>
                  <a:pt x="53" y="4065"/>
                </a:lnTo>
                <a:lnTo>
                  <a:pt x="53" y="250"/>
                </a:lnTo>
                <a:lnTo>
                  <a:pt x="53" y="229"/>
                </a:lnTo>
                <a:lnTo>
                  <a:pt x="56" y="209"/>
                </a:lnTo>
                <a:lnTo>
                  <a:pt x="56" y="202"/>
                </a:lnTo>
                <a:lnTo>
                  <a:pt x="60" y="192"/>
                </a:lnTo>
                <a:lnTo>
                  <a:pt x="67" y="173"/>
                </a:lnTo>
                <a:lnTo>
                  <a:pt x="71" y="163"/>
                </a:lnTo>
                <a:lnTo>
                  <a:pt x="72" y="158"/>
                </a:lnTo>
                <a:lnTo>
                  <a:pt x="78" y="150"/>
                </a:lnTo>
                <a:lnTo>
                  <a:pt x="88" y="133"/>
                </a:lnTo>
                <a:lnTo>
                  <a:pt x="94" y="127"/>
                </a:lnTo>
                <a:lnTo>
                  <a:pt x="99" y="119"/>
                </a:lnTo>
                <a:lnTo>
                  <a:pt x="109" y="108"/>
                </a:lnTo>
                <a:lnTo>
                  <a:pt x="118" y="102"/>
                </a:lnTo>
                <a:lnTo>
                  <a:pt x="125" y="94"/>
                </a:lnTo>
                <a:lnTo>
                  <a:pt x="132" y="88"/>
                </a:lnTo>
                <a:lnTo>
                  <a:pt x="139" y="83"/>
                </a:lnTo>
                <a:lnTo>
                  <a:pt x="147" y="79"/>
                </a:lnTo>
                <a:lnTo>
                  <a:pt x="154" y="77"/>
                </a:lnTo>
                <a:lnTo>
                  <a:pt x="164" y="71"/>
                </a:lnTo>
                <a:lnTo>
                  <a:pt x="169" y="67"/>
                </a:lnTo>
                <a:lnTo>
                  <a:pt x="178" y="67"/>
                </a:lnTo>
                <a:lnTo>
                  <a:pt x="189" y="63"/>
                </a:lnTo>
                <a:lnTo>
                  <a:pt x="208" y="60"/>
                </a:lnTo>
                <a:lnTo>
                  <a:pt x="214" y="58"/>
                </a:lnTo>
                <a:lnTo>
                  <a:pt x="235" y="58"/>
                </a:lnTo>
                <a:lnTo>
                  <a:pt x="235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2" hidden="1">
            <a:extLst>
              <a:ext uri="{FF2B5EF4-FFF2-40B4-BE49-F238E27FC236}">
                <a16:creationId xmlns="" xmlns:a16="http://schemas.microsoft.com/office/drawing/2014/main" id="{D1714504-8C71-4156-9322-18FF6268F9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67088" y="6503988"/>
            <a:ext cx="4633912" cy="261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>
              <a:defRPr/>
            </a:pPr>
            <a:r>
              <a:rPr lang="en-US" altLang="ja-JP" sz="1100" i="1" baseline="0">
                <a:solidFill>
                  <a:srgbClr val="FF3300"/>
                </a:solidFill>
                <a:latin typeface="Arial" charset="0"/>
                <a:ea typeface="ＭＳ Ｐゴシック" pitchFamily="34" charset="-128"/>
              </a:rPr>
              <a:t>RVCE - Marching Ahead</a:t>
            </a:r>
            <a:r>
              <a:rPr lang="en-US" altLang="ja-JP" sz="1000" i="1" baseline="0">
                <a:solidFill>
                  <a:srgbClr val="FF3300"/>
                </a:solidFill>
                <a:latin typeface="Arial" charset="0"/>
                <a:ea typeface="ＭＳ Ｐゴシック" pitchFamily="34" charset="-128"/>
              </a:rPr>
              <a:t>			    June  2013</a:t>
            </a:r>
            <a:endParaRPr lang="en-US" altLang="en-US" sz="1000" i="1" baseline="0">
              <a:solidFill>
                <a:srgbClr val="FF3300"/>
              </a:solidFill>
              <a:latin typeface="Arial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="" xmlns:a16="http://schemas.microsoft.com/office/drawing/2014/main" id="{09D63947-4A6D-4650-9DD4-9A6F9040D0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524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75" r:id="rId1"/>
    <p:sldLayoutId id="2147485276" r:id="rId2"/>
    <p:sldLayoutId id="2147485277" r:id="rId3"/>
    <p:sldLayoutId id="2147485278" r:id="rId4"/>
    <p:sldLayoutId id="2147485279" r:id="rId5"/>
    <p:sldLayoutId id="2147485280" r:id="rId6"/>
    <p:sldLayoutId id="2147485281" r:id="rId7"/>
    <p:sldLayoutId id="2147485282" r:id="rId8"/>
    <p:sldLayoutId id="2147485246" r:id="rId9"/>
    <p:sldLayoutId id="2147485247" r:id="rId10"/>
    <p:sldLayoutId id="2147485248" r:id="rId11"/>
    <p:sldLayoutId id="2147485249" r:id="rId12"/>
    <p:sldLayoutId id="2147485250" r:id="rId13"/>
    <p:sldLayoutId id="2147485251" r:id="rId14"/>
    <p:sldLayoutId id="2147485252" r:id="rId15"/>
  </p:sldLayoutIdLst>
  <p:hf hdr="0" ftr="0" dt="0"/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="" xmlns:a16="http://schemas.microsoft.com/office/drawing/2014/main" id="{BF5220B9-2F96-47F2-BF1F-2122DFF2DE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6725" y="274638"/>
            <a:ext cx="8393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="" xmlns:a16="http://schemas.microsoft.com/office/drawing/2014/main" id="{6A675163-5836-4A3C-9139-5C32FE313E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66725" y="1600200"/>
            <a:ext cx="83931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74E59A-8EAB-41B2-A9A3-24DA9F591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6725" y="6356350"/>
            <a:ext cx="2176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DBFA2C3-6F20-425D-BE70-ADE129D39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6113" y="6356350"/>
            <a:ext cx="2954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AD3C74-F856-400F-8A49-AFF367A1E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83375" y="6356350"/>
            <a:ext cx="21764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453EF20-3D6D-4610-AFC3-1D4B23ED1D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53" r:id="rId1"/>
    <p:sldLayoutId id="2147485254" r:id="rId2"/>
    <p:sldLayoutId id="2147485255" r:id="rId3"/>
    <p:sldLayoutId id="2147485256" r:id="rId4"/>
    <p:sldLayoutId id="2147485257" r:id="rId5"/>
    <p:sldLayoutId id="2147485258" r:id="rId6"/>
    <p:sldLayoutId id="2147485259" r:id="rId7"/>
    <p:sldLayoutId id="2147485260" r:id="rId8"/>
    <p:sldLayoutId id="2147485261" r:id="rId9"/>
    <p:sldLayoutId id="2147485262" r:id="rId10"/>
    <p:sldLayoutId id="214748526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="" xmlns:a16="http://schemas.microsoft.com/office/drawing/2014/main" id="{24BBE28D-099E-4483-A916-ABF531A62E3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6725" y="274638"/>
            <a:ext cx="8393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3075" name="Text Placeholder 2">
            <a:extLst>
              <a:ext uri="{FF2B5EF4-FFF2-40B4-BE49-F238E27FC236}">
                <a16:creationId xmlns="" xmlns:a16="http://schemas.microsoft.com/office/drawing/2014/main" id="{EDFBE464-D647-4D61-9475-36E10584E3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66725" y="1600200"/>
            <a:ext cx="83931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92C00C-5844-4960-8779-CE2CCE7B1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6725" y="6356350"/>
            <a:ext cx="2176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BBC60E-9B5A-45D8-B679-D5F371034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6113" y="6356350"/>
            <a:ext cx="2954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89B7EC-BC88-4075-B07D-E487FEF59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83375" y="6356350"/>
            <a:ext cx="21764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E919BA5-420D-483C-8C73-4C45C8DF7D74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4" r:id="rId1"/>
    <p:sldLayoutId id="2147485265" r:id="rId2"/>
    <p:sldLayoutId id="2147485266" r:id="rId3"/>
    <p:sldLayoutId id="2147485267" r:id="rId4"/>
    <p:sldLayoutId id="2147485268" r:id="rId5"/>
    <p:sldLayoutId id="2147485269" r:id="rId6"/>
    <p:sldLayoutId id="2147485270" r:id="rId7"/>
    <p:sldLayoutId id="2147485271" r:id="rId8"/>
    <p:sldLayoutId id="2147485272" r:id="rId9"/>
    <p:sldLayoutId id="2147485273" r:id="rId10"/>
    <p:sldLayoutId id="21474852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="" xmlns:a16="http://schemas.microsoft.com/office/drawing/2014/main" id="{D375D97F-356B-4839-8EAC-6B797BD8F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2643188"/>
            <a:ext cx="81597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519113" algn="l"/>
                <a:tab pos="563563" algn="l"/>
              </a:tabLs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tabLst>
                <a:tab pos="519113" algn="l"/>
                <a:tab pos="563563" algn="l"/>
              </a:tabLs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tabLst>
                <a:tab pos="519113" algn="l"/>
                <a:tab pos="563563" algn="l"/>
              </a:tabLs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tabLst>
                <a:tab pos="519113" algn="l"/>
                <a:tab pos="563563" algn="l"/>
              </a:tabLs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tabLst>
                <a:tab pos="519113" algn="l"/>
                <a:tab pos="563563" algn="l"/>
              </a:tabLs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1400" b="0" baseline="0">
              <a:solidFill>
                <a:srgbClr val="FFFF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3200" b="0" baseline="0">
              <a:solidFill>
                <a:srgbClr val="FFFF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95B07D34-9F20-405C-B451-6A1D9D74B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143000"/>
            <a:ext cx="84709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 baseline="0">
              <a:solidFill>
                <a:srgbClr val="94D315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2292" name="Text Box 4">
            <a:extLst>
              <a:ext uri="{FF2B5EF4-FFF2-40B4-BE49-F238E27FC236}">
                <a16:creationId xmlns="" xmlns:a16="http://schemas.microsoft.com/office/drawing/2014/main" id="{C55847DA-9CC9-42F9-BEB0-95EE8F313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76200"/>
            <a:ext cx="7980362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 algn="ctr"/>
            <a:r>
              <a:rPr lang="en-US" altLang="en-US" sz="3800" baseline="0">
                <a:latin typeface="Cambria" panose="02040503050406030204" pitchFamily="18" charset="0"/>
                <a:cs typeface="Arial" panose="020B0604020202020204" pitchFamily="34" charset="0"/>
              </a:rPr>
              <a:t>MINOR PROJECT  PRESENTATION </a:t>
            </a:r>
          </a:p>
          <a:p>
            <a:pPr algn="ctr"/>
            <a:r>
              <a:rPr lang="en-US" altLang="en-US" sz="3800" baseline="0">
                <a:latin typeface="Cambria" panose="02040503050406030204" pitchFamily="18" charset="0"/>
                <a:cs typeface="Arial" panose="020B0604020202020204" pitchFamily="34" charset="0"/>
              </a:rPr>
              <a:t>PHASE-I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="" xmlns:a16="http://schemas.microsoft.com/office/drawing/2014/main" id="{2C1A5A42-3E61-45CA-BA82-2075ACBC7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57800"/>
            <a:ext cx="93265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 algn="ctr" eaLnBrk="1" hangingPunct="1"/>
            <a:r>
              <a:rPr lang="en-US" altLang="ja-JP" sz="2800" i="1" baseline="0" dirty="0">
                <a:solidFill>
                  <a:srgbClr val="FF3300"/>
                </a:solidFill>
                <a:latin typeface="Times New Roman"/>
                <a:ea typeface="ＭＳ Ｐゴシック"/>
                <a:cs typeface="Times New Roman"/>
              </a:rPr>
              <a:t>Department of Computer Science  and Engineering</a:t>
            </a:r>
          </a:p>
          <a:p>
            <a:pPr algn="ctr" eaLnBrk="1" hangingPunct="1"/>
            <a:r>
              <a:rPr lang="en-US" altLang="ja-JP" sz="2800" i="1" baseline="0" dirty="0">
                <a:solidFill>
                  <a:srgbClr val="FF3300"/>
                </a:solidFill>
                <a:latin typeface="Times New Roman"/>
                <a:ea typeface="ＭＳ Ｐゴシック"/>
                <a:cs typeface="Times New Roman"/>
              </a:rPr>
              <a:t>R V College of  Engineering, Bengaluru</a:t>
            </a:r>
          </a:p>
        </p:txBody>
      </p:sp>
      <p:pic>
        <p:nvPicPr>
          <p:cNvPr id="12294" name="Picture 7" descr="CIMG2957.JPG">
            <a:extLst>
              <a:ext uri="{FF2B5EF4-FFF2-40B4-BE49-F238E27FC236}">
                <a16:creationId xmlns="" xmlns:a16="http://schemas.microsoft.com/office/drawing/2014/main" id="{B4D748EC-E3BF-4E06-AD17-E122332121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2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752600"/>
            <a:ext cx="8255000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="" xmlns:a16="http://schemas.microsoft.com/office/drawing/2014/main" id="{AC82A9D9-063D-46BE-BEA9-C1F68A929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737877"/>
              </p:ext>
            </p:extLst>
          </p:nvPr>
        </p:nvGraphicFramePr>
        <p:xfrm>
          <a:off x="305562" y="1057093"/>
          <a:ext cx="8786876" cy="525352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2030204">
                  <a:extLst>
                    <a:ext uri="{9D8B030D-6E8A-4147-A177-3AD203B41FA5}">
                      <a16:colId xmlns="" xmlns:a16="http://schemas.microsoft.com/office/drawing/2014/main" val="3789930102"/>
                    </a:ext>
                  </a:extLst>
                </a:gridCol>
                <a:gridCol w="2252224">
                  <a:extLst>
                    <a:ext uri="{9D8B030D-6E8A-4147-A177-3AD203B41FA5}">
                      <a16:colId xmlns="" xmlns:a16="http://schemas.microsoft.com/office/drawing/2014/main" val="563753130"/>
                    </a:ext>
                  </a:extLst>
                </a:gridCol>
                <a:gridCol w="2252224">
                  <a:extLst>
                    <a:ext uri="{9D8B030D-6E8A-4147-A177-3AD203B41FA5}">
                      <a16:colId xmlns="" xmlns:a16="http://schemas.microsoft.com/office/drawing/2014/main" val="2828303699"/>
                    </a:ext>
                  </a:extLst>
                </a:gridCol>
                <a:gridCol w="2252224">
                  <a:extLst>
                    <a:ext uri="{9D8B030D-6E8A-4147-A177-3AD203B41FA5}">
                      <a16:colId xmlns="" xmlns:a16="http://schemas.microsoft.com/office/drawing/2014/main" val="2708937585"/>
                    </a:ext>
                  </a:extLst>
                </a:gridCol>
              </a:tblGrid>
              <a:tr h="6769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/>
                        <a:t>Title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/>
                        <a:t>Objectives/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/>
                        <a:t>Limitations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/>
                        <a:t>Future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7508803"/>
                  </a:ext>
                </a:extLst>
              </a:tr>
              <a:tr h="4552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i="1" kern="1200" dirty="0">
                          <a:effectLst/>
                        </a:rPr>
                        <a:t>"TCP SYN Flood Attack Detection And Prevention"</a:t>
                      </a:r>
                      <a:endParaRPr lang="en-IN" i="1" dirty="0"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800" i="1" kern="1200">
                          <a:effectLst/>
                        </a:rPr>
                        <a:t>(2013)</a:t>
                      </a:r>
                      <a:endParaRPr lang="en-IN" sz="1800" i="1" kern="120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IN" dirty="0"/>
                        <a:t>Efficient packet filtering technique using firewall to defend TCP SYN Flood attacks.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IN" dirty="0"/>
                        <a:t>Firewall scripts are written using command-line tool </a:t>
                      </a:r>
                      <a:r>
                        <a:rPr lang="en-IN" dirty="0" err="1" smtClean="0"/>
                        <a:t>iptables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/>
                        <a:t>in Linux to deny the suspicious </a:t>
                      </a:r>
                      <a:r>
                        <a:rPr lang="en-IN" dirty="0" smtClean="0"/>
                        <a:t>traffic.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err="1"/>
                        <a:t>iptables</a:t>
                      </a:r>
                      <a:r>
                        <a:rPr lang="en-US" baseline="0" dirty="0"/>
                        <a:t> are complex.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Vast </a:t>
                      </a:r>
                      <a:r>
                        <a:rPr lang="en-IN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iptables</a:t>
                      </a:r>
                      <a:r>
                        <a:rPr lang="en-I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 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 difficult</a:t>
                      </a:r>
                      <a:r>
                        <a:rPr lang="en-I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 </a:t>
                      </a:r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en-I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 maintain and affect</a:t>
                      </a:r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en-I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 the                               performance.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Improving the performance of the system by using modified </a:t>
                      </a:r>
                      <a:r>
                        <a:rPr lang="en-US" dirty="0" err="1"/>
                        <a:t>iptables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388937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 txBox="1">
            <a:spLocks/>
          </p:cNvSpPr>
          <p:nvPr/>
        </p:nvSpPr>
        <p:spPr bwMode="auto">
          <a:xfrm>
            <a:off x="6683375" y="6248400"/>
            <a:ext cx="19431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FA43BA-F422-4DAF-9B6C-EBD9C30662D6}" type="slidenum">
              <a:rPr kumimoji="0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="" xmlns:a16="http://schemas.microsoft.com/office/drawing/2014/main" id="{AC82A9D9-063D-46BE-BEA9-C1F68A929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35959"/>
              </p:ext>
            </p:extLst>
          </p:nvPr>
        </p:nvGraphicFramePr>
        <p:xfrm>
          <a:off x="305562" y="1057092"/>
          <a:ext cx="8715436" cy="5015114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2178859">
                  <a:extLst>
                    <a:ext uri="{9D8B030D-6E8A-4147-A177-3AD203B41FA5}">
                      <a16:colId xmlns="" xmlns:a16="http://schemas.microsoft.com/office/drawing/2014/main" val="3789930102"/>
                    </a:ext>
                  </a:extLst>
                </a:gridCol>
                <a:gridCol w="2178859">
                  <a:extLst>
                    <a:ext uri="{9D8B030D-6E8A-4147-A177-3AD203B41FA5}">
                      <a16:colId xmlns="" xmlns:a16="http://schemas.microsoft.com/office/drawing/2014/main" val="563753130"/>
                    </a:ext>
                  </a:extLst>
                </a:gridCol>
                <a:gridCol w="2178859">
                  <a:extLst>
                    <a:ext uri="{9D8B030D-6E8A-4147-A177-3AD203B41FA5}">
                      <a16:colId xmlns="" xmlns:a16="http://schemas.microsoft.com/office/drawing/2014/main" val="2828303699"/>
                    </a:ext>
                  </a:extLst>
                </a:gridCol>
                <a:gridCol w="2178859">
                  <a:extLst>
                    <a:ext uri="{9D8B030D-6E8A-4147-A177-3AD203B41FA5}">
                      <a16:colId xmlns="" xmlns:a16="http://schemas.microsoft.com/office/drawing/2014/main" val="2708937585"/>
                    </a:ext>
                  </a:extLst>
                </a:gridCol>
              </a:tblGrid>
              <a:tr h="54096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/>
                        <a:t>Title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/>
                        <a:t>Objectives/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/>
                        <a:t>Limitations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/>
                        <a:t>Future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7508803"/>
                  </a:ext>
                </a:extLst>
              </a:tr>
              <a:tr h="4314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“Mitigating </a:t>
                      </a:r>
                      <a:r>
                        <a:rPr lang="en-IN" sz="1800" b="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DoS</a:t>
                      </a:r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800" b="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DDoS</a:t>
                      </a:r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Attacks using iptables”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(2012)</a:t>
                      </a:r>
                    </a:p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Efficient</a:t>
                      </a:r>
                      <a:r>
                        <a:rPr lang="en-US" baseline="0" dirty="0"/>
                        <a:t> packet filtering technique using </a:t>
                      </a:r>
                      <a:r>
                        <a:rPr lang="en-US" baseline="0" dirty="0" smtClean="0"/>
                        <a:t>packet analyzer tool.</a:t>
                      </a:r>
                      <a:endParaRPr lang="en-US" baseline="0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Packet Analyzer tool used to show the effectiveness of the scripts in mitigating the attack.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Depends on the traffic rate of the IP addresses sending the packets.</a:t>
                      </a:r>
                      <a:endParaRPr lang="en-US" baseline="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IN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iptables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rely 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set of predefined rules</a:t>
                      </a:r>
                      <a:r>
                        <a:rPr lang="en-I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Application of </a:t>
                      </a:r>
                      <a:r>
                        <a:rPr lang="en-US" dirty="0" err="1"/>
                        <a:t>iptables</a:t>
                      </a:r>
                      <a:r>
                        <a:rPr lang="en-US" dirty="0"/>
                        <a:t> within </a:t>
                      </a:r>
                      <a:r>
                        <a:rPr lang="en-US" i="1" dirty="0" err="1"/>
                        <a:t>openwrt</a:t>
                      </a:r>
                      <a:r>
                        <a:rPr lang="en-US" i="1" dirty="0"/>
                        <a:t>.</a:t>
                      </a: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Adaptive </a:t>
                      </a:r>
                      <a:r>
                        <a:rPr lang="en-US" dirty="0" err="1"/>
                        <a:t>iptables</a:t>
                      </a:r>
                      <a:r>
                        <a:rPr lang="en-US" dirty="0"/>
                        <a:t> rules concept.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388937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 txBox="1">
            <a:spLocks/>
          </p:cNvSpPr>
          <p:nvPr/>
        </p:nvSpPr>
        <p:spPr bwMode="auto">
          <a:xfrm>
            <a:off x="6683375" y="6248400"/>
            <a:ext cx="19431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FA43BA-F422-4DAF-9B6C-EBD9C30662D6}" type="slidenum">
              <a:rPr kumimoji="0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="" xmlns:a16="http://schemas.microsoft.com/office/drawing/2014/main" id="{4164C9E9-D45E-4207-AA48-720B1D44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93" y="111631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3600" b="1" dirty="0"/>
              <a:t>M</a:t>
            </a:r>
            <a:r>
              <a:rPr lang="en-US" sz="2800" b="1" dirty="0"/>
              <a:t>ETHODOLOGY</a:t>
            </a:r>
            <a:endParaRPr lang="en-US" sz="3600">
              <a:cs typeface="Arial"/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="" xmlns:a16="http://schemas.microsoft.com/office/drawing/2014/main" id="{E0C72B45-BC4D-4BE1-B5EC-C7A9D6531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Environment set up with multiple virtual machines (VMs) - one target, two or more attackers.</a:t>
            </a:r>
          </a:p>
          <a:p>
            <a:r>
              <a:rPr lang="en-IN" altLang="en-US" dirty="0">
                <a:cs typeface="Times New Roman"/>
              </a:rPr>
              <a:t>Two stages of implementation -</a:t>
            </a:r>
          </a:p>
          <a:p>
            <a:pPr lvl="1">
              <a:buFont typeface="Arial"/>
            </a:pPr>
            <a:r>
              <a:rPr lang="en-IN" altLang="en-US" dirty="0">
                <a:cs typeface="Times New Roman"/>
              </a:rPr>
              <a:t>Perform DDoS attack on target.</a:t>
            </a:r>
          </a:p>
          <a:p>
            <a:pPr lvl="1">
              <a:buFont typeface="Arial"/>
              <a:buChar char="–"/>
            </a:pPr>
            <a:r>
              <a:rPr lang="en-IN" altLang="en-US" dirty="0">
                <a:cs typeface="Times New Roman"/>
              </a:rPr>
              <a:t>Implement </a:t>
            </a:r>
            <a:r>
              <a:rPr lang="en-IN" altLang="en-US" dirty="0" err="1" smtClean="0">
                <a:cs typeface="Times New Roman"/>
              </a:rPr>
              <a:t>defense</a:t>
            </a:r>
            <a:r>
              <a:rPr lang="en-IN" altLang="en-US" dirty="0" smtClean="0">
                <a:cs typeface="Times New Roman"/>
              </a:rPr>
              <a:t> mechanism </a:t>
            </a:r>
            <a:r>
              <a:rPr lang="en-IN" altLang="en-US" dirty="0">
                <a:cs typeface="Times New Roman"/>
              </a:rPr>
              <a:t>at target and run attack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FA43BA-F422-4DAF-9B6C-EBD9C30662D6}" type="slidenum">
              <a:rPr lang="ja-JP" altLang="en-US" smtClean="0"/>
              <a:pPr/>
              <a:t>12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="" xmlns:a16="http://schemas.microsoft.com/office/drawing/2014/main" id="{E0F16120-BA8B-4FF4-87C7-09B58B46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29103"/>
            <a:ext cx="7926387" cy="1143000"/>
          </a:xfrm>
        </p:spPr>
        <p:txBody>
          <a:bodyPr/>
          <a:lstStyle/>
          <a:p>
            <a:r>
              <a:rPr lang="en-US" altLang="en-US" sz="3600" b="1" dirty="0"/>
              <a:t>D</a:t>
            </a:r>
            <a:r>
              <a:rPr lang="en-US" altLang="en-US" sz="2800" b="1" dirty="0"/>
              <a:t>ESIGN</a:t>
            </a:r>
            <a:endParaRPr lang="en-US" altLang="en-US" sz="3600" dirty="0">
              <a:cs typeface="Arial"/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="" xmlns:a16="http://schemas.microsoft.com/office/drawing/2014/main" id="{DC3BF778-9FBD-4B9A-A728-55E0446B8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Designed in Python using </a:t>
            </a:r>
            <a:r>
              <a:rPr lang="en-IN" altLang="en-US" dirty="0" err="1"/>
              <a:t>scapy</a:t>
            </a:r>
            <a:r>
              <a:rPr lang="en-IN" altLang="en-US" dirty="0"/>
              <a:t> framework.</a:t>
            </a:r>
          </a:p>
          <a:p>
            <a:r>
              <a:rPr lang="en-IN" altLang="en-US" dirty="0">
                <a:cs typeface="Times New Roman"/>
              </a:rPr>
              <a:t>Functions present in </a:t>
            </a:r>
            <a:r>
              <a:rPr lang="en-IN" altLang="en-US" dirty="0" err="1">
                <a:cs typeface="Times New Roman"/>
              </a:rPr>
              <a:t>scapy</a:t>
            </a:r>
            <a:r>
              <a:rPr lang="en-IN" altLang="en-US" dirty="0">
                <a:cs typeface="Times New Roman"/>
              </a:rPr>
              <a:t> to manually craft abnormal packets with desired field values.</a:t>
            </a:r>
          </a:p>
          <a:p>
            <a:r>
              <a:rPr lang="en-IN" altLang="en-US" dirty="0">
                <a:cs typeface="Times New Roman"/>
              </a:rPr>
              <a:t>Abnormal packets sent to target from the attackers by modifying </a:t>
            </a:r>
            <a:r>
              <a:rPr lang="en-IN" altLang="en-US" i="1" dirty="0">
                <a:cs typeface="Times New Roman"/>
              </a:rPr>
              <a:t>iptables</a:t>
            </a:r>
            <a:r>
              <a:rPr lang="en-IN" altLang="en-US" dirty="0">
                <a:cs typeface="Times New Roman"/>
              </a:rPr>
              <a:t> rules.</a:t>
            </a:r>
          </a:p>
          <a:p>
            <a:r>
              <a:rPr lang="en-IN" altLang="en-US" dirty="0">
                <a:cs typeface="Times New Roman"/>
              </a:rPr>
              <a:t>ID obfuscated and TCP SYN packets sent from random ports.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FA43BA-F422-4DAF-9B6C-EBD9C30662D6}" type="slidenum">
              <a:rPr lang="ja-JP" altLang="en-US" smtClean="0"/>
              <a:pPr/>
              <a:t>13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="" xmlns:a16="http://schemas.microsoft.com/office/drawing/2014/main" id="{03DBC2E8-317F-466D-9080-18790705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71" y="295093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3600" b="1" dirty="0"/>
              <a:t>S</a:t>
            </a:r>
            <a:r>
              <a:rPr lang="en-US" sz="2800" b="1" dirty="0"/>
              <a:t>IMULATION</a:t>
            </a:r>
            <a:r>
              <a:rPr lang="en-US" sz="3600" b="1" dirty="0"/>
              <a:t>/</a:t>
            </a:r>
            <a:r>
              <a:rPr lang="en-US" sz="3600" b="1" dirty="0">
                <a:cs typeface="Arial"/>
              </a:rPr>
              <a:t/>
            </a:r>
            <a:br>
              <a:rPr lang="en-US" sz="3600" b="1" dirty="0">
                <a:cs typeface="Arial"/>
              </a:rPr>
            </a:br>
            <a:r>
              <a:rPr lang="en-US" sz="3600" b="1" dirty="0"/>
              <a:t>A</a:t>
            </a:r>
            <a:r>
              <a:rPr lang="en-US" sz="2800" b="1" dirty="0"/>
              <a:t>LGORITHM</a:t>
            </a:r>
            <a:r>
              <a:rPr lang="en-US" sz="3600" b="1" dirty="0"/>
              <a:t> D</a:t>
            </a:r>
            <a:r>
              <a:rPr lang="en-US" sz="2800" b="1" dirty="0"/>
              <a:t>EVELOPMENT</a:t>
            </a:r>
            <a:endParaRPr lang="en-US" altLang="en-US" sz="3600">
              <a:latin typeface="+mn-lt"/>
              <a:cs typeface="Times New Roman"/>
            </a:endParaRPr>
          </a:p>
        </p:txBody>
      </p:sp>
      <p:sp>
        <p:nvSpPr>
          <p:cNvPr id="17411" name="Content Placeholder 2">
            <a:extLst>
              <a:ext uri="{FF2B5EF4-FFF2-40B4-BE49-F238E27FC236}">
                <a16:creationId xmlns="" xmlns:a16="http://schemas.microsoft.com/office/drawing/2014/main" id="{6BF9C261-7E23-4BED-932B-E0478DBA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Observe incoming malicious packets at target.</a:t>
            </a:r>
            <a:endParaRPr lang="en-IN" altLang="en-US" dirty="0">
              <a:cs typeface="Times New Roman"/>
            </a:endParaRPr>
          </a:p>
          <a:p>
            <a:r>
              <a:rPr lang="en-IN" altLang="en-US" dirty="0">
                <a:cs typeface="Times New Roman"/>
              </a:rPr>
              <a:t>Suspicious TCP packets rejected with a TCP RST packet, to prevent further DDoS.</a:t>
            </a:r>
          </a:p>
          <a:p>
            <a:r>
              <a:rPr lang="en-IN" dirty="0">
                <a:cs typeface="Times New Roman"/>
              </a:rPr>
              <a:t>Create </a:t>
            </a:r>
            <a:r>
              <a:rPr lang="en-IN" i="1" dirty="0">
                <a:cs typeface="Times New Roman"/>
              </a:rPr>
              <a:t>iptables</a:t>
            </a:r>
            <a:r>
              <a:rPr lang="en-IN" dirty="0">
                <a:cs typeface="Times New Roman"/>
              </a:rPr>
              <a:t> rules for </a:t>
            </a:r>
            <a:r>
              <a:rPr lang="en-IN" dirty="0" err="1">
                <a:cs typeface="Times New Roman"/>
              </a:rPr>
              <a:t>defense</a:t>
            </a:r>
            <a:r>
              <a:rPr lang="en-IN" dirty="0">
                <a:cs typeface="Times New Roman"/>
              </a:rPr>
              <a:t> – add the malicious IPs to be rejected.</a:t>
            </a:r>
          </a:p>
          <a:p>
            <a:r>
              <a:rPr lang="en-IN" dirty="0">
                <a:cs typeface="Times New Roman"/>
              </a:rPr>
              <a:t>Logs maintained for tracking purposes.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FA43BA-F422-4DAF-9B6C-EBD9C30662D6}" type="slidenum">
              <a:rPr lang="ja-JP" altLang="en-US" smtClean="0"/>
              <a:pPr/>
              <a:t>14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9019B98-42CE-4E9B-8FD8-F87EF85F0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329553"/>
            <a:ext cx="754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 algn="ctr"/>
            <a:r>
              <a:rPr lang="en-US" altLang="en-US" sz="2800" baseline="0" dirty="0">
                <a:solidFill>
                  <a:schemeClr val="accent2"/>
                </a:solidFill>
                <a:latin typeface="Cambria"/>
              </a:rPr>
              <a:t>REFERENCES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FA43BA-F422-4DAF-9B6C-EBD9C30662D6}" type="slidenum">
              <a:rPr lang="ja-JP" altLang="en-US" smtClean="0"/>
              <a:pPr/>
              <a:t>15</a:t>
            </a:fld>
            <a:endParaRPr lang="en-US" altLang="ja-JP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69786"/>
              </p:ext>
            </p:extLst>
          </p:nvPr>
        </p:nvGraphicFramePr>
        <p:xfrm>
          <a:off x="198785" y="1124744"/>
          <a:ext cx="8928992" cy="5184578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741819"/>
                <a:gridCol w="8187173"/>
              </a:tblGrid>
              <a:tr h="1271689"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800" dirty="0" smtClean="0"/>
                        <a:t>[1]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sz="1800" dirty="0" smtClean="0"/>
                        <a:t>Nagai R., </a:t>
                      </a:r>
                      <a:r>
                        <a:rPr lang="en-IN" sz="1800" dirty="0" err="1" smtClean="0"/>
                        <a:t>Kurihara</a:t>
                      </a:r>
                      <a:r>
                        <a:rPr lang="en-IN" sz="1800" dirty="0" smtClean="0"/>
                        <a:t> W., Higuchi S. and </a:t>
                      </a:r>
                      <a:r>
                        <a:rPr lang="en-IN" sz="1800" dirty="0" err="1" smtClean="0"/>
                        <a:t>Hirots</a:t>
                      </a:r>
                      <a:r>
                        <a:rPr lang="en-IN" sz="1800" dirty="0" smtClean="0"/>
                        <a:t> T., "Design and Implementation of an </a:t>
                      </a:r>
                      <a:r>
                        <a:rPr lang="en-IN" sz="1800" dirty="0" err="1" smtClean="0"/>
                        <a:t>OpenFlow</a:t>
                      </a:r>
                      <a:r>
                        <a:rPr lang="en-IN" sz="1800" dirty="0" smtClean="0"/>
                        <a:t>-based TCP SYN Flood Mitigation", IEEE International Conference on Mobile Cloud Computing, Services, and Engineering, Bamberg, Germany, 2018, pp. 37-42.</a:t>
                      </a:r>
                      <a:endParaRPr lang="en-IN" dirty="0"/>
                    </a:p>
                  </a:txBody>
                  <a:tcPr/>
                </a:tc>
              </a:tr>
              <a:tr h="97822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/>
                        <a:t>Thang</a:t>
                      </a:r>
                      <a:r>
                        <a:rPr lang="en-IN" sz="1800" dirty="0" smtClean="0"/>
                        <a:t> T. M., Nguyen C. Q. and Nguyen V. K., "</a:t>
                      </a:r>
                      <a:r>
                        <a:rPr lang="en-IN" sz="1800" dirty="0" err="1" smtClean="0"/>
                        <a:t>Synflood</a:t>
                      </a:r>
                      <a:r>
                        <a:rPr lang="en-IN" sz="1800" dirty="0" smtClean="0"/>
                        <a:t> Spoofed Source </a:t>
                      </a:r>
                      <a:r>
                        <a:rPr lang="en-IN" sz="1800" dirty="0" err="1" smtClean="0"/>
                        <a:t>DDoS</a:t>
                      </a:r>
                      <a:r>
                        <a:rPr lang="en-IN" sz="1800" dirty="0" smtClean="0"/>
                        <a:t> Attack </a:t>
                      </a:r>
                      <a:r>
                        <a:rPr lang="en-IN" sz="1800" dirty="0" err="1" smtClean="0"/>
                        <a:t>Defense</a:t>
                      </a:r>
                      <a:r>
                        <a:rPr lang="en-IN" sz="1800" dirty="0" smtClean="0"/>
                        <a:t> Based on Packet ID Anomaly Detection with Bloom Filter", Asian Conference on </a:t>
                      </a:r>
                      <a:r>
                        <a:rPr lang="en-IN" sz="1800" dirty="0" err="1" smtClean="0"/>
                        <a:t>Defense</a:t>
                      </a:r>
                      <a:r>
                        <a:rPr lang="en-IN" sz="1800" dirty="0" smtClean="0"/>
                        <a:t> Technology (ACDT), Hanoi, Vietnam, 2018, pp. 75-80.</a:t>
                      </a:r>
                      <a:endParaRPr lang="en-IN" dirty="0"/>
                    </a:p>
                  </a:txBody>
                  <a:tcPr/>
                </a:tc>
              </a:tr>
              <a:tr h="127168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/>
                        <a:t>Kavisankar</a:t>
                      </a:r>
                      <a:r>
                        <a:rPr lang="en-IN" sz="1800" dirty="0" smtClean="0"/>
                        <a:t> L., </a:t>
                      </a:r>
                      <a:r>
                        <a:rPr lang="en-IN" sz="1800" dirty="0" err="1" smtClean="0"/>
                        <a:t>Chellappan</a:t>
                      </a:r>
                      <a:r>
                        <a:rPr lang="en-IN" sz="1800" dirty="0" smtClean="0"/>
                        <a:t> C., </a:t>
                      </a:r>
                      <a:r>
                        <a:rPr lang="en-IN" sz="1800" dirty="0" err="1" smtClean="0"/>
                        <a:t>Venkatesan</a:t>
                      </a:r>
                      <a:r>
                        <a:rPr lang="en-IN" sz="1800" dirty="0" smtClean="0"/>
                        <a:t> S. and </a:t>
                      </a:r>
                      <a:r>
                        <a:rPr lang="en-IN" sz="1800" dirty="0" err="1" smtClean="0"/>
                        <a:t>Sivasankar</a:t>
                      </a:r>
                      <a:r>
                        <a:rPr lang="en-IN" sz="1800" dirty="0" smtClean="0"/>
                        <a:t> P., "Efficient SYN spoofing Detection and Mitigation Scheme for </a:t>
                      </a:r>
                      <a:r>
                        <a:rPr lang="en-IN" sz="1800" dirty="0" err="1" smtClean="0"/>
                        <a:t>DDoS</a:t>
                      </a:r>
                      <a:r>
                        <a:rPr lang="en-IN" sz="1800" dirty="0" smtClean="0"/>
                        <a:t> attack", International Conference on Recent Trends and Challenges in Computational Models (ICRTCCM), </a:t>
                      </a:r>
                      <a:r>
                        <a:rPr lang="en-IN" sz="1800" dirty="0" err="1" smtClean="0"/>
                        <a:t>Tindivanam</a:t>
                      </a:r>
                      <a:r>
                        <a:rPr lang="en-IN" sz="1800" dirty="0" smtClean="0"/>
                        <a:t>, India, 2017, pp. 269-274.</a:t>
                      </a:r>
                      <a:endParaRPr lang="en-IN" dirty="0"/>
                    </a:p>
                  </a:txBody>
                  <a:tcPr/>
                </a:tc>
              </a:tr>
              <a:tr h="97822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[4]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Rani D. D., Krishna T. V. S., </a:t>
                      </a:r>
                      <a:r>
                        <a:rPr lang="en-IN" sz="1800" dirty="0" err="1" smtClean="0"/>
                        <a:t>Dayanandam</a:t>
                      </a:r>
                      <a:r>
                        <a:rPr lang="en-IN" sz="1800" dirty="0" smtClean="0"/>
                        <a:t> G. and Rao T. V., "TCP </a:t>
                      </a:r>
                      <a:r>
                        <a:rPr lang="en-IN" sz="1800" dirty="0" err="1" smtClean="0"/>
                        <a:t>Syn</a:t>
                      </a:r>
                      <a:r>
                        <a:rPr lang="en-IN" sz="1800" dirty="0" smtClean="0"/>
                        <a:t> Flood Attack Detection And Prevention", International Journal of Computer Trends and Technology (IJCTT), vol. 4, issue10, 2013, pp. 3412-3417.</a:t>
                      </a:r>
                      <a:endParaRPr lang="en-IN" dirty="0"/>
                    </a:p>
                  </a:txBody>
                  <a:tcPr/>
                </a:tc>
              </a:tr>
              <a:tr h="68475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[5]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Al-</a:t>
                      </a:r>
                      <a:r>
                        <a:rPr lang="en-IN" sz="1800" dirty="0" err="1" smtClean="0"/>
                        <a:t>Musawi</a:t>
                      </a:r>
                      <a:r>
                        <a:rPr lang="en-IN" sz="1800" dirty="0" smtClean="0"/>
                        <a:t> B. Q. M., "Mitigating </a:t>
                      </a:r>
                      <a:r>
                        <a:rPr lang="en-IN" sz="1800" dirty="0" err="1" smtClean="0"/>
                        <a:t>DoS</a:t>
                      </a:r>
                      <a:r>
                        <a:rPr lang="en-IN" sz="1800" dirty="0" smtClean="0"/>
                        <a:t>/</a:t>
                      </a:r>
                      <a:r>
                        <a:rPr lang="en-IN" sz="1800" dirty="0" err="1" smtClean="0"/>
                        <a:t>DDoS</a:t>
                      </a:r>
                      <a:r>
                        <a:rPr lang="en-IN" sz="1800" dirty="0" smtClean="0"/>
                        <a:t> Attacks using </a:t>
                      </a:r>
                      <a:r>
                        <a:rPr lang="en-IN" sz="1800" dirty="0" err="1" smtClean="0"/>
                        <a:t>iptables</a:t>
                      </a:r>
                      <a:r>
                        <a:rPr lang="en-IN" sz="1800" dirty="0" smtClean="0"/>
                        <a:t>", International Journal of Engineering &amp; Technology IJET-IJENS, vol. 12 issue 03, 2012, pp. 101-111.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5C8B31B6-C109-4029-8148-4ADD497D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16" y="706670"/>
            <a:ext cx="8642470" cy="1754541"/>
          </a:xfrm>
        </p:spPr>
        <p:txBody>
          <a:bodyPr/>
          <a:lstStyle/>
          <a:p>
            <a:r>
              <a:rPr lang="en-US" altLang="en-US" sz="3600" b="1" dirty="0"/>
              <a:t>I</a:t>
            </a:r>
            <a:r>
              <a:rPr lang="en-US" altLang="en-US" sz="2800" b="1" dirty="0"/>
              <a:t>MPLEMENTATION</a:t>
            </a:r>
            <a:r>
              <a:rPr lang="en-US" altLang="en-US" sz="3600" b="1" dirty="0"/>
              <a:t> </a:t>
            </a:r>
            <a:r>
              <a:rPr lang="en-US" altLang="en-US" sz="2800" b="1" dirty="0"/>
              <a:t>OF</a:t>
            </a:r>
            <a:r>
              <a:rPr lang="en-US" altLang="en-US" sz="3600" b="1" dirty="0"/>
              <a:t> </a:t>
            </a:r>
            <a:r>
              <a:rPr lang="en-US" altLang="en-US" sz="2800" b="1" dirty="0"/>
              <a:t>A</a:t>
            </a:r>
            <a:r>
              <a:rPr lang="en-US" altLang="en-US" sz="3600" b="1" dirty="0"/>
              <a:t> D</a:t>
            </a:r>
            <a:r>
              <a:rPr lang="en-US" altLang="en-US" sz="2800" b="1" dirty="0"/>
              <a:t>EFENSE </a:t>
            </a:r>
            <a:r>
              <a:rPr lang="en-US" altLang="en-US" sz="3600" b="1" dirty="0"/>
              <a:t>M</a:t>
            </a:r>
            <a:r>
              <a:rPr lang="en-US" altLang="en-US" sz="2800" b="1" dirty="0"/>
              <a:t>ECHANISM</a:t>
            </a:r>
            <a:r>
              <a:rPr lang="en-US" altLang="en-US" sz="3600" b="1" dirty="0"/>
              <a:t> </a:t>
            </a:r>
            <a:r>
              <a:rPr lang="en-US" altLang="en-US" sz="2800" b="1" dirty="0"/>
              <a:t>FOR</a:t>
            </a:r>
            <a:r>
              <a:rPr lang="en-US" altLang="en-US" sz="3600" b="1" dirty="0"/>
              <a:t> SYN F</a:t>
            </a:r>
            <a:r>
              <a:rPr lang="en-US" altLang="en-US" sz="2800" b="1" dirty="0"/>
              <a:t>LOOD </a:t>
            </a:r>
            <a:r>
              <a:rPr lang="en-US" altLang="en-US" sz="3600" b="1" dirty="0"/>
              <a:t>A</a:t>
            </a:r>
            <a:r>
              <a:rPr lang="en-US" altLang="en-US" sz="2800" b="1" dirty="0"/>
              <a:t>TTACK</a:t>
            </a:r>
            <a:endParaRPr lang="en-US" altLang="en-US" sz="2800" b="1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7586FE-6EAC-459B-B850-5243943E41F3}"/>
              </a:ext>
            </a:extLst>
          </p:cNvPr>
          <p:cNvSpPr txBox="1">
            <a:spLocks/>
          </p:cNvSpPr>
          <p:nvPr/>
        </p:nvSpPr>
        <p:spPr bwMode="auto">
          <a:xfrm>
            <a:off x="771499" y="2964520"/>
            <a:ext cx="7926387" cy="375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0" kern="0" baseline="0" dirty="0">
                <a:cs typeface="Arial"/>
              </a:rPr>
              <a:t>Guided by:</a:t>
            </a:r>
          </a:p>
          <a:p>
            <a:r>
              <a:rPr lang="en-US" altLang="en-US" sz="2800" kern="0" baseline="0" dirty="0">
                <a:cs typeface="Arial"/>
              </a:rPr>
              <a:t>Dr. </a:t>
            </a:r>
            <a:r>
              <a:rPr lang="en-US" altLang="en-US" sz="2800" kern="0" baseline="0" dirty="0" err="1">
                <a:cs typeface="Arial"/>
              </a:rPr>
              <a:t>Sowmyarani</a:t>
            </a:r>
            <a:r>
              <a:rPr lang="en-US" altLang="en-US" sz="2800" kern="0" baseline="0" dirty="0">
                <a:cs typeface="Arial"/>
              </a:rPr>
              <a:t> C. N.</a:t>
            </a:r>
          </a:p>
          <a:p>
            <a:r>
              <a:rPr lang="en-US" altLang="en-US" sz="2800" b="0" kern="0" baseline="0" dirty="0">
                <a:cs typeface="Arial"/>
              </a:rPr>
              <a:t>Associate Professor, Dept. of CSE, RVCE</a:t>
            </a:r>
          </a:p>
          <a:p>
            <a:endParaRPr lang="en-US" altLang="en-US" sz="2800" kern="0" baseline="0" dirty="0">
              <a:cs typeface="Arial"/>
            </a:endParaRPr>
          </a:p>
          <a:p>
            <a:endParaRPr lang="en-US" altLang="en-US" sz="2800" kern="0" baseline="0" dirty="0">
              <a:cs typeface="Arial"/>
            </a:endParaRPr>
          </a:p>
          <a:p>
            <a:r>
              <a:rPr lang="en-US" altLang="en-US" sz="2800" b="0" kern="0" baseline="0" dirty="0">
                <a:cs typeface="Arial"/>
              </a:rPr>
              <a:t>Submitted by:</a:t>
            </a:r>
          </a:p>
          <a:p>
            <a:r>
              <a:rPr lang="en-US" altLang="en-US" sz="2800" kern="0" baseline="0" dirty="0">
                <a:cs typeface="Arial"/>
              </a:rPr>
              <a:t>Akash Hegde – 1RV18SCN01</a:t>
            </a:r>
          </a:p>
          <a:p>
            <a:r>
              <a:rPr lang="en-US" altLang="en-US" sz="2800" kern="0" baseline="0" dirty="0" err="1">
                <a:cs typeface="Arial"/>
              </a:rPr>
              <a:t>Krithika</a:t>
            </a:r>
            <a:r>
              <a:rPr lang="en-US" altLang="en-US" sz="2800" kern="0" baseline="0" dirty="0">
                <a:cs typeface="Arial"/>
              </a:rPr>
              <a:t> L – 1RV18SCN08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FA43BA-F422-4DAF-9B6C-EBD9C30662D6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="" xmlns:a16="http://schemas.microsoft.com/office/drawing/2014/main" id="{52026151-A67C-4F66-99C5-F5F425D3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11631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3600" b="1" dirty="0"/>
              <a:t>I</a:t>
            </a:r>
            <a:r>
              <a:rPr lang="en-US" sz="2800" b="1" dirty="0"/>
              <a:t>NTRODUCTION</a:t>
            </a:r>
            <a:endParaRPr lang="en-US" altLang="en-US" sz="3600" dirty="0">
              <a:latin typeface="+mn-lt"/>
              <a:cs typeface="Times New Roman"/>
            </a:endParaRPr>
          </a:p>
        </p:txBody>
      </p:sp>
      <p:sp>
        <p:nvSpPr>
          <p:cNvPr id="14339" name="Content Placeholder 2">
            <a:extLst>
              <a:ext uri="{FF2B5EF4-FFF2-40B4-BE49-F238E27FC236}">
                <a16:creationId xmlns="" xmlns:a16="http://schemas.microsoft.com/office/drawing/2014/main" id="{B66E9269-773B-4FD1-93F7-968EBDF6E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cs typeface="Times New Roman"/>
              </a:rPr>
              <a:t>SYN Flood </a:t>
            </a:r>
            <a:r>
              <a:rPr lang="en-IN" dirty="0">
                <a:cs typeface="Times New Roman"/>
              </a:rPr>
              <a:t>attack – a form of denial-of-service (DoS) attack.</a:t>
            </a:r>
            <a:endParaRPr lang="en-US" dirty="0">
              <a:cs typeface="Times New Roman"/>
            </a:endParaRPr>
          </a:p>
          <a:p>
            <a:r>
              <a:rPr lang="en-IN" dirty="0">
                <a:cs typeface="Times New Roman"/>
              </a:rPr>
              <a:t>Here the attacker sends a succession of SYN requests to a target’s system.</a:t>
            </a:r>
          </a:p>
          <a:p>
            <a:r>
              <a:rPr lang="en-IN" dirty="0">
                <a:cs typeface="Times New Roman"/>
              </a:rPr>
              <a:t>An attempt is made to consume enough server </a:t>
            </a:r>
            <a:r>
              <a:rPr lang="en-IN" dirty="0" smtClean="0">
                <a:cs typeface="Times New Roman"/>
              </a:rPr>
              <a:t>resources </a:t>
            </a:r>
            <a:r>
              <a:rPr lang="en-IN" dirty="0">
                <a:cs typeface="Times New Roman"/>
              </a:rPr>
              <a:t>to make the system unresponsive to the legitimate traffic</a:t>
            </a:r>
            <a:r>
              <a:rPr lang="en-IN" dirty="0" smtClean="0">
                <a:cs typeface="Times New Roman"/>
              </a:rPr>
              <a:t>.</a:t>
            </a:r>
            <a:endParaRPr lang="en-IN" dirty="0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FA43BA-F422-4DAF-9B6C-EBD9C30662D6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1E34D4EC-3677-4B1E-A4E0-1B63374B252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8238" y="288253"/>
            <a:ext cx="4587811" cy="2060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5E9E5B29-40C4-492D-9D10-990B1B0FFF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8237" y="3241424"/>
            <a:ext cx="4587811" cy="2518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0F4C5A09-EAB0-4357-AC54-0FD004C7D04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2734" y="2473655"/>
            <a:ext cx="4028776" cy="429136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="" xmlns:a16="http://schemas.microsoft.com/office/drawing/2014/main" id="{92B257F0-08EB-41A6-9A17-54C00FFC294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29760" y="5929337"/>
            <a:ext cx="3432473" cy="41304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FA43BA-F422-4DAF-9B6C-EBD9C30662D6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90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="" xmlns:a16="http://schemas.microsoft.com/office/drawing/2014/main" id="{52026151-A67C-4F66-99C5-F5F425D3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11631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3600" b="1" dirty="0"/>
              <a:t>O</a:t>
            </a:r>
            <a:r>
              <a:rPr lang="en-US" sz="2800" b="1" dirty="0"/>
              <a:t>BJECTIVES</a:t>
            </a:r>
            <a:endParaRPr lang="en-US" altLang="en-US" sz="2800" dirty="0">
              <a:latin typeface="+mn-lt"/>
            </a:endParaRPr>
          </a:p>
        </p:txBody>
      </p:sp>
      <p:sp>
        <p:nvSpPr>
          <p:cNvPr id="14339" name="Content Placeholder 2">
            <a:extLst>
              <a:ext uri="{FF2B5EF4-FFF2-40B4-BE49-F238E27FC236}">
                <a16:creationId xmlns="" xmlns:a16="http://schemas.microsoft.com/office/drawing/2014/main" id="{B66E9269-773B-4FD1-93F7-968EBDF6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19" y="2009155"/>
            <a:ext cx="7926387" cy="4588197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>
                <a:cs typeface="Times New Roman"/>
              </a:rPr>
              <a:t>Implement a SYN Flood attack and analyze the attack.</a:t>
            </a:r>
            <a:endParaRPr lang="en-US" dirty="0"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IN" dirty="0">
                <a:cs typeface="Times New Roman"/>
              </a:rPr>
              <a:t>Goal – provide a better solution for defending against a SYN Flood attack using </a:t>
            </a:r>
            <a:r>
              <a:rPr lang="en-IN" i="1" dirty="0">
                <a:cs typeface="Times New Roman"/>
              </a:rPr>
              <a:t>iptables</a:t>
            </a:r>
            <a:r>
              <a:rPr lang="en-IN" dirty="0">
                <a:cs typeface="Times New Roman"/>
              </a:rPr>
              <a:t> rules with minimum configuration and faster execution</a:t>
            </a:r>
            <a:r>
              <a:rPr lang="en-IN" dirty="0" smtClean="0">
                <a:cs typeface="Times New Roman"/>
              </a:rPr>
              <a:t>.</a:t>
            </a:r>
            <a:endParaRPr lang="en-IN" dirty="0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FA43BA-F422-4DAF-9B6C-EBD9C30662D6}" type="slidenum">
              <a:rPr lang="ja-JP" altLang="en-US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47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="" xmlns:a16="http://schemas.microsoft.com/office/drawing/2014/main" id="{52026151-A67C-4F66-99C5-F5F425D3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11631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3600" b="1" dirty="0"/>
              <a:t>L</a:t>
            </a:r>
            <a:r>
              <a:rPr lang="en-US" sz="2800" b="1" dirty="0"/>
              <a:t>ITERATURE</a:t>
            </a:r>
            <a:r>
              <a:rPr lang="en-US" sz="3600" b="1" dirty="0"/>
              <a:t> S</a:t>
            </a:r>
            <a:r>
              <a:rPr lang="en-US" sz="2800" b="1" dirty="0"/>
              <a:t>URVEY</a:t>
            </a:r>
            <a:endParaRPr lang="en-US" altLang="en-US" sz="3600" dirty="0">
              <a:latin typeface="+mn-lt"/>
              <a:cs typeface="Times New Roman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D460DF68-7582-41C8-90D4-961E90DE5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36681"/>
              </p:ext>
            </p:extLst>
          </p:nvPr>
        </p:nvGraphicFramePr>
        <p:xfrm>
          <a:off x="162687" y="1144457"/>
          <a:ext cx="8929749" cy="55352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0111">
                  <a:extLst>
                    <a:ext uri="{9D8B030D-6E8A-4147-A177-3AD203B41FA5}">
                      <a16:colId xmlns="" xmlns:a16="http://schemas.microsoft.com/office/drawing/2014/main" val="1271354580"/>
                    </a:ext>
                  </a:extLst>
                </a:gridCol>
                <a:gridCol w="4214267">
                  <a:extLst>
                    <a:ext uri="{9D8B030D-6E8A-4147-A177-3AD203B41FA5}">
                      <a16:colId xmlns="" xmlns:a16="http://schemas.microsoft.com/office/drawing/2014/main" val="2760517322"/>
                    </a:ext>
                  </a:extLst>
                </a:gridCol>
                <a:gridCol w="4075371">
                  <a:extLst>
                    <a:ext uri="{9D8B030D-6E8A-4147-A177-3AD203B41FA5}">
                      <a16:colId xmlns="" xmlns:a16="http://schemas.microsoft.com/office/drawing/2014/main" val="1046363399"/>
                    </a:ext>
                  </a:extLst>
                </a:gridCol>
              </a:tblGrid>
              <a:tr h="44522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kern="1200" dirty="0" err="1">
                          <a:effectLst/>
                        </a:rPr>
                        <a:t>Sl.No</a:t>
                      </a:r>
                      <a:r>
                        <a:rPr lang="en-IN" sz="2000" kern="1200" dirty="0">
                          <a:effectLst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kern="1200" dirty="0">
                          <a:effectLst/>
                        </a:rPr>
                        <a:t>Authors and Publications </a:t>
                      </a:r>
                      <a:endParaRPr lang="en-IN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kern="1200" dirty="0">
                          <a:effectLst/>
                        </a:rPr>
                        <a:t>Topic </a:t>
                      </a:r>
                      <a:endParaRPr lang="en-IN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589433361"/>
                  </a:ext>
                </a:extLst>
              </a:tr>
              <a:tr h="731443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effectLst/>
                        </a:rPr>
                        <a:t>01</a:t>
                      </a:r>
                      <a:endParaRPr lang="en-IN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effectLst/>
                        </a:rPr>
                        <a:t>Ryosuke Nagai, et al.</a:t>
                      </a:r>
                      <a:r>
                        <a:rPr lang="en-IN" sz="1800" kern="1200" baseline="0" dirty="0">
                          <a:effectLst/>
                        </a:rPr>
                        <a:t>, IEEE Transactions, Oct. 2018.</a:t>
                      </a:r>
                      <a:endParaRPr lang="en-IN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i="1" kern="1200" dirty="0">
                          <a:effectLst/>
                        </a:rPr>
                        <a:t>"Design and Implementation of OpenFlow-based TCP SYN Flood Mitigation"</a:t>
                      </a:r>
                      <a:endParaRPr lang="en-IN" i="1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614281718"/>
                  </a:ext>
                </a:extLst>
              </a:tr>
              <a:tr h="799527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effectLst/>
                        </a:rPr>
                        <a:t>02</a:t>
                      </a:r>
                      <a:endParaRPr lang="en-IN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noProof="0" dirty="0">
                          <a:effectLst/>
                        </a:rPr>
                        <a:t>Tran </a:t>
                      </a:r>
                      <a:r>
                        <a:rPr lang="en-IN" sz="1800" u="none" strike="noStrike" kern="1200" noProof="0" dirty="0" err="1">
                          <a:effectLst/>
                        </a:rPr>
                        <a:t>Manh</a:t>
                      </a:r>
                      <a:r>
                        <a:rPr lang="en-IN" sz="1800" u="none" strike="noStrike" kern="1200" noProof="0" dirty="0">
                          <a:effectLst/>
                        </a:rPr>
                        <a:t> </a:t>
                      </a:r>
                      <a:r>
                        <a:rPr lang="en-IN" sz="1800" u="none" strike="noStrike" kern="1200" noProof="0" dirty="0" err="1">
                          <a:effectLst/>
                        </a:rPr>
                        <a:t>Thang</a:t>
                      </a:r>
                      <a:r>
                        <a:rPr lang="en-IN" sz="1800" u="none" strike="noStrike" kern="1200" noProof="0" dirty="0">
                          <a:effectLst/>
                        </a:rPr>
                        <a:t>, et al., IEEE ACDT, Oct. 2018.</a:t>
                      </a: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i-FI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i="1" u="none" strike="noStrike" kern="1200" noProof="0" dirty="0">
                          <a:effectLst/>
                        </a:rPr>
                        <a:t>“</a:t>
                      </a:r>
                      <a:r>
                        <a:rPr lang="en-IN" sz="1800" i="1" u="none" strike="noStrike" kern="1200" noProof="0" dirty="0" err="1">
                          <a:effectLst/>
                        </a:rPr>
                        <a:t>Synflood</a:t>
                      </a:r>
                      <a:r>
                        <a:rPr lang="en-IN" sz="1800" i="1" u="none" strike="noStrike" kern="1200" noProof="0" dirty="0">
                          <a:effectLst/>
                        </a:rPr>
                        <a:t> Spoofed Source </a:t>
                      </a:r>
                      <a:r>
                        <a:rPr lang="en-IN" sz="1800" i="1" u="none" strike="noStrike" kern="1200" noProof="0" dirty="0" err="1">
                          <a:effectLst/>
                        </a:rPr>
                        <a:t>DDoS</a:t>
                      </a:r>
                      <a:r>
                        <a:rPr lang="en-IN" sz="1800" i="1" u="none" strike="noStrike" kern="1200" noProof="0" dirty="0">
                          <a:effectLst/>
                        </a:rPr>
                        <a:t> Attack </a:t>
                      </a:r>
                      <a:r>
                        <a:rPr lang="en-IN" sz="1800" i="1" u="none" strike="noStrike" kern="1200" noProof="0" dirty="0" err="1">
                          <a:effectLst/>
                        </a:rPr>
                        <a:t>Defense</a:t>
                      </a:r>
                      <a:r>
                        <a:rPr lang="en-IN" sz="1800" i="1" u="none" strike="noStrike" kern="1200" noProof="0" dirty="0">
                          <a:effectLst/>
                        </a:rPr>
                        <a:t> Based on Packet ID Anomaly Detection with Bloom Filter"</a:t>
                      </a:r>
                      <a:endParaRPr lang="en-IN" sz="1800" i="1" kern="12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248514302"/>
                  </a:ext>
                </a:extLst>
              </a:tr>
              <a:tr h="1066036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kern="1200" dirty="0">
                          <a:effectLst/>
                        </a:rPr>
                        <a:t>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effectLst/>
                        </a:rPr>
                        <a:t>Kavisankar</a:t>
                      </a:r>
                      <a:r>
                        <a:rPr lang="en-IN" sz="1800" kern="1200" dirty="0">
                          <a:effectLst/>
                        </a:rPr>
                        <a:t> L, et al., International</a:t>
                      </a:r>
                      <a:r>
                        <a:rPr lang="en-IN" sz="1800" kern="1200" baseline="0" dirty="0">
                          <a:effectLst/>
                        </a:rPr>
                        <a:t> Journal on Recent Trends and Challenges in Computational Models</a:t>
                      </a:r>
                      <a:r>
                        <a:rPr lang="en-IN" sz="1800" kern="1200" dirty="0">
                          <a:effectLst/>
                        </a:rPr>
                        <a:t>, Jul. 2017.</a:t>
                      </a:r>
                      <a:endParaRPr lang="en-IN" dirty="0">
                        <a:effectLst/>
                      </a:endParaRP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i="1" u="none" strike="noStrike" kern="1200" noProof="0" dirty="0">
                          <a:effectLst/>
                        </a:rPr>
                        <a:t>“</a:t>
                      </a:r>
                      <a:r>
                        <a:rPr lang="en-IN" sz="1800" i="1" kern="1200" dirty="0">
                          <a:effectLst/>
                        </a:rPr>
                        <a:t>Efficient SYN Spoofing Detection and Mitigation Scheme</a:t>
                      </a:r>
                      <a:r>
                        <a:rPr lang="en-IN" sz="1800" i="1" kern="1200" baseline="0" dirty="0">
                          <a:effectLst/>
                        </a:rPr>
                        <a:t> for </a:t>
                      </a:r>
                      <a:r>
                        <a:rPr lang="en-IN" sz="1800" i="1" kern="1200" baseline="0" dirty="0" err="1">
                          <a:effectLst/>
                        </a:rPr>
                        <a:t>DDoS</a:t>
                      </a:r>
                      <a:r>
                        <a:rPr lang="en-IN" sz="1800" i="1" kern="1200" baseline="0" dirty="0">
                          <a:effectLst/>
                        </a:rPr>
                        <a:t> Attack</a:t>
                      </a:r>
                      <a:r>
                        <a:rPr lang="en-IN" sz="1800" i="1" kern="1200" dirty="0">
                          <a:effectLst/>
                        </a:rPr>
                        <a:t>"</a:t>
                      </a:r>
                      <a:endParaRPr lang="en-IN" sz="1800" i="1" u="none" strike="noStrike" kern="1200" noProof="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391654582"/>
                  </a:ext>
                </a:extLst>
              </a:tr>
              <a:tr h="106603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effectLst/>
                        </a:rPr>
                        <a:t>04</a:t>
                      </a:r>
                      <a:endParaRPr lang="en-IN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effectLst/>
                        </a:rPr>
                        <a:t>D. </a:t>
                      </a:r>
                      <a:r>
                        <a:rPr lang="en-IN" sz="1800" kern="1200" dirty="0" err="1">
                          <a:effectLst/>
                        </a:rPr>
                        <a:t>Deepthi</a:t>
                      </a:r>
                      <a:r>
                        <a:rPr lang="en-IN" sz="1800" kern="1200" dirty="0">
                          <a:effectLst/>
                        </a:rPr>
                        <a:t> </a:t>
                      </a:r>
                      <a:r>
                        <a:rPr lang="en-IN" sz="1800" kern="1200" dirty="0" err="1">
                          <a:effectLst/>
                        </a:rPr>
                        <a:t>Rani</a:t>
                      </a:r>
                      <a:r>
                        <a:rPr lang="en-IN" sz="1800" kern="1200" dirty="0">
                          <a:effectLst/>
                        </a:rPr>
                        <a:t>, et al., International Journal of Computer Trends and Technology, Oct. 2013.</a:t>
                      </a:r>
                      <a:endParaRPr lang="en-IN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i="1" kern="1200" dirty="0">
                          <a:effectLst/>
                        </a:rPr>
                        <a:t>"TCP SYN Flood Attack Detection And Prevention"</a:t>
                      </a:r>
                      <a:endParaRPr lang="en-IN" i="1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513457182"/>
                  </a:ext>
                </a:extLst>
              </a:tr>
              <a:tr h="117667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effectLst/>
                        </a:rPr>
                        <a:t>05</a:t>
                      </a:r>
                      <a:endParaRPr lang="en-IN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Bahaa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Qasim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M. Al-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Musawi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sz="18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International Journal of Engineering and Technology, </a:t>
                      </a:r>
                      <a:r>
                        <a:rPr lang="en-IN" sz="1800" b="0" i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Jun. 2012.</a:t>
                      </a:r>
                      <a:endParaRPr lang="en-IN" dirty="0"/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"Mitigating DoS/DDoS Attacks using </a:t>
                      </a:r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iptables"</a:t>
                      </a: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i="1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89970845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FA43BA-F422-4DAF-9B6C-EBD9C30662D6}" type="slidenum">
              <a:rPr lang="ja-JP" altLang="en-US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40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AC82A9D9-063D-46BE-BEA9-C1F68A929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00721"/>
              </p:ext>
            </p:extLst>
          </p:nvPr>
        </p:nvGraphicFramePr>
        <p:xfrm>
          <a:off x="305564" y="1057093"/>
          <a:ext cx="8786873" cy="525352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2030204">
                  <a:extLst>
                    <a:ext uri="{9D8B030D-6E8A-4147-A177-3AD203B41FA5}">
                      <a16:colId xmlns="" xmlns:a16="http://schemas.microsoft.com/office/drawing/2014/main" val="3789930102"/>
                    </a:ext>
                  </a:extLst>
                </a:gridCol>
                <a:gridCol w="2252223">
                  <a:extLst>
                    <a:ext uri="{9D8B030D-6E8A-4147-A177-3AD203B41FA5}">
                      <a16:colId xmlns="" xmlns:a16="http://schemas.microsoft.com/office/drawing/2014/main" val="563753130"/>
                    </a:ext>
                  </a:extLst>
                </a:gridCol>
                <a:gridCol w="2252223">
                  <a:extLst>
                    <a:ext uri="{9D8B030D-6E8A-4147-A177-3AD203B41FA5}">
                      <a16:colId xmlns="" xmlns:a16="http://schemas.microsoft.com/office/drawing/2014/main" val="2828303699"/>
                    </a:ext>
                  </a:extLst>
                </a:gridCol>
                <a:gridCol w="2252223">
                  <a:extLst>
                    <a:ext uri="{9D8B030D-6E8A-4147-A177-3AD203B41FA5}">
                      <a16:colId xmlns="" xmlns:a16="http://schemas.microsoft.com/office/drawing/2014/main" val="2708937585"/>
                    </a:ext>
                  </a:extLst>
                </a:gridCol>
              </a:tblGrid>
              <a:tr h="6769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/>
                        <a:t>Title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/>
                        <a:t>Objectives/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/>
                        <a:t>Limitations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/>
                        <a:t>Future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7508803"/>
                  </a:ext>
                </a:extLst>
              </a:tr>
              <a:tr h="45524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i="1" u="none" strike="noStrike" noProof="0" dirty="0"/>
                        <a:t>"Design and Implementation of OpenFlow-based TCP SYN Flood Mitigation"</a:t>
                      </a:r>
                      <a:endParaRPr lang="en-US" i="1"/>
                    </a:p>
                    <a:p>
                      <a:pPr lvl="0" algn="ctr">
                        <a:buNone/>
                      </a:pPr>
                      <a:r>
                        <a:rPr lang="en-IN" sz="1800" u="none" strike="noStrike" noProof="0" dirty="0"/>
                        <a:t>(2018)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Mitigation mechanism built into the infrastructure using OpenFlow.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Centralized and flexible network </a:t>
                      </a:r>
                      <a:r>
                        <a:rPr lang="en-US" dirty="0" smtClean="0"/>
                        <a:t>management.</a:t>
                      </a: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 err="1"/>
                        <a:t>Behaviour</a:t>
                      </a:r>
                      <a:r>
                        <a:rPr lang="en-US" dirty="0"/>
                        <a:t> of packets decided by the controller software.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Entries in flow tables exhausted if DDoS attack exceeds resources of OpenFlow switch.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Overhead of processing the controller leads to performance loss.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Switch-level redesign will improve performance and reduce overhead.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388937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FA43BA-F422-4DAF-9B6C-EBD9C30662D6}" type="slidenum">
              <a:rPr lang="ja-JP" altLang="en-US" smtClean="0"/>
              <a:pPr/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655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="" xmlns:a16="http://schemas.microsoft.com/office/drawing/2014/main" id="{AC82A9D9-063D-46BE-BEA9-C1F68A929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369821"/>
              </p:ext>
            </p:extLst>
          </p:nvPr>
        </p:nvGraphicFramePr>
        <p:xfrm>
          <a:off x="270793" y="1052736"/>
          <a:ext cx="8643999" cy="525352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2075468">
                  <a:extLst>
                    <a:ext uri="{9D8B030D-6E8A-4147-A177-3AD203B41FA5}">
                      <a16:colId xmlns="" xmlns:a16="http://schemas.microsoft.com/office/drawing/2014/main" val="3789930102"/>
                    </a:ext>
                  </a:extLst>
                </a:gridCol>
                <a:gridCol w="2302437">
                  <a:extLst>
                    <a:ext uri="{9D8B030D-6E8A-4147-A177-3AD203B41FA5}">
                      <a16:colId xmlns="" xmlns:a16="http://schemas.microsoft.com/office/drawing/2014/main" val="563753130"/>
                    </a:ext>
                  </a:extLst>
                </a:gridCol>
                <a:gridCol w="2302437">
                  <a:extLst>
                    <a:ext uri="{9D8B030D-6E8A-4147-A177-3AD203B41FA5}">
                      <a16:colId xmlns="" xmlns:a16="http://schemas.microsoft.com/office/drawing/2014/main" val="2828303699"/>
                    </a:ext>
                  </a:extLst>
                </a:gridCol>
                <a:gridCol w="1963657">
                  <a:extLst>
                    <a:ext uri="{9D8B030D-6E8A-4147-A177-3AD203B41FA5}">
                      <a16:colId xmlns="" xmlns:a16="http://schemas.microsoft.com/office/drawing/2014/main" val="2708937585"/>
                    </a:ext>
                  </a:extLst>
                </a:gridCol>
              </a:tblGrid>
              <a:tr h="6769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/>
                        <a:t>Title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/>
                        <a:t>Objectives/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/>
                        <a:t>Limitations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/>
                        <a:t>Future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7508803"/>
                  </a:ext>
                </a:extLst>
              </a:tr>
              <a:tr h="4552480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800" i="1" u="none" strike="noStrike" kern="1200" noProof="0" dirty="0">
                          <a:effectLst/>
                        </a:rPr>
                        <a:t>“</a:t>
                      </a:r>
                      <a:r>
                        <a:rPr lang="en-IN" sz="1800" i="1" u="none" strike="noStrike" kern="1200" noProof="0" dirty="0" err="1">
                          <a:effectLst/>
                        </a:rPr>
                        <a:t>Synflood</a:t>
                      </a:r>
                      <a:r>
                        <a:rPr lang="en-IN" sz="1800" i="1" u="none" strike="noStrike" kern="1200" noProof="0" dirty="0">
                          <a:effectLst/>
                        </a:rPr>
                        <a:t> Spoofed Source DDoS Attack </a:t>
                      </a:r>
                      <a:r>
                        <a:rPr lang="en-IN" sz="1800" i="1" u="none" strike="noStrike" kern="1200" noProof="0" dirty="0" err="1">
                          <a:effectLst/>
                        </a:rPr>
                        <a:t>Defense</a:t>
                      </a:r>
                      <a:r>
                        <a:rPr lang="en-IN" sz="1800" i="1" u="none" strike="noStrike" kern="1200" noProof="0" dirty="0">
                          <a:effectLst/>
                        </a:rPr>
                        <a:t> Based on Packet ID Anomaly Detection with Bloom Filter"</a:t>
                      </a:r>
                      <a:endParaRPr lang="en-IN" sz="1800" i="1" kern="1200" dirty="0"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800" i="1" u="none" strike="noStrike" kern="1200" noProof="0">
                          <a:effectLst/>
                        </a:rPr>
                        <a:t>(2018)</a:t>
                      </a:r>
                      <a:endParaRPr lang="en-IN" sz="1800" i="1" u="none" strike="noStrike" kern="1200" noProof="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dirty="0"/>
                        <a:t>Packet</a:t>
                      </a:r>
                      <a:r>
                        <a:rPr lang="en-US" baseline="0" dirty="0"/>
                        <a:t> Identification Anomaly Detection (PIDAD) to detect spoofed packets.</a:t>
                      </a:r>
                      <a:endParaRPr lang="en-US"/>
                    </a:p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Multi-layer Bloom Filter to determine the packets that have been sent from different IP.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dirty="0"/>
                        <a:t>To</a:t>
                      </a:r>
                      <a:r>
                        <a:rPr lang="en-US" baseline="0" dirty="0"/>
                        <a:t> determine the packet to be real or not, the method needs to collect at least 3 times of packets sent to the system.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baseline="0" dirty="0"/>
                        <a:t>It needs to store the info of 45 million values.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Efficient storage of packet information such that it provides faster access.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388937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 txBox="1">
            <a:spLocks/>
          </p:cNvSpPr>
          <p:nvPr/>
        </p:nvSpPr>
        <p:spPr bwMode="auto">
          <a:xfrm>
            <a:off x="6683375" y="6248400"/>
            <a:ext cx="19431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FA43BA-F422-4DAF-9B6C-EBD9C30662D6}" type="slidenum">
              <a:rPr kumimoji="0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="" xmlns:a16="http://schemas.microsoft.com/office/drawing/2014/main" id="{AC82A9D9-063D-46BE-BEA9-C1F68A929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749998"/>
              </p:ext>
            </p:extLst>
          </p:nvPr>
        </p:nvGraphicFramePr>
        <p:xfrm>
          <a:off x="305562" y="1057093"/>
          <a:ext cx="8715436" cy="5129139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2178859">
                  <a:extLst>
                    <a:ext uri="{9D8B030D-6E8A-4147-A177-3AD203B41FA5}">
                      <a16:colId xmlns="" xmlns:a16="http://schemas.microsoft.com/office/drawing/2014/main" val="3789930102"/>
                    </a:ext>
                  </a:extLst>
                </a:gridCol>
                <a:gridCol w="2178859">
                  <a:extLst>
                    <a:ext uri="{9D8B030D-6E8A-4147-A177-3AD203B41FA5}">
                      <a16:colId xmlns="" xmlns:a16="http://schemas.microsoft.com/office/drawing/2014/main" val="563753130"/>
                    </a:ext>
                  </a:extLst>
                </a:gridCol>
                <a:gridCol w="2178859">
                  <a:extLst>
                    <a:ext uri="{9D8B030D-6E8A-4147-A177-3AD203B41FA5}">
                      <a16:colId xmlns="" xmlns:a16="http://schemas.microsoft.com/office/drawing/2014/main" val="2828303699"/>
                    </a:ext>
                  </a:extLst>
                </a:gridCol>
                <a:gridCol w="2178859">
                  <a:extLst>
                    <a:ext uri="{9D8B030D-6E8A-4147-A177-3AD203B41FA5}">
                      <a16:colId xmlns="" xmlns:a16="http://schemas.microsoft.com/office/drawing/2014/main" val="2708937585"/>
                    </a:ext>
                  </a:extLst>
                </a:gridCol>
              </a:tblGrid>
              <a:tr h="6584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/>
                        <a:t>Title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/>
                        <a:t>Objectives/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/>
                        <a:t>Limitations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/>
                        <a:t>Future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7508803"/>
                  </a:ext>
                </a:extLst>
              </a:tr>
              <a:tr h="44280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i="1" u="none" strike="noStrike" kern="1200" noProof="0" dirty="0">
                          <a:effectLst/>
                        </a:rPr>
                        <a:t>“</a:t>
                      </a:r>
                      <a:r>
                        <a:rPr lang="en-IN" sz="1800" i="1" kern="1200" dirty="0">
                          <a:effectLst/>
                        </a:rPr>
                        <a:t>Efficient SYN Spoofing Detection and Mitigation Scheme</a:t>
                      </a:r>
                      <a:r>
                        <a:rPr lang="en-IN" sz="1800" i="1" kern="1200" baseline="0" dirty="0">
                          <a:effectLst/>
                        </a:rPr>
                        <a:t> for DDoS Attack</a:t>
                      </a:r>
                      <a:r>
                        <a:rPr lang="en-IN" sz="1800" i="1" kern="1200" dirty="0">
                          <a:effectLst/>
                        </a:rPr>
                        <a:t>"</a:t>
                      </a:r>
                      <a:endParaRPr lang="en-IN" sz="1800" i="1" u="none" strike="noStrike" kern="1200" noProof="0" dirty="0"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800" i="1" kern="1200">
                          <a:effectLst/>
                        </a:rPr>
                        <a:t>(2017)</a:t>
                      </a:r>
                      <a:endParaRPr lang="en-IN" sz="1800" i="1" kern="120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Efficient</a:t>
                      </a:r>
                      <a:r>
                        <a:rPr lang="en-US" baseline="0" dirty="0"/>
                        <a:t> Spoofed Mitigation Scheme(ESMS) is used that uses TCP probing.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/>
                        <a:t>Provides accurate </a:t>
                      </a:r>
                      <a:r>
                        <a:rPr lang="en-US" baseline="0" dirty="0" smtClean="0"/>
                        <a:t>information </a:t>
                      </a:r>
                      <a:r>
                        <a:rPr lang="en-US" baseline="0" dirty="0"/>
                        <a:t>regarding the spoofed packets during DDoS attacks.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Host-based</a:t>
                      </a:r>
                      <a:r>
                        <a:rPr lang="en-US" baseline="0" dirty="0"/>
                        <a:t> solution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There maybe attacks</a:t>
                      </a:r>
                      <a:r>
                        <a:rPr lang="en-US" baseline="0" dirty="0"/>
                        <a:t> in the backbone networks also.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Getting</a:t>
                      </a:r>
                      <a:r>
                        <a:rPr lang="en-US" baseline="0" dirty="0"/>
                        <a:t> the spoofed packets in the router itself.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388937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 txBox="1">
            <a:spLocks/>
          </p:cNvSpPr>
          <p:nvPr/>
        </p:nvSpPr>
        <p:spPr bwMode="auto">
          <a:xfrm>
            <a:off x="6683375" y="6248400"/>
            <a:ext cx="19431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FA43BA-F422-4DAF-9B6C-EBD9C30662D6}" type="slidenum">
              <a:rPr kumimoji="0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Symbol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34266</TotalTime>
  <Words>760</Words>
  <Application>Microsoft Office PowerPoint</Application>
  <PresentationFormat>Custom</PresentationFormat>
  <Paragraphs>139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Default Design</vt:lpstr>
      <vt:lpstr>1_Custom Design</vt:lpstr>
      <vt:lpstr>Custom Design</vt:lpstr>
      <vt:lpstr>PowerPoint Presentation</vt:lpstr>
      <vt:lpstr>IMPLEMENTATION OF A DEFENSE MECHANISM FOR SYN FLOOD ATTACK</vt:lpstr>
      <vt:lpstr>INTRODUCTION</vt:lpstr>
      <vt:lpstr>PowerPoint Presentation</vt:lpstr>
      <vt:lpstr>OBJECTIVES</vt:lpstr>
      <vt:lpstr>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METHODOLOGY</vt:lpstr>
      <vt:lpstr>DESIGN</vt:lpstr>
      <vt:lpstr>SIMULATION/ ALGORITHM DEVELOPMENT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Satyanarayana</dc:creator>
  <cp:lastModifiedBy>Akash</cp:lastModifiedBy>
  <cp:revision>1267</cp:revision>
  <cp:lastPrinted>2013-04-07T12:01:24Z</cp:lastPrinted>
  <dcterms:created xsi:type="dcterms:W3CDTF">1998-02-02T16:59:36Z</dcterms:created>
  <dcterms:modified xsi:type="dcterms:W3CDTF">2019-04-11T07:44:55Z</dcterms:modified>
</cp:coreProperties>
</file>