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7"/>
  </p:notesMasterIdLst>
  <p:sldIdLst>
    <p:sldId id="256" r:id="rId2"/>
    <p:sldId id="257" r:id="rId3"/>
    <p:sldId id="258" r:id="rId4"/>
    <p:sldId id="299" r:id="rId5"/>
    <p:sldId id="259" r:id="rId6"/>
    <p:sldId id="300" r:id="rId7"/>
    <p:sldId id="264" r:id="rId8"/>
    <p:sldId id="285" r:id="rId9"/>
    <p:sldId id="296" r:id="rId10"/>
    <p:sldId id="301" r:id="rId11"/>
    <p:sldId id="297" r:id="rId12"/>
    <p:sldId id="302" r:id="rId13"/>
    <p:sldId id="298" r:id="rId14"/>
    <p:sldId id="303" r:id="rId15"/>
    <p:sldId id="290" r:id="rId16"/>
    <p:sldId id="304" r:id="rId17"/>
    <p:sldId id="265" r:id="rId18"/>
    <p:sldId id="267" r:id="rId19"/>
    <p:sldId id="260" r:id="rId20"/>
    <p:sldId id="261" r:id="rId21"/>
    <p:sldId id="262" r:id="rId22"/>
    <p:sldId id="305" r:id="rId23"/>
    <p:sldId id="306" r:id="rId24"/>
    <p:sldId id="307" r:id="rId25"/>
    <p:sldId id="308" r:id="rId26"/>
    <p:sldId id="309" r:id="rId27"/>
    <p:sldId id="293" r:id="rId28"/>
    <p:sldId id="294" r:id="rId29"/>
    <p:sldId id="311" r:id="rId30"/>
    <p:sldId id="312" r:id="rId31"/>
    <p:sldId id="313" r:id="rId32"/>
    <p:sldId id="314" r:id="rId33"/>
    <p:sldId id="315" r:id="rId34"/>
    <p:sldId id="316" r:id="rId35"/>
    <p:sldId id="310"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parsh Pal" initials="SP" lastIdx="1" clrIdx="0">
    <p:extLst>
      <p:ext uri="{19B8F6BF-5375-455C-9EA6-DF929625EA0E}">
        <p15:presenceInfo xmlns:p15="http://schemas.microsoft.com/office/powerpoint/2012/main" userId="af3f63696fd737f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B88E1C-74A2-41B0-9F9B-97B0896BE551}" v="1522" dt="2022-08-09T11:48:59.439"/>
    <p1510:client id="{871E7BDA-A819-4799-830F-36749211799F}" v="2558" dt="2022-08-09T06:24:31.583"/>
    <p1510:client id="{F6276F84-578C-4153-AC93-51C651FB532B}" v="400" dt="2022-08-10T19:31:00.9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72" autoAdjust="0"/>
    <p:restoredTop sz="94660"/>
  </p:normalViewPr>
  <p:slideViewPr>
    <p:cSldViewPr snapToGrid="0">
      <p:cViewPr varScale="1">
        <p:scale>
          <a:sx n="77" d="100"/>
          <a:sy n="77" d="100"/>
        </p:scale>
        <p:origin x="96" y="30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 Id="rId46" Type="http://schemas.microsoft.com/office/2015/10/relationships/revisionInfo" Target="revisionInfo.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8-29T11:35:48.185"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37C357-680B-44E7-96F9-8A534ED9C56F}" type="datetimeFigureOut">
              <a:rPr lang="en-IN" smtClean="0"/>
              <a:t>15-12-2022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DB21BE-8A15-4478-B126-57C6135C74E4}" type="slidenum">
              <a:rPr lang="en-IN" smtClean="0"/>
              <a:t>‹#›</a:t>
            </a:fld>
            <a:endParaRPr lang="en-IN"/>
          </a:p>
        </p:txBody>
      </p:sp>
    </p:spTree>
    <p:extLst>
      <p:ext uri="{BB962C8B-B14F-4D97-AF65-F5344CB8AC3E}">
        <p14:creationId xmlns:p14="http://schemas.microsoft.com/office/powerpoint/2010/main" val="3052351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Web application which is used to make</a:t>
            </a:r>
            <a:r>
              <a:rPr lang="en-US" baseline="0" dirty="0" smtClean="0"/>
              <a:t> easy and comfortable the overall procedure of an admission for college</a:t>
            </a:r>
            <a:endParaRPr lang="en-IN" dirty="0"/>
          </a:p>
        </p:txBody>
      </p:sp>
      <p:sp>
        <p:nvSpPr>
          <p:cNvPr id="4" name="Slide Number Placeholder 3"/>
          <p:cNvSpPr>
            <a:spLocks noGrp="1"/>
          </p:cNvSpPr>
          <p:nvPr>
            <p:ph type="sldNum" sz="quarter" idx="10"/>
          </p:nvPr>
        </p:nvSpPr>
        <p:spPr/>
        <p:txBody>
          <a:bodyPr/>
          <a:lstStyle/>
          <a:p>
            <a:fld id="{A8DB21BE-8A15-4478-B126-57C6135C74E4}" type="slidenum">
              <a:rPr lang="en-IN" smtClean="0"/>
              <a:t>2</a:t>
            </a:fld>
            <a:endParaRPr lang="en-IN"/>
          </a:p>
        </p:txBody>
      </p:sp>
    </p:spTree>
    <p:extLst>
      <p:ext uri="{BB962C8B-B14F-4D97-AF65-F5344CB8AC3E}">
        <p14:creationId xmlns:p14="http://schemas.microsoft.com/office/powerpoint/2010/main" val="3979195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students apply just for seeking experience</a:t>
            </a:r>
            <a:r>
              <a:rPr lang="en-US" baseline="0" dirty="0" smtClean="0"/>
              <a:t> and some students are so far from the desirable university</a:t>
            </a:r>
          </a:p>
          <a:p>
            <a:endParaRPr lang="en-IN" dirty="0"/>
          </a:p>
        </p:txBody>
      </p:sp>
      <p:sp>
        <p:nvSpPr>
          <p:cNvPr id="4" name="Slide Number Placeholder 3"/>
          <p:cNvSpPr>
            <a:spLocks noGrp="1"/>
          </p:cNvSpPr>
          <p:nvPr>
            <p:ph type="sldNum" sz="quarter" idx="10"/>
          </p:nvPr>
        </p:nvSpPr>
        <p:spPr/>
        <p:txBody>
          <a:bodyPr/>
          <a:lstStyle/>
          <a:p>
            <a:fld id="{A8DB21BE-8A15-4478-B126-57C6135C74E4}" type="slidenum">
              <a:rPr lang="en-IN" smtClean="0"/>
              <a:t>3</a:t>
            </a:fld>
            <a:endParaRPr lang="en-IN"/>
          </a:p>
        </p:txBody>
      </p:sp>
    </p:spTree>
    <p:extLst>
      <p:ext uri="{BB962C8B-B14F-4D97-AF65-F5344CB8AC3E}">
        <p14:creationId xmlns:p14="http://schemas.microsoft.com/office/powerpoint/2010/main" val="4233171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Step-up provides all the facilities like conducting exams and interviews,</a:t>
            </a:r>
            <a:r>
              <a:rPr lang="en-US" baseline="0" dirty="0" smtClean="0"/>
              <a:t> payments, documents and generating final results </a:t>
            </a:r>
          </a:p>
          <a:p>
            <a:endParaRPr lang="en-IN" dirty="0"/>
          </a:p>
        </p:txBody>
      </p:sp>
      <p:sp>
        <p:nvSpPr>
          <p:cNvPr id="4" name="Slide Number Placeholder 3"/>
          <p:cNvSpPr>
            <a:spLocks noGrp="1"/>
          </p:cNvSpPr>
          <p:nvPr>
            <p:ph type="sldNum" sz="quarter" idx="10"/>
          </p:nvPr>
        </p:nvSpPr>
        <p:spPr/>
        <p:txBody>
          <a:bodyPr/>
          <a:lstStyle/>
          <a:p>
            <a:fld id="{A8DB21BE-8A15-4478-B126-57C6135C74E4}" type="slidenum">
              <a:rPr lang="en-IN" smtClean="0"/>
              <a:t>4</a:t>
            </a:fld>
            <a:endParaRPr lang="en-IN"/>
          </a:p>
        </p:txBody>
      </p:sp>
    </p:spTree>
    <p:extLst>
      <p:ext uri="{BB962C8B-B14F-4D97-AF65-F5344CB8AC3E}">
        <p14:creationId xmlns:p14="http://schemas.microsoft.com/office/powerpoint/2010/main" val="4996864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Aim is to automate the whole admission process and make the process concise with a </a:t>
            </a:r>
            <a:r>
              <a:rPr lang="en-US" dirty="0" err="1" smtClean="0"/>
              <a:t>clearity</a:t>
            </a:r>
            <a:r>
              <a:rPr lang="en-US" dirty="0" smtClean="0"/>
              <a:t> of students who are</a:t>
            </a:r>
            <a:r>
              <a:rPr lang="en-US" baseline="0" dirty="0" smtClean="0"/>
              <a:t> selected for admission</a:t>
            </a:r>
            <a:endParaRPr lang="en-IN" dirty="0"/>
          </a:p>
        </p:txBody>
      </p:sp>
      <p:sp>
        <p:nvSpPr>
          <p:cNvPr id="4" name="Slide Number Placeholder 3"/>
          <p:cNvSpPr>
            <a:spLocks noGrp="1"/>
          </p:cNvSpPr>
          <p:nvPr>
            <p:ph type="sldNum" sz="quarter" idx="10"/>
          </p:nvPr>
        </p:nvSpPr>
        <p:spPr/>
        <p:txBody>
          <a:bodyPr/>
          <a:lstStyle/>
          <a:p>
            <a:fld id="{A8DB21BE-8A15-4478-B126-57C6135C74E4}" type="slidenum">
              <a:rPr lang="en-IN" smtClean="0"/>
              <a:t>6</a:t>
            </a:fld>
            <a:endParaRPr lang="en-IN"/>
          </a:p>
        </p:txBody>
      </p:sp>
    </p:spTree>
    <p:extLst>
      <p:ext uri="{BB962C8B-B14F-4D97-AF65-F5344CB8AC3E}">
        <p14:creationId xmlns:p14="http://schemas.microsoft.com/office/powerpoint/2010/main" val="28557017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User interface,</a:t>
            </a:r>
            <a:r>
              <a:rPr lang="en-US" baseline="0" dirty="0" smtClean="0"/>
              <a:t> Student view functionality,</a:t>
            </a:r>
            <a:endParaRPr lang="en-IN" dirty="0"/>
          </a:p>
        </p:txBody>
      </p:sp>
      <p:sp>
        <p:nvSpPr>
          <p:cNvPr id="4" name="Slide Number Placeholder 3"/>
          <p:cNvSpPr>
            <a:spLocks noGrp="1"/>
          </p:cNvSpPr>
          <p:nvPr>
            <p:ph type="sldNum" sz="quarter" idx="10"/>
          </p:nvPr>
        </p:nvSpPr>
        <p:spPr/>
        <p:txBody>
          <a:bodyPr/>
          <a:lstStyle/>
          <a:p>
            <a:fld id="{A8DB21BE-8A15-4478-B126-57C6135C74E4}" type="slidenum">
              <a:rPr lang="en-IN" smtClean="0"/>
              <a:t>21</a:t>
            </a:fld>
            <a:endParaRPr lang="en-IN"/>
          </a:p>
        </p:txBody>
      </p:sp>
    </p:spTree>
    <p:extLst>
      <p:ext uri="{BB962C8B-B14F-4D97-AF65-F5344CB8AC3E}">
        <p14:creationId xmlns:p14="http://schemas.microsoft.com/office/powerpoint/2010/main" val="41554183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Class</a:t>
            </a:r>
            <a:r>
              <a:rPr lang="en-US" baseline="0" dirty="0" smtClean="0"/>
              <a:t> name , attributes and operations</a:t>
            </a:r>
            <a:endParaRPr lang="en-IN" dirty="0"/>
          </a:p>
        </p:txBody>
      </p:sp>
      <p:sp>
        <p:nvSpPr>
          <p:cNvPr id="4" name="Slide Number Placeholder 3"/>
          <p:cNvSpPr>
            <a:spLocks noGrp="1"/>
          </p:cNvSpPr>
          <p:nvPr>
            <p:ph type="sldNum" sz="quarter" idx="10"/>
          </p:nvPr>
        </p:nvSpPr>
        <p:spPr/>
        <p:txBody>
          <a:bodyPr/>
          <a:lstStyle/>
          <a:p>
            <a:fld id="{A8DB21BE-8A15-4478-B126-57C6135C74E4}" type="slidenum">
              <a:rPr lang="en-IN" smtClean="0"/>
              <a:t>30</a:t>
            </a:fld>
            <a:endParaRPr lang="en-IN"/>
          </a:p>
        </p:txBody>
      </p:sp>
    </p:spTree>
    <p:extLst>
      <p:ext uri="{BB962C8B-B14F-4D97-AF65-F5344CB8AC3E}">
        <p14:creationId xmlns:p14="http://schemas.microsoft.com/office/powerpoint/2010/main" val="13982640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Student can access through registration form, admission form, entrance</a:t>
            </a:r>
            <a:r>
              <a:rPr lang="en-US" baseline="0" dirty="0" smtClean="0"/>
              <a:t> </a:t>
            </a:r>
            <a:r>
              <a:rPr lang="en-US" baseline="0" dirty="0" err="1" smtClean="0"/>
              <a:t>exams,login</a:t>
            </a:r>
            <a:r>
              <a:rPr lang="en-US" baseline="0" dirty="0" smtClean="0"/>
              <a:t>, log-out payment  likewise administrator </a:t>
            </a:r>
            <a:endParaRPr lang="en-IN" dirty="0"/>
          </a:p>
        </p:txBody>
      </p:sp>
      <p:sp>
        <p:nvSpPr>
          <p:cNvPr id="4" name="Slide Number Placeholder 3"/>
          <p:cNvSpPr>
            <a:spLocks noGrp="1"/>
          </p:cNvSpPr>
          <p:nvPr>
            <p:ph type="sldNum" sz="quarter" idx="10"/>
          </p:nvPr>
        </p:nvSpPr>
        <p:spPr/>
        <p:txBody>
          <a:bodyPr/>
          <a:lstStyle/>
          <a:p>
            <a:fld id="{A8DB21BE-8A15-4478-B126-57C6135C74E4}" type="slidenum">
              <a:rPr lang="en-IN" smtClean="0"/>
              <a:t>31</a:t>
            </a:fld>
            <a:endParaRPr lang="en-IN"/>
          </a:p>
        </p:txBody>
      </p:sp>
    </p:spTree>
    <p:extLst>
      <p:ext uri="{BB962C8B-B14F-4D97-AF65-F5344CB8AC3E}">
        <p14:creationId xmlns:p14="http://schemas.microsoft.com/office/powerpoint/2010/main" val="35478324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dirty="0"/>
              <a:t>Click to edit Master title style</a:t>
            </a:r>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12/15/2022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104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10354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858431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721916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405246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496311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138366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682226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93928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2647F38-B617-4D2F-AE0A-013F0C4D2C57}" type="datetimeFigureOut">
              <a:rPr lang="en-US" dirty="0"/>
              <a:t>12/15/2022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extLst>
      <p:ext uri="{BB962C8B-B14F-4D97-AF65-F5344CB8AC3E}">
        <p14:creationId xmlns:p14="http://schemas.microsoft.com/office/powerpoint/2010/main" val="3619068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dirty="0"/>
              <a:t>Click to edit Master title style</a:t>
            </a:r>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78093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05BFA754-D5C3-4E66-96A6-867B257F58DC}" type="datetimeFigureOut">
              <a:rPr lang="en-US" dirty="0"/>
              <a:t>12/15/2022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extLst>
      <p:ext uri="{BB962C8B-B14F-4D97-AF65-F5344CB8AC3E}">
        <p14:creationId xmlns:p14="http://schemas.microsoft.com/office/powerpoint/2010/main" val="4284080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12/15/2022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67925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12/15/2022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52937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54149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71983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dirty="0"/>
              <a:t>Click to edit Master title style</a:t>
            </a:r>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77369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12/15/2022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3387696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8" y="1871131"/>
            <a:ext cx="6815669" cy="1041081"/>
          </a:xfrm>
        </p:spPr>
        <p:txBody>
          <a:bodyPr/>
          <a:lstStyle/>
          <a:p>
            <a:r>
              <a:rPr lang="en-US" b="1" u="sng" dirty="0">
                <a:latin typeface="Garamond"/>
                <a:cs typeface="Calibri"/>
              </a:rPr>
              <a:t>Step-Up</a:t>
            </a:r>
          </a:p>
        </p:txBody>
      </p:sp>
      <p:sp>
        <p:nvSpPr>
          <p:cNvPr id="3" name="Subtitle 2"/>
          <p:cNvSpPr>
            <a:spLocks noGrp="1"/>
          </p:cNvSpPr>
          <p:nvPr>
            <p:ph type="subTitle" idx="1"/>
          </p:nvPr>
        </p:nvSpPr>
        <p:spPr>
          <a:xfrm>
            <a:off x="2692398" y="3758239"/>
            <a:ext cx="6916310" cy="1522084"/>
          </a:xfrm>
        </p:spPr>
        <p:txBody>
          <a:bodyPr>
            <a:normAutofit fontScale="70000" lnSpcReduction="20000"/>
          </a:bodyPr>
          <a:lstStyle/>
          <a:p>
            <a:r>
              <a:rPr lang="en-US" sz="2800" dirty="0"/>
              <a:t>Presented By : Sparsh Pal</a:t>
            </a:r>
          </a:p>
          <a:p>
            <a:r>
              <a:rPr lang="en-US" sz="2800" dirty="0"/>
              <a:t>MCA 2nd semester, PES University</a:t>
            </a:r>
          </a:p>
          <a:p>
            <a:r>
              <a:rPr lang="en-US" sz="3200" u="sng" dirty="0"/>
              <a:t>Under guidance of : Dr. S. Thenmozhi (Associate Professor)</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37723" y="71727"/>
            <a:ext cx="1284987" cy="1279994"/>
          </a:xfrm>
          <a:prstGeom prst="rect">
            <a:avLst/>
          </a:prstGeom>
        </p:spPr>
      </p:pic>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37723" y="71727"/>
            <a:ext cx="1284987" cy="1279994"/>
          </a:xfrm>
          <a:prstGeom prst="rect">
            <a:avLst/>
          </a:prstGeom>
        </p:spPr>
      </p:pic>
    </p:spTree>
    <p:extLst>
      <p:ext uri="{BB962C8B-B14F-4D97-AF65-F5344CB8AC3E}">
        <p14:creationId xmlns:p14="http://schemas.microsoft.com/office/powerpoint/2010/main" val="109857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56267" y="812801"/>
            <a:ext cx="9516533" cy="5262979"/>
          </a:xfrm>
          <a:prstGeom prst="rect">
            <a:avLst/>
          </a:prstGeom>
        </p:spPr>
        <p:txBody>
          <a:bodyPr wrap="square">
            <a:spAutoFit/>
          </a:bodyPr>
          <a:lstStyle/>
          <a:p>
            <a:pPr marL="457200" indent="-457200">
              <a:buFont typeface="Wingdings" panose="05000000000000000000" pitchFamily="2" charset="2"/>
              <a:buChar char="§"/>
            </a:pPr>
            <a:r>
              <a:rPr lang="en-US" sz="2800" dirty="0"/>
              <a:t>This online admission system is a major reform initiative in education sector to bring about greater transparency, efficiency and accountability in complicated and time-consuming admission </a:t>
            </a:r>
            <a:r>
              <a:rPr lang="en-US" sz="2800" dirty="0" smtClean="0"/>
              <a:t>process</a:t>
            </a:r>
          </a:p>
          <a:p>
            <a:pPr marL="457200" indent="-457200">
              <a:buFont typeface="Wingdings" panose="05000000000000000000" pitchFamily="2" charset="2"/>
              <a:buChar char="§"/>
            </a:pPr>
            <a:endParaRPr lang="en-US" sz="2800" dirty="0"/>
          </a:p>
          <a:p>
            <a:pPr marL="457200" indent="-457200">
              <a:buFont typeface="Wingdings" panose="05000000000000000000" pitchFamily="2" charset="2"/>
              <a:buChar char="§"/>
            </a:pPr>
            <a:r>
              <a:rPr lang="en-US" sz="2800" dirty="0"/>
              <a:t>Distribution of tasks among the agents which are autonomous, communicable among them and conveniently pluggable to existing system can make this complex system more robust and compactable to future technical </a:t>
            </a:r>
            <a:r>
              <a:rPr lang="en-US" sz="2800" dirty="0" smtClean="0"/>
              <a:t>expansion</a:t>
            </a:r>
          </a:p>
          <a:p>
            <a:pPr marL="457200" indent="-457200">
              <a:buFont typeface="Wingdings" panose="05000000000000000000" pitchFamily="2" charset="2"/>
              <a:buChar char="§"/>
            </a:pPr>
            <a:endParaRPr lang="en-US" sz="2800" dirty="0"/>
          </a:p>
          <a:p>
            <a:pPr marL="457200" indent="-457200">
              <a:buFont typeface="Wingdings" panose="05000000000000000000" pitchFamily="2" charset="2"/>
              <a:buChar char="§"/>
            </a:pPr>
            <a:r>
              <a:rPr lang="en-US" sz="2800" dirty="0"/>
              <a:t>This system can further be upgraded with features as applicable in future and to implement the same.</a:t>
            </a:r>
            <a:endParaRPr lang="en-IN" sz="2800"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85592" y="0"/>
            <a:ext cx="1284987" cy="1279994"/>
          </a:xfrm>
          <a:prstGeom prst="rect">
            <a:avLst/>
          </a:prstGeom>
        </p:spPr>
      </p:pic>
      <p:pic>
        <p:nvPicPr>
          <p:cNvPr id="4"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85592" y="0"/>
            <a:ext cx="1284987" cy="1279994"/>
          </a:xfrm>
          <a:prstGeom prst="rect">
            <a:avLst/>
          </a:prstGeom>
        </p:spPr>
      </p:pic>
    </p:spTree>
    <p:extLst>
      <p:ext uri="{BB962C8B-B14F-4D97-AF65-F5344CB8AC3E}">
        <p14:creationId xmlns:p14="http://schemas.microsoft.com/office/powerpoint/2010/main" val="5206129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8822" y="673672"/>
            <a:ext cx="10552670" cy="5693866"/>
          </a:xfrm>
          <a:prstGeom prst="rect">
            <a:avLst/>
          </a:prstGeom>
          <a:noFill/>
        </p:spPr>
        <p:txBody>
          <a:bodyPr wrap="square" rtlCol="0">
            <a:spAutoFit/>
          </a:bodyPr>
          <a:lstStyle/>
          <a:p>
            <a:pPr marL="914400" lvl="1" indent="-457200">
              <a:buFont typeface="Wingdings" panose="05000000000000000000" pitchFamily="2" charset="2"/>
              <a:buChar char="Ø"/>
            </a:pPr>
            <a:r>
              <a:rPr lang="en-US" sz="2800" b="1" u="sng" dirty="0"/>
              <a:t>Research Paper </a:t>
            </a:r>
            <a:r>
              <a:rPr lang="en-US" sz="2800" b="1" u="sng" dirty="0" smtClean="0"/>
              <a:t>2:</a:t>
            </a:r>
            <a:endParaRPr lang="en-US" sz="2800" b="1" u="sng" dirty="0"/>
          </a:p>
          <a:p>
            <a:pPr lvl="1" algn="ctr"/>
            <a:r>
              <a:rPr lang="en-US" sz="2800" i="1" dirty="0"/>
              <a:t>-</a:t>
            </a:r>
            <a:r>
              <a:rPr lang="en-US" sz="2800" b="1" u="sng" dirty="0"/>
              <a:t>Title </a:t>
            </a:r>
            <a:r>
              <a:rPr lang="en-US" sz="2400" b="1" dirty="0" smtClean="0"/>
              <a:t>: </a:t>
            </a:r>
            <a:r>
              <a:rPr lang="en-US" sz="2800" b="1" dirty="0"/>
              <a:t>Learner Friendly Admission System in Open University: A Case of </a:t>
            </a:r>
            <a:r>
              <a:rPr lang="en-US" sz="2800" b="1" dirty="0" smtClean="0"/>
              <a:t>IGNOU</a:t>
            </a:r>
          </a:p>
          <a:p>
            <a:pPr lvl="1" algn="ctr"/>
            <a:endParaRPr lang="en-US" sz="2800" b="1" dirty="0"/>
          </a:p>
          <a:p>
            <a:pPr lvl="1"/>
            <a:r>
              <a:rPr lang="en-US" sz="2000" b="1" dirty="0"/>
              <a:t>-</a:t>
            </a:r>
            <a:r>
              <a:rPr lang="en-US" sz="2800" b="1" u="sng" dirty="0"/>
              <a:t>Author</a:t>
            </a:r>
            <a:r>
              <a:rPr lang="en-US" sz="2800" b="1" dirty="0"/>
              <a:t> : </a:t>
            </a:r>
            <a:r>
              <a:rPr lang="en-IN" sz="2800" b="1" dirty="0" smtClean="0"/>
              <a:t>K. </a:t>
            </a:r>
            <a:r>
              <a:rPr lang="en-IN" sz="2800" b="1" dirty="0" err="1" smtClean="0"/>
              <a:t>Gowthaman</a:t>
            </a:r>
            <a:r>
              <a:rPr lang="en-IN" sz="2800" b="1" dirty="0" smtClean="0"/>
              <a:t>, </a:t>
            </a:r>
            <a:r>
              <a:rPr lang="en-IN" sz="2800" b="1" dirty="0" err="1" smtClean="0"/>
              <a:t>Oum</a:t>
            </a:r>
            <a:r>
              <a:rPr lang="en-IN" sz="2800" b="1" dirty="0" smtClean="0"/>
              <a:t> Sharma and Jyotsna </a:t>
            </a:r>
            <a:r>
              <a:rPr lang="en-IN" sz="2800" b="1" dirty="0" err="1" smtClean="0"/>
              <a:t>Dikshit</a:t>
            </a:r>
            <a:endParaRPr lang="en-IN" sz="2800" b="1" dirty="0"/>
          </a:p>
          <a:p>
            <a:pPr lvl="1"/>
            <a:r>
              <a:rPr lang="en-US" sz="2800" b="1" dirty="0"/>
              <a:t>-</a:t>
            </a:r>
            <a:r>
              <a:rPr lang="en-US" sz="2800" b="1" u="sng" dirty="0"/>
              <a:t>Publisher</a:t>
            </a:r>
            <a:r>
              <a:rPr lang="en-US" sz="2800" b="1" dirty="0"/>
              <a:t> : </a:t>
            </a:r>
            <a:r>
              <a:rPr lang="en-US" sz="2800" b="1" dirty="0" smtClean="0"/>
              <a:t>Indira Gandhi Nation Open University</a:t>
            </a:r>
            <a:endParaRPr lang="en-IN" sz="2800" b="1" dirty="0"/>
          </a:p>
          <a:p>
            <a:pPr lvl="1"/>
            <a:endParaRPr lang="en-IN" sz="2800" b="1" dirty="0"/>
          </a:p>
          <a:p>
            <a:pPr lvl="1"/>
            <a:r>
              <a:rPr lang="en-IN" sz="2800" dirty="0"/>
              <a:t>-</a:t>
            </a:r>
            <a:r>
              <a:rPr lang="en-IN" sz="2800" b="1" u="sng" dirty="0"/>
              <a:t>Summary :</a:t>
            </a:r>
          </a:p>
          <a:p>
            <a:pPr lvl="1"/>
            <a:endParaRPr lang="en-IN" sz="2800" b="1" u="sng" dirty="0"/>
          </a:p>
          <a:p>
            <a:pPr marL="914400" lvl="1" indent="-457200">
              <a:buFont typeface="Wingdings" panose="05000000000000000000" pitchFamily="2" charset="2"/>
              <a:buChar char="q"/>
            </a:pPr>
            <a:r>
              <a:rPr lang="en-US" sz="2800" dirty="0"/>
              <a:t>As a part of its ongoing efforts for offering Information and Communication Technology enabled learner-friendly services, IGNOU has designed and developed an Online Admission System which was launched in May 2015</a:t>
            </a:r>
            <a:endParaRPr lang="en-IN" sz="2800"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64779" y="17689"/>
            <a:ext cx="1055496" cy="1051395"/>
          </a:xfrm>
          <a:prstGeom prst="rect">
            <a:avLst/>
          </a:prstGeom>
        </p:spPr>
      </p:pic>
      <p:pic>
        <p:nvPicPr>
          <p:cNvPr id="4"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64779" y="17689"/>
            <a:ext cx="1055496" cy="1051395"/>
          </a:xfrm>
          <a:prstGeom prst="rect">
            <a:avLst/>
          </a:prstGeom>
        </p:spPr>
      </p:pic>
    </p:spTree>
    <p:extLst>
      <p:ext uri="{BB962C8B-B14F-4D97-AF65-F5344CB8AC3E}">
        <p14:creationId xmlns:p14="http://schemas.microsoft.com/office/powerpoint/2010/main" val="16314346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17599" y="613601"/>
            <a:ext cx="10143067" cy="5693866"/>
          </a:xfrm>
          <a:prstGeom prst="rect">
            <a:avLst/>
          </a:prstGeom>
        </p:spPr>
        <p:txBody>
          <a:bodyPr wrap="square">
            <a:spAutoFit/>
          </a:bodyPr>
          <a:lstStyle/>
          <a:p>
            <a:pPr marL="457200" indent="-457200">
              <a:buFont typeface="Wingdings" panose="05000000000000000000" pitchFamily="2" charset="2"/>
              <a:buChar char="q"/>
            </a:pPr>
            <a:r>
              <a:rPr lang="en-US" sz="2800" dirty="0" smtClean="0">
                <a:solidFill>
                  <a:srgbClr val="333333"/>
                </a:solidFill>
                <a:latin typeface="Arial" panose="020B0604020202020204" pitchFamily="34" charset="0"/>
                <a:cs typeface="Arial" panose="020B0604020202020204" pitchFamily="34" charset="0"/>
              </a:rPr>
              <a:t>There </a:t>
            </a:r>
            <a:r>
              <a:rPr lang="en-US" sz="2800" dirty="0">
                <a:solidFill>
                  <a:srgbClr val="333333"/>
                </a:solidFill>
                <a:latin typeface="Arial" panose="020B0604020202020204" pitchFamily="34" charset="0"/>
                <a:cs typeface="Arial" panose="020B0604020202020204" pitchFamily="34" charset="0"/>
              </a:rPr>
              <a:t>is a provision of online submission of the documents and online payment of </a:t>
            </a:r>
            <a:r>
              <a:rPr lang="en-US" sz="2800" dirty="0" err="1">
                <a:solidFill>
                  <a:srgbClr val="333333"/>
                </a:solidFill>
                <a:latin typeface="Arial" panose="020B0604020202020204" pitchFamily="34" charset="0"/>
                <a:cs typeface="Arial" panose="020B0604020202020204" pitchFamily="34" charset="0"/>
              </a:rPr>
              <a:t>programme</a:t>
            </a:r>
            <a:r>
              <a:rPr lang="en-US" sz="2800" dirty="0">
                <a:solidFill>
                  <a:srgbClr val="333333"/>
                </a:solidFill>
                <a:latin typeface="Arial" panose="020B0604020202020204" pitchFamily="34" charset="0"/>
                <a:cs typeface="Arial" panose="020B0604020202020204" pitchFamily="34" charset="0"/>
              </a:rPr>
              <a:t> fee through online payment gateway</a:t>
            </a:r>
            <a:r>
              <a:rPr lang="en-US" sz="2800" dirty="0" smtClean="0">
                <a:solidFill>
                  <a:srgbClr val="333333"/>
                </a:solidFill>
                <a:latin typeface="Arial" panose="020B0604020202020204" pitchFamily="34" charset="0"/>
                <a:cs typeface="Arial" panose="020B0604020202020204" pitchFamily="34" charset="0"/>
              </a:rPr>
              <a:t>.</a:t>
            </a:r>
          </a:p>
          <a:p>
            <a:pPr marL="457200" indent="-457200">
              <a:buFont typeface="Wingdings" panose="05000000000000000000" pitchFamily="2" charset="2"/>
              <a:buChar char="q"/>
            </a:pPr>
            <a:endParaRPr lang="en-US" sz="2800" dirty="0">
              <a:solidFill>
                <a:srgbClr val="333333"/>
              </a:solidFill>
              <a:latin typeface="Helvetica Neue"/>
            </a:endParaRPr>
          </a:p>
          <a:p>
            <a:pPr marL="457200" indent="-457200">
              <a:buFont typeface="Wingdings" panose="05000000000000000000" pitchFamily="2" charset="2"/>
              <a:buChar char="q"/>
            </a:pPr>
            <a:r>
              <a:rPr lang="en-US" sz="2800" dirty="0" smtClean="0">
                <a:latin typeface="Arial" panose="020B0604020202020204" pitchFamily="34" charset="0"/>
                <a:cs typeface="Arial" panose="020B0604020202020204" pitchFamily="34" charset="0"/>
              </a:rPr>
              <a:t>Architectural </a:t>
            </a:r>
            <a:r>
              <a:rPr lang="en-US" sz="2800" dirty="0">
                <a:latin typeface="Arial" panose="020B0604020202020204" pitchFamily="34" charset="0"/>
                <a:cs typeface="Arial" panose="020B0604020202020204" pitchFamily="34" charset="0"/>
              </a:rPr>
              <a:t>design of the learner friendly hybrid model of admission in IGNOU, the present paper discusses about the design, development, implementation and benefits of the online admission </a:t>
            </a:r>
            <a:r>
              <a:rPr lang="en-US" sz="2800" dirty="0" smtClean="0">
                <a:latin typeface="Arial" panose="020B0604020202020204" pitchFamily="34" charset="0"/>
                <a:cs typeface="Arial" panose="020B0604020202020204" pitchFamily="34" charset="0"/>
              </a:rPr>
              <a:t>system</a:t>
            </a:r>
          </a:p>
          <a:p>
            <a:pPr marL="457200" indent="-457200">
              <a:buFont typeface="Wingdings" panose="05000000000000000000" pitchFamily="2" charset="2"/>
              <a:buChar char="q"/>
            </a:pPr>
            <a:endParaRPr lang="en-US" sz="2800" dirty="0">
              <a:latin typeface="Arial" panose="020B0604020202020204" pitchFamily="34" charset="0"/>
              <a:cs typeface="Arial" panose="020B0604020202020204" pitchFamily="34" charset="0"/>
            </a:endParaRPr>
          </a:p>
          <a:p>
            <a:pPr marL="457200" indent="-457200">
              <a:buFont typeface="Wingdings" panose="05000000000000000000" pitchFamily="2" charset="2"/>
              <a:buChar char="q"/>
            </a:pPr>
            <a:r>
              <a:rPr lang="en-US" sz="2800" dirty="0">
                <a:latin typeface="Arial" panose="020B0604020202020204" pitchFamily="34" charset="0"/>
                <a:cs typeface="Arial" panose="020B0604020202020204" pitchFamily="34" charset="0"/>
              </a:rPr>
              <a:t>The paper also discusses about the first hand feedback from the prospective learners of IGNOU and further it explores the possibilities of improvements and research in the newly designed system of Online Admission at IGNOU.</a:t>
            </a:r>
            <a:endParaRPr lang="en-IN" sz="2800"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6658" y="0"/>
            <a:ext cx="1125342" cy="1120969"/>
          </a:xfrm>
          <a:prstGeom prst="rect">
            <a:avLst/>
          </a:prstGeom>
        </p:spPr>
      </p:pic>
      <p:pic>
        <p:nvPicPr>
          <p:cNvPr id="4"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6658" y="0"/>
            <a:ext cx="1125342" cy="1120969"/>
          </a:xfrm>
          <a:prstGeom prst="rect">
            <a:avLst/>
          </a:prstGeom>
        </p:spPr>
      </p:pic>
    </p:spTree>
    <p:extLst>
      <p:ext uri="{BB962C8B-B14F-4D97-AF65-F5344CB8AC3E}">
        <p14:creationId xmlns:p14="http://schemas.microsoft.com/office/powerpoint/2010/main" val="20339018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28367" y="688122"/>
            <a:ext cx="10984700" cy="5693866"/>
          </a:xfrm>
          <a:prstGeom prst="rect">
            <a:avLst/>
          </a:prstGeom>
        </p:spPr>
        <p:txBody>
          <a:bodyPr wrap="square">
            <a:spAutoFit/>
          </a:bodyPr>
          <a:lstStyle/>
          <a:p>
            <a:pPr marL="914400" lvl="1" indent="-457200">
              <a:buFont typeface="Wingdings" panose="05000000000000000000" pitchFamily="2" charset="2"/>
              <a:buChar char="Ø"/>
            </a:pPr>
            <a:r>
              <a:rPr lang="en-US" sz="2800" b="1" u="sng" dirty="0"/>
              <a:t>Research Paper </a:t>
            </a:r>
            <a:r>
              <a:rPr lang="en-US" sz="2800" b="1" u="sng" dirty="0" smtClean="0"/>
              <a:t>3:</a:t>
            </a:r>
            <a:endParaRPr lang="en-US" sz="2800" b="1" u="sng" dirty="0"/>
          </a:p>
          <a:p>
            <a:pPr lvl="1" algn="ctr"/>
            <a:r>
              <a:rPr lang="en-US" sz="2800" i="1" dirty="0"/>
              <a:t>-</a:t>
            </a:r>
            <a:r>
              <a:rPr lang="en-US" sz="2800" b="1" u="sng" dirty="0"/>
              <a:t>Title </a:t>
            </a:r>
            <a:r>
              <a:rPr lang="en-US" sz="2800" b="1" dirty="0" smtClean="0"/>
              <a:t>:</a:t>
            </a:r>
            <a:r>
              <a:rPr lang="en-US" sz="2800" b="1" dirty="0"/>
              <a:t>Centralized admission system for advanced level private schools: case of Kilimanjaro region, </a:t>
            </a:r>
            <a:r>
              <a:rPr lang="en-US" sz="2800" b="1" dirty="0" smtClean="0"/>
              <a:t>Tanzania</a:t>
            </a:r>
          </a:p>
          <a:p>
            <a:pPr lvl="1" algn="ctr"/>
            <a:endParaRPr lang="en-US" sz="2800" b="1" dirty="0"/>
          </a:p>
          <a:p>
            <a:pPr lvl="2"/>
            <a:r>
              <a:rPr lang="en-US" sz="2800" b="1" dirty="0"/>
              <a:t>-</a:t>
            </a:r>
            <a:r>
              <a:rPr lang="en-US" sz="2800" b="1" u="sng" dirty="0"/>
              <a:t>Author</a:t>
            </a:r>
            <a:r>
              <a:rPr lang="en-US" sz="2800" b="1" dirty="0"/>
              <a:t> : </a:t>
            </a:r>
            <a:r>
              <a:rPr lang="en-IN" sz="2800" b="1" dirty="0" err="1"/>
              <a:t>Mwapashua</a:t>
            </a:r>
            <a:r>
              <a:rPr lang="en-IN" sz="2800" b="1" dirty="0"/>
              <a:t> H. </a:t>
            </a:r>
            <a:r>
              <a:rPr lang="en-IN" sz="2800" b="1" dirty="0" err="1" smtClean="0"/>
              <a:t>Fujo</a:t>
            </a:r>
            <a:endParaRPr lang="en-IN" sz="2800" b="1" dirty="0" smtClean="0"/>
          </a:p>
          <a:p>
            <a:pPr lvl="1" algn="ctr"/>
            <a:r>
              <a:rPr lang="en-US" sz="2800" b="1" dirty="0" smtClean="0"/>
              <a:t>-</a:t>
            </a:r>
            <a:r>
              <a:rPr lang="en-US" sz="2800" b="1" u="sng" dirty="0" smtClean="0"/>
              <a:t>Publisher</a:t>
            </a:r>
            <a:r>
              <a:rPr lang="en-US" sz="2800" b="1" dirty="0" smtClean="0"/>
              <a:t> </a:t>
            </a:r>
            <a:r>
              <a:rPr lang="en-US" sz="2800" b="1" dirty="0"/>
              <a:t>: </a:t>
            </a:r>
            <a:r>
              <a:rPr lang="en-US" sz="2800" b="1" dirty="0" smtClean="0"/>
              <a:t>Nelson Mandela African Institution of Science and Technology</a:t>
            </a:r>
            <a:endParaRPr lang="en-IN" sz="2800" b="1" dirty="0"/>
          </a:p>
          <a:p>
            <a:pPr lvl="1"/>
            <a:endParaRPr lang="en-IN" sz="2800" b="1" dirty="0"/>
          </a:p>
          <a:p>
            <a:pPr lvl="2"/>
            <a:r>
              <a:rPr lang="en-IN" sz="2800" dirty="0"/>
              <a:t>-</a:t>
            </a:r>
            <a:r>
              <a:rPr lang="en-IN" sz="2800" b="1" u="sng" dirty="0"/>
              <a:t>Summary :</a:t>
            </a:r>
          </a:p>
          <a:p>
            <a:pPr lvl="2"/>
            <a:endParaRPr lang="en-IN" sz="2800" b="1" u="sng" dirty="0"/>
          </a:p>
          <a:p>
            <a:pPr marL="1371600" lvl="2" indent="-457200">
              <a:buFont typeface="Wingdings" panose="05000000000000000000" pitchFamily="2" charset="2"/>
              <a:buChar char="q"/>
            </a:pPr>
            <a:r>
              <a:rPr lang="en-US" sz="2800" dirty="0" smtClean="0"/>
              <a:t>Applicants get confused and face difficulties in choosing the A-level private schools and going through there admission process in Tanzania </a:t>
            </a:r>
            <a:endParaRPr lang="en-IN" sz="28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70573" y="0"/>
            <a:ext cx="1284987" cy="1279994"/>
          </a:xfrm>
          <a:prstGeom prst="rect">
            <a:avLst/>
          </a:prstGeom>
        </p:spPr>
      </p:pic>
      <p:pic>
        <p:nvPicPr>
          <p:cNvPr id="2"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70573" y="0"/>
            <a:ext cx="1284987" cy="1279994"/>
          </a:xfrm>
          <a:prstGeom prst="rect">
            <a:avLst/>
          </a:prstGeom>
        </p:spPr>
      </p:pic>
    </p:spTree>
    <p:extLst>
      <p:ext uri="{BB962C8B-B14F-4D97-AF65-F5344CB8AC3E}">
        <p14:creationId xmlns:p14="http://schemas.microsoft.com/office/powerpoint/2010/main" val="26165227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9067" y="512001"/>
            <a:ext cx="10193866" cy="6124754"/>
          </a:xfrm>
          <a:prstGeom prst="rect">
            <a:avLst/>
          </a:prstGeom>
        </p:spPr>
        <p:txBody>
          <a:bodyPr wrap="square">
            <a:spAutoFit/>
          </a:bodyPr>
          <a:lstStyle/>
          <a:p>
            <a:pPr marL="457200" indent="-457200">
              <a:buFont typeface="Wingdings" panose="05000000000000000000" pitchFamily="2" charset="2"/>
              <a:buChar char="q"/>
            </a:pPr>
            <a:r>
              <a:rPr lang="en-US" sz="2800" dirty="0"/>
              <a:t>The newly designed admission system </a:t>
            </a:r>
            <a:r>
              <a:rPr lang="en-US" sz="2800" dirty="0" smtClean="0"/>
              <a:t> </a:t>
            </a:r>
            <a:r>
              <a:rPr lang="en-US" sz="2800" dirty="0"/>
              <a:t>has the capability to reduce the stress of applicants while filling the application </a:t>
            </a:r>
            <a:r>
              <a:rPr lang="en-US" sz="2800" dirty="0" smtClean="0"/>
              <a:t>forms just in </a:t>
            </a:r>
            <a:r>
              <a:rPr lang="en-US" sz="2800" dirty="0"/>
              <a:t>one </a:t>
            </a:r>
            <a:r>
              <a:rPr lang="en-US" sz="2800" dirty="0" smtClean="0"/>
              <a:t>click.</a:t>
            </a:r>
          </a:p>
          <a:p>
            <a:pPr marL="457200" indent="-457200">
              <a:buFont typeface="Wingdings" panose="05000000000000000000" pitchFamily="2" charset="2"/>
              <a:buChar char="q"/>
            </a:pPr>
            <a:endParaRPr lang="en-US" sz="2800" dirty="0"/>
          </a:p>
          <a:p>
            <a:pPr marL="457200" indent="-457200">
              <a:buFont typeface="Wingdings" panose="05000000000000000000" pitchFamily="2" charset="2"/>
              <a:buChar char="q"/>
            </a:pPr>
            <a:r>
              <a:rPr lang="en-US" sz="2800" dirty="0"/>
              <a:t>Just in one click system will provide possible A-Level private schools and subjects an applicant can get admissions</a:t>
            </a:r>
            <a:r>
              <a:rPr lang="en-US" sz="2800" dirty="0" smtClean="0"/>
              <a:t>.</a:t>
            </a:r>
          </a:p>
          <a:p>
            <a:pPr marL="457200" indent="-457200">
              <a:buFont typeface="Wingdings" panose="05000000000000000000" pitchFamily="2" charset="2"/>
              <a:buChar char="q"/>
            </a:pPr>
            <a:endParaRPr lang="en-US" sz="2800" dirty="0"/>
          </a:p>
          <a:p>
            <a:pPr marL="457200" indent="-457200">
              <a:buFont typeface="Wingdings" panose="05000000000000000000" pitchFamily="2" charset="2"/>
              <a:buChar char="q"/>
            </a:pPr>
            <a:r>
              <a:rPr lang="en-US" sz="2800" dirty="0"/>
              <a:t>Also, admission cost in terms of time and money will be reduced. </a:t>
            </a:r>
            <a:endParaRPr lang="en-US" sz="2800" dirty="0" smtClean="0"/>
          </a:p>
          <a:p>
            <a:pPr marL="457200" indent="-457200">
              <a:buFont typeface="Wingdings" panose="05000000000000000000" pitchFamily="2" charset="2"/>
              <a:buChar char="q"/>
            </a:pPr>
            <a:endParaRPr lang="en-US" sz="2800" dirty="0"/>
          </a:p>
          <a:p>
            <a:pPr marL="457200" indent="-457200">
              <a:buFont typeface="Wingdings" panose="05000000000000000000" pitchFamily="2" charset="2"/>
              <a:buChar char="q"/>
            </a:pPr>
            <a:r>
              <a:rPr lang="en-US" sz="2500" dirty="0" smtClean="0"/>
              <a:t>Still </a:t>
            </a:r>
            <a:r>
              <a:rPr lang="en-US" sz="2500" dirty="0"/>
              <a:t>this study leaves an ample room for others to contribute their technological innovation in a pre-college education in Tanzania, by adding another module in this designed software </a:t>
            </a:r>
            <a:r>
              <a:rPr lang="en-US" sz="2500" dirty="0" smtClean="0"/>
              <a:t>solution </a:t>
            </a:r>
            <a:r>
              <a:rPr lang="en-US" sz="2500" dirty="0"/>
              <a:t>which will enhancing in the area of monitoring and managing academic progress for both public and private schools. </a:t>
            </a:r>
            <a:endParaRPr lang="en-IN" sz="2500"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33472" y="0"/>
            <a:ext cx="1125342" cy="1120969"/>
          </a:xfrm>
          <a:prstGeom prst="rect">
            <a:avLst/>
          </a:prstGeom>
        </p:spPr>
      </p:pic>
      <p:pic>
        <p:nvPicPr>
          <p:cNvPr id="4"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33472" y="0"/>
            <a:ext cx="1125342" cy="1120969"/>
          </a:xfrm>
          <a:prstGeom prst="rect">
            <a:avLst/>
          </a:prstGeom>
        </p:spPr>
      </p:pic>
    </p:spTree>
    <p:extLst>
      <p:ext uri="{BB962C8B-B14F-4D97-AF65-F5344CB8AC3E}">
        <p14:creationId xmlns:p14="http://schemas.microsoft.com/office/powerpoint/2010/main" val="29819669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16471" y="526431"/>
            <a:ext cx="6086475" cy="769441"/>
          </a:xfrm>
          <a:prstGeom prst="rect">
            <a:avLst/>
          </a:prstGeom>
          <a:noFill/>
        </p:spPr>
        <p:txBody>
          <a:bodyPr wrap="square" rtlCol="0">
            <a:spAutoFit/>
          </a:bodyPr>
          <a:lstStyle/>
          <a:p>
            <a:r>
              <a:rPr lang="en-US" sz="4400" b="1" u="sng" dirty="0" smtClean="0"/>
              <a:t>Literature Survey :</a:t>
            </a:r>
            <a:endParaRPr lang="en-IN" sz="4400" b="1" u="sng" dirty="0"/>
          </a:p>
        </p:txBody>
      </p:sp>
      <p:sp>
        <p:nvSpPr>
          <p:cNvPr id="5" name="TextBox 4"/>
          <p:cNvSpPr txBox="1"/>
          <p:nvPr/>
        </p:nvSpPr>
        <p:spPr>
          <a:xfrm>
            <a:off x="815326" y="1172304"/>
            <a:ext cx="10099221" cy="5693866"/>
          </a:xfrm>
          <a:prstGeom prst="rect">
            <a:avLst/>
          </a:prstGeom>
          <a:noFill/>
        </p:spPr>
        <p:txBody>
          <a:bodyPr wrap="square" rtlCol="0">
            <a:spAutoFit/>
          </a:bodyPr>
          <a:lstStyle/>
          <a:p>
            <a:pPr marL="914400" lvl="1" indent="-457200">
              <a:buFont typeface="Wingdings" panose="05000000000000000000" pitchFamily="2" charset="2"/>
              <a:buChar char="Ø"/>
            </a:pPr>
            <a:r>
              <a:rPr lang="en-US" sz="2800" b="1" u="sng" dirty="0" smtClean="0"/>
              <a:t>Technology Survey :</a:t>
            </a:r>
          </a:p>
          <a:p>
            <a:pPr marL="914400" lvl="1" indent="-457200">
              <a:buFont typeface="Wingdings" panose="05000000000000000000" pitchFamily="2" charset="2"/>
              <a:buChar char="Ø"/>
            </a:pPr>
            <a:endParaRPr lang="en-US" sz="2800" b="1" u="sng" dirty="0" smtClean="0"/>
          </a:p>
          <a:p>
            <a:pPr lvl="2"/>
            <a:r>
              <a:rPr lang="en-US" sz="2800" dirty="0" smtClean="0"/>
              <a:t>MERN Stack,</a:t>
            </a:r>
            <a:r>
              <a:rPr lang="en-US" sz="2800" dirty="0"/>
              <a:t> MERN Stack is a compilation of four different technologies that work together to develop dynamic web apps and websites</a:t>
            </a:r>
            <a:r>
              <a:rPr lang="en-US" sz="2800" dirty="0" smtClean="0"/>
              <a:t>. i.e. :</a:t>
            </a:r>
          </a:p>
          <a:p>
            <a:pPr lvl="2"/>
            <a:r>
              <a:rPr lang="pt-BR" sz="2800" dirty="0" smtClean="0"/>
              <a:t>M </a:t>
            </a:r>
            <a:r>
              <a:rPr lang="pt-BR" sz="2800" dirty="0"/>
              <a:t>- </a:t>
            </a:r>
            <a:r>
              <a:rPr lang="pt-BR" sz="2800" dirty="0" smtClean="0"/>
              <a:t>MongoDB</a:t>
            </a:r>
            <a:endParaRPr lang="pt-BR" sz="2800" dirty="0"/>
          </a:p>
          <a:p>
            <a:pPr lvl="2"/>
            <a:r>
              <a:rPr lang="pt-BR" sz="2800" dirty="0"/>
              <a:t>E - ExpressJS</a:t>
            </a:r>
          </a:p>
          <a:p>
            <a:pPr lvl="2"/>
            <a:r>
              <a:rPr lang="pt-BR" sz="2800" dirty="0"/>
              <a:t>R - ReactJS</a:t>
            </a:r>
          </a:p>
          <a:p>
            <a:pPr lvl="2"/>
            <a:r>
              <a:rPr lang="pt-BR" sz="2800" dirty="0"/>
              <a:t>N - </a:t>
            </a:r>
            <a:r>
              <a:rPr lang="pt-BR" sz="2800" dirty="0" smtClean="0"/>
              <a:t>NodeJS</a:t>
            </a:r>
          </a:p>
          <a:p>
            <a:pPr marL="2114550" lvl="4" indent="-285750">
              <a:buFont typeface="Arial" panose="020B0604020202020204" pitchFamily="34" charset="0"/>
              <a:buChar char="•"/>
            </a:pPr>
            <a:endParaRPr lang="pt-BR" dirty="0"/>
          </a:p>
          <a:p>
            <a:pPr lvl="2"/>
            <a:endParaRPr lang="pt-BR" dirty="0"/>
          </a:p>
          <a:p>
            <a:pPr lvl="2"/>
            <a:endParaRPr lang="en-US" sz="2000" dirty="0" smtClean="0"/>
          </a:p>
          <a:p>
            <a:pPr marL="914400" lvl="1" indent="-457200">
              <a:buFont typeface="Wingdings" panose="05000000000000000000" pitchFamily="2" charset="2"/>
              <a:buChar char="Ø"/>
            </a:pPr>
            <a:endParaRPr lang="en-US" sz="2800" b="1" u="sng" dirty="0" smtClean="0"/>
          </a:p>
          <a:p>
            <a:pPr marL="914400" lvl="1" indent="-457200">
              <a:buFont typeface="Wingdings" panose="05000000000000000000" pitchFamily="2" charset="2"/>
              <a:buChar char="Ø"/>
            </a:pPr>
            <a:endParaRPr lang="en-US" sz="2800" b="1" u="sng" dirty="0" smtClean="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37723" y="71727"/>
            <a:ext cx="1284987" cy="1279994"/>
          </a:xfrm>
          <a:prstGeom prst="rect">
            <a:avLst/>
          </a:prstGeom>
        </p:spPr>
      </p:pic>
      <p:pic>
        <p:nvPicPr>
          <p:cNvPr id="2"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37723" y="71727"/>
            <a:ext cx="1284987" cy="1279994"/>
          </a:xfrm>
          <a:prstGeom prst="rect">
            <a:avLst/>
          </a:prstGeom>
        </p:spPr>
      </p:pic>
    </p:spTree>
    <p:extLst>
      <p:ext uri="{BB962C8B-B14F-4D97-AF65-F5344CB8AC3E}">
        <p14:creationId xmlns:p14="http://schemas.microsoft.com/office/powerpoint/2010/main" val="29374053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7067" y="694267"/>
            <a:ext cx="11108266" cy="5262979"/>
          </a:xfrm>
          <a:prstGeom prst="rect">
            <a:avLst/>
          </a:prstGeom>
        </p:spPr>
        <p:txBody>
          <a:bodyPr wrap="square">
            <a:spAutoFit/>
          </a:bodyPr>
          <a:lstStyle/>
          <a:p>
            <a:pPr marL="1200150" lvl="2" indent="-285750">
              <a:buFont typeface="Arial" panose="020B0604020202020204" pitchFamily="34" charset="0"/>
              <a:buChar char="•"/>
            </a:pPr>
            <a:r>
              <a:rPr lang="en-US" sz="2400" dirty="0"/>
              <a:t>The first component is MongoDB, which is a NoSQL database management system. </a:t>
            </a:r>
            <a:endParaRPr lang="en-US" sz="2400" dirty="0" smtClean="0"/>
          </a:p>
          <a:p>
            <a:pPr marL="1200150" lvl="2" indent="-285750">
              <a:buFont typeface="Arial" panose="020B0604020202020204" pitchFamily="34" charset="0"/>
              <a:buChar char="•"/>
            </a:pPr>
            <a:endParaRPr lang="en-US" sz="2400" dirty="0"/>
          </a:p>
          <a:p>
            <a:pPr marL="1200150" lvl="2" indent="-285750">
              <a:buFont typeface="Arial" panose="020B0604020202020204" pitchFamily="34" charset="0"/>
              <a:buChar char="•"/>
            </a:pPr>
            <a:r>
              <a:rPr lang="en-US" sz="2400" dirty="0"/>
              <a:t>The second MERN stack component is </a:t>
            </a:r>
            <a:r>
              <a:rPr lang="en-US" sz="2400" dirty="0" err="1"/>
              <a:t>ExpressJS</a:t>
            </a:r>
            <a:r>
              <a:rPr lang="en-US" sz="2400" dirty="0"/>
              <a:t>. It is a backend web application framework for </a:t>
            </a:r>
            <a:r>
              <a:rPr lang="en-US" sz="2400" dirty="0" err="1"/>
              <a:t>NodeJS</a:t>
            </a:r>
            <a:r>
              <a:rPr lang="en-US" sz="2400" dirty="0" smtClean="0"/>
              <a:t>.</a:t>
            </a:r>
          </a:p>
          <a:p>
            <a:pPr marL="1200150" lvl="2" indent="-285750">
              <a:buFont typeface="Arial" panose="020B0604020202020204" pitchFamily="34" charset="0"/>
              <a:buChar char="•"/>
            </a:pPr>
            <a:endParaRPr lang="en-US" sz="2400" dirty="0"/>
          </a:p>
          <a:p>
            <a:pPr marL="1200150" lvl="2" indent="-285750">
              <a:buFont typeface="Arial" panose="020B0604020202020204" pitchFamily="34" charset="0"/>
              <a:buChar char="•"/>
            </a:pPr>
            <a:r>
              <a:rPr lang="en-US" sz="2400" dirty="0"/>
              <a:t>The third component is </a:t>
            </a:r>
            <a:r>
              <a:rPr lang="en-US" sz="2400" dirty="0" err="1"/>
              <a:t>ReactJS</a:t>
            </a:r>
            <a:r>
              <a:rPr lang="en-US" sz="2400" dirty="0"/>
              <a:t>, a JavaScript library for developing UIs based on UI components. </a:t>
            </a:r>
            <a:endParaRPr lang="en-US" sz="2400" dirty="0" smtClean="0"/>
          </a:p>
          <a:p>
            <a:pPr marL="1200150" lvl="2" indent="-285750">
              <a:buFont typeface="Arial" panose="020B0604020202020204" pitchFamily="34" charset="0"/>
              <a:buChar char="•"/>
            </a:pPr>
            <a:endParaRPr lang="en-US" sz="2400" dirty="0"/>
          </a:p>
          <a:p>
            <a:pPr marL="1200150" lvl="2" indent="-285750">
              <a:buFont typeface="Arial" panose="020B0604020202020204" pitchFamily="34" charset="0"/>
              <a:buChar char="•"/>
            </a:pPr>
            <a:r>
              <a:rPr lang="en-US" sz="2400" dirty="0"/>
              <a:t>The final component of the MERN stack is </a:t>
            </a:r>
            <a:r>
              <a:rPr lang="en-US" sz="2400" dirty="0" err="1"/>
              <a:t>NodeJS</a:t>
            </a:r>
            <a:r>
              <a:rPr lang="en-US" sz="2400" dirty="0"/>
              <a:t>. It is a JS runtime environment, i.e. it enables running JavaScript code outside the browser. </a:t>
            </a:r>
          </a:p>
          <a:p>
            <a:pPr marL="1200150" lvl="2" indent="-285750">
              <a:buFont typeface="Arial" panose="020B0604020202020204" pitchFamily="34" charset="0"/>
              <a:buChar char="•"/>
            </a:pPr>
            <a:endParaRPr lang="en-US" sz="2400" dirty="0"/>
          </a:p>
          <a:p>
            <a:pPr lvl="2"/>
            <a:r>
              <a:rPr lang="en-US" sz="2400" dirty="0"/>
              <a:t>MERN Stack allows the creation of a 3-tier architecture that includes frontend, backend, and database using JavaScript and JSON.</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02839" y="54270"/>
            <a:ext cx="1284987" cy="1279994"/>
          </a:xfrm>
          <a:prstGeom prst="rect">
            <a:avLst/>
          </a:prstGeom>
        </p:spPr>
      </p:pic>
      <p:pic>
        <p:nvPicPr>
          <p:cNvPr id="4"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02839" y="54270"/>
            <a:ext cx="1284987" cy="1279994"/>
          </a:xfrm>
          <a:prstGeom prst="rect">
            <a:avLst/>
          </a:prstGeom>
        </p:spPr>
      </p:pic>
    </p:spTree>
    <p:extLst>
      <p:ext uri="{BB962C8B-B14F-4D97-AF65-F5344CB8AC3E}">
        <p14:creationId xmlns:p14="http://schemas.microsoft.com/office/powerpoint/2010/main" val="18407248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2819" y="467279"/>
            <a:ext cx="6057900" cy="1538883"/>
          </a:xfrm>
          <a:prstGeom prst="rect">
            <a:avLst/>
          </a:prstGeom>
          <a:noFill/>
        </p:spPr>
        <p:txBody>
          <a:bodyPr wrap="square" rtlCol="0">
            <a:spAutoFit/>
          </a:bodyPr>
          <a:lstStyle/>
          <a:p>
            <a:r>
              <a:rPr lang="en-US" sz="4400" b="1" u="sng" dirty="0"/>
              <a:t>Literature Survey </a:t>
            </a:r>
            <a:r>
              <a:rPr lang="en-US" sz="4400" b="1" u="sng" dirty="0" smtClean="0"/>
              <a:t>:</a:t>
            </a:r>
          </a:p>
          <a:p>
            <a:endParaRPr lang="en-IN" sz="3200" b="1" u="sng" dirty="0"/>
          </a:p>
          <a:p>
            <a:endParaRPr lang="en-IN" dirty="0"/>
          </a:p>
        </p:txBody>
      </p:sp>
      <p:sp>
        <p:nvSpPr>
          <p:cNvPr id="3" name="TextBox 2"/>
          <p:cNvSpPr txBox="1"/>
          <p:nvPr/>
        </p:nvSpPr>
        <p:spPr>
          <a:xfrm>
            <a:off x="948569" y="1037225"/>
            <a:ext cx="5486400" cy="584775"/>
          </a:xfrm>
          <a:prstGeom prst="rect">
            <a:avLst/>
          </a:prstGeom>
          <a:noFill/>
        </p:spPr>
        <p:txBody>
          <a:bodyPr wrap="square" rtlCol="0">
            <a:spAutoFit/>
          </a:bodyPr>
          <a:lstStyle/>
          <a:p>
            <a:pPr marL="914400" lvl="1" indent="-457200">
              <a:buFont typeface="Wingdings" panose="05000000000000000000" pitchFamily="2" charset="2"/>
              <a:buChar char="Ø"/>
            </a:pPr>
            <a:r>
              <a:rPr lang="en-US" sz="3200" b="1" u="sng" dirty="0" smtClean="0"/>
              <a:t>Feasibility </a:t>
            </a:r>
            <a:r>
              <a:rPr lang="en-US" sz="3200" b="1" u="sng" dirty="0"/>
              <a:t>Study :</a:t>
            </a:r>
            <a:endParaRPr lang="en-IN" sz="3200" b="1" u="sng" dirty="0"/>
          </a:p>
        </p:txBody>
      </p:sp>
      <p:sp>
        <p:nvSpPr>
          <p:cNvPr id="4" name="TextBox 3"/>
          <p:cNvSpPr txBox="1"/>
          <p:nvPr/>
        </p:nvSpPr>
        <p:spPr>
          <a:xfrm>
            <a:off x="1626204" y="1618676"/>
            <a:ext cx="9617529" cy="3323987"/>
          </a:xfrm>
          <a:prstGeom prst="rect">
            <a:avLst/>
          </a:prstGeom>
          <a:noFill/>
        </p:spPr>
        <p:txBody>
          <a:bodyPr wrap="square" rtlCol="0">
            <a:spAutoFit/>
          </a:bodyPr>
          <a:lstStyle/>
          <a:p>
            <a:pPr marL="342900" indent="-342900">
              <a:buFont typeface="Courier New" panose="02070309020205020404" pitchFamily="49" charset="0"/>
              <a:buChar char="o"/>
            </a:pPr>
            <a:r>
              <a:rPr lang="en-IN" sz="2400" b="1" u="sng" dirty="0"/>
              <a:t>ECONOMIC </a:t>
            </a:r>
            <a:r>
              <a:rPr lang="en-IN" sz="2400" b="1" u="sng" dirty="0" smtClean="0"/>
              <a:t>FEASIBILITY :</a:t>
            </a:r>
          </a:p>
          <a:p>
            <a:pPr marL="342900" indent="-342900">
              <a:buFont typeface="Courier New" panose="02070309020205020404" pitchFamily="49" charset="0"/>
              <a:buChar char="o"/>
            </a:pPr>
            <a:endParaRPr lang="en-IN" sz="2400" b="1" u="sng" dirty="0" smtClean="0"/>
          </a:p>
          <a:p>
            <a:pPr marL="1257300" lvl="2" indent="-342900">
              <a:buFont typeface="Wingdings" panose="05000000000000000000" pitchFamily="2" charset="2"/>
              <a:buChar char="ü"/>
            </a:pPr>
            <a:r>
              <a:rPr lang="en-US" sz="2400" dirty="0" smtClean="0"/>
              <a:t>Cost of custom plans of </a:t>
            </a:r>
            <a:r>
              <a:rPr lang="en-US" sz="2400" dirty="0" err="1" smtClean="0"/>
              <a:t>myInterview</a:t>
            </a:r>
            <a:r>
              <a:rPr lang="en-US" sz="2400" dirty="0" smtClean="0"/>
              <a:t> web application (for conducting interviews)</a:t>
            </a:r>
          </a:p>
          <a:p>
            <a:pPr marL="1257300" lvl="2" indent="-342900">
              <a:buFont typeface="Wingdings" panose="05000000000000000000" pitchFamily="2" charset="2"/>
              <a:buChar char="ü"/>
            </a:pPr>
            <a:endParaRPr lang="en-US" sz="2400" dirty="0" smtClean="0"/>
          </a:p>
          <a:p>
            <a:pPr marL="1257300" lvl="2" indent="-342900">
              <a:buFont typeface="Wingdings" panose="05000000000000000000" pitchFamily="2" charset="2"/>
              <a:buChar char="ü"/>
            </a:pPr>
            <a:r>
              <a:rPr lang="en-US" sz="2400" dirty="0" smtClean="0"/>
              <a:t>There is no cost of development</a:t>
            </a:r>
          </a:p>
          <a:p>
            <a:pPr marL="800100" lvl="1" indent="-342900">
              <a:buFont typeface="Wingdings" panose="05000000000000000000" pitchFamily="2" charset="2"/>
              <a:buChar char="ü"/>
            </a:pPr>
            <a:endParaRPr lang="en-IN" sz="2400" dirty="0" smtClean="0"/>
          </a:p>
          <a:p>
            <a:endParaRPr lang="en-IN" sz="2400" b="1" u="sng" dirty="0" smtClean="0"/>
          </a:p>
          <a:p>
            <a:pPr lvl="1"/>
            <a:endParaRPr lang="en-IN" dirty="0"/>
          </a:p>
        </p:txBody>
      </p:sp>
      <p:sp>
        <p:nvSpPr>
          <p:cNvPr id="5" name="Rectangle 4"/>
          <p:cNvSpPr/>
          <p:nvPr/>
        </p:nvSpPr>
        <p:spPr>
          <a:xfrm>
            <a:off x="1457239" y="4132472"/>
            <a:ext cx="10210800" cy="2231380"/>
          </a:xfrm>
          <a:prstGeom prst="rect">
            <a:avLst/>
          </a:prstGeom>
        </p:spPr>
        <p:txBody>
          <a:bodyPr wrap="square">
            <a:spAutoFit/>
          </a:bodyPr>
          <a:lstStyle/>
          <a:p>
            <a:pPr marL="342900" indent="-342900">
              <a:buFont typeface="Courier New" panose="02070309020205020404" pitchFamily="49" charset="0"/>
              <a:buChar char="o"/>
            </a:pPr>
            <a:r>
              <a:rPr lang="en-IN" sz="2400" b="1" u="sng" dirty="0"/>
              <a:t>TECHNICAL FEASIBILITY :</a:t>
            </a:r>
          </a:p>
          <a:p>
            <a:endParaRPr lang="en-IN" sz="1900" b="1" u="sng" dirty="0"/>
          </a:p>
          <a:p>
            <a:pPr marL="1257300" lvl="2" indent="-342900">
              <a:buFont typeface="Wingdings" panose="05000000000000000000" pitchFamily="2" charset="2"/>
              <a:buChar char="ü"/>
            </a:pPr>
            <a:r>
              <a:rPr lang="en-US" sz="2400" dirty="0" smtClean="0">
                <a:latin typeface="Bell MT" panose="02020503060305020303" pitchFamily="18" charset="0"/>
              </a:rPr>
              <a:t>The </a:t>
            </a:r>
            <a:r>
              <a:rPr lang="en-US" sz="2400" dirty="0">
                <a:latin typeface="Bell MT" panose="02020503060305020303" pitchFamily="18" charset="0"/>
              </a:rPr>
              <a:t>whole system is designed into the latest technologies like React, MongoDB, </a:t>
            </a:r>
            <a:r>
              <a:rPr lang="en-US" sz="2400" dirty="0" err="1">
                <a:latin typeface="Bell MT" panose="02020503060305020303" pitchFamily="18" charset="0"/>
              </a:rPr>
              <a:t>NodeJS</a:t>
            </a:r>
            <a:r>
              <a:rPr lang="en-US" sz="2400" dirty="0">
                <a:latin typeface="Bell MT" panose="02020503060305020303" pitchFamily="18" charset="0"/>
              </a:rPr>
              <a:t> which are the most recent technologies to develop web based systems and design databases</a:t>
            </a:r>
            <a:r>
              <a:rPr lang="en-US" sz="2400" dirty="0" smtClean="0">
                <a:latin typeface="Bell MT" panose="02020503060305020303" pitchFamily="18" charset="0"/>
              </a:rPr>
              <a:t>.</a:t>
            </a:r>
          </a:p>
          <a:p>
            <a:pPr lvl="2"/>
            <a:endParaRPr lang="en-US" sz="2400" dirty="0">
              <a:latin typeface="Bell MT" panose="02020503060305020303" pitchFamily="18"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37723" y="71727"/>
            <a:ext cx="1284987" cy="1279994"/>
          </a:xfrm>
          <a:prstGeom prst="rect">
            <a:avLst/>
          </a:prstGeom>
        </p:spPr>
      </p:pic>
      <p:pic>
        <p:nvPicPr>
          <p:cNvPr id="7"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37723" y="71727"/>
            <a:ext cx="1284987" cy="1279994"/>
          </a:xfrm>
          <a:prstGeom prst="rect">
            <a:avLst/>
          </a:prstGeom>
        </p:spPr>
      </p:pic>
    </p:spTree>
    <p:extLst>
      <p:ext uri="{BB962C8B-B14F-4D97-AF65-F5344CB8AC3E}">
        <p14:creationId xmlns:p14="http://schemas.microsoft.com/office/powerpoint/2010/main" val="40873079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17599" y="2099734"/>
            <a:ext cx="10244667" cy="2308324"/>
          </a:xfrm>
          <a:prstGeom prst="rect">
            <a:avLst/>
          </a:prstGeom>
        </p:spPr>
        <p:txBody>
          <a:bodyPr wrap="square">
            <a:spAutoFit/>
          </a:bodyPr>
          <a:lstStyle/>
          <a:p>
            <a:pPr marL="342900" indent="-342900">
              <a:buFont typeface="Courier New" panose="02070309020205020404" pitchFamily="49" charset="0"/>
              <a:buChar char="o"/>
            </a:pPr>
            <a:r>
              <a:rPr lang="en-IN" sz="2400" b="1" u="sng" dirty="0"/>
              <a:t>OPERATIONAL FEASIBILITY :</a:t>
            </a:r>
          </a:p>
          <a:p>
            <a:endParaRPr lang="en-IN" sz="2400" b="1" u="sng" dirty="0"/>
          </a:p>
          <a:p>
            <a:pPr marL="1257300" lvl="2" indent="-342900">
              <a:buFont typeface="Wingdings" panose="05000000000000000000" pitchFamily="2" charset="2"/>
              <a:buChar char="ü"/>
            </a:pPr>
            <a:r>
              <a:rPr lang="en-US" sz="2400" dirty="0">
                <a:latin typeface="Bell MT" panose="02020503060305020303" pitchFamily="18" charset="0"/>
              </a:rPr>
              <a:t>T</a:t>
            </a:r>
            <a:r>
              <a:rPr lang="en-US" sz="2400" dirty="0" smtClean="0">
                <a:latin typeface="Bell MT" panose="02020503060305020303" pitchFamily="18" charset="0"/>
              </a:rPr>
              <a:t>he </a:t>
            </a:r>
            <a:r>
              <a:rPr lang="en-US" sz="2400" dirty="0">
                <a:latin typeface="Bell MT" panose="02020503060305020303" pitchFamily="18" charset="0"/>
              </a:rPr>
              <a:t>system is providing a attractive user interface to the operator/end user, so he feel very easy to work onto it.</a:t>
            </a:r>
          </a:p>
          <a:p>
            <a:pPr marL="1257300" lvl="2" indent="-342900">
              <a:buFont typeface="Wingdings" panose="05000000000000000000" pitchFamily="2" charset="2"/>
              <a:buChar char="ü"/>
            </a:pPr>
            <a:endParaRPr lang="en-US" sz="2400" dirty="0">
              <a:latin typeface="Bell MT" panose="02020503060305020303" pitchFamily="18" charset="0"/>
            </a:endParaRPr>
          </a:p>
          <a:p>
            <a:pPr marL="1257300" lvl="2" indent="-342900">
              <a:buFont typeface="Wingdings" panose="05000000000000000000" pitchFamily="2" charset="2"/>
              <a:buChar char="ü"/>
            </a:pPr>
            <a:r>
              <a:rPr lang="en-US" sz="2400" dirty="0">
                <a:latin typeface="Bell MT" panose="02020503060305020303" pitchFamily="18" charset="0"/>
              </a:rPr>
              <a:t> Response to operator/end user is very fast and very good. </a:t>
            </a:r>
          </a:p>
        </p:txBody>
      </p:sp>
      <p:sp>
        <p:nvSpPr>
          <p:cNvPr id="6" name="TextBox 5"/>
          <p:cNvSpPr txBox="1"/>
          <p:nvPr/>
        </p:nvSpPr>
        <p:spPr>
          <a:xfrm>
            <a:off x="1117600" y="745067"/>
            <a:ext cx="10532533" cy="830997"/>
          </a:xfrm>
          <a:prstGeom prst="rect">
            <a:avLst/>
          </a:prstGeom>
          <a:noFill/>
        </p:spPr>
        <p:txBody>
          <a:bodyPr wrap="square" rtlCol="0">
            <a:spAutoFit/>
          </a:bodyPr>
          <a:lstStyle/>
          <a:p>
            <a:pPr marL="1257300" lvl="2" indent="-342900">
              <a:buFont typeface="Wingdings" panose="05000000000000000000" pitchFamily="2" charset="2"/>
              <a:buChar char="ü"/>
            </a:pPr>
            <a:r>
              <a:rPr lang="en-US" sz="2400" dirty="0" smtClean="0"/>
              <a:t>The system offers great level of user friendliness combined with greater processing speed</a:t>
            </a:r>
            <a:endParaRPr lang="en-IN" sz="24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20308" y="161497"/>
            <a:ext cx="1171692" cy="1167139"/>
          </a:xfrm>
          <a:prstGeom prst="rect">
            <a:avLst/>
          </a:prstGeom>
        </p:spPr>
      </p:pic>
      <p:pic>
        <p:nvPicPr>
          <p:cNvPr id="2"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20308" y="161497"/>
            <a:ext cx="1171692" cy="1167139"/>
          </a:xfrm>
          <a:prstGeom prst="rect">
            <a:avLst/>
          </a:prstGeom>
        </p:spPr>
      </p:pic>
    </p:spTree>
    <p:extLst>
      <p:ext uri="{BB962C8B-B14F-4D97-AF65-F5344CB8AC3E}">
        <p14:creationId xmlns:p14="http://schemas.microsoft.com/office/powerpoint/2010/main" val="5349129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80F3BF-E5FD-C65C-E6CB-545CE05C37C3}"/>
              </a:ext>
            </a:extLst>
          </p:cNvPr>
          <p:cNvSpPr txBox="1"/>
          <p:nvPr/>
        </p:nvSpPr>
        <p:spPr>
          <a:xfrm>
            <a:off x="852236" y="952500"/>
            <a:ext cx="1025190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p:txBody>
      </p:sp>
      <p:sp>
        <p:nvSpPr>
          <p:cNvPr id="3" name="TextBox 2">
            <a:extLst>
              <a:ext uri="{FF2B5EF4-FFF2-40B4-BE49-F238E27FC236}">
                <a16:creationId xmlns:a16="http://schemas.microsoft.com/office/drawing/2014/main" id="{1FBF483A-43E5-6AD7-72E7-B78C64DE5D4E}"/>
              </a:ext>
            </a:extLst>
          </p:cNvPr>
          <p:cNvSpPr txBox="1"/>
          <p:nvPr/>
        </p:nvSpPr>
        <p:spPr>
          <a:xfrm>
            <a:off x="852236" y="475544"/>
            <a:ext cx="10636089" cy="766363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u="sng" dirty="0"/>
              <a:t>REQUIREMENT SPECIFICATIONS : </a:t>
            </a:r>
          </a:p>
          <a:p>
            <a:endParaRPr lang="en-US" sz="2000" b="1" u="sng" dirty="0"/>
          </a:p>
          <a:p>
            <a:pPr marL="800100" lvl="1" indent="-342900">
              <a:buFont typeface="Wingdings"/>
              <a:buChar char="§"/>
            </a:pPr>
            <a:r>
              <a:rPr lang="en-US" sz="2800" b="1" u="sng" dirty="0"/>
              <a:t>Hardware Specifications:</a:t>
            </a:r>
          </a:p>
          <a:p>
            <a:pPr marL="1714500" lvl="3" indent="-342900">
              <a:buFont typeface="Wingdings"/>
              <a:buChar char="ü"/>
            </a:pPr>
            <a:r>
              <a:rPr lang="en-US" sz="2800" dirty="0">
                <a:ea typeface="+mn-lt"/>
                <a:cs typeface="+mn-lt"/>
              </a:rPr>
              <a:t>Windows / Linux / mac Operating System </a:t>
            </a:r>
            <a:endParaRPr lang="en-US" sz="2800" dirty="0"/>
          </a:p>
          <a:p>
            <a:pPr marL="1714500" lvl="3" indent="-342900">
              <a:buFont typeface="Wingdings"/>
              <a:buChar char="ü"/>
            </a:pPr>
            <a:r>
              <a:rPr lang="en-US" sz="2800" dirty="0">
                <a:ea typeface="+mn-lt"/>
                <a:cs typeface="+mn-lt"/>
              </a:rPr>
              <a:t> Min. 2GB RAM (recommended 4GB RAM) </a:t>
            </a:r>
          </a:p>
          <a:p>
            <a:pPr marL="1714500" lvl="3" indent="-342900">
              <a:buFont typeface="Wingdings"/>
              <a:buChar char="ü"/>
            </a:pPr>
            <a:r>
              <a:rPr lang="en-US" sz="2800" dirty="0">
                <a:ea typeface="+mn-lt"/>
                <a:cs typeface="+mn-lt"/>
              </a:rPr>
              <a:t> Min. 20GB HDD (recommended 40GB)</a:t>
            </a:r>
            <a:endParaRPr lang="en-US" sz="2800" dirty="0"/>
          </a:p>
          <a:p>
            <a:pPr lvl="2"/>
            <a:endParaRPr lang="en-US" sz="2800" b="1" u="sng" dirty="0"/>
          </a:p>
          <a:p>
            <a:pPr marL="800100" lvl="1" indent="-342900">
              <a:buFont typeface="Wingdings"/>
              <a:buChar char="§"/>
            </a:pPr>
            <a:r>
              <a:rPr lang="en-US" sz="2800" b="1" u="sng" dirty="0"/>
              <a:t>Software Specifications :</a:t>
            </a:r>
          </a:p>
          <a:p>
            <a:pPr marL="1714500" lvl="3" indent="-342900">
              <a:buFont typeface="Wingdings"/>
              <a:buChar char="ü"/>
            </a:pPr>
            <a:r>
              <a:rPr lang="en-US" sz="2800" dirty="0">
                <a:ea typeface="+mn-lt"/>
                <a:cs typeface="+mn-lt"/>
              </a:rPr>
              <a:t> NodeJS v.16 LTS</a:t>
            </a:r>
          </a:p>
          <a:p>
            <a:pPr marL="1714500" lvl="3" indent="-342900">
              <a:buFont typeface="Wingdings"/>
              <a:buChar char="ü"/>
            </a:pPr>
            <a:r>
              <a:rPr lang="en-US" sz="2800" dirty="0">
                <a:ea typeface="+mn-lt"/>
                <a:cs typeface="+mn-lt"/>
              </a:rPr>
              <a:t> Express</a:t>
            </a:r>
          </a:p>
          <a:p>
            <a:pPr marL="1714500" lvl="3" indent="-342900">
              <a:buFont typeface="Wingdings"/>
              <a:buChar char="ü"/>
            </a:pPr>
            <a:r>
              <a:rPr lang="en-US" sz="2800" dirty="0">
                <a:ea typeface="+mn-lt"/>
                <a:cs typeface="+mn-lt"/>
              </a:rPr>
              <a:t> React v.18</a:t>
            </a:r>
          </a:p>
          <a:p>
            <a:pPr marL="1714500" lvl="3" indent="-342900">
              <a:buFont typeface="Wingdings"/>
              <a:buChar char="ü"/>
            </a:pPr>
            <a:r>
              <a:rPr lang="en-US" sz="2800" dirty="0">
                <a:ea typeface="+mn-lt"/>
                <a:cs typeface="+mn-lt"/>
              </a:rPr>
              <a:t> MongoDB Community Server v.5</a:t>
            </a:r>
          </a:p>
          <a:p>
            <a:pPr marL="1714500" lvl="3" indent="-342900">
              <a:buFont typeface="Wingdings"/>
              <a:buChar char="ü"/>
            </a:pPr>
            <a:r>
              <a:rPr lang="en-US" sz="2800" dirty="0">
                <a:ea typeface="+mn-lt"/>
                <a:cs typeface="+mn-lt"/>
              </a:rPr>
              <a:t> MongoDB Compass </a:t>
            </a:r>
          </a:p>
          <a:p>
            <a:pPr marL="1714500" lvl="3" indent="-342900">
              <a:buFont typeface="Wingdings"/>
              <a:buChar char="ü"/>
            </a:pPr>
            <a:r>
              <a:rPr lang="en-US" sz="2800" dirty="0">
                <a:ea typeface="+mn-lt"/>
                <a:cs typeface="+mn-lt"/>
              </a:rPr>
              <a:t> Visual Studio Code IDE</a:t>
            </a:r>
            <a:endParaRPr lang="en-US" sz="2800" dirty="0"/>
          </a:p>
          <a:p>
            <a:pPr marL="1714500" lvl="3" indent="-342900">
              <a:buFont typeface="Wingdings"/>
              <a:buChar char="ü"/>
            </a:pPr>
            <a:endParaRPr lang="en-US" sz="2400" b="1" u="sng" dirty="0"/>
          </a:p>
          <a:p>
            <a:pPr marL="1714500" lvl="3" indent="-342900">
              <a:buFont typeface="Wingdings"/>
              <a:buChar char="ü"/>
            </a:pPr>
            <a:endParaRPr lang="en-US" sz="2400" b="1" u="sng" dirty="0"/>
          </a:p>
          <a:p>
            <a:pPr lvl="1"/>
            <a:endParaRPr lang="en-US" sz="2000" b="1" u="sng" dirty="0"/>
          </a:p>
          <a:p>
            <a:pPr lvl="1"/>
            <a:endParaRPr lang="en-US" sz="2000" b="1" u="sng" dirty="0"/>
          </a:p>
          <a:p>
            <a:pPr lvl="1"/>
            <a:endParaRPr lang="en-US" sz="2000" b="1" u="sng"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37723" y="71727"/>
            <a:ext cx="1284987" cy="1279994"/>
          </a:xfrm>
          <a:prstGeom prst="rect">
            <a:avLst/>
          </a:prstGeom>
        </p:spPr>
      </p:pic>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37723" y="71727"/>
            <a:ext cx="1284987" cy="1279994"/>
          </a:xfrm>
          <a:prstGeom prst="rect">
            <a:avLst/>
          </a:prstGeom>
        </p:spPr>
      </p:pic>
    </p:spTree>
    <p:extLst>
      <p:ext uri="{BB962C8B-B14F-4D97-AF65-F5344CB8AC3E}">
        <p14:creationId xmlns:p14="http://schemas.microsoft.com/office/powerpoint/2010/main" val="2029776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1AF43-A75A-3879-5DBB-7A2314B13FB2}"/>
              </a:ext>
            </a:extLst>
          </p:cNvPr>
          <p:cNvSpPr>
            <a:spLocks noGrp="1"/>
          </p:cNvSpPr>
          <p:nvPr>
            <p:ph type="title" idx="4294967295"/>
          </p:nvPr>
        </p:nvSpPr>
        <p:spPr>
          <a:xfrm>
            <a:off x="-1501036" y="700827"/>
            <a:ext cx="9601200" cy="837113"/>
          </a:xfrm>
        </p:spPr>
        <p:txBody>
          <a:bodyPr>
            <a:normAutofit/>
          </a:bodyPr>
          <a:lstStyle/>
          <a:p>
            <a:r>
              <a:rPr lang="en-US" sz="4800" b="1" u="sng" dirty="0">
                <a:latin typeface="Garamond"/>
                <a:cs typeface="Calibri"/>
              </a:rPr>
              <a:t>ABSTRACT :</a:t>
            </a:r>
          </a:p>
        </p:txBody>
      </p:sp>
      <p:sp>
        <p:nvSpPr>
          <p:cNvPr id="3" name="Content Placeholder 2">
            <a:extLst>
              <a:ext uri="{FF2B5EF4-FFF2-40B4-BE49-F238E27FC236}">
                <a16:creationId xmlns:a16="http://schemas.microsoft.com/office/drawing/2014/main" id="{2B18F77B-9676-7A1B-E512-FC8139C4086C}"/>
              </a:ext>
            </a:extLst>
          </p:cNvPr>
          <p:cNvSpPr>
            <a:spLocks noGrp="1"/>
          </p:cNvSpPr>
          <p:nvPr>
            <p:ph idx="4294967295"/>
          </p:nvPr>
        </p:nvSpPr>
        <p:spPr>
          <a:xfrm>
            <a:off x="1294356" y="1537940"/>
            <a:ext cx="9601200" cy="3488281"/>
          </a:xfrm>
        </p:spPr>
        <p:txBody>
          <a:bodyPr>
            <a:noAutofit/>
          </a:bodyPr>
          <a:lstStyle/>
          <a:p>
            <a:r>
              <a:rPr lang="en-US" sz="2800" dirty="0">
                <a:ea typeface="+mn-lt"/>
                <a:cs typeface="+mn-lt"/>
              </a:rPr>
              <a:t>Step-Up is a web enabled </a:t>
            </a:r>
            <a:r>
              <a:rPr lang="en-US" sz="2800" dirty="0" smtClean="0">
                <a:ea typeface="+mn-lt"/>
                <a:cs typeface="+mn-lt"/>
              </a:rPr>
              <a:t>application </a:t>
            </a:r>
            <a:r>
              <a:rPr lang="en-US" sz="2800" dirty="0">
                <a:ea typeface="+mn-lt"/>
                <a:cs typeface="+mn-lt"/>
              </a:rPr>
              <a:t>designed to manage the entire admission procedures of an institution. </a:t>
            </a:r>
          </a:p>
          <a:p>
            <a:pPr>
              <a:buSzPct val="114999"/>
            </a:pPr>
            <a:r>
              <a:rPr lang="en-US" sz="2800" dirty="0">
                <a:ea typeface="+mn-lt"/>
                <a:cs typeface="+mn-lt"/>
              </a:rPr>
              <a:t>Step-Up is simple yet powerful joint integrated platform that connects all the various departments of an institution like Administration, Account, Student section, Faculties and many more specialized modules.</a:t>
            </a:r>
          </a:p>
          <a:p>
            <a:pPr>
              <a:buSzPct val="114999"/>
            </a:pPr>
            <a:r>
              <a:rPr lang="en-US" sz="2800" dirty="0">
                <a:ea typeface="+mn-lt"/>
                <a:cs typeface="+mn-lt"/>
              </a:rPr>
              <a:t>The main objective of Step-Up is to accelerate the journey of a potential student until enrollment, it also simplifies and streamlines the admission process, which is otherwise very long and consists of various stages.</a:t>
            </a:r>
            <a:endParaRPr lang="en-US" sz="28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37723" y="71727"/>
            <a:ext cx="1284987" cy="1279994"/>
          </a:xfrm>
          <a:prstGeom prst="rect">
            <a:avLst/>
          </a:prstGeom>
        </p:spPr>
      </p:pic>
      <p:pic>
        <p:nvPicPr>
          <p:cNvPr id="5"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37723" y="71727"/>
            <a:ext cx="1284987" cy="1279994"/>
          </a:xfrm>
          <a:prstGeom prst="rect">
            <a:avLst/>
          </a:prstGeom>
        </p:spPr>
      </p:pic>
    </p:spTree>
    <p:extLst>
      <p:ext uri="{BB962C8B-B14F-4D97-AF65-F5344CB8AC3E}">
        <p14:creationId xmlns:p14="http://schemas.microsoft.com/office/powerpoint/2010/main" val="20620179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1BB22A-A099-052D-B94F-CEDE9859A105}"/>
              </a:ext>
            </a:extLst>
          </p:cNvPr>
          <p:cNvSpPr txBox="1"/>
          <p:nvPr/>
        </p:nvSpPr>
        <p:spPr>
          <a:xfrm>
            <a:off x="1002631" y="852237"/>
            <a:ext cx="10201776" cy="51398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u="sng" dirty="0">
                <a:latin typeface="Garamond"/>
                <a:cs typeface="Calibri"/>
              </a:rPr>
              <a:t>REQUIREMENT ANALYSIS :</a:t>
            </a:r>
          </a:p>
          <a:p>
            <a:endParaRPr lang="en-US" sz="2400" b="1" u="sng" dirty="0">
              <a:latin typeface="Garamond"/>
              <a:cs typeface="Calibri"/>
            </a:endParaRPr>
          </a:p>
          <a:p>
            <a:pPr marL="914400" lvl="1" indent="-457200">
              <a:buFont typeface="Wingdings"/>
              <a:buChar char="§"/>
            </a:pPr>
            <a:r>
              <a:rPr lang="en-US" sz="3200" b="1" u="sng" dirty="0">
                <a:latin typeface="Garamond"/>
                <a:cs typeface="Calibri"/>
              </a:rPr>
              <a:t>Users :</a:t>
            </a:r>
            <a:endParaRPr lang="en-US" dirty="0"/>
          </a:p>
          <a:p>
            <a:pPr marL="1371600" lvl="2" indent="-457200">
              <a:buFont typeface="Courier New"/>
              <a:buChar char="o"/>
            </a:pPr>
            <a:endParaRPr lang="en-US" sz="2400" b="1" dirty="0">
              <a:latin typeface="Garamond"/>
              <a:cs typeface="Calibri"/>
            </a:endParaRPr>
          </a:p>
          <a:p>
            <a:pPr marL="1371600" lvl="2" indent="-457200">
              <a:buFont typeface="Courier New"/>
              <a:buChar char="o"/>
            </a:pPr>
            <a:r>
              <a:rPr lang="en-US" sz="2800" b="1" dirty="0">
                <a:latin typeface="Garamond"/>
                <a:cs typeface="Calibri"/>
              </a:rPr>
              <a:t>Some required candidates' information are :</a:t>
            </a:r>
            <a:endParaRPr lang="en-US" sz="2800" dirty="0">
              <a:latin typeface="Garamond" panose="02020404030301010803"/>
              <a:cs typeface="Calibri"/>
            </a:endParaRPr>
          </a:p>
          <a:p>
            <a:pPr marL="1828800" lvl="3" indent="-457200">
              <a:buFont typeface="Wingdings"/>
              <a:buChar char="ü"/>
            </a:pPr>
            <a:r>
              <a:rPr lang="en-US" sz="2800" b="1" dirty="0">
                <a:latin typeface="Calibri"/>
                <a:cs typeface="Calibri"/>
              </a:rPr>
              <a:t>Name</a:t>
            </a:r>
            <a:endParaRPr lang="en-US" sz="2800" dirty="0">
              <a:latin typeface="Garamond" panose="02020404030301010803"/>
              <a:cs typeface="Calibri"/>
            </a:endParaRPr>
          </a:p>
          <a:p>
            <a:pPr marL="1828800" lvl="3" indent="-457200">
              <a:buFont typeface="Wingdings"/>
              <a:buChar char="ü"/>
            </a:pPr>
            <a:r>
              <a:rPr lang="en-US" sz="2800" b="1" dirty="0">
                <a:latin typeface="Calibri"/>
                <a:cs typeface="Calibri"/>
              </a:rPr>
              <a:t>E-mail</a:t>
            </a:r>
          </a:p>
          <a:p>
            <a:pPr marL="1828800" lvl="3" indent="-457200">
              <a:buFont typeface="Wingdings"/>
              <a:buChar char="ü"/>
            </a:pPr>
            <a:r>
              <a:rPr lang="en-US" sz="2800" b="1" dirty="0" err="1">
                <a:latin typeface="Calibri"/>
                <a:cs typeface="Calibri"/>
              </a:rPr>
              <a:t>Programme</a:t>
            </a:r>
            <a:r>
              <a:rPr lang="en-US" sz="2800" b="1" dirty="0">
                <a:latin typeface="Calibri"/>
                <a:cs typeface="Calibri"/>
              </a:rPr>
              <a:t> Name (UG/PG)</a:t>
            </a:r>
          </a:p>
          <a:p>
            <a:pPr marL="1828800" lvl="3" indent="-457200">
              <a:buFont typeface="Wingdings"/>
              <a:buChar char="ü"/>
            </a:pPr>
            <a:r>
              <a:rPr lang="en-US" sz="2800" b="1" dirty="0">
                <a:latin typeface="Calibri"/>
                <a:cs typeface="Calibri"/>
              </a:rPr>
              <a:t>Course</a:t>
            </a:r>
          </a:p>
          <a:p>
            <a:pPr marL="1828800" lvl="3" indent="-457200">
              <a:buFont typeface="Wingdings"/>
              <a:buChar char="ü"/>
            </a:pPr>
            <a:r>
              <a:rPr lang="en-US" sz="2800" b="1" dirty="0">
                <a:latin typeface="Calibri"/>
                <a:cs typeface="Calibri"/>
              </a:rPr>
              <a:t>and other personal candidates' details</a:t>
            </a:r>
          </a:p>
          <a:p>
            <a:pPr marL="1828800" lvl="3" indent="-457200">
              <a:buFont typeface="Wingdings"/>
              <a:buChar char="ü"/>
            </a:pPr>
            <a:endParaRPr lang="en-US" sz="2000" b="1" u="sng" dirty="0">
              <a:latin typeface="Calibri"/>
              <a:cs typeface="Calibri"/>
            </a:endParaRPr>
          </a:p>
          <a:p>
            <a:pPr marL="914400" lvl="1" indent="-457200">
              <a:buFont typeface="Wingdings"/>
              <a:buChar char="§"/>
            </a:pPr>
            <a:endParaRPr lang="en-US" sz="2800" b="1" u="sng" dirty="0">
              <a:latin typeface="Garamond"/>
              <a:cs typeface="Calibri"/>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37723" y="71727"/>
            <a:ext cx="1284987" cy="1279994"/>
          </a:xfrm>
          <a:prstGeom prst="rect">
            <a:avLst/>
          </a:prstGeom>
        </p:spPr>
      </p:pic>
      <p:pic>
        <p:nvPicPr>
          <p:cNvPr id="4"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37723" y="71727"/>
            <a:ext cx="1284987" cy="1279994"/>
          </a:xfrm>
          <a:prstGeom prst="rect">
            <a:avLst/>
          </a:prstGeom>
        </p:spPr>
      </p:pic>
    </p:spTree>
    <p:extLst>
      <p:ext uri="{BB962C8B-B14F-4D97-AF65-F5344CB8AC3E}">
        <p14:creationId xmlns:p14="http://schemas.microsoft.com/office/powerpoint/2010/main" val="42767997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94B135-E859-0747-DB9C-95C32462E208}"/>
              </a:ext>
            </a:extLst>
          </p:cNvPr>
          <p:cNvSpPr txBox="1"/>
          <p:nvPr/>
        </p:nvSpPr>
        <p:spPr>
          <a:xfrm>
            <a:off x="729073" y="776111"/>
            <a:ext cx="10771481" cy="34470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Wingdings" panose="05000000000000000000" pitchFamily="2" charset="2"/>
              <a:buChar char="§"/>
            </a:pPr>
            <a:r>
              <a:rPr lang="en-US" sz="3200" b="1" u="sng" dirty="0"/>
              <a:t>FUNCTIONAL REQUIREMENTS </a:t>
            </a:r>
            <a:r>
              <a:rPr lang="en-US" sz="3200" b="1" u="sng" dirty="0" smtClean="0"/>
              <a:t>:</a:t>
            </a:r>
          </a:p>
          <a:p>
            <a:pPr marL="457200" indent="-457200">
              <a:buFont typeface="Courier New"/>
              <a:buChar char="o"/>
            </a:pPr>
            <a:endParaRPr lang="en-US" b="1" u="sng" dirty="0"/>
          </a:p>
          <a:p>
            <a:pPr marL="1371600" lvl="2" indent="-457200">
              <a:buFont typeface="Wingdings" panose="05000000000000000000" pitchFamily="2" charset="2"/>
              <a:buChar char="Ø"/>
            </a:pPr>
            <a:r>
              <a:rPr lang="en-IN" sz="2800" b="1" u="sng" dirty="0" smtClean="0"/>
              <a:t>Sign-Up :</a:t>
            </a:r>
          </a:p>
          <a:p>
            <a:pPr marL="1828800" lvl="3" indent="-457200">
              <a:buFont typeface="Wingdings" panose="05000000000000000000" pitchFamily="2" charset="2"/>
              <a:buChar char="§"/>
            </a:pPr>
            <a:endParaRPr lang="en-IN" sz="2800" dirty="0"/>
          </a:p>
          <a:p>
            <a:pPr marL="1828800" lvl="3" indent="-457200">
              <a:buFont typeface="Wingdings" panose="05000000000000000000" pitchFamily="2" charset="2"/>
              <a:buChar char="§"/>
            </a:pPr>
            <a:r>
              <a:rPr lang="en-IN" sz="2800" b="1" dirty="0" smtClean="0">
                <a:latin typeface="Corbel Light" panose="020B0303020204020204" pitchFamily="34" charset="0"/>
              </a:rPr>
              <a:t>User must sign-up by clicking on </a:t>
            </a:r>
            <a:r>
              <a:rPr lang="en-IN" sz="2800" b="1" dirty="0" err="1" smtClean="0">
                <a:latin typeface="Corbel Light" panose="020B0303020204020204" pitchFamily="34" charset="0"/>
              </a:rPr>
              <a:t>Sign_Up</a:t>
            </a:r>
            <a:r>
              <a:rPr lang="en-IN" sz="2800" b="1" dirty="0" smtClean="0">
                <a:latin typeface="Corbel Light" panose="020B0303020204020204" pitchFamily="34" charset="0"/>
              </a:rPr>
              <a:t> button.</a:t>
            </a:r>
          </a:p>
          <a:p>
            <a:pPr marL="1828800" lvl="3" indent="-457200">
              <a:buFont typeface="Wingdings" panose="05000000000000000000" pitchFamily="2" charset="2"/>
              <a:buChar char="§"/>
            </a:pPr>
            <a:r>
              <a:rPr lang="en-IN" sz="2800" b="1" dirty="0" smtClean="0">
                <a:latin typeface="Corbel Light" panose="020B0303020204020204" pitchFamily="34" charset="0"/>
              </a:rPr>
              <a:t>User must fill the information form and click on Submit button.</a:t>
            </a:r>
          </a:p>
          <a:p>
            <a:pPr marL="1828800" lvl="3" indent="-457200">
              <a:buFont typeface="Wingdings" panose="05000000000000000000" pitchFamily="2" charset="2"/>
              <a:buChar char="§"/>
            </a:pPr>
            <a:r>
              <a:rPr lang="en-IN" sz="2800" b="1" dirty="0" smtClean="0">
                <a:latin typeface="Corbel Light" panose="020B0303020204020204" pitchFamily="34" charset="0"/>
              </a:rPr>
              <a:t>System will verify the information.</a:t>
            </a:r>
          </a:p>
          <a:p>
            <a:pPr marL="1828800" lvl="3" indent="-457200">
              <a:buFont typeface="Wingdings" panose="05000000000000000000" pitchFamily="2" charset="2"/>
              <a:buChar char="§"/>
            </a:pPr>
            <a:endParaRPr lang="en-IN" sz="2800" b="1" dirty="0">
              <a:latin typeface="Corbel Light" panose="020B0303020204020204" pitchFamily="34"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37723" y="71727"/>
            <a:ext cx="1284987" cy="1279994"/>
          </a:xfrm>
          <a:prstGeom prst="rect">
            <a:avLst/>
          </a:prstGeom>
        </p:spPr>
      </p:pic>
      <p:sp>
        <p:nvSpPr>
          <p:cNvPr id="6" name="TextBox 5"/>
          <p:cNvSpPr txBox="1"/>
          <p:nvPr/>
        </p:nvSpPr>
        <p:spPr>
          <a:xfrm>
            <a:off x="1709530" y="3861895"/>
            <a:ext cx="9899374" cy="2523768"/>
          </a:xfrm>
          <a:prstGeom prst="rect">
            <a:avLst/>
          </a:prstGeom>
          <a:noFill/>
        </p:spPr>
        <p:txBody>
          <a:bodyPr wrap="square" rtlCol="0">
            <a:spAutoFit/>
          </a:bodyPr>
          <a:lstStyle/>
          <a:p>
            <a:pPr marL="285750" indent="-285750">
              <a:buFont typeface="Wingdings" panose="05000000000000000000" pitchFamily="2" charset="2"/>
              <a:buChar char="Ø"/>
            </a:pPr>
            <a:r>
              <a:rPr lang="en-IN" sz="2800" b="1" dirty="0" smtClean="0"/>
              <a:t> </a:t>
            </a:r>
            <a:r>
              <a:rPr lang="en-IN" sz="2800" b="1" u="sng" dirty="0" smtClean="0"/>
              <a:t>Login :</a:t>
            </a:r>
          </a:p>
          <a:p>
            <a:pPr marL="914400" lvl="1" indent="-457200">
              <a:buFont typeface="Wingdings" panose="05000000000000000000" pitchFamily="2" charset="2"/>
              <a:buChar char="§"/>
            </a:pPr>
            <a:r>
              <a:rPr lang="en-IN" sz="2800" b="1" dirty="0" smtClean="0">
                <a:latin typeface="Corbel Light" panose="020B0303020204020204" pitchFamily="34" charset="0"/>
              </a:rPr>
              <a:t>User must key in the username and password and press Sign In button to login.</a:t>
            </a:r>
          </a:p>
          <a:p>
            <a:pPr marL="914400" lvl="1" indent="-457200">
              <a:buFont typeface="Wingdings" panose="05000000000000000000" pitchFamily="2" charset="2"/>
              <a:buChar char="§"/>
            </a:pPr>
            <a:r>
              <a:rPr lang="en-IN" sz="2800" b="1" dirty="0" smtClean="0">
                <a:latin typeface="Corbel Light" panose="020B0303020204020204" pitchFamily="34" charset="0"/>
              </a:rPr>
              <a:t>User can press Forget User-pass button.</a:t>
            </a:r>
          </a:p>
          <a:p>
            <a:pPr marL="914400" lvl="1" indent="-457200">
              <a:buFont typeface="Wingdings" panose="05000000000000000000" pitchFamily="2" charset="2"/>
              <a:buChar char="§"/>
            </a:pPr>
            <a:r>
              <a:rPr lang="en-IN" sz="2800" b="1" dirty="0" smtClean="0">
                <a:latin typeface="Corbel Light" panose="020B0303020204020204" pitchFamily="34" charset="0"/>
              </a:rPr>
              <a:t>System will verify the login information.</a:t>
            </a:r>
            <a:endParaRPr lang="en-IN" sz="2800" b="1" dirty="0">
              <a:latin typeface="Corbel Light" panose="020B0303020204020204" pitchFamily="34" charset="0"/>
            </a:endParaRPr>
          </a:p>
          <a:p>
            <a:pPr marL="285750" indent="-285750">
              <a:buFont typeface="Wingdings" panose="05000000000000000000" pitchFamily="2" charset="2"/>
              <a:buChar char="Ø"/>
            </a:pPr>
            <a:endParaRPr lang="en-IN" dirty="0"/>
          </a:p>
        </p:txBody>
      </p:sp>
      <p:pic>
        <p:nvPicPr>
          <p:cNvPr id="4"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37723" y="71727"/>
            <a:ext cx="1284987" cy="1279994"/>
          </a:xfrm>
          <a:prstGeom prst="rect">
            <a:avLst/>
          </a:prstGeom>
        </p:spPr>
      </p:pic>
      <p:sp>
        <p:nvSpPr>
          <p:cNvPr id="5" name="TextBox 5"/>
          <p:cNvSpPr txBox="1"/>
          <p:nvPr/>
        </p:nvSpPr>
        <p:spPr>
          <a:xfrm>
            <a:off x="1709530" y="3861895"/>
            <a:ext cx="9899374" cy="2523768"/>
          </a:xfrm>
          <a:prstGeom prst="rect">
            <a:avLst/>
          </a:prstGeom>
          <a:noFill/>
        </p:spPr>
        <p:txBody>
          <a:bodyPr wrap="square" rtlCol="0">
            <a:spAutoFit/>
          </a:bodyPr>
          <a:lstStyle/>
          <a:p>
            <a:pPr marL="285750" indent="-285750">
              <a:buFont typeface="Wingdings" panose="05000000000000000000" pitchFamily="2" charset="2"/>
              <a:buChar char="Ø"/>
            </a:pPr>
            <a:r>
              <a:rPr lang="en-IN" sz="2800" b="1" dirty="0" smtClean="0"/>
              <a:t> </a:t>
            </a:r>
            <a:r>
              <a:rPr lang="en-IN" sz="2800" b="1" u="sng" dirty="0" smtClean="0"/>
              <a:t>Login :</a:t>
            </a:r>
          </a:p>
          <a:p>
            <a:pPr marL="914400" lvl="1" indent="-457200">
              <a:buFont typeface="Wingdings" panose="05000000000000000000" pitchFamily="2" charset="2"/>
              <a:buChar char="§"/>
            </a:pPr>
            <a:r>
              <a:rPr lang="en-IN" sz="2800" b="1" dirty="0" smtClean="0">
                <a:latin typeface="Corbel Light" panose="020B0303020204020204" pitchFamily="34" charset="0"/>
              </a:rPr>
              <a:t>User must key in the username and password and press Sign In button to login.</a:t>
            </a:r>
          </a:p>
          <a:p>
            <a:pPr marL="914400" lvl="1" indent="-457200">
              <a:buFont typeface="Wingdings" panose="05000000000000000000" pitchFamily="2" charset="2"/>
              <a:buChar char="§"/>
            </a:pPr>
            <a:r>
              <a:rPr lang="en-IN" sz="2800" b="1" dirty="0" smtClean="0">
                <a:latin typeface="Corbel Light" panose="020B0303020204020204" pitchFamily="34" charset="0"/>
              </a:rPr>
              <a:t>User can press Forget User-pass button.</a:t>
            </a:r>
          </a:p>
          <a:p>
            <a:pPr marL="914400" lvl="1" indent="-457200">
              <a:buFont typeface="Wingdings" panose="05000000000000000000" pitchFamily="2" charset="2"/>
              <a:buChar char="§"/>
            </a:pPr>
            <a:r>
              <a:rPr lang="en-IN" sz="2800" b="1" dirty="0" smtClean="0">
                <a:latin typeface="Corbel Light" panose="020B0303020204020204" pitchFamily="34" charset="0"/>
              </a:rPr>
              <a:t>System will verify the login information.</a:t>
            </a:r>
            <a:endParaRPr lang="en-IN" sz="2800" b="1" dirty="0">
              <a:latin typeface="Corbel Light" panose="020B0303020204020204" pitchFamily="34" charset="0"/>
            </a:endParaRP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21352528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54667" y="778934"/>
            <a:ext cx="9898219" cy="2508379"/>
          </a:xfrm>
          <a:prstGeom prst="rect">
            <a:avLst/>
          </a:prstGeom>
        </p:spPr>
        <p:txBody>
          <a:bodyPr wrap="square">
            <a:spAutoFit/>
          </a:bodyPr>
          <a:lstStyle/>
          <a:p>
            <a:pPr marL="457200" lvl="0" indent="-457200">
              <a:spcBef>
                <a:spcPts val="600"/>
              </a:spcBef>
              <a:spcAft>
                <a:spcPts val="1200"/>
              </a:spcAft>
              <a:buFont typeface="Wingdings" panose="05000000000000000000" pitchFamily="2" charset="2"/>
              <a:buChar char="Ø"/>
            </a:pPr>
            <a:r>
              <a:rPr lang="en-IN" sz="2800" b="1" u="sng" dirty="0" smtClean="0">
                <a:latin typeface="Arial" panose="020B0604020202020204" pitchFamily="34" charset="0"/>
                <a:ea typeface="Times New Roman" panose="02020603050405020304" pitchFamily="18" charset="0"/>
                <a:cs typeface="Times New Roman" panose="02020603050405020304" pitchFamily="18" charset="0"/>
              </a:rPr>
              <a:t>Apply Online </a:t>
            </a:r>
            <a:r>
              <a:rPr lang="en-IN" sz="2800" b="1" u="sng" dirty="0">
                <a:latin typeface="Arial" panose="020B0604020202020204" pitchFamily="34" charset="0"/>
                <a:ea typeface="Times New Roman" panose="02020603050405020304" pitchFamily="18" charset="0"/>
                <a:cs typeface="Times New Roman" panose="02020603050405020304" pitchFamily="18" charset="0"/>
              </a:rPr>
              <a:t>:</a:t>
            </a:r>
            <a:endParaRPr lang="en-IN" sz="2800" b="1" dirty="0">
              <a:latin typeface="Times" panose="02020603050405020304" pitchFamily="18" charset="0"/>
              <a:ea typeface="Times New Roman" panose="02020603050405020304" pitchFamily="18" charset="0"/>
              <a:cs typeface="Times New Roman" panose="02020603050405020304" pitchFamily="18" charset="0"/>
            </a:endParaRPr>
          </a:p>
          <a:p>
            <a:pPr marL="1257300" lvl="2" indent="-342900">
              <a:spcBef>
                <a:spcPts val="600"/>
              </a:spcBef>
              <a:spcAft>
                <a:spcPts val="1200"/>
              </a:spcAft>
              <a:buFont typeface="Wingdings" panose="05000000000000000000" pitchFamily="2" charset="2"/>
              <a:buChar char=""/>
            </a:pPr>
            <a:r>
              <a:rPr lang="en-IN" sz="2800" dirty="0" smtClean="0">
                <a:latin typeface="Arial Narrow" panose="020B0606020202030204" pitchFamily="34" charset="0"/>
                <a:ea typeface="Times New Roman" panose="02020603050405020304" pitchFamily="18" charset="0"/>
                <a:cs typeface="Arial" panose="020B0604020202020204" pitchFamily="34" charset="0"/>
              </a:rPr>
              <a:t>User can apply online by click on apply online button.</a:t>
            </a:r>
            <a:endParaRPr lang="en-IN" sz="2800" b="1" dirty="0">
              <a:latin typeface="Times" panose="02020603050405020304" pitchFamily="18" charset="0"/>
              <a:ea typeface="Times New Roman" panose="02020603050405020304" pitchFamily="18" charset="0"/>
              <a:cs typeface="Times New Roman" panose="02020603050405020304" pitchFamily="18" charset="0"/>
            </a:endParaRPr>
          </a:p>
          <a:p>
            <a:pPr marL="1257300" lvl="2" indent="-342900">
              <a:spcBef>
                <a:spcPts val="600"/>
              </a:spcBef>
              <a:spcAft>
                <a:spcPts val="1200"/>
              </a:spcAft>
              <a:buFont typeface="Wingdings" panose="05000000000000000000" pitchFamily="2" charset="2"/>
              <a:buChar char=""/>
            </a:pPr>
            <a:r>
              <a:rPr lang="en-IN" sz="2800" dirty="0" smtClean="0">
                <a:latin typeface="Arial Narrow" panose="020B0606020202030204" pitchFamily="34" charset="0"/>
                <a:ea typeface="Times New Roman" panose="02020603050405020304" pitchFamily="18" charset="0"/>
                <a:cs typeface="Arial" panose="020B0604020202020204" pitchFamily="34" charset="0"/>
              </a:rPr>
              <a:t>User  must fill the information form.</a:t>
            </a:r>
            <a:endParaRPr lang="en-IN" sz="2400" b="1" dirty="0">
              <a:latin typeface="Times" panose="02020603050405020304" pitchFamily="18" charset="0"/>
              <a:ea typeface="Times New Roman" panose="02020603050405020304" pitchFamily="18" charset="0"/>
              <a:cs typeface="Times New Roman" panose="02020603050405020304" pitchFamily="18" charset="0"/>
            </a:endParaRPr>
          </a:p>
          <a:p>
            <a:pPr marL="1257300" lvl="2" indent="-342900">
              <a:spcBef>
                <a:spcPts val="600"/>
              </a:spcBef>
              <a:spcAft>
                <a:spcPts val="1200"/>
              </a:spcAft>
              <a:buFont typeface="Wingdings" panose="05000000000000000000" pitchFamily="2" charset="2"/>
              <a:buChar char=""/>
            </a:pPr>
            <a:r>
              <a:rPr lang="en-IN" sz="2800" dirty="0" smtClean="0">
                <a:latin typeface="Arial Narrow" panose="020B0606020202030204" pitchFamily="34" charset="0"/>
                <a:ea typeface="Times New Roman" panose="02020603050405020304" pitchFamily="18" charset="0"/>
                <a:cs typeface="Arial" panose="020B0604020202020204" pitchFamily="34" charset="0"/>
              </a:rPr>
              <a:t>User can return back to main page by click on Home button.</a:t>
            </a:r>
            <a:endParaRPr lang="en-IN" sz="2800" b="1" dirty="0">
              <a:latin typeface="Times" panose="02020603050405020304" pitchFamily="18" charset="0"/>
              <a:ea typeface="Times New Roman" panose="02020603050405020304" pitchFamily="18" charset="0"/>
              <a:cs typeface="Times New Roman" panose="02020603050405020304" pitchFamily="18" charset="0"/>
            </a:endParaRPr>
          </a:p>
        </p:txBody>
      </p:sp>
      <p:sp>
        <p:nvSpPr>
          <p:cNvPr id="3" name="Rectangle 2"/>
          <p:cNvSpPr/>
          <p:nvPr/>
        </p:nvSpPr>
        <p:spPr>
          <a:xfrm>
            <a:off x="1354667" y="3607905"/>
            <a:ext cx="10007600" cy="2508379"/>
          </a:xfrm>
          <a:prstGeom prst="rect">
            <a:avLst/>
          </a:prstGeom>
        </p:spPr>
        <p:txBody>
          <a:bodyPr wrap="square">
            <a:spAutoFit/>
          </a:bodyPr>
          <a:lstStyle/>
          <a:p>
            <a:pPr marL="457200" lvl="0" indent="-457200">
              <a:spcBef>
                <a:spcPts val="600"/>
              </a:spcBef>
              <a:spcAft>
                <a:spcPts val="1200"/>
              </a:spcAft>
              <a:buFont typeface="Wingdings" panose="05000000000000000000" pitchFamily="2" charset="2"/>
              <a:buChar char="Ø"/>
            </a:pPr>
            <a:r>
              <a:rPr lang="en-IN" sz="2800" b="1" u="sng" dirty="0" smtClean="0">
                <a:latin typeface="Arial" panose="020B0604020202020204" pitchFamily="34" charset="0"/>
                <a:ea typeface="Times New Roman" panose="02020603050405020304" pitchFamily="18" charset="0"/>
                <a:cs typeface="Times New Roman" panose="02020603050405020304" pitchFamily="18" charset="0"/>
              </a:rPr>
              <a:t>View Application Status </a:t>
            </a:r>
            <a:r>
              <a:rPr lang="en-IN" sz="2800" b="1" u="sng" dirty="0">
                <a:latin typeface="Arial" panose="020B0604020202020204" pitchFamily="34" charset="0"/>
                <a:ea typeface="Times New Roman" panose="02020603050405020304" pitchFamily="18" charset="0"/>
                <a:cs typeface="Times New Roman" panose="02020603050405020304" pitchFamily="18" charset="0"/>
              </a:rPr>
              <a:t>:</a:t>
            </a:r>
            <a:endParaRPr lang="en-IN" sz="2800" b="1" dirty="0">
              <a:latin typeface="Times" panose="02020603050405020304" pitchFamily="18" charset="0"/>
              <a:ea typeface="Times New Roman" panose="02020603050405020304" pitchFamily="18" charset="0"/>
              <a:cs typeface="Times New Roman" panose="02020603050405020304" pitchFamily="18" charset="0"/>
            </a:endParaRPr>
          </a:p>
          <a:p>
            <a:pPr marL="1257300" lvl="2" indent="-342900">
              <a:spcBef>
                <a:spcPts val="600"/>
              </a:spcBef>
              <a:spcAft>
                <a:spcPts val="1200"/>
              </a:spcAft>
              <a:buFont typeface="Wingdings" panose="05000000000000000000" pitchFamily="2" charset="2"/>
              <a:buChar char=""/>
            </a:pPr>
            <a:r>
              <a:rPr lang="en-IN" sz="2800" dirty="0" smtClean="0">
                <a:latin typeface="Arial Narrow" panose="020B0606020202030204" pitchFamily="34" charset="0"/>
                <a:ea typeface="Times New Roman" panose="02020603050405020304" pitchFamily="18" charset="0"/>
                <a:cs typeface="Arial" panose="020B0604020202020204" pitchFamily="34" charset="0"/>
              </a:rPr>
              <a:t>User can view application status by click on view button.</a:t>
            </a:r>
          </a:p>
          <a:p>
            <a:pPr marL="1257300" lvl="2" indent="-342900">
              <a:spcBef>
                <a:spcPts val="600"/>
              </a:spcBef>
              <a:spcAft>
                <a:spcPts val="1200"/>
              </a:spcAft>
              <a:buFont typeface="Wingdings" panose="05000000000000000000" pitchFamily="2" charset="2"/>
              <a:buChar char=""/>
            </a:pPr>
            <a:r>
              <a:rPr lang="en-US" sz="2800" dirty="0" smtClean="0">
                <a:latin typeface="Arial Narrow" panose="020B0606020202030204" pitchFamily="34" charset="0"/>
                <a:ea typeface="Times New Roman" panose="02020603050405020304" pitchFamily="18" charset="0"/>
                <a:cs typeface="Arial" panose="020B0604020202020204" pitchFamily="34" charset="0"/>
              </a:rPr>
              <a:t>User can return back to main page by click on Home button.</a:t>
            </a:r>
            <a:endParaRPr lang="en-IN" sz="2800" dirty="0">
              <a:latin typeface="Times" panose="02020603050405020304" pitchFamily="18" charset="0"/>
              <a:ea typeface="Times New Roman" panose="02020603050405020304" pitchFamily="18" charset="0"/>
              <a:cs typeface="Times New Roman" panose="02020603050405020304" pitchFamily="18" charset="0"/>
            </a:endParaRPr>
          </a:p>
          <a:p>
            <a:pPr marL="1257300" lvl="2" indent="-342900">
              <a:spcBef>
                <a:spcPts val="600"/>
              </a:spcBef>
              <a:spcAft>
                <a:spcPts val="1200"/>
              </a:spcAft>
              <a:buFont typeface="Wingdings" panose="05000000000000000000" pitchFamily="2" charset="2"/>
              <a:buChar char=""/>
            </a:pPr>
            <a:endParaRPr lang="en-IN" sz="2800" b="1" dirty="0">
              <a:latin typeface="Times" panose="02020603050405020304" pitchFamily="18" charset="0"/>
              <a:ea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37723" y="71727"/>
            <a:ext cx="1284987" cy="1279994"/>
          </a:xfrm>
          <a:prstGeom prst="rect">
            <a:avLst/>
          </a:prstGeom>
        </p:spPr>
      </p:pic>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37723" y="71727"/>
            <a:ext cx="1284987" cy="1279994"/>
          </a:xfrm>
          <a:prstGeom prst="rect">
            <a:avLst/>
          </a:prstGeom>
        </p:spPr>
      </p:pic>
    </p:spTree>
    <p:extLst>
      <p:ext uri="{BB962C8B-B14F-4D97-AF65-F5344CB8AC3E}">
        <p14:creationId xmlns:p14="http://schemas.microsoft.com/office/powerpoint/2010/main" val="35152523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56493" y="725345"/>
            <a:ext cx="9898219" cy="3801041"/>
          </a:xfrm>
          <a:prstGeom prst="rect">
            <a:avLst/>
          </a:prstGeom>
        </p:spPr>
        <p:txBody>
          <a:bodyPr wrap="square">
            <a:spAutoFit/>
          </a:bodyPr>
          <a:lstStyle/>
          <a:p>
            <a:pPr marL="457200" lvl="0" indent="-457200">
              <a:spcBef>
                <a:spcPts val="600"/>
              </a:spcBef>
              <a:spcAft>
                <a:spcPts val="1200"/>
              </a:spcAft>
              <a:buFont typeface="Wingdings" panose="05000000000000000000" pitchFamily="2" charset="2"/>
              <a:buChar char="Ø"/>
            </a:pPr>
            <a:r>
              <a:rPr lang="en-IN" sz="2800" b="1" u="sng" dirty="0" smtClean="0">
                <a:latin typeface="Arial" panose="020B0604020202020204" pitchFamily="34" charset="0"/>
                <a:ea typeface="Times New Roman" panose="02020603050405020304" pitchFamily="18" charset="0"/>
                <a:cs typeface="Times New Roman" panose="02020603050405020304" pitchFamily="18" charset="0"/>
              </a:rPr>
              <a:t>Update Application Status </a:t>
            </a:r>
            <a:r>
              <a:rPr lang="en-IN" sz="2800" b="1" u="sng" dirty="0">
                <a:latin typeface="Arial" panose="020B0604020202020204" pitchFamily="34" charset="0"/>
                <a:ea typeface="Times New Roman" panose="02020603050405020304" pitchFamily="18" charset="0"/>
                <a:cs typeface="Times New Roman" panose="02020603050405020304" pitchFamily="18" charset="0"/>
              </a:rPr>
              <a:t>:</a:t>
            </a:r>
            <a:endParaRPr lang="en-IN" sz="2800" b="1" dirty="0">
              <a:latin typeface="Times" panose="02020603050405020304" pitchFamily="18" charset="0"/>
              <a:ea typeface="Times New Roman" panose="02020603050405020304" pitchFamily="18" charset="0"/>
              <a:cs typeface="Times New Roman" panose="02020603050405020304" pitchFamily="18" charset="0"/>
            </a:endParaRPr>
          </a:p>
          <a:p>
            <a:pPr marL="1257300" lvl="2" indent="-342900">
              <a:spcBef>
                <a:spcPts val="600"/>
              </a:spcBef>
              <a:spcAft>
                <a:spcPts val="1200"/>
              </a:spcAft>
              <a:buFont typeface="Wingdings" panose="05000000000000000000" pitchFamily="2" charset="2"/>
              <a:buChar char=""/>
            </a:pPr>
            <a:r>
              <a:rPr lang="en-IN" sz="2800" dirty="0" smtClean="0">
                <a:latin typeface="Arial Narrow" panose="020B0606020202030204" pitchFamily="34" charset="0"/>
                <a:ea typeface="Times New Roman" panose="02020603050405020304" pitchFamily="18" charset="0"/>
                <a:cs typeface="Arial" panose="020B0604020202020204" pitchFamily="34" charset="0"/>
              </a:rPr>
              <a:t>Administrator can update application status by click on update button.</a:t>
            </a:r>
            <a:endParaRPr lang="en-IN" sz="2800" b="1" dirty="0">
              <a:latin typeface="Times" panose="02020603050405020304" pitchFamily="18" charset="0"/>
              <a:ea typeface="Times New Roman" panose="02020603050405020304" pitchFamily="18" charset="0"/>
              <a:cs typeface="Times New Roman" panose="02020603050405020304" pitchFamily="18" charset="0"/>
            </a:endParaRPr>
          </a:p>
          <a:p>
            <a:pPr marL="1257300" lvl="2" indent="-342900">
              <a:spcBef>
                <a:spcPts val="600"/>
              </a:spcBef>
              <a:spcAft>
                <a:spcPts val="1200"/>
              </a:spcAft>
              <a:buFont typeface="Wingdings" panose="05000000000000000000" pitchFamily="2" charset="2"/>
              <a:buChar char=""/>
            </a:pPr>
            <a:r>
              <a:rPr lang="en-IN" sz="2800" dirty="0" smtClean="0">
                <a:latin typeface="Arial Narrow" panose="020B0606020202030204" pitchFamily="34" charset="0"/>
                <a:ea typeface="Times New Roman" panose="02020603050405020304" pitchFamily="18" charset="0"/>
                <a:cs typeface="Arial" panose="020B0604020202020204" pitchFamily="34" charset="0"/>
              </a:rPr>
              <a:t>The system will be send notification about updating to the user email.</a:t>
            </a:r>
            <a:endParaRPr lang="en-IN" sz="2400" b="1" dirty="0">
              <a:latin typeface="Times" panose="02020603050405020304" pitchFamily="18" charset="0"/>
              <a:ea typeface="Times New Roman" panose="02020603050405020304" pitchFamily="18" charset="0"/>
              <a:cs typeface="Times New Roman" panose="02020603050405020304" pitchFamily="18" charset="0"/>
            </a:endParaRPr>
          </a:p>
          <a:p>
            <a:pPr marL="1257300" lvl="2" indent="-342900">
              <a:spcBef>
                <a:spcPts val="600"/>
              </a:spcBef>
              <a:spcAft>
                <a:spcPts val="1200"/>
              </a:spcAft>
              <a:buFont typeface="Wingdings" panose="05000000000000000000" pitchFamily="2" charset="2"/>
              <a:buChar char=""/>
            </a:pPr>
            <a:r>
              <a:rPr lang="en-IN" sz="2800" dirty="0" smtClean="0">
                <a:latin typeface="Arial Narrow" panose="020B0606020202030204" pitchFamily="34" charset="0"/>
                <a:ea typeface="Times New Roman" panose="02020603050405020304" pitchFamily="18" charset="0"/>
                <a:cs typeface="Arial" panose="020B0604020202020204" pitchFamily="34" charset="0"/>
              </a:rPr>
              <a:t>Administrator can return back to main page by click on Home button.</a:t>
            </a:r>
            <a:endParaRPr lang="en-IN" sz="2800" b="1" dirty="0">
              <a:latin typeface="Times" panose="02020603050405020304" pitchFamily="18" charset="0"/>
              <a:ea typeface="Times New Roman" panose="02020603050405020304" pitchFamily="18" charset="0"/>
              <a:cs typeface="Times New Roman" panose="02020603050405020304" pitchFamily="18" charset="0"/>
            </a:endParaRPr>
          </a:p>
        </p:txBody>
      </p:sp>
      <p:sp>
        <p:nvSpPr>
          <p:cNvPr id="6" name="Rectangle 5"/>
          <p:cNvSpPr/>
          <p:nvPr/>
        </p:nvSpPr>
        <p:spPr>
          <a:xfrm>
            <a:off x="1275963" y="4526386"/>
            <a:ext cx="9826047" cy="2508379"/>
          </a:xfrm>
          <a:prstGeom prst="rect">
            <a:avLst/>
          </a:prstGeom>
        </p:spPr>
        <p:txBody>
          <a:bodyPr wrap="square">
            <a:spAutoFit/>
          </a:bodyPr>
          <a:lstStyle/>
          <a:p>
            <a:pPr marL="457200" lvl="0" indent="-457200">
              <a:spcBef>
                <a:spcPts val="600"/>
              </a:spcBef>
              <a:spcAft>
                <a:spcPts val="1200"/>
              </a:spcAft>
              <a:buFont typeface="Wingdings" panose="05000000000000000000" pitchFamily="2" charset="2"/>
              <a:buChar char="Ø"/>
            </a:pPr>
            <a:r>
              <a:rPr lang="en-IN" sz="2800" b="1" u="sng" dirty="0" smtClean="0">
                <a:latin typeface="Arial" panose="020B0604020202020204" pitchFamily="34" charset="0"/>
                <a:ea typeface="Times New Roman" panose="02020603050405020304" pitchFamily="18" charset="0"/>
                <a:cs typeface="Times New Roman" panose="02020603050405020304" pitchFamily="18" charset="0"/>
              </a:rPr>
              <a:t>Update Personal Information:</a:t>
            </a:r>
            <a:endParaRPr lang="en-IN" sz="2800" b="1" dirty="0">
              <a:latin typeface="Times" panose="02020603050405020304" pitchFamily="18" charset="0"/>
              <a:ea typeface="Times New Roman" panose="02020603050405020304" pitchFamily="18" charset="0"/>
              <a:cs typeface="Times New Roman" panose="02020603050405020304" pitchFamily="18" charset="0"/>
            </a:endParaRPr>
          </a:p>
          <a:p>
            <a:pPr marL="1257300" lvl="2" indent="-342900">
              <a:spcBef>
                <a:spcPts val="600"/>
              </a:spcBef>
              <a:spcAft>
                <a:spcPts val="1200"/>
              </a:spcAft>
              <a:buFont typeface="Wingdings" panose="05000000000000000000" pitchFamily="2" charset="2"/>
              <a:buChar char=""/>
            </a:pPr>
            <a:r>
              <a:rPr lang="en-IN" sz="2800" dirty="0" smtClean="0">
                <a:latin typeface="Arial Narrow" panose="020B0606020202030204" pitchFamily="34" charset="0"/>
                <a:ea typeface="Times New Roman" panose="02020603050405020304" pitchFamily="18" charset="0"/>
                <a:cs typeface="Arial" panose="020B0604020202020204" pitchFamily="34" charset="0"/>
              </a:rPr>
              <a:t>User must press Update Information button.</a:t>
            </a:r>
          </a:p>
          <a:p>
            <a:pPr marL="1257300" lvl="2" indent="-342900">
              <a:spcBef>
                <a:spcPts val="600"/>
              </a:spcBef>
              <a:spcAft>
                <a:spcPts val="1200"/>
              </a:spcAft>
              <a:buFont typeface="Wingdings" panose="05000000000000000000" pitchFamily="2" charset="2"/>
              <a:buChar char=""/>
            </a:pPr>
            <a:r>
              <a:rPr lang="en-US" sz="2800" dirty="0" smtClean="0">
                <a:latin typeface="Arial Narrow" panose="020B0606020202030204" pitchFamily="34" charset="0"/>
                <a:ea typeface="Times New Roman" panose="02020603050405020304" pitchFamily="18" charset="0"/>
                <a:cs typeface="Arial" panose="020B0604020202020204" pitchFamily="34" charset="0"/>
              </a:rPr>
              <a:t>User can update the information form and press Submit button.</a:t>
            </a:r>
            <a:endParaRPr lang="en-IN" sz="2800" dirty="0">
              <a:latin typeface="Times" panose="02020603050405020304" pitchFamily="18" charset="0"/>
              <a:ea typeface="Times New Roman" panose="02020603050405020304" pitchFamily="18" charset="0"/>
              <a:cs typeface="Times New Roman" panose="02020603050405020304" pitchFamily="18" charset="0"/>
            </a:endParaRPr>
          </a:p>
          <a:p>
            <a:pPr marL="1257300" lvl="2" indent="-342900">
              <a:spcBef>
                <a:spcPts val="600"/>
              </a:spcBef>
              <a:spcAft>
                <a:spcPts val="1200"/>
              </a:spcAft>
              <a:buFont typeface="Wingdings" panose="05000000000000000000" pitchFamily="2" charset="2"/>
              <a:buChar char=""/>
            </a:pPr>
            <a:endParaRPr lang="en-IN" sz="2800" b="1" dirty="0">
              <a:latin typeface="Times" panose="02020603050405020304" pitchFamily="18" charset="0"/>
              <a:ea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37723" y="71727"/>
            <a:ext cx="1284987" cy="1279994"/>
          </a:xfrm>
          <a:prstGeom prst="rect">
            <a:avLst/>
          </a:prstGeom>
        </p:spPr>
      </p:pic>
      <p:sp>
        <p:nvSpPr>
          <p:cNvPr id="2" name="Rectangle 4"/>
          <p:cNvSpPr/>
          <p:nvPr/>
        </p:nvSpPr>
        <p:spPr>
          <a:xfrm>
            <a:off x="1056493" y="725345"/>
            <a:ext cx="9898219" cy="3801041"/>
          </a:xfrm>
          <a:prstGeom prst="rect">
            <a:avLst/>
          </a:prstGeom>
        </p:spPr>
        <p:txBody>
          <a:bodyPr wrap="square">
            <a:spAutoFit/>
          </a:bodyPr>
          <a:lstStyle/>
          <a:p>
            <a:pPr marL="457200" lvl="0" indent="-457200">
              <a:spcBef>
                <a:spcPts val="600"/>
              </a:spcBef>
              <a:spcAft>
                <a:spcPts val="1200"/>
              </a:spcAft>
              <a:buFont typeface="Wingdings" panose="05000000000000000000" pitchFamily="2" charset="2"/>
              <a:buChar char="Ø"/>
            </a:pPr>
            <a:r>
              <a:rPr lang="en-IN" sz="2800" b="1" u="sng" dirty="0" smtClean="0">
                <a:latin typeface="Arial" panose="020B0604020202020204" pitchFamily="34" charset="0"/>
                <a:ea typeface="Times New Roman" panose="02020603050405020304" pitchFamily="18" charset="0"/>
                <a:cs typeface="Times New Roman" panose="02020603050405020304" pitchFamily="18" charset="0"/>
              </a:rPr>
              <a:t>Update Application Status </a:t>
            </a:r>
            <a:r>
              <a:rPr lang="en-IN" sz="2800" b="1" u="sng" dirty="0">
                <a:latin typeface="Arial" panose="020B0604020202020204" pitchFamily="34" charset="0"/>
                <a:ea typeface="Times New Roman" panose="02020603050405020304" pitchFamily="18" charset="0"/>
                <a:cs typeface="Times New Roman" panose="02020603050405020304" pitchFamily="18" charset="0"/>
              </a:rPr>
              <a:t>:</a:t>
            </a:r>
            <a:endParaRPr lang="en-IN" sz="2800" b="1" dirty="0">
              <a:latin typeface="Times" panose="02020603050405020304" pitchFamily="18" charset="0"/>
              <a:ea typeface="Times New Roman" panose="02020603050405020304" pitchFamily="18" charset="0"/>
              <a:cs typeface="Times New Roman" panose="02020603050405020304" pitchFamily="18" charset="0"/>
            </a:endParaRPr>
          </a:p>
          <a:p>
            <a:pPr marL="1257300" lvl="2" indent="-342900">
              <a:spcBef>
                <a:spcPts val="600"/>
              </a:spcBef>
              <a:spcAft>
                <a:spcPts val="1200"/>
              </a:spcAft>
              <a:buFont typeface="Wingdings" panose="05000000000000000000" pitchFamily="2" charset="2"/>
              <a:buChar char=""/>
            </a:pPr>
            <a:r>
              <a:rPr lang="en-IN" sz="2800" dirty="0" smtClean="0">
                <a:latin typeface="Arial Narrow" panose="020B0606020202030204" pitchFamily="34" charset="0"/>
                <a:ea typeface="Times New Roman" panose="02020603050405020304" pitchFamily="18" charset="0"/>
                <a:cs typeface="Arial" panose="020B0604020202020204" pitchFamily="34" charset="0"/>
              </a:rPr>
              <a:t>Administrator can update application status by click on update button.</a:t>
            </a:r>
            <a:endParaRPr lang="en-IN" sz="2800" b="1" dirty="0">
              <a:latin typeface="Times" panose="02020603050405020304" pitchFamily="18" charset="0"/>
              <a:ea typeface="Times New Roman" panose="02020603050405020304" pitchFamily="18" charset="0"/>
              <a:cs typeface="Times New Roman" panose="02020603050405020304" pitchFamily="18" charset="0"/>
            </a:endParaRPr>
          </a:p>
          <a:p>
            <a:pPr marL="1257300" lvl="2" indent="-342900">
              <a:spcBef>
                <a:spcPts val="600"/>
              </a:spcBef>
              <a:spcAft>
                <a:spcPts val="1200"/>
              </a:spcAft>
              <a:buFont typeface="Wingdings" panose="05000000000000000000" pitchFamily="2" charset="2"/>
              <a:buChar char=""/>
            </a:pPr>
            <a:r>
              <a:rPr lang="en-IN" sz="2800" dirty="0" smtClean="0">
                <a:latin typeface="Arial Narrow" panose="020B0606020202030204" pitchFamily="34" charset="0"/>
                <a:ea typeface="Times New Roman" panose="02020603050405020304" pitchFamily="18" charset="0"/>
                <a:cs typeface="Arial" panose="020B0604020202020204" pitchFamily="34" charset="0"/>
              </a:rPr>
              <a:t>The system will be send notification about updating to the user email.</a:t>
            </a:r>
            <a:endParaRPr lang="en-IN" sz="2400" b="1" dirty="0">
              <a:latin typeface="Times" panose="02020603050405020304" pitchFamily="18" charset="0"/>
              <a:ea typeface="Times New Roman" panose="02020603050405020304" pitchFamily="18" charset="0"/>
              <a:cs typeface="Times New Roman" panose="02020603050405020304" pitchFamily="18" charset="0"/>
            </a:endParaRPr>
          </a:p>
          <a:p>
            <a:pPr marL="1257300" lvl="2" indent="-342900">
              <a:spcBef>
                <a:spcPts val="600"/>
              </a:spcBef>
              <a:spcAft>
                <a:spcPts val="1200"/>
              </a:spcAft>
              <a:buFont typeface="Wingdings" panose="05000000000000000000" pitchFamily="2" charset="2"/>
              <a:buChar char=""/>
            </a:pPr>
            <a:r>
              <a:rPr lang="en-IN" sz="2800" dirty="0" smtClean="0">
                <a:latin typeface="Arial Narrow" panose="020B0606020202030204" pitchFamily="34" charset="0"/>
                <a:ea typeface="Times New Roman" panose="02020603050405020304" pitchFamily="18" charset="0"/>
                <a:cs typeface="Arial" panose="020B0604020202020204" pitchFamily="34" charset="0"/>
              </a:rPr>
              <a:t>Administrator can return back to main page by click on Home button.</a:t>
            </a:r>
            <a:endParaRPr lang="en-IN" sz="2800" b="1" dirty="0">
              <a:latin typeface="Times" panose="02020603050405020304" pitchFamily="18" charset="0"/>
              <a:ea typeface="Times New Roman" panose="02020603050405020304" pitchFamily="18" charset="0"/>
              <a:cs typeface="Times New Roman" panose="02020603050405020304" pitchFamily="18" charset="0"/>
            </a:endParaRPr>
          </a:p>
        </p:txBody>
      </p:sp>
      <p:sp>
        <p:nvSpPr>
          <p:cNvPr id="3" name="Rectangle 5"/>
          <p:cNvSpPr/>
          <p:nvPr/>
        </p:nvSpPr>
        <p:spPr>
          <a:xfrm>
            <a:off x="1275963" y="4526386"/>
            <a:ext cx="9826047" cy="2508379"/>
          </a:xfrm>
          <a:prstGeom prst="rect">
            <a:avLst/>
          </a:prstGeom>
        </p:spPr>
        <p:txBody>
          <a:bodyPr wrap="square">
            <a:spAutoFit/>
          </a:bodyPr>
          <a:lstStyle/>
          <a:p>
            <a:pPr marL="457200" lvl="0" indent="-457200">
              <a:spcBef>
                <a:spcPts val="600"/>
              </a:spcBef>
              <a:spcAft>
                <a:spcPts val="1200"/>
              </a:spcAft>
              <a:buFont typeface="Wingdings" panose="05000000000000000000" pitchFamily="2" charset="2"/>
              <a:buChar char="Ø"/>
            </a:pPr>
            <a:r>
              <a:rPr lang="en-IN" sz="2800" b="1" u="sng" dirty="0" smtClean="0">
                <a:latin typeface="Arial" panose="020B0604020202020204" pitchFamily="34" charset="0"/>
                <a:ea typeface="Times New Roman" panose="02020603050405020304" pitchFamily="18" charset="0"/>
                <a:cs typeface="Times New Roman" panose="02020603050405020304" pitchFamily="18" charset="0"/>
              </a:rPr>
              <a:t>Update Personal Information:</a:t>
            </a:r>
            <a:endParaRPr lang="en-IN" sz="2800" b="1" dirty="0">
              <a:latin typeface="Times" panose="02020603050405020304" pitchFamily="18" charset="0"/>
              <a:ea typeface="Times New Roman" panose="02020603050405020304" pitchFamily="18" charset="0"/>
              <a:cs typeface="Times New Roman" panose="02020603050405020304" pitchFamily="18" charset="0"/>
            </a:endParaRPr>
          </a:p>
          <a:p>
            <a:pPr marL="1257300" lvl="2" indent="-342900">
              <a:spcBef>
                <a:spcPts val="600"/>
              </a:spcBef>
              <a:spcAft>
                <a:spcPts val="1200"/>
              </a:spcAft>
              <a:buFont typeface="Wingdings" panose="05000000000000000000" pitchFamily="2" charset="2"/>
              <a:buChar char=""/>
            </a:pPr>
            <a:r>
              <a:rPr lang="en-IN" sz="2800" dirty="0" smtClean="0">
                <a:latin typeface="Arial Narrow" panose="020B0606020202030204" pitchFamily="34" charset="0"/>
                <a:ea typeface="Times New Roman" panose="02020603050405020304" pitchFamily="18" charset="0"/>
                <a:cs typeface="Arial" panose="020B0604020202020204" pitchFamily="34" charset="0"/>
              </a:rPr>
              <a:t>User must press Update Information button.</a:t>
            </a:r>
          </a:p>
          <a:p>
            <a:pPr marL="1257300" lvl="2" indent="-342900">
              <a:spcBef>
                <a:spcPts val="600"/>
              </a:spcBef>
              <a:spcAft>
                <a:spcPts val="1200"/>
              </a:spcAft>
              <a:buFont typeface="Wingdings" panose="05000000000000000000" pitchFamily="2" charset="2"/>
              <a:buChar char=""/>
            </a:pPr>
            <a:r>
              <a:rPr lang="en-US" sz="2800" dirty="0" smtClean="0">
                <a:latin typeface="Arial Narrow" panose="020B0606020202030204" pitchFamily="34" charset="0"/>
                <a:ea typeface="Times New Roman" panose="02020603050405020304" pitchFamily="18" charset="0"/>
                <a:cs typeface="Arial" panose="020B0604020202020204" pitchFamily="34" charset="0"/>
              </a:rPr>
              <a:t>User can update the information form and press Submit button.</a:t>
            </a:r>
            <a:endParaRPr lang="en-IN" sz="2800" dirty="0">
              <a:latin typeface="Times" panose="02020603050405020304" pitchFamily="18" charset="0"/>
              <a:ea typeface="Times New Roman" panose="02020603050405020304" pitchFamily="18" charset="0"/>
              <a:cs typeface="Times New Roman" panose="02020603050405020304" pitchFamily="18" charset="0"/>
            </a:endParaRPr>
          </a:p>
          <a:p>
            <a:pPr marL="1257300" lvl="2" indent="-342900">
              <a:spcBef>
                <a:spcPts val="600"/>
              </a:spcBef>
              <a:spcAft>
                <a:spcPts val="1200"/>
              </a:spcAft>
              <a:buFont typeface="Wingdings" panose="05000000000000000000" pitchFamily="2" charset="2"/>
              <a:buChar char=""/>
            </a:pPr>
            <a:endParaRPr lang="en-IN" sz="2800" b="1" dirty="0">
              <a:latin typeface="Times" panose="02020603050405020304" pitchFamily="18" charset="0"/>
              <a:ea typeface="Times New Roman" panose="02020603050405020304" pitchFamily="18" charset="0"/>
              <a:cs typeface="Times New Roman" panose="02020603050405020304" pitchFamily="18" charset="0"/>
            </a:endParaRPr>
          </a:p>
        </p:txBody>
      </p:sp>
      <p:pic>
        <p:nvPicPr>
          <p:cNvPr id="4"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37723" y="71727"/>
            <a:ext cx="1284987" cy="1279994"/>
          </a:xfrm>
          <a:prstGeom prst="rect">
            <a:avLst/>
          </a:prstGeom>
        </p:spPr>
      </p:pic>
    </p:spTree>
    <p:extLst>
      <p:ext uri="{BB962C8B-B14F-4D97-AF65-F5344CB8AC3E}">
        <p14:creationId xmlns:p14="http://schemas.microsoft.com/office/powerpoint/2010/main" val="15535826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2399" y="999068"/>
            <a:ext cx="9584267" cy="3016210"/>
          </a:xfrm>
          <a:prstGeom prst="rect">
            <a:avLst/>
          </a:prstGeom>
        </p:spPr>
        <p:txBody>
          <a:bodyPr wrap="square">
            <a:spAutoFit/>
          </a:bodyPr>
          <a:lstStyle/>
          <a:p>
            <a:pPr marL="2110740">
              <a:spcBef>
                <a:spcPts val="600"/>
              </a:spcBef>
              <a:spcAft>
                <a:spcPts val="1200"/>
              </a:spcAft>
            </a:pPr>
            <a:r>
              <a:rPr lang="en-IN" b="1" dirty="0">
                <a:latin typeface="Arial" panose="020B0604020202020204" pitchFamily="34" charset="0"/>
                <a:ea typeface="Times New Roman" panose="02020603050405020304" pitchFamily="18" charset="0"/>
                <a:cs typeface="Times New Roman" panose="02020603050405020304" pitchFamily="18" charset="0"/>
              </a:rPr>
              <a:t> </a:t>
            </a:r>
            <a:endParaRPr lang="en-IN" sz="1400" b="1" dirty="0">
              <a:latin typeface="Times" panose="02020603050405020304" pitchFamily="18" charset="0"/>
              <a:ea typeface="Times New Roman" panose="02020603050405020304" pitchFamily="18" charset="0"/>
              <a:cs typeface="Times New Roman" panose="02020603050405020304" pitchFamily="18" charset="0"/>
            </a:endParaRPr>
          </a:p>
          <a:p>
            <a:pPr marL="457200" lvl="0" indent="-457200">
              <a:spcBef>
                <a:spcPts val="600"/>
              </a:spcBef>
              <a:spcAft>
                <a:spcPts val="1200"/>
              </a:spcAft>
              <a:buFont typeface="Wingdings" panose="05000000000000000000" pitchFamily="2" charset="2"/>
              <a:buChar char="Ø"/>
            </a:pPr>
            <a:r>
              <a:rPr lang="en-IN" sz="2800" b="1" u="sng" dirty="0" smtClean="0">
                <a:latin typeface="Arial" panose="020B0604020202020204" pitchFamily="34" charset="0"/>
                <a:ea typeface="Times New Roman" panose="02020603050405020304" pitchFamily="18" charset="0"/>
                <a:cs typeface="Times New Roman" panose="02020603050405020304" pitchFamily="18" charset="0"/>
              </a:rPr>
              <a:t>Manage Users:</a:t>
            </a:r>
            <a:endParaRPr lang="en-IN" sz="2800" b="1" dirty="0">
              <a:latin typeface="Times" panose="02020603050405020304" pitchFamily="18" charset="0"/>
              <a:ea typeface="Times New Roman" panose="02020603050405020304" pitchFamily="18" charset="0"/>
              <a:cs typeface="Times New Roman" panose="02020603050405020304" pitchFamily="18" charset="0"/>
            </a:endParaRPr>
          </a:p>
          <a:p>
            <a:pPr marL="800100" lvl="1" indent="-342900">
              <a:spcBef>
                <a:spcPts val="600"/>
              </a:spcBef>
              <a:spcAft>
                <a:spcPts val="1200"/>
              </a:spcAft>
              <a:buFont typeface="Wingdings" panose="05000000000000000000" pitchFamily="2" charset="2"/>
              <a:buChar char=""/>
            </a:pPr>
            <a:r>
              <a:rPr lang="en-IN" sz="2800" dirty="0" smtClean="0">
                <a:latin typeface="Arial Narrow" panose="020B0606020202030204" pitchFamily="34" charset="0"/>
                <a:ea typeface="Times New Roman" panose="02020603050405020304" pitchFamily="18" charset="0"/>
                <a:cs typeface="Arial" panose="020B0604020202020204" pitchFamily="34" charset="0"/>
              </a:rPr>
              <a:t>Administrator can add user account.</a:t>
            </a:r>
            <a:endParaRPr lang="en-IN" sz="2800" b="1" dirty="0">
              <a:latin typeface="Times" panose="02020603050405020304" pitchFamily="18" charset="0"/>
              <a:ea typeface="Times New Roman" panose="02020603050405020304" pitchFamily="18" charset="0"/>
              <a:cs typeface="Times New Roman" panose="02020603050405020304" pitchFamily="18" charset="0"/>
            </a:endParaRPr>
          </a:p>
          <a:p>
            <a:pPr marL="800100" lvl="1" indent="-342900">
              <a:spcBef>
                <a:spcPts val="600"/>
              </a:spcBef>
              <a:spcAft>
                <a:spcPts val="1200"/>
              </a:spcAft>
              <a:buFont typeface="Wingdings" panose="05000000000000000000" pitchFamily="2" charset="2"/>
              <a:buChar char=""/>
            </a:pPr>
            <a:r>
              <a:rPr lang="en-IN" sz="2800" dirty="0" smtClean="0">
                <a:latin typeface="Arial Narrow" panose="020B0606020202030204" pitchFamily="34" charset="0"/>
                <a:ea typeface="Times New Roman" panose="02020603050405020304" pitchFamily="18" charset="0"/>
                <a:cs typeface="Arial" panose="020B0604020202020204" pitchFamily="34" charset="0"/>
              </a:rPr>
              <a:t>Administrator can remove user account.</a:t>
            </a:r>
            <a:endParaRPr lang="en-IN" sz="2800" b="1" dirty="0">
              <a:latin typeface="Times" panose="02020603050405020304" pitchFamily="18" charset="0"/>
              <a:ea typeface="Times New Roman" panose="02020603050405020304" pitchFamily="18" charset="0"/>
              <a:cs typeface="Times New Roman" panose="02020603050405020304" pitchFamily="18" charset="0"/>
            </a:endParaRPr>
          </a:p>
          <a:p>
            <a:pPr marL="800100" lvl="1" indent="-342900">
              <a:spcBef>
                <a:spcPts val="600"/>
              </a:spcBef>
              <a:spcAft>
                <a:spcPts val="1200"/>
              </a:spcAft>
              <a:buFont typeface="Wingdings" panose="05000000000000000000" pitchFamily="2" charset="2"/>
              <a:buChar char=""/>
            </a:pPr>
            <a:r>
              <a:rPr lang="en-IN" sz="2800" dirty="0" smtClean="0">
                <a:latin typeface="Arial Narrow" panose="020B0606020202030204" pitchFamily="34" charset="0"/>
                <a:ea typeface="Times New Roman" panose="02020603050405020304" pitchFamily="18" charset="0"/>
                <a:cs typeface="Arial" panose="020B0604020202020204" pitchFamily="34" charset="0"/>
              </a:rPr>
              <a:t>Administrator can update user information.</a:t>
            </a:r>
            <a:endParaRPr lang="en-IN" sz="2800" b="1" dirty="0">
              <a:latin typeface="Times" panose="02020603050405020304" pitchFamily="18" charset="0"/>
              <a:ea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37723" y="71727"/>
            <a:ext cx="1284987" cy="1279994"/>
          </a:xfrm>
          <a:prstGeom prst="rect">
            <a:avLst/>
          </a:prstGeom>
        </p:spPr>
      </p:pic>
      <p:pic>
        <p:nvPicPr>
          <p:cNvPr id="4"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37723" y="71727"/>
            <a:ext cx="1284987" cy="1279994"/>
          </a:xfrm>
          <a:prstGeom prst="rect">
            <a:avLst/>
          </a:prstGeom>
        </p:spPr>
      </p:pic>
    </p:spTree>
    <p:extLst>
      <p:ext uri="{BB962C8B-B14F-4D97-AF65-F5344CB8AC3E}">
        <p14:creationId xmlns:p14="http://schemas.microsoft.com/office/powerpoint/2010/main" val="28107073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37701" y="839801"/>
            <a:ext cx="10576965" cy="523220"/>
          </a:xfrm>
          <a:prstGeom prst="rect">
            <a:avLst/>
          </a:prstGeom>
        </p:spPr>
        <p:txBody>
          <a:bodyPr wrap="square">
            <a:spAutoFit/>
          </a:bodyPr>
          <a:lstStyle/>
          <a:p>
            <a:pPr marL="457200" indent="-457200">
              <a:buFont typeface="Wingdings" panose="05000000000000000000" pitchFamily="2" charset="2"/>
              <a:buChar char="§"/>
            </a:pPr>
            <a:r>
              <a:rPr lang="en-US" sz="2800" b="1" u="sng" dirty="0" smtClean="0"/>
              <a:t>NON-FUNCTIONAL </a:t>
            </a:r>
            <a:r>
              <a:rPr lang="en-US" sz="2800" b="1" u="sng" dirty="0"/>
              <a:t>REQUIREMENTS </a:t>
            </a:r>
            <a:r>
              <a:rPr lang="en-US" b="1" u="sng" dirty="0" smtClean="0"/>
              <a:t>: </a:t>
            </a:r>
            <a:endParaRPr lang="en-US" b="1" u="sng" dirty="0"/>
          </a:p>
        </p:txBody>
      </p:sp>
      <p:sp>
        <p:nvSpPr>
          <p:cNvPr id="4" name="TextBox 3"/>
          <p:cNvSpPr txBox="1"/>
          <p:nvPr/>
        </p:nvSpPr>
        <p:spPr>
          <a:xfrm>
            <a:off x="1794933" y="1524000"/>
            <a:ext cx="9567333" cy="2246769"/>
          </a:xfrm>
          <a:prstGeom prst="rect">
            <a:avLst/>
          </a:prstGeom>
          <a:noFill/>
        </p:spPr>
        <p:txBody>
          <a:bodyPr wrap="square" rtlCol="0">
            <a:spAutoFit/>
          </a:bodyPr>
          <a:lstStyle/>
          <a:p>
            <a:pPr marL="457200" indent="-457200">
              <a:buFont typeface="Wingdings" panose="05000000000000000000" pitchFamily="2" charset="2"/>
              <a:buChar char="Ø"/>
            </a:pPr>
            <a:r>
              <a:rPr lang="en-US" sz="2800" b="1" u="sng" dirty="0" smtClean="0"/>
              <a:t>Availability</a:t>
            </a:r>
          </a:p>
          <a:p>
            <a:pPr marL="914400" lvl="1" indent="-457200">
              <a:buFont typeface="Courier New" panose="02070309020205020404" pitchFamily="49" charset="0"/>
              <a:buChar char="o"/>
            </a:pPr>
            <a:r>
              <a:rPr lang="en-US" sz="2800" dirty="0" smtClean="0"/>
              <a:t>All cached data will be rebuilt during every startup</a:t>
            </a:r>
          </a:p>
          <a:p>
            <a:pPr marL="914400" lvl="1" indent="-457200">
              <a:buFont typeface="Courier New" panose="02070309020205020404" pitchFamily="49" charset="0"/>
              <a:buChar char="o"/>
            </a:pPr>
            <a:r>
              <a:rPr lang="en-US" sz="2800" dirty="0" smtClean="0"/>
              <a:t>There is no recovery of user data if it is lost</a:t>
            </a:r>
          </a:p>
          <a:p>
            <a:pPr marL="914400" lvl="1" indent="-457200">
              <a:buFont typeface="Courier New" panose="02070309020205020404" pitchFamily="49" charset="0"/>
              <a:buChar char="o"/>
            </a:pPr>
            <a:r>
              <a:rPr lang="en-US" sz="2800" dirty="0" smtClean="0"/>
              <a:t>Default values of system data will be assigned when necessary</a:t>
            </a:r>
            <a:endParaRPr lang="en-IN" sz="2800" dirty="0"/>
          </a:p>
        </p:txBody>
      </p:sp>
      <p:sp>
        <p:nvSpPr>
          <p:cNvPr id="5" name="TextBox 4"/>
          <p:cNvSpPr txBox="1"/>
          <p:nvPr/>
        </p:nvSpPr>
        <p:spPr>
          <a:xfrm>
            <a:off x="1794933" y="4126369"/>
            <a:ext cx="9296399" cy="2062103"/>
          </a:xfrm>
          <a:prstGeom prst="rect">
            <a:avLst/>
          </a:prstGeom>
          <a:noFill/>
        </p:spPr>
        <p:txBody>
          <a:bodyPr wrap="square" rtlCol="0">
            <a:spAutoFit/>
          </a:bodyPr>
          <a:lstStyle/>
          <a:p>
            <a:pPr marL="457200" indent="-457200">
              <a:buFont typeface="Wingdings" panose="05000000000000000000" pitchFamily="2" charset="2"/>
              <a:buChar char="Ø"/>
            </a:pPr>
            <a:r>
              <a:rPr lang="en-US" sz="2800" b="1" u="sng" dirty="0" smtClean="0"/>
              <a:t>Security</a:t>
            </a:r>
          </a:p>
          <a:p>
            <a:pPr marL="1257300" lvl="2" indent="-342900">
              <a:buFont typeface="Courier New" panose="02070309020205020404" pitchFamily="49" charset="0"/>
              <a:buChar char="o"/>
            </a:pPr>
            <a:r>
              <a:rPr lang="en-IN" sz="2400" dirty="0"/>
              <a:t>Utilize certain cryptographic </a:t>
            </a:r>
            <a:r>
              <a:rPr lang="en-IN" sz="2400" dirty="0" smtClean="0"/>
              <a:t>techniques</a:t>
            </a:r>
          </a:p>
          <a:p>
            <a:pPr marL="1257300" lvl="2" indent="-342900">
              <a:buFont typeface="Courier New" panose="02070309020205020404" pitchFamily="49" charset="0"/>
              <a:buChar char="o"/>
            </a:pPr>
            <a:r>
              <a:rPr lang="en-IN" sz="2400" dirty="0" smtClean="0"/>
              <a:t>Keep </a:t>
            </a:r>
            <a:r>
              <a:rPr lang="en-IN" sz="2400" dirty="0"/>
              <a:t>specific log or history data sets </a:t>
            </a:r>
            <a:endParaRPr lang="en-IN" sz="2400" dirty="0" smtClean="0"/>
          </a:p>
          <a:p>
            <a:pPr marL="1257300" lvl="2" indent="-342900">
              <a:buFont typeface="Courier New" panose="02070309020205020404" pitchFamily="49" charset="0"/>
              <a:buChar char="o"/>
            </a:pPr>
            <a:r>
              <a:rPr lang="en-IN" sz="2400" dirty="0" smtClean="0"/>
              <a:t>Assign </a:t>
            </a:r>
            <a:r>
              <a:rPr lang="en-IN" sz="2400" dirty="0"/>
              <a:t>certain functions to different modules </a:t>
            </a:r>
            <a:endParaRPr lang="en-IN" sz="2400" dirty="0" smtClean="0"/>
          </a:p>
          <a:p>
            <a:pPr marL="457200" indent="-457200">
              <a:buFont typeface="Wingdings" panose="05000000000000000000" pitchFamily="2" charset="2"/>
              <a:buChar char="Ø"/>
            </a:pPr>
            <a:endParaRPr lang="en-IN" sz="2800" b="1" u="sng"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37723" y="71727"/>
            <a:ext cx="1284987" cy="1279994"/>
          </a:xfrm>
          <a:prstGeom prst="rect">
            <a:avLst/>
          </a:prstGeom>
        </p:spPr>
      </p:pic>
      <p:pic>
        <p:nvPicPr>
          <p:cNvPr id="3"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37723" y="71727"/>
            <a:ext cx="1284987" cy="1279994"/>
          </a:xfrm>
          <a:prstGeom prst="rect">
            <a:avLst/>
          </a:prstGeom>
        </p:spPr>
      </p:pic>
    </p:spTree>
    <p:extLst>
      <p:ext uri="{BB962C8B-B14F-4D97-AF65-F5344CB8AC3E}">
        <p14:creationId xmlns:p14="http://schemas.microsoft.com/office/powerpoint/2010/main" val="26509632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20800" y="718572"/>
            <a:ext cx="10295467" cy="2308324"/>
          </a:xfrm>
          <a:prstGeom prst="rect">
            <a:avLst/>
          </a:prstGeom>
        </p:spPr>
        <p:txBody>
          <a:bodyPr wrap="square">
            <a:spAutoFit/>
          </a:bodyPr>
          <a:lstStyle/>
          <a:p>
            <a:pPr marL="1257300" lvl="2" indent="-342900">
              <a:buFont typeface="Courier New" panose="02070309020205020404" pitchFamily="49" charset="0"/>
              <a:buChar char="o"/>
            </a:pPr>
            <a:r>
              <a:rPr lang="en-IN" sz="2400" dirty="0"/>
              <a:t>Restrict communications between some areas of the </a:t>
            </a:r>
            <a:r>
              <a:rPr lang="en-IN" sz="2400" dirty="0" smtClean="0"/>
              <a:t>program</a:t>
            </a:r>
          </a:p>
          <a:p>
            <a:pPr marL="1257300" lvl="2" indent="-342900">
              <a:buFont typeface="Courier New" panose="02070309020205020404" pitchFamily="49" charset="0"/>
              <a:buChar char="o"/>
            </a:pPr>
            <a:endParaRPr lang="en-IN" sz="2400" dirty="0"/>
          </a:p>
          <a:p>
            <a:pPr marL="1257300" lvl="2" indent="-342900">
              <a:buFont typeface="Courier New" panose="02070309020205020404" pitchFamily="49" charset="0"/>
              <a:buChar char="o"/>
            </a:pPr>
            <a:r>
              <a:rPr lang="en-IN" sz="2400" dirty="0"/>
              <a:t>Check data integrity for critical variables </a:t>
            </a:r>
            <a:endParaRPr lang="en-IN" sz="2400" dirty="0" smtClean="0"/>
          </a:p>
          <a:p>
            <a:pPr marL="1257300" lvl="2" indent="-342900">
              <a:buFont typeface="Courier New" panose="02070309020205020404" pitchFamily="49" charset="0"/>
              <a:buChar char="o"/>
            </a:pPr>
            <a:endParaRPr lang="en-IN" sz="2400" dirty="0"/>
          </a:p>
          <a:p>
            <a:pPr marL="1257300" lvl="2" indent="-342900">
              <a:buFont typeface="Courier New" panose="02070309020205020404" pitchFamily="49" charset="0"/>
              <a:buChar char="o"/>
            </a:pPr>
            <a:r>
              <a:rPr lang="en-IN" sz="2400" dirty="0"/>
              <a:t>Later version of the software will incorporate encryption techniques in the user/license authentication process.</a:t>
            </a:r>
          </a:p>
        </p:txBody>
      </p:sp>
      <p:sp>
        <p:nvSpPr>
          <p:cNvPr id="3" name="TextBox 2"/>
          <p:cNvSpPr txBox="1"/>
          <p:nvPr/>
        </p:nvSpPr>
        <p:spPr>
          <a:xfrm>
            <a:off x="1320800" y="3257556"/>
            <a:ext cx="10092266" cy="2923877"/>
          </a:xfrm>
          <a:prstGeom prst="rect">
            <a:avLst/>
          </a:prstGeom>
          <a:noFill/>
        </p:spPr>
        <p:txBody>
          <a:bodyPr wrap="square" rtlCol="0">
            <a:spAutoFit/>
          </a:bodyPr>
          <a:lstStyle/>
          <a:p>
            <a:pPr marL="457200" indent="-457200">
              <a:buFont typeface="Wingdings" panose="05000000000000000000" pitchFamily="2" charset="2"/>
              <a:buChar char="Ø"/>
            </a:pPr>
            <a:r>
              <a:rPr lang="en-US" sz="2800" b="1" u="sng" dirty="0" smtClean="0"/>
              <a:t>Usability</a:t>
            </a:r>
          </a:p>
          <a:p>
            <a:endParaRPr lang="en-US" dirty="0"/>
          </a:p>
          <a:p>
            <a:pPr marL="1371600" lvl="2" indent="-457200">
              <a:buFont typeface="Courier New" panose="02070309020205020404" pitchFamily="49" charset="0"/>
              <a:buChar char="o"/>
            </a:pPr>
            <a:r>
              <a:rPr lang="en-IN" sz="2400" dirty="0"/>
              <a:t>A logical interface is essential to an easy to use system, speeding up common tasks</a:t>
            </a:r>
            <a:r>
              <a:rPr lang="en-IN" sz="2400" dirty="0" smtClean="0"/>
              <a:t>.</a:t>
            </a:r>
          </a:p>
          <a:p>
            <a:pPr lvl="2"/>
            <a:r>
              <a:rPr lang="en-IN" sz="2400" dirty="0" smtClean="0"/>
              <a:t> </a:t>
            </a:r>
            <a:endParaRPr lang="en-IN" sz="2400" dirty="0"/>
          </a:p>
          <a:p>
            <a:pPr marL="1371600" lvl="2" indent="-457200">
              <a:buFont typeface="Courier New" panose="02070309020205020404" pitchFamily="49" charset="0"/>
              <a:buChar char="o"/>
            </a:pPr>
            <a:r>
              <a:rPr lang="en-IN" sz="2400" dirty="0"/>
              <a:t>Error prevention is integral to the system and is provided in a number of formats from sanity checks to limiting free-text input.</a:t>
            </a:r>
          </a:p>
          <a:p>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37723" y="71727"/>
            <a:ext cx="1284987" cy="1279994"/>
          </a:xfrm>
          <a:prstGeom prst="rect">
            <a:avLst/>
          </a:prstGeom>
        </p:spPr>
      </p:pic>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37723" y="71727"/>
            <a:ext cx="1284987" cy="1279994"/>
          </a:xfrm>
          <a:prstGeom prst="rect">
            <a:avLst/>
          </a:prstGeom>
        </p:spPr>
      </p:pic>
    </p:spTree>
    <p:extLst>
      <p:ext uri="{BB962C8B-B14F-4D97-AF65-F5344CB8AC3E}">
        <p14:creationId xmlns:p14="http://schemas.microsoft.com/office/powerpoint/2010/main" val="40070719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1871" y="682776"/>
            <a:ext cx="10499272" cy="1384995"/>
          </a:xfrm>
          <a:prstGeom prst="rect">
            <a:avLst/>
          </a:prstGeom>
          <a:noFill/>
        </p:spPr>
        <p:txBody>
          <a:bodyPr wrap="square" rtlCol="0">
            <a:spAutoFit/>
          </a:bodyPr>
          <a:lstStyle/>
          <a:p>
            <a:r>
              <a:rPr lang="en-US" sz="2800" b="1" u="sng" dirty="0" smtClean="0"/>
              <a:t>System Design :</a:t>
            </a:r>
          </a:p>
          <a:p>
            <a:endParaRPr lang="en-US" sz="2800" b="1" dirty="0"/>
          </a:p>
          <a:p>
            <a:r>
              <a:rPr lang="en-US" sz="2800" b="1" dirty="0" smtClean="0"/>
              <a:t>Level 1</a:t>
            </a:r>
            <a:r>
              <a:rPr lang="en-IN" sz="2800" dirty="0" smtClean="0"/>
              <a:t> </a:t>
            </a:r>
            <a:endParaRPr lang="en-IN" sz="28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2243" y="1383982"/>
            <a:ext cx="6892290" cy="4661041"/>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37723" y="71727"/>
            <a:ext cx="1284987" cy="1279994"/>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37723" y="71727"/>
            <a:ext cx="1284987" cy="1279994"/>
          </a:xfrm>
          <a:prstGeom prst="rect">
            <a:avLst/>
          </a:prstGeom>
        </p:spPr>
      </p:pic>
    </p:spTree>
    <p:extLst>
      <p:ext uri="{BB962C8B-B14F-4D97-AF65-F5344CB8AC3E}">
        <p14:creationId xmlns:p14="http://schemas.microsoft.com/office/powerpoint/2010/main" val="29023603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65414" y="800100"/>
            <a:ext cx="10466615" cy="1231106"/>
          </a:xfrm>
          <a:prstGeom prst="rect">
            <a:avLst/>
          </a:prstGeom>
          <a:noFill/>
        </p:spPr>
        <p:txBody>
          <a:bodyPr wrap="square" rtlCol="0">
            <a:spAutoFit/>
          </a:bodyPr>
          <a:lstStyle/>
          <a:p>
            <a:r>
              <a:rPr lang="en-US" sz="2800" b="1" dirty="0"/>
              <a:t>Level </a:t>
            </a:r>
            <a:r>
              <a:rPr lang="en-US" sz="2800" b="1" dirty="0" smtClean="0"/>
              <a:t>2 :</a:t>
            </a:r>
          </a:p>
          <a:p>
            <a:endParaRPr lang="en-IN" sz="2800" dirty="0"/>
          </a:p>
          <a:p>
            <a:endParaRPr lang="en-IN"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6229" y="964353"/>
            <a:ext cx="7388438" cy="5013114"/>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37723" y="71727"/>
            <a:ext cx="1284987" cy="1279994"/>
          </a:xfrm>
          <a:prstGeom prst="rect">
            <a:avLst/>
          </a:prstGeom>
        </p:spPr>
      </p:pic>
      <p:pic>
        <p:nvPicPr>
          <p:cNvPr id="5"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37723" y="71727"/>
            <a:ext cx="1284987" cy="1279994"/>
          </a:xfrm>
          <a:prstGeom prst="rect">
            <a:avLst/>
          </a:prstGeom>
        </p:spPr>
      </p:pic>
    </p:spTree>
    <p:extLst>
      <p:ext uri="{BB962C8B-B14F-4D97-AF65-F5344CB8AC3E}">
        <p14:creationId xmlns:p14="http://schemas.microsoft.com/office/powerpoint/2010/main" val="171063248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44731" y="766354"/>
            <a:ext cx="6096000" cy="954107"/>
          </a:xfrm>
          <a:prstGeom prst="rect">
            <a:avLst/>
          </a:prstGeom>
          <a:noFill/>
        </p:spPr>
        <p:txBody>
          <a:bodyPr wrap="square" rtlCol="0">
            <a:spAutoFit/>
          </a:bodyPr>
          <a:lstStyle/>
          <a:p>
            <a:r>
              <a:rPr lang="en-US" sz="2800" b="1" u="sng" dirty="0" smtClean="0"/>
              <a:t>Detailed design diagrams </a:t>
            </a:r>
            <a:r>
              <a:rPr lang="en-US" sz="2800" b="1" dirty="0" smtClean="0"/>
              <a:t>: </a:t>
            </a:r>
          </a:p>
          <a:p>
            <a:r>
              <a:rPr lang="en-US" sz="2800" b="1" dirty="0" smtClean="0"/>
              <a:t>	</a:t>
            </a:r>
            <a:endParaRPr lang="en-IN" sz="2800" b="1" u="sng" dirty="0"/>
          </a:p>
        </p:txBody>
      </p:sp>
      <p:sp>
        <p:nvSpPr>
          <p:cNvPr id="4" name="TextBox 3"/>
          <p:cNvSpPr txBox="1"/>
          <p:nvPr/>
        </p:nvSpPr>
        <p:spPr>
          <a:xfrm>
            <a:off x="3335383" y="1720461"/>
            <a:ext cx="5442857" cy="4524315"/>
          </a:xfrm>
          <a:prstGeom prst="rect">
            <a:avLst/>
          </a:prstGeom>
          <a:noFill/>
        </p:spPr>
        <p:txBody>
          <a:bodyPr wrap="square" rtlCol="0">
            <a:spAutoFit/>
          </a:bodyPr>
          <a:lstStyle/>
          <a:p>
            <a:pPr marL="342900" indent="-342900">
              <a:buFont typeface="+mj-lt"/>
              <a:buAutoNum type="arabicPeriod"/>
            </a:pPr>
            <a:r>
              <a:rPr lang="en-US" sz="3600" b="1" dirty="0" smtClean="0">
                <a:effectLst>
                  <a:outerShdw blurRad="38100" dist="38100" dir="2700000" algn="tl">
                    <a:srgbClr val="000000">
                      <a:alpha val="43137"/>
                    </a:srgbClr>
                  </a:outerShdw>
                </a:effectLst>
                <a:latin typeface="Baskerville Old Face" panose="02020602080505020303" pitchFamily="18" charset="0"/>
              </a:rPr>
              <a:t> Class diagram</a:t>
            </a:r>
          </a:p>
          <a:p>
            <a:pPr marL="342900" indent="-342900">
              <a:buFont typeface="+mj-lt"/>
              <a:buAutoNum type="arabicPeriod"/>
            </a:pPr>
            <a:endParaRPr lang="en-US" sz="3600" b="1" dirty="0">
              <a:effectLst>
                <a:outerShdw blurRad="38100" dist="38100" dir="2700000" algn="tl">
                  <a:srgbClr val="000000">
                    <a:alpha val="43137"/>
                  </a:srgbClr>
                </a:outerShdw>
              </a:effectLst>
              <a:latin typeface="Baskerville Old Face" panose="02020602080505020303" pitchFamily="18" charset="0"/>
            </a:endParaRPr>
          </a:p>
          <a:p>
            <a:pPr marL="342900" indent="-342900">
              <a:buFont typeface="+mj-lt"/>
              <a:buAutoNum type="arabicPeriod"/>
            </a:pPr>
            <a:r>
              <a:rPr lang="en-US" sz="3600" b="1" dirty="0" smtClean="0">
                <a:effectLst>
                  <a:outerShdw blurRad="38100" dist="38100" dir="2700000" algn="tl">
                    <a:srgbClr val="000000">
                      <a:alpha val="43137"/>
                    </a:srgbClr>
                  </a:outerShdw>
                </a:effectLst>
                <a:latin typeface="Baskerville Old Face" panose="02020602080505020303" pitchFamily="18" charset="0"/>
              </a:rPr>
              <a:t> Use case diagram</a:t>
            </a:r>
          </a:p>
          <a:p>
            <a:pPr marL="342900" indent="-342900">
              <a:buFont typeface="+mj-lt"/>
              <a:buAutoNum type="arabicPeriod"/>
            </a:pPr>
            <a:endParaRPr lang="en-US" sz="3600" b="1" dirty="0">
              <a:effectLst>
                <a:outerShdw blurRad="38100" dist="38100" dir="2700000" algn="tl">
                  <a:srgbClr val="000000">
                    <a:alpha val="43137"/>
                  </a:srgbClr>
                </a:outerShdw>
              </a:effectLst>
              <a:latin typeface="Baskerville Old Face" panose="02020602080505020303" pitchFamily="18" charset="0"/>
            </a:endParaRPr>
          </a:p>
          <a:p>
            <a:pPr marL="342900" indent="-342900">
              <a:buFont typeface="+mj-lt"/>
              <a:buAutoNum type="arabicPeriod"/>
            </a:pPr>
            <a:r>
              <a:rPr lang="en-US" sz="3600" b="1" dirty="0" smtClean="0">
                <a:effectLst>
                  <a:outerShdw blurRad="38100" dist="38100" dir="2700000" algn="tl">
                    <a:srgbClr val="000000">
                      <a:alpha val="43137"/>
                    </a:srgbClr>
                  </a:outerShdw>
                </a:effectLst>
                <a:latin typeface="Baskerville Old Face" panose="02020602080505020303" pitchFamily="18" charset="0"/>
              </a:rPr>
              <a:t> Activity diagram</a:t>
            </a:r>
          </a:p>
          <a:p>
            <a:pPr marL="342900" indent="-342900">
              <a:buFont typeface="+mj-lt"/>
              <a:buAutoNum type="arabicPeriod"/>
            </a:pPr>
            <a:endParaRPr lang="en-US" sz="3600" b="1" dirty="0">
              <a:effectLst>
                <a:outerShdw blurRad="38100" dist="38100" dir="2700000" algn="tl">
                  <a:srgbClr val="000000">
                    <a:alpha val="43137"/>
                  </a:srgbClr>
                </a:outerShdw>
              </a:effectLst>
              <a:latin typeface="Baskerville Old Face" panose="02020602080505020303" pitchFamily="18" charset="0"/>
            </a:endParaRPr>
          </a:p>
          <a:p>
            <a:pPr marL="342900" indent="-342900">
              <a:buFont typeface="+mj-lt"/>
              <a:buAutoNum type="arabicPeriod"/>
            </a:pPr>
            <a:r>
              <a:rPr lang="en-US" sz="3600" b="1" dirty="0" smtClean="0">
                <a:effectLst>
                  <a:outerShdw blurRad="38100" dist="38100" dir="2700000" algn="tl">
                    <a:srgbClr val="000000">
                      <a:alpha val="43137"/>
                    </a:srgbClr>
                  </a:outerShdw>
                </a:effectLst>
                <a:latin typeface="Baskerville Old Face" panose="02020602080505020303" pitchFamily="18" charset="0"/>
              </a:rPr>
              <a:t> ER diagram</a:t>
            </a:r>
          </a:p>
          <a:p>
            <a:pPr marL="342900" indent="-342900">
              <a:buFont typeface="+mj-lt"/>
              <a:buAutoNum type="arabicPeriod"/>
            </a:pPr>
            <a:endParaRPr lang="en-US" dirty="0"/>
          </a:p>
          <a:p>
            <a:endParaRPr lang="en-IN"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37723" y="71727"/>
            <a:ext cx="1284987" cy="1279994"/>
          </a:xfrm>
          <a:prstGeom prst="rect">
            <a:avLst/>
          </a:prstGeom>
        </p:spPr>
      </p:pic>
      <p:pic>
        <p:nvPicPr>
          <p:cNvPr id="3"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37723" y="71727"/>
            <a:ext cx="1284987" cy="1279994"/>
          </a:xfrm>
          <a:prstGeom prst="rect">
            <a:avLst/>
          </a:prstGeom>
        </p:spPr>
      </p:pic>
    </p:spTree>
    <p:extLst>
      <p:ext uri="{BB962C8B-B14F-4D97-AF65-F5344CB8AC3E}">
        <p14:creationId xmlns:p14="http://schemas.microsoft.com/office/powerpoint/2010/main" val="6692835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D97C84-82A2-69F6-1B72-01D659C05FA5}"/>
              </a:ext>
            </a:extLst>
          </p:cNvPr>
          <p:cNvSpPr txBox="1"/>
          <p:nvPr/>
        </p:nvSpPr>
        <p:spPr>
          <a:xfrm>
            <a:off x="1232861" y="686871"/>
            <a:ext cx="495004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u="sng" dirty="0"/>
              <a:t>INTRODUCTION :</a:t>
            </a:r>
          </a:p>
        </p:txBody>
      </p:sp>
      <p:sp>
        <p:nvSpPr>
          <p:cNvPr id="5" name="TextBox 4">
            <a:extLst>
              <a:ext uri="{FF2B5EF4-FFF2-40B4-BE49-F238E27FC236}">
                <a16:creationId xmlns:a16="http://schemas.microsoft.com/office/drawing/2014/main" id="{0E88083E-4E4A-DFBF-B7CC-ECD107F602B7}"/>
              </a:ext>
            </a:extLst>
          </p:cNvPr>
          <p:cNvSpPr txBox="1"/>
          <p:nvPr/>
        </p:nvSpPr>
        <p:spPr>
          <a:xfrm>
            <a:off x="1403683" y="2255920"/>
            <a:ext cx="8672763" cy="22559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6" name="TextBox 5">
            <a:extLst>
              <a:ext uri="{FF2B5EF4-FFF2-40B4-BE49-F238E27FC236}">
                <a16:creationId xmlns:a16="http://schemas.microsoft.com/office/drawing/2014/main" id="{E3370484-5B4F-08FE-31BF-F4CDE9905B46}"/>
              </a:ext>
            </a:extLst>
          </p:cNvPr>
          <p:cNvSpPr txBox="1"/>
          <p:nvPr/>
        </p:nvSpPr>
        <p:spPr>
          <a:xfrm>
            <a:off x="1458004" y="1623858"/>
            <a:ext cx="9625263" cy="37240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v"/>
            </a:pPr>
            <a:r>
              <a:rPr lang="en-US" sz="2000" b="1" u="sng" dirty="0">
                <a:latin typeface="Calibri"/>
                <a:cs typeface="Calibri"/>
              </a:rPr>
              <a:t>Problem </a:t>
            </a:r>
            <a:r>
              <a:rPr lang="en-US" sz="2000" b="1" u="sng" dirty="0" smtClean="0">
                <a:latin typeface="Calibri"/>
                <a:cs typeface="Calibri"/>
              </a:rPr>
              <a:t>Statement </a:t>
            </a:r>
            <a:r>
              <a:rPr lang="en-US" sz="2000" b="1" u="sng" dirty="0">
                <a:latin typeface="Calibri"/>
                <a:cs typeface="Calibri"/>
              </a:rPr>
              <a:t>: </a:t>
            </a:r>
            <a:endParaRPr lang="en-US" sz="2000" b="1" u="sng" dirty="0" smtClean="0">
              <a:latin typeface="Calibri"/>
              <a:cs typeface="Calibri"/>
            </a:endParaRPr>
          </a:p>
          <a:p>
            <a:pPr marL="285750" indent="-285750">
              <a:buFont typeface="Wingdings"/>
              <a:buChar char="v"/>
            </a:pPr>
            <a:endParaRPr lang="en-US" sz="2000" u="sng" dirty="0"/>
          </a:p>
          <a:p>
            <a:pPr marL="914400" lvl="1" indent="-457200">
              <a:buFont typeface="Wingdings" panose="05000000000000000000" pitchFamily="2" charset="2"/>
              <a:buChar char="Ø"/>
            </a:pPr>
            <a:r>
              <a:rPr lang="en-US" sz="2800" dirty="0"/>
              <a:t>Now-a-days the admission process for institutes comprises of several stages like conducting exam, quizzes and interviews all these process consumes much effort and time both by institute and students. </a:t>
            </a:r>
            <a:endParaRPr lang="en-US" sz="2800" dirty="0" smtClean="0"/>
          </a:p>
          <a:p>
            <a:pPr marL="914400" lvl="1" indent="-457200">
              <a:buFont typeface="Wingdings" panose="05000000000000000000" pitchFamily="2" charset="2"/>
              <a:buChar char="Ø"/>
            </a:pPr>
            <a:endParaRPr lang="en-US" sz="2800" dirty="0"/>
          </a:p>
          <a:p>
            <a:pPr marL="914400" lvl="1" indent="-457200">
              <a:buFont typeface="Wingdings" panose="05000000000000000000" pitchFamily="2" charset="2"/>
              <a:buChar char="Ø"/>
            </a:pPr>
            <a:r>
              <a:rPr lang="en-US" sz="2800" dirty="0" smtClean="0"/>
              <a:t>Also</a:t>
            </a:r>
            <a:r>
              <a:rPr lang="en-US" sz="2800" dirty="0"/>
              <a:t>, there are few candidates who just applies for the college and have no intention to get enrolled. </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37723" y="71727"/>
            <a:ext cx="1284987" cy="1279994"/>
          </a:xfrm>
          <a:prstGeom prst="rect">
            <a:avLst/>
          </a:prstGeom>
        </p:spPr>
      </p:pic>
      <p:pic>
        <p:nvPicPr>
          <p:cNvPr id="2"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37723" y="71727"/>
            <a:ext cx="1284987" cy="1279994"/>
          </a:xfrm>
          <a:prstGeom prst="rect">
            <a:avLst/>
          </a:prstGeom>
        </p:spPr>
      </p:pic>
    </p:spTree>
    <p:extLst>
      <p:ext uri="{BB962C8B-B14F-4D97-AF65-F5344CB8AC3E}">
        <p14:creationId xmlns:p14="http://schemas.microsoft.com/office/powerpoint/2010/main" val="4895876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1349" y="644434"/>
            <a:ext cx="8412480" cy="646331"/>
          </a:xfrm>
          <a:prstGeom prst="rect">
            <a:avLst/>
          </a:prstGeom>
          <a:noFill/>
        </p:spPr>
        <p:txBody>
          <a:bodyPr wrap="square" rtlCol="0">
            <a:spAutoFit/>
          </a:bodyPr>
          <a:lstStyle/>
          <a:p>
            <a:r>
              <a:rPr lang="en-US" sz="3600" b="1" dirty="0" smtClean="0">
                <a:latin typeface="Arial Narrow" panose="020B0606020202030204" pitchFamily="34" charset="0"/>
              </a:rPr>
              <a:t>1.  </a:t>
            </a:r>
            <a:r>
              <a:rPr lang="en-US" sz="3600" b="1" u="sng" dirty="0" smtClean="0">
                <a:latin typeface="Arial Narrow" panose="020B0606020202030204" pitchFamily="34" charset="0"/>
              </a:rPr>
              <a:t>Class diagram </a:t>
            </a:r>
            <a:r>
              <a:rPr lang="en-US" sz="3600" b="1" dirty="0" smtClean="0">
                <a:latin typeface="Arial Narrow" panose="020B0606020202030204" pitchFamily="34" charset="0"/>
              </a:rPr>
              <a:t>:</a:t>
            </a:r>
            <a:endParaRPr lang="en-IN" sz="3600" b="1" dirty="0">
              <a:latin typeface="Arial Narrow" panose="020B0606020202030204"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37723" y="71727"/>
            <a:ext cx="1284987" cy="1279994"/>
          </a:xfrm>
          <a:prstGeom prst="rect">
            <a:avLst/>
          </a:prstGeom>
        </p:spPr>
      </p:pic>
      <p:pic>
        <p:nvPicPr>
          <p:cNvPr id="6"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37723" y="71727"/>
            <a:ext cx="1284987" cy="1279994"/>
          </a:xfrm>
          <a:prstGeom prst="rect">
            <a:avLst/>
          </a:prstGeom>
        </p:spPr>
      </p:pic>
      <p:pic>
        <p:nvPicPr>
          <p:cNvPr id="2" name="Picture 1"/>
          <p:cNvPicPr>
            <a:picLocks noChangeAspect="1"/>
          </p:cNvPicPr>
          <p:nvPr/>
        </p:nvPicPr>
        <p:blipFill>
          <a:blip r:embed="rId4"/>
          <a:stretch>
            <a:fillRect/>
          </a:stretch>
        </p:blipFill>
        <p:spPr>
          <a:xfrm>
            <a:off x="1245327" y="580171"/>
            <a:ext cx="9736182" cy="5794504"/>
          </a:xfrm>
          <a:prstGeom prst="rect">
            <a:avLst/>
          </a:prstGeom>
        </p:spPr>
      </p:pic>
    </p:spTree>
    <p:extLst>
      <p:ext uri="{BB962C8B-B14F-4D97-AF65-F5344CB8AC3E}">
        <p14:creationId xmlns:p14="http://schemas.microsoft.com/office/powerpoint/2010/main" val="33851627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88274" y="1872343"/>
            <a:ext cx="3944983" cy="553998"/>
          </a:xfrm>
          <a:prstGeom prst="rect">
            <a:avLst/>
          </a:prstGeom>
          <a:noFill/>
        </p:spPr>
        <p:txBody>
          <a:bodyPr wrap="square" rtlCol="0">
            <a:spAutoFit/>
          </a:bodyPr>
          <a:lstStyle/>
          <a:p>
            <a:r>
              <a:rPr lang="en-US" sz="3000" b="1" dirty="0" smtClean="0"/>
              <a:t>2.  </a:t>
            </a:r>
            <a:r>
              <a:rPr lang="en-US" sz="3000" b="1" u="sng" dirty="0" smtClean="0"/>
              <a:t>Use-case diagram </a:t>
            </a:r>
            <a:r>
              <a:rPr lang="en-US" sz="3000" b="1" dirty="0" smtClean="0"/>
              <a:t>:</a:t>
            </a:r>
            <a:endParaRPr lang="en-IN" sz="3000" b="1"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37723" y="71727"/>
            <a:ext cx="1284987" cy="1279994"/>
          </a:xfrm>
          <a:prstGeom prst="rect">
            <a:avLst/>
          </a:prstGeom>
        </p:spPr>
      </p:pic>
      <p:pic>
        <p:nvPicPr>
          <p:cNvPr id="5" name="Picture 4"/>
          <p:cNvPicPr>
            <a:picLocks noChangeAspect="1"/>
          </p:cNvPicPr>
          <p:nvPr/>
        </p:nvPicPr>
        <p:blipFill>
          <a:blip r:embed="rId4"/>
          <a:stretch>
            <a:fillRect/>
          </a:stretch>
        </p:blipFill>
        <p:spPr>
          <a:xfrm>
            <a:off x="4528784" y="522514"/>
            <a:ext cx="7389168" cy="5679485"/>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32965" y="26125"/>
            <a:ext cx="1284987" cy="1279994"/>
          </a:xfrm>
          <a:prstGeom prst="rect">
            <a:avLst/>
          </a:prstGeom>
        </p:spPr>
      </p:pic>
    </p:spTree>
    <p:extLst>
      <p:ext uri="{BB962C8B-B14F-4D97-AF65-F5344CB8AC3E}">
        <p14:creationId xmlns:p14="http://schemas.microsoft.com/office/powerpoint/2010/main" val="34396262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36616" y="1271452"/>
            <a:ext cx="2560320" cy="954107"/>
          </a:xfrm>
          <a:prstGeom prst="rect">
            <a:avLst/>
          </a:prstGeom>
          <a:noFill/>
        </p:spPr>
        <p:txBody>
          <a:bodyPr wrap="square" rtlCol="0">
            <a:spAutoFit/>
          </a:bodyPr>
          <a:lstStyle/>
          <a:p>
            <a:r>
              <a:rPr lang="en-US" sz="2800" b="1" u="sng" dirty="0" smtClean="0"/>
              <a:t>Activity diagram:</a:t>
            </a:r>
            <a:endParaRPr lang="en-IN" sz="2800" b="1" u="sng" dirty="0"/>
          </a:p>
        </p:txBody>
      </p:sp>
      <p:sp>
        <p:nvSpPr>
          <p:cNvPr id="5" name="TextBox 4"/>
          <p:cNvSpPr txBox="1"/>
          <p:nvPr/>
        </p:nvSpPr>
        <p:spPr>
          <a:xfrm>
            <a:off x="792480" y="1271452"/>
            <a:ext cx="444136" cy="523220"/>
          </a:xfrm>
          <a:prstGeom prst="rect">
            <a:avLst/>
          </a:prstGeom>
          <a:noFill/>
        </p:spPr>
        <p:txBody>
          <a:bodyPr wrap="square" rtlCol="0">
            <a:spAutoFit/>
          </a:bodyPr>
          <a:lstStyle/>
          <a:p>
            <a:r>
              <a:rPr lang="en-US" sz="2800" b="1" dirty="0" smtClean="0"/>
              <a:t>3</a:t>
            </a:r>
            <a:r>
              <a:rPr lang="en-US" dirty="0" smtClean="0"/>
              <a:t>.</a:t>
            </a:r>
            <a:endParaRPr lang="en-IN" dirty="0"/>
          </a:p>
        </p:txBody>
      </p:sp>
      <p:sp>
        <p:nvSpPr>
          <p:cNvPr id="6" name="TextBox 5"/>
          <p:cNvSpPr txBox="1"/>
          <p:nvPr/>
        </p:nvSpPr>
        <p:spPr>
          <a:xfrm>
            <a:off x="940526" y="4005943"/>
            <a:ext cx="2490651" cy="584775"/>
          </a:xfrm>
          <a:prstGeom prst="rect">
            <a:avLst/>
          </a:prstGeom>
          <a:noFill/>
        </p:spPr>
        <p:txBody>
          <a:bodyPr wrap="square" rtlCol="0">
            <a:spAutoFit/>
          </a:bodyPr>
          <a:lstStyle/>
          <a:p>
            <a:r>
              <a:rPr lang="en-US" sz="3200" dirty="0" smtClean="0">
                <a:latin typeface="Bahnschrift Light" panose="020B0502040204020203" pitchFamily="34" charset="0"/>
              </a:rPr>
              <a:t>(User side)</a:t>
            </a:r>
            <a:endParaRPr lang="en-IN" sz="3200" dirty="0">
              <a:latin typeface="Bahnschrift Light" panose="020B0502040204020203" pitchFamily="34"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37723" y="71727"/>
            <a:ext cx="1284987" cy="1279994"/>
          </a:xfrm>
          <a:prstGeom prst="rect">
            <a:avLst/>
          </a:prstGeom>
        </p:spPr>
      </p:pic>
      <p:pic>
        <p:nvPicPr>
          <p:cNvPr id="2"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37723" y="71727"/>
            <a:ext cx="1284987" cy="1279994"/>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3010" y="609600"/>
            <a:ext cx="6404713" cy="5573486"/>
          </a:xfrm>
          <a:prstGeom prst="rect">
            <a:avLst/>
          </a:prstGeom>
        </p:spPr>
      </p:pic>
    </p:spTree>
    <p:extLst>
      <p:ext uri="{BB962C8B-B14F-4D97-AF65-F5344CB8AC3E}">
        <p14:creationId xmlns:p14="http://schemas.microsoft.com/office/powerpoint/2010/main" val="162988788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36616" y="1271452"/>
            <a:ext cx="2560320" cy="954107"/>
          </a:xfrm>
          <a:prstGeom prst="rect">
            <a:avLst/>
          </a:prstGeom>
          <a:noFill/>
        </p:spPr>
        <p:txBody>
          <a:bodyPr wrap="square" rtlCol="0">
            <a:spAutoFit/>
          </a:bodyPr>
          <a:lstStyle/>
          <a:p>
            <a:r>
              <a:rPr lang="en-US" sz="2800" b="1" u="sng" dirty="0" smtClean="0"/>
              <a:t>Activity diagram:</a:t>
            </a:r>
            <a:endParaRPr lang="en-IN" sz="2800" b="1" u="sng" dirty="0"/>
          </a:p>
        </p:txBody>
      </p:sp>
      <p:sp>
        <p:nvSpPr>
          <p:cNvPr id="4" name="TextBox 3"/>
          <p:cNvSpPr txBox="1"/>
          <p:nvPr/>
        </p:nvSpPr>
        <p:spPr>
          <a:xfrm>
            <a:off x="792480" y="1271452"/>
            <a:ext cx="444136" cy="523220"/>
          </a:xfrm>
          <a:prstGeom prst="rect">
            <a:avLst/>
          </a:prstGeom>
          <a:noFill/>
        </p:spPr>
        <p:txBody>
          <a:bodyPr wrap="square" rtlCol="0">
            <a:spAutoFit/>
          </a:bodyPr>
          <a:lstStyle/>
          <a:p>
            <a:r>
              <a:rPr lang="en-US" sz="2800" b="1" dirty="0" smtClean="0"/>
              <a:t>3</a:t>
            </a:r>
            <a:r>
              <a:rPr lang="en-US" dirty="0" smtClean="0"/>
              <a:t>.</a:t>
            </a:r>
            <a:endParaRPr lang="en-IN" dirty="0"/>
          </a:p>
        </p:txBody>
      </p:sp>
      <p:sp>
        <p:nvSpPr>
          <p:cNvPr id="5" name="TextBox 4"/>
          <p:cNvSpPr txBox="1"/>
          <p:nvPr/>
        </p:nvSpPr>
        <p:spPr>
          <a:xfrm>
            <a:off x="841280" y="4005943"/>
            <a:ext cx="2490651" cy="584775"/>
          </a:xfrm>
          <a:prstGeom prst="rect">
            <a:avLst/>
          </a:prstGeom>
          <a:noFill/>
        </p:spPr>
        <p:txBody>
          <a:bodyPr wrap="square" rtlCol="0">
            <a:spAutoFit/>
          </a:bodyPr>
          <a:lstStyle/>
          <a:p>
            <a:r>
              <a:rPr lang="en-US" sz="3200" dirty="0" smtClean="0">
                <a:latin typeface="Bahnschrift Light" panose="020B0502040204020203" pitchFamily="34" charset="0"/>
              </a:rPr>
              <a:t>(Admin side)</a:t>
            </a:r>
            <a:endParaRPr lang="en-IN" sz="3200" dirty="0">
              <a:latin typeface="Bahnschrift Light" panose="020B0502040204020203" pitchFamily="34"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37723" y="71727"/>
            <a:ext cx="1284987" cy="1279994"/>
          </a:xfrm>
          <a:prstGeom prst="rect">
            <a:avLst/>
          </a:prstGeom>
        </p:spPr>
      </p:pic>
      <p:pic>
        <p:nvPicPr>
          <p:cNvPr id="8"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37723" y="71727"/>
            <a:ext cx="1284987" cy="1279994"/>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3010" y="661850"/>
            <a:ext cx="6404713" cy="5582195"/>
          </a:xfrm>
          <a:prstGeom prst="rect">
            <a:avLst/>
          </a:prstGeom>
        </p:spPr>
      </p:pic>
    </p:spTree>
    <p:extLst>
      <p:ext uri="{BB962C8B-B14F-4D97-AF65-F5344CB8AC3E}">
        <p14:creationId xmlns:p14="http://schemas.microsoft.com/office/powerpoint/2010/main" val="417525677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14400" y="1410788"/>
            <a:ext cx="2368731" cy="553998"/>
          </a:xfrm>
          <a:prstGeom prst="rect">
            <a:avLst/>
          </a:prstGeom>
          <a:noFill/>
        </p:spPr>
        <p:txBody>
          <a:bodyPr wrap="square" rtlCol="0">
            <a:spAutoFit/>
          </a:bodyPr>
          <a:lstStyle/>
          <a:p>
            <a:r>
              <a:rPr lang="en-US" sz="3000" b="1" u="sng" dirty="0" smtClean="0"/>
              <a:t>ER diagram </a:t>
            </a:r>
            <a:r>
              <a:rPr lang="en-US" sz="3000" b="1" dirty="0" smtClean="0"/>
              <a:t>:</a:t>
            </a:r>
            <a:endParaRPr lang="en-IN" sz="3000" b="1" dirty="0"/>
          </a:p>
        </p:txBody>
      </p:sp>
      <p:sp>
        <p:nvSpPr>
          <p:cNvPr id="4" name="TextBox 3"/>
          <p:cNvSpPr txBox="1"/>
          <p:nvPr/>
        </p:nvSpPr>
        <p:spPr>
          <a:xfrm>
            <a:off x="566058" y="1410788"/>
            <a:ext cx="478970" cy="553998"/>
          </a:xfrm>
          <a:prstGeom prst="rect">
            <a:avLst/>
          </a:prstGeom>
          <a:noFill/>
        </p:spPr>
        <p:txBody>
          <a:bodyPr wrap="square" rtlCol="0">
            <a:spAutoFit/>
          </a:bodyPr>
          <a:lstStyle/>
          <a:p>
            <a:r>
              <a:rPr lang="en-US" sz="3000" b="1" dirty="0" smtClean="0"/>
              <a:t>4.</a:t>
            </a:r>
            <a:endParaRPr lang="en-IN" sz="3000" b="1"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37723" y="71727"/>
            <a:ext cx="1284987" cy="1279994"/>
          </a:xfrm>
          <a:prstGeom prst="rect">
            <a:avLst/>
          </a:prstGeom>
        </p:spPr>
      </p:pic>
      <p:pic>
        <p:nvPicPr>
          <p:cNvPr id="6"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37723" y="71727"/>
            <a:ext cx="1284987" cy="1279994"/>
          </a:xfrm>
          <a:prstGeom prst="rect">
            <a:avLst/>
          </a:prstGeom>
        </p:spPr>
      </p:pic>
    </p:spTree>
    <p:extLst>
      <p:ext uri="{BB962C8B-B14F-4D97-AF65-F5344CB8AC3E}">
        <p14:creationId xmlns:p14="http://schemas.microsoft.com/office/powerpoint/2010/main" val="39714571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4373" y="2734207"/>
            <a:ext cx="9671222" cy="830997"/>
          </a:xfrm>
          <a:prstGeom prst="rect">
            <a:avLst/>
          </a:prstGeom>
          <a:noFill/>
        </p:spPr>
        <p:txBody>
          <a:bodyPr wrap="square" rtlCol="0">
            <a:spAutoFit/>
          </a:bodyPr>
          <a:lstStyle/>
          <a:p>
            <a:pPr algn="ctr"/>
            <a:r>
              <a:rPr lang="en-US" sz="4800" dirty="0" smtClean="0"/>
              <a:t>THANK YOU</a:t>
            </a:r>
            <a:endParaRPr lang="en-IN" sz="4800"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37723" y="71727"/>
            <a:ext cx="1284987" cy="1279994"/>
          </a:xfrm>
          <a:prstGeom prst="rect">
            <a:avLst/>
          </a:prstGeom>
        </p:spPr>
      </p:pic>
      <p:pic>
        <p:nvPicPr>
          <p:cNvPr id="4"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37723" y="71727"/>
            <a:ext cx="1284987" cy="1279994"/>
          </a:xfrm>
          <a:prstGeom prst="rect">
            <a:avLst/>
          </a:prstGeom>
        </p:spPr>
      </p:pic>
    </p:spTree>
    <p:extLst>
      <p:ext uri="{BB962C8B-B14F-4D97-AF65-F5344CB8AC3E}">
        <p14:creationId xmlns:p14="http://schemas.microsoft.com/office/powerpoint/2010/main" val="31818552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28583" y="772513"/>
            <a:ext cx="10214919" cy="5478423"/>
          </a:xfrm>
          <a:prstGeom prst="rect">
            <a:avLst/>
          </a:prstGeom>
        </p:spPr>
        <p:txBody>
          <a:bodyPr wrap="square">
            <a:spAutoFit/>
          </a:bodyPr>
          <a:lstStyle/>
          <a:p>
            <a:pPr marL="285750" indent="-285750">
              <a:buFont typeface="Wingdings"/>
              <a:buChar char="v"/>
            </a:pPr>
            <a:r>
              <a:rPr lang="en-US" sz="2000" b="1" u="sng" dirty="0">
                <a:latin typeface="Calibri"/>
                <a:cs typeface="Calibri"/>
              </a:rPr>
              <a:t>Proposed Solution :</a:t>
            </a:r>
          </a:p>
          <a:p>
            <a:pPr marL="742950" lvl="1" indent="-285750">
              <a:buFont typeface="Wingdings"/>
              <a:buChar char="ü"/>
            </a:pPr>
            <a:r>
              <a:rPr lang="en-US" sz="2400" dirty="0"/>
              <a:t>Step-Up primarily focuses on</a:t>
            </a:r>
            <a:r>
              <a:rPr lang="en-US" sz="2400" dirty="0">
                <a:ea typeface="+mn-lt"/>
                <a:cs typeface="+mn-lt"/>
              </a:rPr>
              <a:t> admission of new student, generate the fee payment receipts, scanning and uploading the students documents, saving it with permanent unique id provided</a:t>
            </a:r>
            <a:r>
              <a:rPr lang="en-US" sz="2400" dirty="0"/>
              <a:t>, providing the details regarding institute, courses and conducting all the admission process in an efficient and concise manner</a:t>
            </a:r>
            <a:r>
              <a:rPr lang="en-US" sz="2400" dirty="0" smtClean="0"/>
              <a:t>.</a:t>
            </a:r>
          </a:p>
          <a:p>
            <a:pPr marL="742950" lvl="1" indent="-285750">
              <a:buFont typeface="Wingdings"/>
              <a:buChar char="ü"/>
            </a:pPr>
            <a:endParaRPr lang="en-US" sz="2400" dirty="0"/>
          </a:p>
          <a:p>
            <a:pPr marL="742950" lvl="1" indent="-285750">
              <a:buFont typeface="Wingdings"/>
              <a:buChar char="ü"/>
            </a:pPr>
            <a:r>
              <a:rPr lang="en-US" sz="2400" dirty="0">
                <a:ea typeface="+mn-lt"/>
                <a:cs typeface="+mn-lt"/>
              </a:rPr>
              <a:t>Step-Up collects the details of student and accordingly allot them for quick-tests afterwards student can upload all the required documents which will be verified by the faculties and student can go for the interview round</a:t>
            </a:r>
            <a:r>
              <a:rPr lang="en-US" sz="2400" dirty="0" smtClean="0">
                <a:ea typeface="+mn-lt"/>
                <a:cs typeface="+mn-lt"/>
              </a:rPr>
              <a:t>.</a:t>
            </a:r>
          </a:p>
          <a:p>
            <a:pPr marL="742950" lvl="1" indent="-285750">
              <a:buFont typeface="Wingdings"/>
              <a:buChar char="ü"/>
            </a:pPr>
            <a:endParaRPr lang="en-US" sz="2400" dirty="0">
              <a:ea typeface="+mn-lt"/>
              <a:cs typeface="+mn-lt"/>
            </a:endParaRPr>
          </a:p>
          <a:p>
            <a:pPr marL="742950" lvl="1" indent="-285750">
              <a:buFont typeface="Wingdings"/>
              <a:buChar char="ü"/>
            </a:pPr>
            <a:r>
              <a:rPr lang="en-US" sz="2400" dirty="0"/>
              <a:t>This web enabled application provides a layer between the aspiring candidates and the institute for shortlisting really interested candidates. This will make admission process concise.</a:t>
            </a:r>
          </a:p>
          <a:p>
            <a:pPr marL="742950" lvl="1" indent="-285750">
              <a:buFont typeface="Wingdings"/>
              <a:buChar char="ü"/>
            </a:pPr>
            <a:endParaRPr lang="en-US"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01008" y="132516"/>
            <a:ext cx="1284987" cy="1279994"/>
          </a:xfrm>
          <a:prstGeom prst="rect">
            <a:avLst/>
          </a:prstGeom>
        </p:spPr>
      </p:pic>
      <p:pic>
        <p:nvPicPr>
          <p:cNvPr id="4"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01008" y="132516"/>
            <a:ext cx="1284987" cy="1279994"/>
          </a:xfrm>
          <a:prstGeom prst="rect">
            <a:avLst/>
          </a:prstGeom>
        </p:spPr>
      </p:pic>
    </p:spTree>
    <p:extLst>
      <p:ext uri="{BB962C8B-B14F-4D97-AF65-F5344CB8AC3E}">
        <p14:creationId xmlns:p14="http://schemas.microsoft.com/office/powerpoint/2010/main" val="5384513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0840A7-EF05-FDD3-8D5A-DC76068540F5}"/>
              </a:ext>
            </a:extLst>
          </p:cNvPr>
          <p:cNvSpPr txBox="1"/>
          <p:nvPr/>
        </p:nvSpPr>
        <p:spPr>
          <a:xfrm>
            <a:off x="524432" y="618276"/>
            <a:ext cx="10820902" cy="64017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800100" lvl="1" indent="-342900">
              <a:buFont typeface="Wingdings" panose="05000000000000000000" pitchFamily="2" charset="2"/>
              <a:buChar char="v"/>
            </a:pPr>
            <a:r>
              <a:rPr lang="en-US" sz="2800" b="1" u="sng" dirty="0"/>
              <a:t>Purpose </a:t>
            </a:r>
            <a:r>
              <a:rPr lang="en-US" sz="2800" b="1" u="sng" dirty="0" smtClean="0"/>
              <a:t>:</a:t>
            </a:r>
          </a:p>
          <a:p>
            <a:pPr marL="1371600" lvl="2" indent="-457200">
              <a:buFont typeface="Wingdings" panose="05000000000000000000" pitchFamily="2" charset="2"/>
              <a:buChar char="q"/>
            </a:pPr>
            <a:r>
              <a:rPr lang="en-US" sz="2800" dirty="0"/>
              <a:t>Manage large number of student </a:t>
            </a:r>
            <a:r>
              <a:rPr lang="en-US" sz="2800" dirty="0" smtClean="0"/>
              <a:t>details.</a:t>
            </a:r>
          </a:p>
          <a:p>
            <a:pPr marL="1371600" lvl="2" indent="-457200">
              <a:buFont typeface="Wingdings" panose="05000000000000000000" pitchFamily="2" charset="2"/>
              <a:buChar char="q"/>
            </a:pPr>
            <a:endParaRPr lang="en-US" sz="2800" dirty="0" smtClean="0"/>
          </a:p>
          <a:p>
            <a:pPr marL="1371600" lvl="2" indent="-457200">
              <a:buFont typeface="Wingdings" panose="05000000000000000000" pitchFamily="2" charset="2"/>
              <a:buChar char="q"/>
            </a:pPr>
            <a:r>
              <a:rPr lang="en-US" sz="2800" dirty="0" smtClean="0"/>
              <a:t>Create </a:t>
            </a:r>
            <a:r>
              <a:rPr lang="en-US" sz="2800" dirty="0"/>
              <a:t>student accounts and maintain the data’s effectively. </a:t>
            </a:r>
            <a:endParaRPr lang="en-US" sz="2800" dirty="0" smtClean="0"/>
          </a:p>
          <a:p>
            <a:pPr marL="1371600" lvl="2" indent="-457200">
              <a:buFont typeface="Wingdings" panose="05000000000000000000" pitchFamily="2" charset="2"/>
              <a:buChar char="q"/>
            </a:pPr>
            <a:endParaRPr lang="en-US" sz="2800" dirty="0" smtClean="0"/>
          </a:p>
          <a:p>
            <a:pPr marL="1371600" lvl="2" indent="-457200">
              <a:buFont typeface="Wingdings" panose="05000000000000000000" pitchFamily="2" charset="2"/>
              <a:buChar char="q"/>
            </a:pPr>
            <a:r>
              <a:rPr lang="en-US" sz="2800" dirty="0"/>
              <a:t>Reduce the work load in interview the students for selection and Counseling should be very effective rather then direct methods. </a:t>
            </a:r>
            <a:endParaRPr lang="en-US" sz="2800" dirty="0" smtClean="0"/>
          </a:p>
          <a:p>
            <a:pPr marL="1371600" lvl="2" indent="-457200">
              <a:buFont typeface="Wingdings" panose="05000000000000000000" pitchFamily="2" charset="2"/>
              <a:buChar char="q"/>
            </a:pPr>
            <a:endParaRPr lang="en-US" sz="2800" dirty="0" smtClean="0"/>
          </a:p>
          <a:p>
            <a:pPr marL="1371600" lvl="2" indent="-457200">
              <a:buFont typeface="Wingdings" panose="05000000000000000000" pitchFamily="2" charset="2"/>
              <a:buChar char="q"/>
            </a:pPr>
            <a:r>
              <a:rPr lang="en-US" sz="2800" dirty="0" smtClean="0"/>
              <a:t> </a:t>
            </a:r>
            <a:r>
              <a:rPr lang="en-US" sz="2800" dirty="0"/>
              <a:t>Activities like updating, modification, deletion of records should be easier. </a:t>
            </a:r>
            <a:endParaRPr lang="en-US" sz="2800" dirty="0" smtClean="0"/>
          </a:p>
          <a:p>
            <a:pPr marL="1371600" lvl="2" indent="-457200">
              <a:buFont typeface="Wingdings" panose="05000000000000000000" pitchFamily="2" charset="2"/>
              <a:buChar char="q"/>
            </a:pPr>
            <a:endParaRPr lang="en-US" sz="2800" dirty="0" smtClean="0"/>
          </a:p>
          <a:p>
            <a:pPr marL="1371600" lvl="2" indent="-457200">
              <a:buFont typeface="Wingdings" panose="05000000000000000000" pitchFamily="2" charset="2"/>
              <a:buChar char="q"/>
            </a:pPr>
            <a:r>
              <a:rPr lang="en-US" sz="2800" dirty="0" smtClean="0"/>
              <a:t> </a:t>
            </a:r>
            <a:r>
              <a:rPr lang="en-US" sz="2800" dirty="0"/>
              <a:t>The System must support Undo the Previous activities if any Problem Occurs.</a:t>
            </a:r>
            <a:endParaRPr lang="en-US" sz="2800" b="1" u="sng" dirty="0">
              <a:ea typeface="+mn-lt"/>
              <a:cs typeface="+mn-lt"/>
            </a:endParaRPr>
          </a:p>
          <a:p>
            <a:pPr marL="1828800" lvl="3" indent="-457200">
              <a:buFont typeface="Wingdings" panose="05000000000000000000" pitchFamily="2" charset="2"/>
              <a:buChar char="q"/>
            </a:pPr>
            <a:endParaRPr lang="en-US" sz="2800" dirty="0">
              <a:ea typeface="+mn-lt"/>
              <a:cs typeface="+mn-lt"/>
            </a:endParaRPr>
          </a:p>
          <a:p>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37723" y="71727"/>
            <a:ext cx="1284987" cy="1279994"/>
          </a:xfrm>
          <a:prstGeom prst="rect">
            <a:avLst/>
          </a:prstGeom>
        </p:spPr>
      </p:pic>
      <p:pic>
        <p:nvPicPr>
          <p:cNvPr id="4"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37723" y="71727"/>
            <a:ext cx="1284987" cy="1279994"/>
          </a:xfrm>
          <a:prstGeom prst="rect">
            <a:avLst/>
          </a:prstGeom>
        </p:spPr>
      </p:pic>
    </p:spTree>
    <p:extLst>
      <p:ext uri="{BB962C8B-B14F-4D97-AF65-F5344CB8AC3E}">
        <p14:creationId xmlns:p14="http://schemas.microsoft.com/office/powerpoint/2010/main" val="15508525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5733" y="670805"/>
            <a:ext cx="10938934" cy="5262979"/>
          </a:xfrm>
          <a:prstGeom prst="rect">
            <a:avLst/>
          </a:prstGeom>
        </p:spPr>
        <p:txBody>
          <a:bodyPr wrap="square">
            <a:spAutoFit/>
          </a:bodyPr>
          <a:lstStyle/>
          <a:p>
            <a:pPr marL="800100" lvl="1" indent="-342900">
              <a:buFont typeface="Wingdings" panose="05000000000000000000" pitchFamily="2" charset="2"/>
              <a:buChar char="v"/>
            </a:pPr>
            <a:r>
              <a:rPr lang="en-US" sz="2400" b="1" u="sng" dirty="0"/>
              <a:t>Scope : </a:t>
            </a:r>
            <a:endParaRPr lang="en-US" dirty="0"/>
          </a:p>
          <a:p>
            <a:pPr marL="1828800" lvl="3" indent="-457200">
              <a:buFont typeface="Wingdings" panose="05000000000000000000" pitchFamily="2" charset="2"/>
              <a:buChar char="q"/>
            </a:pPr>
            <a:r>
              <a:rPr lang="en-US" sz="2400" dirty="0"/>
              <a:t>This project’s aim is to automate the system, pre-checking the inclusion of all required material and automatically ranking each student’s application based on a number of criteria</a:t>
            </a:r>
            <a:r>
              <a:rPr lang="en-US" sz="2400" dirty="0" smtClean="0"/>
              <a:t>.</a:t>
            </a:r>
          </a:p>
          <a:p>
            <a:pPr marL="1828800" lvl="3" indent="-457200">
              <a:buFont typeface="Wingdings" panose="05000000000000000000" pitchFamily="2" charset="2"/>
              <a:buChar char="q"/>
            </a:pPr>
            <a:endParaRPr lang="en-US" sz="2400" dirty="0" smtClean="0"/>
          </a:p>
          <a:p>
            <a:pPr marL="1828800" lvl="3" indent="-457200">
              <a:buFont typeface="Wingdings" panose="05000000000000000000" pitchFamily="2" charset="2"/>
              <a:buChar char="q"/>
            </a:pPr>
            <a:r>
              <a:rPr lang="en-US" sz="2400" dirty="0"/>
              <a:t>The data used by the system is stored in a database that will be the </a:t>
            </a:r>
            <a:r>
              <a:rPr lang="en-US" sz="2400" dirty="0" err="1"/>
              <a:t>centre</a:t>
            </a:r>
            <a:r>
              <a:rPr lang="en-US" sz="2400" dirty="0"/>
              <a:t> of all information held about students and the base for the remainder of the process after the initial application has been </a:t>
            </a:r>
            <a:r>
              <a:rPr lang="en-US" sz="2400" dirty="0" smtClean="0"/>
              <a:t>made</a:t>
            </a:r>
          </a:p>
          <a:p>
            <a:pPr marL="1828800" lvl="3" indent="-457200">
              <a:buFont typeface="Wingdings" panose="05000000000000000000" pitchFamily="2" charset="2"/>
              <a:buChar char="q"/>
            </a:pPr>
            <a:endParaRPr lang="en-US" sz="2400" dirty="0" smtClean="0"/>
          </a:p>
          <a:p>
            <a:pPr marL="1828800" lvl="3" indent="-457200">
              <a:buFont typeface="Wingdings" panose="05000000000000000000" pitchFamily="2" charset="2"/>
              <a:buChar char="q"/>
            </a:pPr>
            <a:r>
              <a:rPr lang="en-US" sz="2400" dirty="0"/>
              <a:t>This enables things to be simplified and considerably quickened, making the jobs of the people involved easier. </a:t>
            </a:r>
            <a:endParaRPr lang="en-US" sz="2400" dirty="0" smtClean="0"/>
          </a:p>
          <a:p>
            <a:pPr marL="1828800" lvl="3" indent="-457200">
              <a:buFont typeface="Wingdings" panose="05000000000000000000" pitchFamily="2" charset="2"/>
              <a:buChar char="q"/>
            </a:pPr>
            <a:endParaRPr lang="en-US" sz="2400" dirty="0" smtClean="0"/>
          </a:p>
          <a:p>
            <a:pPr marL="1828800" lvl="3" indent="-457200">
              <a:buFont typeface="Wingdings" panose="05000000000000000000" pitchFamily="2" charset="2"/>
              <a:buChar char="q"/>
            </a:pPr>
            <a:r>
              <a:rPr lang="en-US" sz="2400" dirty="0" smtClean="0"/>
              <a:t>It </a:t>
            </a:r>
            <a:r>
              <a:rPr lang="en-US" sz="2400" dirty="0"/>
              <a:t>supports the current process but centralizes it and makes it possible for decisions to be made earlier and easier way. </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92665" y="0"/>
            <a:ext cx="1096575" cy="1092314"/>
          </a:xfrm>
          <a:prstGeom prst="rect">
            <a:avLst/>
          </a:prstGeom>
        </p:spPr>
      </p:pic>
      <p:pic>
        <p:nvPicPr>
          <p:cNvPr id="4"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92665" y="0"/>
            <a:ext cx="1096575" cy="1092314"/>
          </a:xfrm>
          <a:prstGeom prst="rect">
            <a:avLst/>
          </a:prstGeom>
        </p:spPr>
      </p:pic>
    </p:spTree>
    <p:extLst>
      <p:ext uri="{BB962C8B-B14F-4D97-AF65-F5344CB8AC3E}">
        <p14:creationId xmlns:p14="http://schemas.microsoft.com/office/powerpoint/2010/main" val="5796277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1826" y="536500"/>
            <a:ext cx="6086475" cy="769441"/>
          </a:xfrm>
          <a:prstGeom prst="rect">
            <a:avLst/>
          </a:prstGeom>
          <a:noFill/>
        </p:spPr>
        <p:txBody>
          <a:bodyPr wrap="square" rtlCol="0">
            <a:spAutoFit/>
          </a:bodyPr>
          <a:lstStyle/>
          <a:p>
            <a:r>
              <a:rPr lang="en-US" sz="4400" b="1" u="sng" dirty="0" smtClean="0"/>
              <a:t>Literature Survey :</a:t>
            </a:r>
            <a:endParaRPr lang="en-IN" sz="4400" b="1" u="sng" dirty="0"/>
          </a:p>
        </p:txBody>
      </p:sp>
      <p:sp>
        <p:nvSpPr>
          <p:cNvPr id="3" name="TextBox 2"/>
          <p:cNvSpPr txBox="1"/>
          <p:nvPr/>
        </p:nvSpPr>
        <p:spPr>
          <a:xfrm>
            <a:off x="1006627" y="1164134"/>
            <a:ext cx="10099221" cy="5693866"/>
          </a:xfrm>
          <a:prstGeom prst="rect">
            <a:avLst/>
          </a:prstGeom>
          <a:noFill/>
        </p:spPr>
        <p:txBody>
          <a:bodyPr wrap="square" rtlCol="0">
            <a:spAutoFit/>
          </a:bodyPr>
          <a:lstStyle/>
          <a:p>
            <a:pPr marL="914400" lvl="1" indent="-457200">
              <a:buFont typeface="Wingdings" panose="05000000000000000000" pitchFamily="2" charset="2"/>
              <a:buChar char="Ø"/>
            </a:pPr>
            <a:r>
              <a:rPr lang="en-US" sz="2800" b="1" u="sng" dirty="0" smtClean="0"/>
              <a:t>Domain Study :</a:t>
            </a:r>
            <a:endParaRPr lang="en-US" sz="2300" dirty="0"/>
          </a:p>
          <a:p>
            <a:pPr marL="1371600" lvl="2" indent="-457200">
              <a:buFont typeface="Courier New" panose="02070309020205020404" pitchFamily="49" charset="0"/>
              <a:buChar char="o"/>
            </a:pPr>
            <a:r>
              <a:rPr lang="en-US" sz="2800" dirty="0"/>
              <a:t>Reach to geographically scattered </a:t>
            </a:r>
            <a:r>
              <a:rPr lang="en-US" sz="2800" dirty="0" smtClean="0"/>
              <a:t>students</a:t>
            </a:r>
          </a:p>
          <a:p>
            <a:pPr marL="1371600" lvl="2" indent="-457200">
              <a:buFont typeface="Courier New" panose="02070309020205020404" pitchFamily="49" charset="0"/>
              <a:buChar char="o"/>
            </a:pPr>
            <a:endParaRPr lang="en-US" sz="2800" dirty="0" smtClean="0"/>
          </a:p>
          <a:p>
            <a:pPr marL="1371600" lvl="2" indent="-457200">
              <a:buFont typeface="Courier New" panose="02070309020205020404" pitchFamily="49" charset="0"/>
              <a:buChar char="o"/>
            </a:pPr>
            <a:r>
              <a:rPr lang="en-IN" sz="2800" dirty="0"/>
              <a:t>Reducing time in </a:t>
            </a:r>
            <a:r>
              <a:rPr lang="en-IN" sz="2800" dirty="0" smtClean="0"/>
              <a:t>activities</a:t>
            </a:r>
          </a:p>
          <a:p>
            <a:pPr marL="1371600" lvl="2" indent="-457200">
              <a:buFont typeface="Courier New" panose="02070309020205020404" pitchFamily="49" charset="0"/>
              <a:buChar char="o"/>
            </a:pPr>
            <a:endParaRPr lang="en-IN" sz="2800" dirty="0" smtClean="0"/>
          </a:p>
          <a:p>
            <a:pPr marL="1371600" lvl="2" indent="-457200">
              <a:buFont typeface="Courier New" panose="02070309020205020404" pitchFamily="49" charset="0"/>
              <a:buChar char="o"/>
            </a:pPr>
            <a:r>
              <a:rPr lang="en-IN" sz="2800" dirty="0"/>
              <a:t>Centralized data handling</a:t>
            </a:r>
            <a:r>
              <a:rPr lang="en-IN" sz="2800" dirty="0" smtClean="0"/>
              <a:t>.</a:t>
            </a:r>
          </a:p>
          <a:p>
            <a:pPr marL="1371600" lvl="2" indent="-457200">
              <a:buFont typeface="Courier New" panose="02070309020205020404" pitchFamily="49" charset="0"/>
              <a:buChar char="o"/>
            </a:pPr>
            <a:endParaRPr lang="en-IN" sz="2800" dirty="0" smtClean="0"/>
          </a:p>
          <a:p>
            <a:pPr marL="1371600" lvl="2" indent="-457200">
              <a:buFont typeface="Courier New" panose="02070309020205020404" pitchFamily="49" charset="0"/>
              <a:buChar char="o"/>
            </a:pPr>
            <a:r>
              <a:rPr lang="en-US" sz="2800" dirty="0"/>
              <a:t>Paperless admission with reduced manpower </a:t>
            </a:r>
            <a:r>
              <a:rPr lang="en-US" sz="2800" dirty="0" smtClean="0"/>
              <a:t>.</a:t>
            </a:r>
          </a:p>
          <a:p>
            <a:pPr marL="1371600" lvl="2" indent="-457200">
              <a:buFont typeface="Courier New" panose="02070309020205020404" pitchFamily="49" charset="0"/>
              <a:buChar char="o"/>
            </a:pPr>
            <a:endParaRPr lang="en-US" sz="2800" dirty="0" smtClean="0"/>
          </a:p>
          <a:p>
            <a:pPr marL="1371600" lvl="2" indent="-457200">
              <a:buFont typeface="Courier New" panose="02070309020205020404" pitchFamily="49" charset="0"/>
              <a:buChar char="o"/>
            </a:pPr>
            <a:r>
              <a:rPr lang="en-IN" sz="2800" dirty="0" smtClean="0"/>
              <a:t>Cost cutting</a:t>
            </a:r>
          </a:p>
          <a:p>
            <a:pPr marL="1371600" lvl="2" indent="-457200">
              <a:buFont typeface="Courier New" panose="02070309020205020404" pitchFamily="49" charset="0"/>
              <a:buChar char="o"/>
            </a:pPr>
            <a:endParaRPr lang="en-IN" sz="2800" dirty="0" smtClean="0"/>
          </a:p>
          <a:p>
            <a:pPr marL="1371600" lvl="2" indent="-457200">
              <a:buFont typeface="Courier New" panose="02070309020205020404" pitchFamily="49" charset="0"/>
              <a:buChar char="o"/>
            </a:pPr>
            <a:r>
              <a:rPr lang="en-IN" sz="2800" dirty="0" smtClean="0"/>
              <a:t>Operational </a:t>
            </a:r>
            <a:r>
              <a:rPr lang="en-IN" sz="2800" dirty="0"/>
              <a:t>efficiency .</a:t>
            </a:r>
            <a:r>
              <a:rPr lang="en-US" sz="2800" dirty="0" smtClean="0"/>
              <a:t>.</a:t>
            </a:r>
            <a:endParaRPr lang="en-US" sz="2800" dirty="0"/>
          </a:p>
          <a:p>
            <a:pPr marL="914400" lvl="1" indent="-457200">
              <a:buFont typeface="Wingdings" panose="05000000000000000000" pitchFamily="2" charset="2"/>
              <a:buChar char="Ø"/>
            </a:pPr>
            <a:endParaRPr lang="en-US" sz="2800" b="1" u="sng"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37723" y="71727"/>
            <a:ext cx="1284987" cy="1279994"/>
          </a:xfrm>
          <a:prstGeom prst="rect">
            <a:avLst/>
          </a:prstGeom>
        </p:spPr>
      </p:pic>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37723" y="71727"/>
            <a:ext cx="1284987" cy="1279994"/>
          </a:xfrm>
          <a:prstGeom prst="rect">
            <a:avLst/>
          </a:prstGeom>
        </p:spPr>
      </p:pic>
    </p:spTree>
    <p:extLst>
      <p:ext uri="{BB962C8B-B14F-4D97-AF65-F5344CB8AC3E}">
        <p14:creationId xmlns:p14="http://schemas.microsoft.com/office/powerpoint/2010/main" val="20095434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4136" y="558116"/>
            <a:ext cx="6086475" cy="769441"/>
          </a:xfrm>
          <a:prstGeom prst="rect">
            <a:avLst/>
          </a:prstGeom>
          <a:noFill/>
        </p:spPr>
        <p:txBody>
          <a:bodyPr wrap="square" rtlCol="0">
            <a:spAutoFit/>
          </a:bodyPr>
          <a:lstStyle/>
          <a:p>
            <a:r>
              <a:rPr lang="en-US" sz="4400" b="1" u="sng" dirty="0" smtClean="0"/>
              <a:t>Literature Survey :</a:t>
            </a:r>
            <a:endParaRPr lang="en-IN" sz="4400" b="1" u="sng" dirty="0"/>
          </a:p>
        </p:txBody>
      </p:sp>
      <p:sp>
        <p:nvSpPr>
          <p:cNvPr id="3" name="TextBox 2"/>
          <p:cNvSpPr txBox="1"/>
          <p:nvPr/>
        </p:nvSpPr>
        <p:spPr>
          <a:xfrm>
            <a:off x="691758" y="1235242"/>
            <a:ext cx="10099221" cy="1477328"/>
          </a:xfrm>
          <a:prstGeom prst="rect">
            <a:avLst/>
          </a:prstGeom>
          <a:noFill/>
        </p:spPr>
        <p:txBody>
          <a:bodyPr wrap="square" rtlCol="0">
            <a:spAutoFit/>
          </a:bodyPr>
          <a:lstStyle/>
          <a:p>
            <a:pPr lvl="1"/>
            <a:r>
              <a:rPr lang="en-IN" sz="2400" b="1" u="sng" dirty="0" smtClean="0"/>
              <a:t>EXISTING SYSTEM :</a:t>
            </a:r>
          </a:p>
          <a:p>
            <a:pPr fontAlgn="t"/>
            <a:endParaRPr lang="en-IN" dirty="0"/>
          </a:p>
          <a:p>
            <a:pPr fontAlgn="t"/>
            <a:endParaRPr lang="en-IN" sz="2400" b="1" u="sng" dirty="0" smtClean="0"/>
          </a:p>
          <a:p>
            <a:pPr marL="914400" lvl="1" indent="-457200">
              <a:buFont typeface="+mj-lt"/>
              <a:buAutoNum type="arabicPeriod"/>
            </a:pPr>
            <a:endParaRPr lang="en-IN" sz="2400" b="1" u="sng" dirty="0" smtClean="0"/>
          </a:p>
        </p:txBody>
      </p:sp>
      <p:graphicFrame>
        <p:nvGraphicFramePr>
          <p:cNvPr id="4" name="Table 3"/>
          <p:cNvGraphicFramePr>
            <a:graphicFrameLocks noGrp="1"/>
          </p:cNvGraphicFramePr>
          <p:nvPr>
            <p:extLst>
              <p:ext uri="{D42A27DB-BD31-4B8C-83A1-F6EECF244321}">
                <p14:modId xmlns:p14="http://schemas.microsoft.com/office/powerpoint/2010/main" val="3891953838"/>
              </p:ext>
            </p:extLst>
          </p:nvPr>
        </p:nvGraphicFramePr>
        <p:xfrm>
          <a:off x="1878225" y="1738184"/>
          <a:ext cx="8814488" cy="4389120"/>
        </p:xfrm>
        <a:graphic>
          <a:graphicData uri="http://schemas.openxmlformats.org/drawingml/2006/table">
            <a:tbl>
              <a:tblPr firstRow="1" bandRow="1">
                <a:tableStyleId>{073A0DAA-6AF3-43AB-8588-CEC1D06C72B9}</a:tableStyleId>
              </a:tblPr>
              <a:tblGrid>
                <a:gridCol w="2203622">
                  <a:extLst>
                    <a:ext uri="{9D8B030D-6E8A-4147-A177-3AD203B41FA5}">
                      <a16:colId xmlns:a16="http://schemas.microsoft.com/office/drawing/2014/main" val="1291710587"/>
                    </a:ext>
                  </a:extLst>
                </a:gridCol>
                <a:gridCol w="2245531">
                  <a:extLst>
                    <a:ext uri="{9D8B030D-6E8A-4147-A177-3AD203B41FA5}">
                      <a16:colId xmlns:a16="http://schemas.microsoft.com/office/drawing/2014/main" val="241071166"/>
                    </a:ext>
                  </a:extLst>
                </a:gridCol>
                <a:gridCol w="2161713">
                  <a:extLst>
                    <a:ext uri="{9D8B030D-6E8A-4147-A177-3AD203B41FA5}">
                      <a16:colId xmlns:a16="http://schemas.microsoft.com/office/drawing/2014/main" val="3169011540"/>
                    </a:ext>
                  </a:extLst>
                </a:gridCol>
                <a:gridCol w="2203622">
                  <a:extLst>
                    <a:ext uri="{9D8B030D-6E8A-4147-A177-3AD203B41FA5}">
                      <a16:colId xmlns:a16="http://schemas.microsoft.com/office/drawing/2014/main" val="209425235"/>
                    </a:ext>
                  </a:extLst>
                </a:gridCol>
              </a:tblGrid>
              <a:tr h="531009">
                <a:tc>
                  <a:txBody>
                    <a:bodyPr/>
                    <a:lstStyle/>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err="1" smtClean="0"/>
                        <a:t>Mastersoft</a:t>
                      </a:r>
                      <a:endParaRPr lang="en-IN" dirty="0" smtClean="0"/>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smtClean="0"/>
                        <a:t>Infinite</a:t>
                      </a:r>
                      <a:r>
                        <a:rPr lang="en-IN" baseline="0" dirty="0" smtClean="0"/>
                        <a:t> Campus</a:t>
                      </a:r>
                      <a:endParaRPr lang="en-IN" dirty="0" smtClean="0"/>
                    </a:p>
                    <a:p>
                      <a:endParaRPr lang="en-IN" dirty="0"/>
                    </a:p>
                  </a:txBody>
                  <a:tcPr/>
                </a:tc>
                <a:tc>
                  <a:txBody>
                    <a:bodyPr/>
                    <a:lstStyle/>
                    <a:p>
                      <a:r>
                        <a:rPr lang="en-IN" dirty="0" smtClean="0"/>
                        <a:t>Step-Up</a:t>
                      </a:r>
                      <a:endParaRPr lang="en-IN" dirty="0"/>
                    </a:p>
                  </a:txBody>
                  <a:tcPr/>
                </a:tc>
                <a:extLst>
                  <a:ext uri="{0D108BD9-81ED-4DB2-BD59-A6C34878D82A}">
                    <a16:rowId xmlns:a16="http://schemas.microsoft.com/office/drawing/2014/main" val="2788943745"/>
                  </a:ext>
                </a:extLst>
              </a:tr>
              <a:tr h="417352">
                <a:tc>
                  <a:txBody>
                    <a:bodyPr/>
                    <a:lstStyle/>
                    <a:p>
                      <a:r>
                        <a:rPr lang="en-IN" sz="1200" dirty="0" smtClean="0"/>
                        <a:t>Automation</a:t>
                      </a:r>
                      <a:endParaRPr lang="en-IN" sz="1200" dirty="0"/>
                    </a:p>
                  </a:txBody>
                  <a:tcPr/>
                </a:tc>
                <a:tc>
                  <a:txBody>
                    <a:bodyPr/>
                    <a:lstStyle/>
                    <a:p>
                      <a:r>
                        <a:rPr lang="en-IN" sz="1200" dirty="0" smtClean="0"/>
                        <a:t>YES</a:t>
                      </a:r>
                      <a:endParaRPr lang="en-IN"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200" dirty="0" smtClean="0"/>
                        <a:t>YES</a:t>
                      </a:r>
                    </a:p>
                    <a:p>
                      <a:endParaRPr lang="en-IN"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200" dirty="0" smtClean="0"/>
                        <a:t>YES</a:t>
                      </a:r>
                    </a:p>
                    <a:p>
                      <a:endParaRPr lang="en-IN" sz="1200" dirty="0"/>
                    </a:p>
                  </a:txBody>
                  <a:tcPr/>
                </a:tc>
                <a:extLst>
                  <a:ext uri="{0D108BD9-81ED-4DB2-BD59-A6C34878D82A}">
                    <a16:rowId xmlns:a16="http://schemas.microsoft.com/office/drawing/2014/main" val="840249738"/>
                  </a:ext>
                </a:extLst>
              </a:tr>
              <a:tr h="417352">
                <a:tc>
                  <a:txBody>
                    <a:bodyPr/>
                    <a:lstStyle/>
                    <a:p>
                      <a:r>
                        <a:rPr lang="en-IN" sz="1200" dirty="0" smtClean="0"/>
                        <a:t>Security</a:t>
                      </a:r>
                      <a:endParaRPr lang="en-IN"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200" dirty="0" smtClean="0"/>
                        <a:t>YES</a:t>
                      </a:r>
                    </a:p>
                    <a:p>
                      <a:endParaRPr lang="en-IN"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200" dirty="0" smtClean="0"/>
                        <a:t>YES</a:t>
                      </a:r>
                    </a:p>
                    <a:p>
                      <a:endParaRPr lang="en-IN"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200" dirty="0" smtClean="0"/>
                        <a:t>YES</a:t>
                      </a:r>
                    </a:p>
                    <a:p>
                      <a:endParaRPr lang="en-IN" sz="1200" dirty="0"/>
                    </a:p>
                  </a:txBody>
                  <a:tcPr/>
                </a:tc>
                <a:extLst>
                  <a:ext uri="{0D108BD9-81ED-4DB2-BD59-A6C34878D82A}">
                    <a16:rowId xmlns:a16="http://schemas.microsoft.com/office/drawing/2014/main" val="3549518622"/>
                  </a:ext>
                </a:extLst>
              </a:tr>
              <a:tr h="417352">
                <a:tc>
                  <a:txBody>
                    <a:bodyPr/>
                    <a:lstStyle/>
                    <a:p>
                      <a:r>
                        <a:rPr lang="en-IN" sz="1200" dirty="0" smtClean="0"/>
                        <a:t>Centralized</a:t>
                      </a:r>
                      <a:r>
                        <a:rPr lang="en-IN" sz="1200" baseline="0" dirty="0" smtClean="0"/>
                        <a:t> Platform</a:t>
                      </a:r>
                      <a:endParaRPr lang="en-IN"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200" dirty="0" smtClean="0"/>
                        <a:t>YES</a:t>
                      </a:r>
                    </a:p>
                    <a:p>
                      <a:endParaRPr lang="en-IN" sz="1200" dirty="0"/>
                    </a:p>
                  </a:txBody>
                  <a:tcPr/>
                </a:tc>
                <a:tc>
                  <a:txBody>
                    <a:bodyPr/>
                    <a:lstStyle/>
                    <a:p>
                      <a:r>
                        <a:rPr lang="en-IN" sz="1200" dirty="0" smtClean="0"/>
                        <a:t>NO</a:t>
                      </a:r>
                      <a:endParaRPr lang="en-IN"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200" dirty="0" smtClean="0"/>
                        <a:t>YES</a:t>
                      </a:r>
                    </a:p>
                    <a:p>
                      <a:endParaRPr lang="en-IN" sz="1200" dirty="0"/>
                    </a:p>
                  </a:txBody>
                  <a:tcPr/>
                </a:tc>
                <a:extLst>
                  <a:ext uri="{0D108BD9-81ED-4DB2-BD59-A6C34878D82A}">
                    <a16:rowId xmlns:a16="http://schemas.microsoft.com/office/drawing/2014/main" val="1303015044"/>
                  </a:ext>
                </a:extLst>
              </a:tr>
              <a:tr h="417352">
                <a:tc>
                  <a:txBody>
                    <a:bodyPr/>
                    <a:lstStyle/>
                    <a:p>
                      <a:r>
                        <a:rPr lang="en-IN" sz="1200" dirty="0" smtClean="0"/>
                        <a:t>Easy Payment</a:t>
                      </a:r>
                      <a:r>
                        <a:rPr lang="en-IN" sz="1200" baseline="0" dirty="0" smtClean="0"/>
                        <a:t> Processing</a:t>
                      </a:r>
                      <a:endParaRPr lang="en-IN"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200" dirty="0" smtClean="0"/>
                        <a:t>YES</a:t>
                      </a:r>
                    </a:p>
                    <a:p>
                      <a:endParaRPr lang="en-IN"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200" dirty="0" smtClean="0"/>
                        <a:t>YES</a:t>
                      </a:r>
                    </a:p>
                    <a:p>
                      <a:endParaRPr lang="en-IN"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200" dirty="0" smtClean="0"/>
                        <a:t>YES</a:t>
                      </a:r>
                    </a:p>
                    <a:p>
                      <a:endParaRPr lang="en-IN" sz="1200" dirty="0"/>
                    </a:p>
                  </a:txBody>
                  <a:tcPr/>
                </a:tc>
                <a:extLst>
                  <a:ext uri="{0D108BD9-81ED-4DB2-BD59-A6C34878D82A}">
                    <a16:rowId xmlns:a16="http://schemas.microsoft.com/office/drawing/2014/main" val="3679741386"/>
                  </a:ext>
                </a:extLst>
              </a:tr>
              <a:tr h="417352">
                <a:tc>
                  <a:txBody>
                    <a:bodyPr/>
                    <a:lstStyle/>
                    <a:p>
                      <a:r>
                        <a:rPr lang="en-IN" sz="1200" dirty="0" smtClean="0"/>
                        <a:t>Flexibility 24*7</a:t>
                      </a:r>
                      <a:endParaRPr lang="en-IN" sz="1200" dirty="0"/>
                    </a:p>
                  </a:txBody>
                  <a:tcPr/>
                </a:tc>
                <a:tc>
                  <a:txBody>
                    <a:bodyPr/>
                    <a:lstStyle/>
                    <a:p>
                      <a:r>
                        <a:rPr lang="en-IN" sz="1200" dirty="0" smtClean="0"/>
                        <a:t>NO</a:t>
                      </a:r>
                      <a:endParaRPr lang="en-IN" sz="1200" dirty="0"/>
                    </a:p>
                  </a:txBody>
                  <a:tcPr/>
                </a:tc>
                <a:tc>
                  <a:txBody>
                    <a:bodyPr/>
                    <a:lstStyle/>
                    <a:p>
                      <a:r>
                        <a:rPr lang="en-IN" sz="1200" dirty="0" smtClean="0"/>
                        <a:t>NO</a:t>
                      </a:r>
                      <a:endParaRPr lang="en-IN"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200" dirty="0" smtClean="0"/>
                        <a:t>YES</a:t>
                      </a:r>
                    </a:p>
                    <a:p>
                      <a:endParaRPr lang="en-IN" sz="1200" dirty="0"/>
                    </a:p>
                  </a:txBody>
                  <a:tcPr/>
                </a:tc>
                <a:extLst>
                  <a:ext uri="{0D108BD9-81ED-4DB2-BD59-A6C34878D82A}">
                    <a16:rowId xmlns:a16="http://schemas.microsoft.com/office/drawing/2014/main" val="2534837836"/>
                  </a:ext>
                </a:extLst>
              </a:tr>
              <a:tr h="417352">
                <a:tc>
                  <a:txBody>
                    <a:bodyPr/>
                    <a:lstStyle/>
                    <a:p>
                      <a:r>
                        <a:rPr lang="en-IN" sz="1200" dirty="0" smtClean="0"/>
                        <a:t>Virtual Mode exams</a:t>
                      </a:r>
                      <a:endParaRPr lang="en-IN" sz="1200" dirty="0"/>
                    </a:p>
                  </a:txBody>
                  <a:tcPr/>
                </a:tc>
                <a:tc>
                  <a:txBody>
                    <a:bodyPr/>
                    <a:lstStyle/>
                    <a:p>
                      <a:r>
                        <a:rPr lang="en-IN" sz="1200" dirty="0" smtClean="0"/>
                        <a:t>NO</a:t>
                      </a:r>
                      <a:endParaRPr lang="en-IN" sz="1200" dirty="0"/>
                    </a:p>
                  </a:txBody>
                  <a:tcPr/>
                </a:tc>
                <a:tc>
                  <a:txBody>
                    <a:bodyPr/>
                    <a:lstStyle/>
                    <a:p>
                      <a:r>
                        <a:rPr lang="en-IN" sz="1200" dirty="0" smtClean="0"/>
                        <a:t>NO</a:t>
                      </a:r>
                      <a:endParaRPr lang="en-IN"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200" dirty="0" smtClean="0"/>
                        <a:t>YES</a:t>
                      </a:r>
                    </a:p>
                    <a:p>
                      <a:endParaRPr lang="en-IN" sz="1200" dirty="0"/>
                    </a:p>
                  </a:txBody>
                  <a:tcPr/>
                </a:tc>
                <a:extLst>
                  <a:ext uri="{0D108BD9-81ED-4DB2-BD59-A6C34878D82A}">
                    <a16:rowId xmlns:a16="http://schemas.microsoft.com/office/drawing/2014/main" val="2601826050"/>
                  </a:ext>
                </a:extLst>
              </a:tr>
              <a:tr h="417352">
                <a:tc>
                  <a:txBody>
                    <a:bodyPr/>
                    <a:lstStyle/>
                    <a:p>
                      <a:r>
                        <a:rPr lang="en-IN" sz="1200" dirty="0" smtClean="0"/>
                        <a:t>Universities Ratings</a:t>
                      </a:r>
                      <a:endParaRPr lang="en-IN" sz="1200" dirty="0"/>
                    </a:p>
                  </a:txBody>
                  <a:tcPr/>
                </a:tc>
                <a:tc>
                  <a:txBody>
                    <a:bodyPr/>
                    <a:lstStyle/>
                    <a:p>
                      <a:r>
                        <a:rPr lang="en-IN" sz="1200" dirty="0" smtClean="0"/>
                        <a:t>NO</a:t>
                      </a:r>
                      <a:endParaRPr lang="en-IN" sz="1200" dirty="0"/>
                    </a:p>
                  </a:txBody>
                  <a:tcPr/>
                </a:tc>
                <a:tc>
                  <a:txBody>
                    <a:bodyPr/>
                    <a:lstStyle/>
                    <a:p>
                      <a:r>
                        <a:rPr lang="en-IN" sz="1200" dirty="0" smtClean="0"/>
                        <a:t>NO</a:t>
                      </a:r>
                      <a:endParaRPr lang="en-IN"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200" dirty="0" smtClean="0"/>
                        <a:t>YES</a:t>
                      </a:r>
                    </a:p>
                    <a:p>
                      <a:endParaRPr lang="en-IN" sz="1200" dirty="0"/>
                    </a:p>
                  </a:txBody>
                  <a:tcPr/>
                </a:tc>
                <a:extLst>
                  <a:ext uri="{0D108BD9-81ED-4DB2-BD59-A6C34878D82A}">
                    <a16:rowId xmlns:a16="http://schemas.microsoft.com/office/drawing/2014/main" val="4191754573"/>
                  </a:ext>
                </a:extLst>
              </a:tr>
              <a:tr h="238487">
                <a:tc>
                  <a:txBody>
                    <a:bodyPr/>
                    <a:lstStyle/>
                    <a:p>
                      <a:r>
                        <a:rPr lang="en-IN" sz="1200" dirty="0" smtClean="0"/>
                        <a:t>Documents</a:t>
                      </a:r>
                      <a:r>
                        <a:rPr lang="en-IN" sz="1200" baseline="0" dirty="0" smtClean="0"/>
                        <a:t> Verification</a:t>
                      </a:r>
                      <a:endParaRPr lang="en-IN" sz="1200" dirty="0"/>
                    </a:p>
                  </a:txBody>
                  <a:tcPr/>
                </a:tc>
                <a:tc>
                  <a:txBody>
                    <a:bodyPr/>
                    <a:lstStyle/>
                    <a:p>
                      <a:r>
                        <a:rPr lang="en-IN" sz="1200" dirty="0" smtClean="0"/>
                        <a:t>NO</a:t>
                      </a:r>
                      <a:endParaRPr lang="en-IN" sz="1200" dirty="0"/>
                    </a:p>
                  </a:txBody>
                  <a:tcPr/>
                </a:tc>
                <a:tc>
                  <a:txBody>
                    <a:bodyPr/>
                    <a:lstStyle/>
                    <a:p>
                      <a:r>
                        <a:rPr lang="en-IN" sz="1200" dirty="0" smtClean="0"/>
                        <a:t>NO</a:t>
                      </a:r>
                      <a:endParaRPr lang="en-IN" sz="1200" dirty="0"/>
                    </a:p>
                  </a:txBody>
                  <a:tcPr/>
                </a:tc>
                <a:tc>
                  <a:txBody>
                    <a:bodyPr/>
                    <a:lstStyle/>
                    <a:p>
                      <a:r>
                        <a:rPr lang="en-IN" sz="1200" dirty="0" smtClean="0"/>
                        <a:t>YES</a:t>
                      </a:r>
                      <a:endParaRPr lang="en-IN" sz="1200" dirty="0"/>
                    </a:p>
                  </a:txBody>
                  <a:tcPr/>
                </a:tc>
                <a:extLst>
                  <a:ext uri="{0D108BD9-81ED-4DB2-BD59-A6C34878D82A}">
                    <a16:rowId xmlns:a16="http://schemas.microsoft.com/office/drawing/2014/main" val="3801167915"/>
                  </a:ext>
                </a:extLst>
              </a:tr>
              <a:tr h="238487">
                <a:tc>
                  <a:txBody>
                    <a:bodyPr/>
                    <a:lstStyle/>
                    <a:p>
                      <a:r>
                        <a:rPr lang="en-IN" sz="1200" dirty="0" smtClean="0"/>
                        <a:t>Generate Report</a:t>
                      </a:r>
                      <a:endParaRPr lang="en-IN" sz="1200" dirty="0"/>
                    </a:p>
                  </a:txBody>
                  <a:tcPr/>
                </a:tc>
                <a:tc>
                  <a:txBody>
                    <a:bodyPr/>
                    <a:lstStyle/>
                    <a:p>
                      <a:r>
                        <a:rPr lang="en-IN" sz="1200" dirty="0" smtClean="0"/>
                        <a:t>YES</a:t>
                      </a:r>
                      <a:endParaRPr lang="en-IN" sz="1200" dirty="0"/>
                    </a:p>
                  </a:txBody>
                  <a:tcPr/>
                </a:tc>
                <a:tc>
                  <a:txBody>
                    <a:bodyPr/>
                    <a:lstStyle/>
                    <a:p>
                      <a:r>
                        <a:rPr lang="en-IN" sz="1200" dirty="0" smtClean="0"/>
                        <a:t>YES</a:t>
                      </a:r>
                      <a:endParaRPr lang="en-IN" sz="1200" dirty="0"/>
                    </a:p>
                  </a:txBody>
                  <a:tcPr/>
                </a:tc>
                <a:tc>
                  <a:txBody>
                    <a:bodyPr/>
                    <a:lstStyle/>
                    <a:p>
                      <a:r>
                        <a:rPr lang="en-IN" sz="1200" dirty="0" smtClean="0"/>
                        <a:t>YES</a:t>
                      </a:r>
                      <a:endParaRPr lang="en-IN" sz="1200" dirty="0"/>
                    </a:p>
                  </a:txBody>
                  <a:tcPr/>
                </a:tc>
                <a:extLst>
                  <a:ext uri="{0D108BD9-81ED-4DB2-BD59-A6C34878D82A}">
                    <a16:rowId xmlns:a16="http://schemas.microsoft.com/office/drawing/2014/main" val="3193787447"/>
                  </a:ext>
                </a:extLst>
              </a:tr>
            </a:tbl>
          </a:graphicData>
        </a:graphic>
      </p:graphicFrame>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37723" y="71727"/>
            <a:ext cx="1284987" cy="1279994"/>
          </a:xfrm>
          <a:prstGeom prst="rect">
            <a:avLst/>
          </a:prstGeom>
        </p:spPr>
      </p:pic>
      <p:pic>
        <p:nvPicPr>
          <p:cNvPr id="6"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37723" y="71727"/>
            <a:ext cx="1284987" cy="1279994"/>
          </a:xfrm>
          <a:prstGeom prst="rect">
            <a:avLst/>
          </a:prstGeom>
        </p:spPr>
      </p:pic>
    </p:spTree>
    <p:extLst>
      <p:ext uri="{BB962C8B-B14F-4D97-AF65-F5344CB8AC3E}">
        <p14:creationId xmlns:p14="http://schemas.microsoft.com/office/powerpoint/2010/main" val="11053883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35693" y="519566"/>
            <a:ext cx="6086475" cy="769441"/>
          </a:xfrm>
          <a:prstGeom prst="rect">
            <a:avLst/>
          </a:prstGeom>
          <a:noFill/>
        </p:spPr>
        <p:txBody>
          <a:bodyPr wrap="square" rtlCol="0">
            <a:spAutoFit/>
          </a:bodyPr>
          <a:lstStyle/>
          <a:p>
            <a:r>
              <a:rPr lang="en-US" sz="4400" b="1" u="sng" dirty="0" smtClean="0"/>
              <a:t>Literature Survey :</a:t>
            </a:r>
            <a:endParaRPr lang="en-IN" sz="4400" b="1" u="sng" dirty="0"/>
          </a:p>
        </p:txBody>
      </p:sp>
      <p:sp>
        <p:nvSpPr>
          <p:cNvPr id="3" name="TextBox 2"/>
          <p:cNvSpPr txBox="1"/>
          <p:nvPr/>
        </p:nvSpPr>
        <p:spPr>
          <a:xfrm>
            <a:off x="735693" y="1119673"/>
            <a:ext cx="10778974" cy="5262979"/>
          </a:xfrm>
          <a:prstGeom prst="rect">
            <a:avLst/>
          </a:prstGeom>
          <a:noFill/>
        </p:spPr>
        <p:txBody>
          <a:bodyPr wrap="square" rtlCol="0">
            <a:spAutoFit/>
          </a:bodyPr>
          <a:lstStyle/>
          <a:p>
            <a:pPr marL="914400" lvl="1" indent="-457200">
              <a:buFont typeface="Wingdings" panose="05000000000000000000" pitchFamily="2" charset="2"/>
              <a:buChar char="Ø"/>
            </a:pPr>
            <a:r>
              <a:rPr lang="en-US" sz="2800" b="1" u="sng" dirty="0" smtClean="0"/>
              <a:t>Research Paper 1:</a:t>
            </a:r>
          </a:p>
          <a:p>
            <a:pPr lvl="1" algn="ctr"/>
            <a:r>
              <a:rPr lang="en-US" sz="2800" i="1" dirty="0" smtClean="0"/>
              <a:t>-</a:t>
            </a:r>
            <a:r>
              <a:rPr lang="en-US" sz="2800" b="1" u="sng" dirty="0" smtClean="0"/>
              <a:t>Title </a:t>
            </a:r>
            <a:r>
              <a:rPr lang="en-US" sz="2400" b="1" dirty="0" smtClean="0"/>
              <a:t>: </a:t>
            </a:r>
            <a:r>
              <a:rPr lang="en-US" sz="2800" b="1" dirty="0"/>
              <a:t>Modelling Online Admission System: A </a:t>
            </a:r>
            <a:r>
              <a:rPr lang="en-US" sz="2800" b="1" dirty="0" err="1"/>
              <a:t>MultiAgent</a:t>
            </a:r>
            <a:r>
              <a:rPr lang="en-US" sz="2800" b="1" dirty="0"/>
              <a:t> Based </a:t>
            </a:r>
            <a:r>
              <a:rPr lang="en-US" sz="2800" b="1" dirty="0" smtClean="0"/>
              <a:t>Approach</a:t>
            </a:r>
          </a:p>
          <a:p>
            <a:pPr lvl="1" algn="ctr"/>
            <a:endParaRPr lang="en-US" sz="2800" b="1" dirty="0" smtClean="0"/>
          </a:p>
          <a:p>
            <a:pPr lvl="1"/>
            <a:r>
              <a:rPr lang="en-US" sz="2000" b="1" dirty="0" smtClean="0"/>
              <a:t>-</a:t>
            </a:r>
            <a:r>
              <a:rPr lang="en-US" sz="2800" b="1" u="sng" dirty="0" smtClean="0"/>
              <a:t>Author</a:t>
            </a:r>
            <a:r>
              <a:rPr lang="en-US" sz="2800" b="1" dirty="0" smtClean="0"/>
              <a:t> : </a:t>
            </a:r>
            <a:r>
              <a:rPr lang="en-IN" sz="2800" b="1" dirty="0"/>
              <a:t>Ajay </a:t>
            </a:r>
            <a:r>
              <a:rPr lang="en-IN" sz="2800" b="1" dirty="0" err="1" smtClean="0"/>
              <a:t>Auddy</a:t>
            </a:r>
            <a:r>
              <a:rPr lang="en-IN" sz="2800" b="1" dirty="0"/>
              <a:t> and </a:t>
            </a:r>
            <a:r>
              <a:rPr lang="en-IN" sz="2800" b="1" dirty="0" err="1"/>
              <a:t>Sripati</a:t>
            </a:r>
            <a:r>
              <a:rPr lang="en-IN" sz="2800" b="1" dirty="0"/>
              <a:t> </a:t>
            </a:r>
            <a:r>
              <a:rPr lang="en-IN" sz="2800" b="1" dirty="0" err="1" smtClean="0"/>
              <a:t>Mukhopadhyay</a:t>
            </a:r>
            <a:endParaRPr lang="en-IN" sz="2800" b="1" dirty="0" smtClean="0"/>
          </a:p>
          <a:p>
            <a:pPr lvl="1"/>
            <a:r>
              <a:rPr lang="en-US" sz="2800" b="1" dirty="0" smtClean="0"/>
              <a:t>-</a:t>
            </a:r>
            <a:r>
              <a:rPr lang="en-US" sz="2800" b="1" u="sng" dirty="0" smtClean="0"/>
              <a:t>Publisher</a:t>
            </a:r>
            <a:r>
              <a:rPr lang="en-US" sz="2800" b="1" dirty="0" smtClean="0"/>
              <a:t> : MECS (Modern Education and Computer Science)</a:t>
            </a:r>
            <a:endParaRPr lang="en-IN" sz="2800" b="1" dirty="0" smtClean="0"/>
          </a:p>
          <a:p>
            <a:pPr lvl="1"/>
            <a:endParaRPr lang="en-IN" sz="2800" b="1" dirty="0" smtClean="0"/>
          </a:p>
          <a:p>
            <a:pPr lvl="1"/>
            <a:r>
              <a:rPr lang="en-IN" sz="2800" dirty="0" smtClean="0"/>
              <a:t>-</a:t>
            </a:r>
            <a:r>
              <a:rPr lang="en-IN" sz="2800" b="1" u="sng" dirty="0" smtClean="0"/>
              <a:t>Summary :</a:t>
            </a:r>
          </a:p>
          <a:p>
            <a:pPr lvl="1"/>
            <a:endParaRPr lang="en-IN" sz="2800" b="1" u="sng" dirty="0" smtClean="0"/>
          </a:p>
          <a:p>
            <a:pPr marL="1371600" lvl="2" indent="-457200">
              <a:buFont typeface="Wingdings" panose="05000000000000000000" pitchFamily="2" charset="2"/>
              <a:buChar char="§"/>
            </a:pPr>
            <a:r>
              <a:rPr lang="en-US" sz="2800" dirty="0"/>
              <a:t>This paper has proposed multi-agent based architecture for Online Admission System for affiliated institutions under Higher Education system</a:t>
            </a:r>
            <a:endParaRPr lang="en-IN" sz="2800" b="1" u="sng"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37723" y="71727"/>
            <a:ext cx="1284987" cy="1279994"/>
          </a:xfrm>
          <a:prstGeom prst="rect">
            <a:avLst/>
          </a:prstGeom>
        </p:spPr>
      </p:pic>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37723" y="71727"/>
            <a:ext cx="1284987" cy="1279994"/>
          </a:xfrm>
          <a:prstGeom prst="rect">
            <a:avLst/>
          </a:prstGeom>
        </p:spPr>
      </p:pic>
    </p:spTree>
    <p:extLst>
      <p:ext uri="{BB962C8B-B14F-4D97-AF65-F5344CB8AC3E}">
        <p14:creationId xmlns:p14="http://schemas.microsoft.com/office/powerpoint/2010/main" val="265342157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3609</TotalTime>
  <Words>1979</Words>
  <Application>Microsoft Office PowerPoint</Application>
  <PresentationFormat>Widescreen</PresentationFormat>
  <Paragraphs>300</Paragraphs>
  <Slides>35</Slides>
  <Notes>7</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35</vt:i4>
      </vt:variant>
    </vt:vector>
  </HeadingPairs>
  <TitlesOfParts>
    <vt:vector size="49" baseType="lpstr">
      <vt:lpstr>Arial</vt:lpstr>
      <vt:lpstr>Arial Narrow</vt:lpstr>
      <vt:lpstr>Bahnschrift Light</vt:lpstr>
      <vt:lpstr>Baskerville Old Face</vt:lpstr>
      <vt:lpstr>Bell MT</vt:lpstr>
      <vt:lpstr>Calibri</vt:lpstr>
      <vt:lpstr>Corbel Light</vt:lpstr>
      <vt:lpstr>Courier New</vt:lpstr>
      <vt:lpstr>Garamond</vt:lpstr>
      <vt:lpstr>Helvetica Neue</vt:lpstr>
      <vt:lpstr>Times</vt:lpstr>
      <vt:lpstr>Times New Roman</vt:lpstr>
      <vt:lpstr>Wingdings</vt:lpstr>
      <vt:lpstr>Organic</vt:lpstr>
      <vt:lpstr>Step-Up</vt:lpstr>
      <vt:lpstr>ABSTRACT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Sparsh Pal</dc:creator>
  <cp:lastModifiedBy>Sparsh Pal</cp:lastModifiedBy>
  <cp:revision>771</cp:revision>
  <dcterms:created xsi:type="dcterms:W3CDTF">2022-08-09T04:30:18Z</dcterms:created>
  <dcterms:modified xsi:type="dcterms:W3CDTF">2022-12-14T21:20:57Z</dcterms:modified>
</cp:coreProperties>
</file>