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sldIdLst>
    <p:sldId id="256" r:id="rId2"/>
    <p:sldId id="257" r:id="rId3"/>
    <p:sldId id="269" r:id="rId4"/>
    <p:sldId id="258" r:id="rId5"/>
    <p:sldId id="260" r:id="rId6"/>
    <p:sldId id="268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07"/>
    <p:restoredTop sz="94643"/>
  </p:normalViewPr>
  <p:slideViewPr>
    <p:cSldViewPr snapToGrid="0" snapToObjects="1">
      <p:cViewPr>
        <p:scale>
          <a:sx n="93" d="100"/>
          <a:sy n="93" d="100"/>
        </p:scale>
        <p:origin x="248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9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kandur@in.ibm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Relationship Id="rId3" Type="http://schemas.openxmlformats.org/officeDocument/2006/relationships/image" Target="../media/image9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wift.org/getting-started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2487376"/>
            <a:ext cx="10049933" cy="1295436"/>
          </a:xfrm>
        </p:spPr>
        <p:txBody>
          <a:bodyPr>
            <a:normAutofit fontScale="90000"/>
          </a:bodyPr>
          <a:lstStyle/>
          <a:p>
            <a:r>
              <a:rPr lang="en-US" sz="5300" dirty="0" smtClean="0">
                <a:latin typeface="Verdana" charset="0"/>
                <a:ea typeface="Verdana" charset="0"/>
                <a:cs typeface="Verdana" charset="0"/>
              </a:rPr>
              <a:t>May the ‘Open’ Source be with you</a:t>
            </a:r>
            <a:r>
              <a:rPr lang="en-US" sz="80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8300" dirty="0" smtClean="0"/>
              <a:t> </a:t>
            </a:r>
            <a:endParaRPr lang="en-US" sz="8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0133" y="5023319"/>
            <a:ext cx="9144000" cy="7540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-Sai </a:t>
            </a:r>
            <a:r>
              <a:rPr lang="en-US" dirty="0" err="1" smtClean="0"/>
              <a:t>Hema</a:t>
            </a:r>
            <a:r>
              <a:rPr lang="en-US" dirty="0" smtClean="0"/>
              <a:t> </a:t>
            </a:r>
            <a:r>
              <a:rPr lang="en-US" dirty="0" err="1" smtClean="0"/>
              <a:t>Kanduri</a:t>
            </a:r>
            <a:r>
              <a:rPr lang="en-US" dirty="0" smtClean="0"/>
              <a:t>, IBM</a:t>
            </a:r>
          </a:p>
          <a:p>
            <a:r>
              <a:rPr lang="en-US" dirty="0" smtClean="0">
                <a:hlinkClick r:id="rId2"/>
              </a:rPr>
              <a:t>sakandur@in.ibm.com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1" y="145880"/>
            <a:ext cx="1937925" cy="17441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933" y="145880"/>
            <a:ext cx="5791200" cy="20150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57388" y="5651799"/>
            <a:ext cx="16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sakandur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127" y="5525893"/>
            <a:ext cx="621145" cy="62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Verdana" charset="0"/>
                <a:ea typeface="Verdana" charset="0"/>
                <a:cs typeface="Verdana" charset="0"/>
              </a:rPr>
              <a:t>Agenda</a:t>
            </a:r>
            <a:endParaRPr lang="en-US" sz="44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latin typeface="Verdana" charset="0"/>
                <a:ea typeface="Verdana" charset="0"/>
                <a:cs typeface="Verdana" charset="0"/>
              </a:rPr>
              <a:t>Contributing to Open Source</a:t>
            </a:r>
            <a:br>
              <a:rPr lang="en-US" dirty="0" smtClean="0">
                <a:latin typeface="Verdana" charset="0"/>
                <a:ea typeface="Verdana" charset="0"/>
                <a:cs typeface="Verdana" charset="0"/>
              </a:rPr>
            </a:br>
            <a:endParaRPr lang="en-US" dirty="0" smtClean="0">
              <a:latin typeface="Verdana" charset="0"/>
              <a:ea typeface="Verdana" charset="0"/>
              <a:cs typeface="Verdana" charset="0"/>
            </a:endParaRPr>
          </a:p>
          <a:p>
            <a:r>
              <a:rPr lang="en-US" dirty="0" smtClean="0">
                <a:latin typeface="Verdana" charset="0"/>
                <a:ea typeface="Verdana" charset="0"/>
                <a:cs typeface="Verdana" charset="0"/>
              </a:rPr>
              <a:t>Why should you participate? </a:t>
            </a:r>
            <a:br>
              <a:rPr lang="en-US" dirty="0" smtClean="0">
                <a:latin typeface="Verdana" charset="0"/>
                <a:ea typeface="Verdana" charset="0"/>
                <a:cs typeface="Verdana" charset="0"/>
              </a:rPr>
            </a:br>
            <a:endParaRPr lang="en-US" dirty="0" smtClean="0">
              <a:latin typeface="Verdana" charset="0"/>
              <a:ea typeface="Verdana" charset="0"/>
              <a:cs typeface="Verdana" charset="0"/>
            </a:endParaRPr>
          </a:p>
          <a:p>
            <a:r>
              <a:rPr lang="en-US" dirty="0" smtClean="0">
                <a:latin typeface="Verdana" charset="0"/>
                <a:ea typeface="Verdana" charset="0"/>
                <a:cs typeface="Verdana" charset="0"/>
              </a:rPr>
              <a:t>The Swift Open Source </a:t>
            </a:r>
            <a:r>
              <a:rPr lang="en-US" dirty="0" smtClean="0">
                <a:latin typeface="Verdana" charset="0"/>
                <a:ea typeface="Verdana" charset="0"/>
                <a:cs typeface="Verdana" charset="0"/>
              </a:rPr>
              <a:t>Community</a:t>
            </a:r>
            <a:br>
              <a:rPr lang="en-US" dirty="0" smtClean="0">
                <a:latin typeface="Verdana" charset="0"/>
                <a:ea typeface="Verdana" charset="0"/>
                <a:cs typeface="Verdana" charset="0"/>
              </a:rPr>
            </a:br>
            <a:endParaRPr lang="en-US" dirty="0" smtClean="0">
              <a:latin typeface="Verdana" charset="0"/>
              <a:ea typeface="Verdana" charset="0"/>
              <a:cs typeface="Verdana" charset="0"/>
            </a:endParaRPr>
          </a:p>
          <a:p>
            <a:r>
              <a:rPr lang="en-US" dirty="0" smtClean="0">
                <a:latin typeface="Verdana" charset="0"/>
                <a:ea typeface="Verdana" charset="0"/>
                <a:cs typeface="Verdana" charset="0"/>
              </a:rPr>
              <a:t>Getting Started</a:t>
            </a:r>
          </a:p>
          <a:p>
            <a:endParaRPr lang="en-US" dirty="0">
              <a:latin typeface="Verdana" charset="0"/>
              <a:ea typeface="Verdana" charset="0"/>
              <a:cs typeface="Verdana" charset="0"/>
            </a:endParaRPr>
          </a:p>
          <a:p>
            <a:endParaRPr lang="en-US" dirty="0" smtClean="0">
              <a:latin typeface="Verdana" charset="0"/>
              <a:ea typeface="Verdana" charset="0"/>
              <a:cs typeface="Verdana" charset="0"/>
            </a:endParaRPr>
          </a:p>
          <a:p>
            <a:pPr>
              <a:buFont typeface="Wingdings" charset="2"/>
              <a:buChar char="Ø"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42109" y="2008908"/>
            <a:ext cx="7550727" cy="3740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35" y="603106"/>
            <a:ext cx="1458560" cy="140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9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163" y="1169555"/>
            <a:ext cx="7555937" cy="451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533" y="280458"/>
            <a:ext cx="10515600" cy="1277409"/>
          </a:xfrm>
        </p:spPr>
        <p:txBody>
          <a:bodyPr/>
          <a:lstStyle/>
          <a:p>
            <a:r>
              <a:rPr lang="en-US" dirty="0" smtClean="0"/>
              <a:t>Why should you participate?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807" y="1923379"/>
            <a:ext cx="3098800" cy="3860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79311" y="1952361"/>
            <a:ext cx="541694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700" dirty="0" smtClean="0">
                <a:latin typeface="Verdana" charset="0"/>
                <a:ea typeface="Verdana" charset="0"/>
                <a:cs typeface="Verdana" charset="0"/>
              </a:rPr>
              <a:t>A great way to learn</a:t>
            </a:r>
            <a:br>
              <a:rPr lang="en-US" sz="2700" dirty="0" smtClean="0">
                <a:latin typeface="Verdana" charset="0"/>
                <a:ea typeface="Verdana" charset="0"/>
                <a:cs typeface="Verdana" charset="0"/>
              </a:rPr>
            </a:br>
            <a:endParaRPr lang="en-US" sz="2700" dirty="0" smtClean="0">
              <a:latin typeface="Verdana" charset="0"/>
              <a:ea typeface="Verdana" charset="0"/>
              <a:cs typeface="Verdana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700" dirty="0" smtClean="0">
                <a:latin typeface="Verdana" charset="0"/>
                <a:ea typeface="Verdana" charset="0"/>
                <a:cs typeface="Verdana" charset="0"/>
              </a:rPr>
              <a:t>Eminence</a:t>
            </a:r>
            <a:br>
              <a:rPr lang="en-US" sz="2700" dirty="0" smtClean="0">
                <a:latin typeface="Verdana" charset="0"/>
                <a:ea typeface="Verdana" charset="0"/>
                <a:cs typeface="Verdana" charset="0"/>
              </a:rPr>
            </a:br>
            <a:endParaRPr lang="en-US" sz="2700" dirty="0">
              <a:latin typeface="Verdana" charset="0"/>
              <a:ea typeface="Verdana" charset="0"/>
              <a:cs typeface="Verdana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700" dirty="0" smtClean="0">
                <a:latin typeface="Verdana" charset="0"/>
                <a:ea typeface="Verdana" charset="0"/>
                <a:cs typeface="Verdana" charset="0"/>
              </a:rPr>
              <a:t>Build a </a:t>
            </a:r>
            <a:r>
              <a:rPr lang="en-US" sz="2700" dirty="0" smtClean="0">
                <a:latin typeface="Verdana" charset="0"/>
                <a:ea typeface="Verdana" charset="0"/>
                <a:cs typeface="Verdana" charset="0"/>
              </a:rPr>
              <a:t>portfolio </a:t>
            </a:r>
            <a:r>
              <a:rPr lang="en-US" sz="2700" dirty="0" smtClean="0">
                <a:latin typeface="Verdana" charset="0"/>
                <a:ea typeface="Verdana" charset="0"/>
                <a:cs typeface="Verdana" charset="0"/>
              </a:rPr>
              <a:t>of </a:t>
            </a:r>
            <a:r>
              <a:rPr lang="en-US" sz="2700" dirty="0" smtClean="0">
                <a:latin typeface="Verdana" charset="0"/>
                <a:ea typeface="Verdana" charset="0"/>
                <a:cs typeface="Verdana" charset="0"/>
              </a:rPr>
              <a:t>skills</a:t>
            </a:r>
            <a:endParaRPr lang="en-US" sz="2700" dirty="0" smtClean="0">
              <a:latin typeface="Verdana" charset="0"/>
              <a:ea typeface="Verdana" charset="0"/>
              <a:cs typeface="Verdana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700" dirty="0" smtClean="0">
              <a:latin typeface="Verdana" charset="0"/>
              <a:ea typeface="Verdana" charset="0"/>
              <a:cs typeface="Verdana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700" dirty="0" smtClean="0">
                <a:latin typeface="Verdana" charset="0"/>
                <a:ea typeface="Verdana" charset="0"/>
                <a:cs typeface="Verdana" charset="0"/>
              </a:rPr>
              <a:t>Own what you use</a:t>
            </a:r>
          </a:p>
          <a:p>
            <a:pPr marL="457200" indent="-457200">
              <a:buFont typeface="Arial" charset="0"/>
              <a:buChar char="•"/>
            </a:pPr>
            <a:endParaRPr lang="en-US" sz="2700" dirty="0">
              <a:latin typeface="Verdana" charset="0"/>
              <a:ea typeface="Verdana" charset="0"/>
              <a:cs typeface="Verdana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700" dirty="0" smtClean="0">
                <a:latin typeface="Verdana" charset="0"/>
                <a:ea typeface="Verdana" charset="0"/>
                <a:cs typeface="Verdana" charset="0"/>
              </a:rPr>
              <a:t>It’s fun (trust </a:t>
            </a:r>
            <a:r>
              <a:rPr lang="en-US" sz="2700" dirty="0" smtClean="0">
                <a:latin typeface="Verdana" charset="0"/>
                <a:ea typeface="Verdana" charset="0"/>
                <a:cs typeface="Verdana" charset="0"/>
              </a:rPr>
              <a:t>me!)</a:t>
            </a:r>
            <a:endParaRPr lang="en-US" sz="27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52655" y="1923379"/>
            <a:ext cx="5943600" cy="386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0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007927" y="1440874"/>
            <a:ext cx="3962400" cy="5043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70018" y="300351"/>
            <a:ext cx="7370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Verdana" charset="0"/>
                <a:ea typeface="Verdana" charset="0"/>
                <a:cs typeface="Verdana" charset="0"/>
              </a:rPr>
              <a:t>Swift Open Source</a:t>
            </a:r>
            <a:endParaRPr lang="en-US" sz="44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4074" y="1440874"/>
            <a:ext cx="7370618" cy="5043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509" y="1898075"/>
            <a:ext cx="6386946" cy="34636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-10634" t="-9267" r="-10634" b="-9267"/>
          <a:stretch/>
        </p:blipFill>
        <p:spPr>
          <a:xfrm>
            <a:off x="8165486" y="2901373"/>
            <a:ext cx="3667125" cy="21336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81058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094" y="429491"/>
            <a:ext cx="10515600" cy="103909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Verdana" charset="0"/>
                <a:ea typeface="Verdana" charset="0"/>
                <a:cs typeface="Verdana" charset="0"/>
              </a:rPr>
              <a:t>Musings of a Swift Open </a:t>
            </a:r>
            <a:r>
              <a:rPr lang="en-US" sz="3600" smtClean="0">
                <a:latin typeface="Verdana" charset="0"/>
                <a:ea typeface="Verdana" charset="0"/>
                <a:cs typeface="Verdana" charset="0"/>
              </a:rPr>
              <a:t>Source Developer</a:t>
            </a:r>
            <a:endParaRPr lang="en-US" sz="36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418" y="1952361"/>
            <a:ext cx="1077883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700" dirty="0" smtClean="0">
                <a:latin typeface="Verdana" charset="0"/>
                <a:ea typeface="Verdana" charset="0"/>
                <a:cs typeface="Verdana" charset="0"/>
              </a:rPr>
              <a:t>Release early, </a:t>
            </a:r>
            <a:r>
              <a:rPr lang="en-US" sz="2700" dirty="0" smtClean="0">
                <a:latin typeface="Verdana" charset="0"/>
                <a:ea typeface="Verdana" charset="0"/>
                <a:cs typeface="Verdana" charset="0"/>
              </a:rPr>
              <a:t>release </a:t>
            </a:r>
            <a:r>
              <a:rPr lang="en-US" sz="2700" dirty="0" smtClean="0">
                <a:latin typeface="Verdana" charset="0"/>
                <a:ea typeface="Verdana" charset="0"/>
                <a:cs typeface="Verdana" charset="0"/>
              </a:rPr>
              <a:t>often </a:t>
            </a:r>
            <a:br>
              <a:rPr lang="en-US" sz="2700" dirty="0" smtClean="0">
                <a:latin typeface="Verdana" charset="0"/>
                <a:ea typeface="Verdana" charset="0"/>
                <a:cs typeface="Verdana" charset="0"/>
              </a:rPr>
            </a:br>
            <a:endParaRPr lang="en-US" sz="2700" dirty="0" smtClean="0">
              <a:latin typeface="Verdana" charset="0"/>
              <a:ea typeface="Verdana" charset="0"/>
              <a:cs typeface="Verdana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700" dirty="0" smtClean="0">
                <a:latin typeface="Verdana" charset="0"/>
                <a:ea typeface="Verdana" charset="0"/>
                <a:cs typeface="Verdana" charset="0"/>
              </a:rPr>
              <a:t>Collaboration is the key</a:t>
            </a:r>
            <a:br>
              <a:rPr lang="en-US" sz="2700" dirty="0" smtClean="0">
                <a:latin typeface="Verdana" charset="0"/>
                <a:ea typeface="Verdana" charset="0"/>
                <a:cs typeface="Verdana" charset="0"/>
              </a:rPr>
            </a:br>
            <a:endParaRPr lang="en-US" sz="2700" dirty="0">
              <a:latin typeface="Verdana" charset="0"/>
              <a:ea typeface="Verdana" charset="0"/>
              <a:cs typeface="Verdana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700" dirty="0" smtClean="0">
                <a:latin typeface="Verdana" charset="0"/>
                <a:ea typeface="Verdana" charset="0"/>
                <a:cs typeface="Verdana" charset="0"/>
              </a:rPr>
              <a:t>Employ coding best practices (Be “</a:t>
            </a:r>
            <a:r>
              <a:rPr lang="en-US" sz="2700" dirty="0" err="1" smtClean="0">
                <a:latin typeface="Verdana" charset="0"/>
                <a:ea typeface="Verdana" charset="0"/>
                <a:cs typeface="Verdana" charset="0"/>
              </a:rPr>
              <a:t>Swifty</a:t>
            </a:r>
            <a:r>
              <a:rPr lang="en-US" sz="2700" dirty="0" smtClean="0">
                <a:latin typeface="Verdana" charset="0"/>
                <a:ea typeface="Verdana" charset="0"/>
                <a:cs typeface="Verdana" charset="0"/>
              </a:rPr>
              <a:t>”)</a:t>
            </a:r>
          </a:p>
          <a:p>
            <a:pPr marL="457200" indent="-457200">
              <a:buFont typeface="Arial" charset="0"/>
              <a:buChar char="•"/>
            </a:pPr>
            <a:endParaRPr lang="en-US" sz="2700" dirty="0">
              <a:latin typeface="Verdana" charset="0"/>
              <a:ea typeface="Verdana" charset="0"/>
              <a:cs typeface="Verdana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700" dirty="0" smtClean="0">
                <a:latin typeface="Verdana" charset="0"/>
                <a:ea typeface="Verdana" charset="0"/>
                <a:cs typeface="Verdana" charset="0"/>
              </a:rPr>
              <a:t>Augment your code contribution with suitable test-cases</a:t>
            </a:r>
          </a:p>
          <a:p>
            <a:pPr marL="457200" indent="-457200">
              <a:buFont typeface="Arial" charset="0"/>
              <a:buChar char="•"/>
            </a:pPr>
            <a:endParaRPr lang="en-US" sz="2700" dirty="0">
              <a:latin typeface="Verdana" charset="0"/>
              <a:ea typeface="Verdana" charset="0"/>
              <a:cs typeface="Verdana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700" dirty="0" smtClean="0">
                <a:latin typeface="Verdana" charset="0"/>
                <a:ea typeface="Verdana" charset="0"/>
                <a:cs typeface="Verdana" charset="0"/>
              </a:rPr>
              <a:t>Explore all avenues to contribute (documentation, tools)</a:t>
            </a:r>
          </a:p>
        </p:txBody>
      </p:sp>
      <p:sp>
        <p:nvSpPr>
          <p:cNvPr id="3" name="Rectangle 2"/>
          <p:cNvSpPr/>
          <p:nvPr/>
        </p:nvSpPr>
        <p:spPr>
          <a:xfrm>
            <a:off x="499533" y="1923379"/>
            <a:ext cx="11096722" cy="386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3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>
                <a:latin typeface="Verdana" charset="0"/>
                <a:ea typeface="Verdana" charset="0"/>
                <a:cs typeface="Verdana" charset="0"/>
              </a:rPr>
              <a:t>GitHub repositories at https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://</a:t>
            </a:r>
            <a:r>
              <a:rPr lang="en-US" dirty="0" smtClean="0">
                <a:latin typeface="Verdana" charset="0"/>
                <a:ea typeface="Verdana" charset="0"/>
                <a:cs typeface="Verdana" charset="0"/>
              </a:rPr>
              <a:t>github.com/apple</a:t>
            </a:r>
            <a:br>
              <a:rPr lang="en-US" dirty="0" smtClean="0">
                <a:latin typeface="Verdana" charset="0"/>
                <a:ea typeface="Verdana" charset="0"/>
                <a:cs typeface="Verdana" charset="0"/>
              </a:rPr>
            </a:br>
            <a:endParaRPr lang="en-US" dirty="0" smtClean="0">
              <a:latin typeface="Verdana" charset="0"/>
              <a:ea typeface="Verdana" charset="0"/>
              <a:cs typeface="Verdana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>
                <a:latin typeface="Verdana" charset="0"/>
                <a:ea typeface="Verdana" charset="0"/>
                <a:cs typeface="Verdana" charset="0"/>
              </a:rPr>
              <a:t>More details at </a:t>
            </a:r>
            <a:r>
              <a:rPr lang="en-US" dirty="0" smtClean="0">
                <a:latin typeface="Verdana" charset="0"/>
                <a:ea typeface="Verdana" charset="0"/>
                <a:cs typeface="Verdana" charset="0"/>
                <a:hlinkClick r:id="rId2"/>
              </a:rPr>
              <a:t>https://swift.org/getting-started/</a:t>
            </a:r>
            <a:r>
              <a:rPr lang="en-US" dirty="0" smtClean="0"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dirty="0" smtClean="0">
                <a:latin typeface="Verdana" charset="0"/>
                <a:ea typeface="Verdana" charset="0"/>
                <a:cs typeface="Verdana" charset="0"/>
              </a:rPr>
            </a:br>
            <a:endParaRPr lang="en-US" dirty="0" smtClean="0">
              <a:latin typeface="Verdana" charset="0"/>
              <a:ea typeface="Verdana" charset="0"/>
              <a:cs typeface="Verdana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>
                <a:latin typeface="Verdana" charset="0"/>
                <a:ea typeface="Verdana" charset="0"/>
                <a:cs typeface="Verdana" charset="0"/>
              </a:rPr>
              <a:t>https://</a:t>
            </a:r>
            <a:r>
              <a:rPr lang="en-US" dirty="0" err="1">
                <a:latin typeface="Verdana" charset="0"/>
                <a:ea typeface="Verdana" charset="0"/>
                <a:cs typeface="Verdana" charset="0"/>
              </a:rPr>
              <a:t>apple.github.io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/swift-evolution/</a:t>
            </a:r>
            <a:r>
              <a:rPr lang="en-US" dirty="0" smtClean="0"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dirty="0" smtClean="0">
                <a:latin typeface="Verdana" charset="0"/>
                <a:ea typeface="Verdana" charset="0"/>
                <a:cs typeface="Verdana" charset="0"/>
              </a:rPr>
            </a:br>
            <a:r>
              <a:rPr lang="en-US" dirty="0" smtClean="0"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dirty="0" smtClean="0">
                <a:latin typeface="Verdana" charset="0"/>
                <a:ea typeface="Verdana" charset="0"/>
                <a:cs typeface="Verdana" charset="0"/>
              </a:rPr>
            </a:br>
            <a:endParaRPr lang="en-US" dirty="0"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66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55" y="2675731"/>
            <a:ext cx="11012145" cy="1325563"/>
          </a:xfrm>
        </p:spPr>
        <p:txBody>
          <a:bodyPr/>
          <a:lstStyle/>
          <a:p>
            <a:pPr algn="ctr"/>
            <a:r>
              <a:rPr lang="en-US" smtClean="0">
                <a:latin typeface="Verdana" charset="0"/>
                <a:ea typeface="Verdana" charset="0"/>
                <a:cs typeface="Verdana" charset="0"/>
              </a:rPr>
              <a:t>Thank </a:t>
            </a:r>
            <a:r>
              <a:rPr lang="en-US" dirty="0" smtClean="0">
                <a:latin typeface="Verdana" charset="0"/>
                <a:ea typeface="Verdana" charset="0"/>
                <a:cs typeface="Verdana" charset="0"/>
              </a:rPr>
              <a:t>you </a:t>
            </a:r>
            <a:endParaRPr lang="en-US" dirty="0"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06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1769</TotalTime>
  <Words>57</Words>
  <Application>Microsoft Macintosh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Corbel</vt:lpstr>
      <vt:lpstr>Courier New</vt:lpstr>
      <vt:lpstr>Verdana</vt:lpstr>
      <vt:lpstr>Wingdings</vt:lpstr>
      <vt:lpstr>Arial</vt:lpstr>
      <vt:lpstr>Depth</vt:lpstr>
      <vt:lpstr>May the ‘Open’ Source be with you   </vt:lpstr>
      <vt:lpstr>Agenda</vt:lpstr>
      <vt:lpstr>PowerPoint Presentation</vt:lpstr>
      <vt:lpstr>Why should you participate?</vt:lpstr>
      <vt:lpstr>PowerPoint Presentation</vt:lpstr>
      <vt:lpstr>Musings of a Swift Open Source Developer</vt:lpstr>
      <vt:lpstr>References</vt:lpstr>
      <vt:lpstr>Thank you 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May the ‘Open’ Source  be with you </dc:title>
  <dc:creator>Sai Kanduri</dc:creator>
  <cp:lastModifiedBy>IAN Partridge</cp:lastModifiedBy>
  <cp:revision>59</cp:revision>
  <dcterms:created xsi:type="dcterms:W3CDTF">2017-11-07T08:14:57Z</dcterms:created>
  <dcterms:modified xsi:type="dcterms:W3CDTF">2017-11-14T11:03:28Z</dcterms:modified>
</cp:coreProperties>
</file>