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f6f0f7e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f6f0f7e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825db8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825db8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f6f0f7e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f6f0f7e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4f6f0f7e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4f6f0f7e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f6f0f7e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f6f0f7e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f6f0f7e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f6f0f7e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f6f0f7e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f6f0f7e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f6f0f7e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f6f0f7e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f6f0f7e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f6f0f7e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43ef223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43ef223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f6f0f7e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f6f0f7e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f6f0f7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f6f0f7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f6f0f7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f6f0f7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f6f0f7e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f6f0f7e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f6f0f7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f6f0f7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f6f0f7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f6f0f7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f6f0f7e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f6f0f7e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f6f0f7e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f6f0f7e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edium.com/unit8-machine-learning-publication/routing-traveling-salesmen-on-random-graphs-using-reinforcement-learning-in-pytorch-7378e4814980" TargetMode="External"/><Relationship Id="rId4" Type="http://schemas.openxmlformats.org/officeDocument/2006/relationships/hyperlink" Target="https://www.sharpsightlabs.com/blog/numpy-random-seed" TargetMode="External"/><Relationship Id="rId5" Type="http://schemas.openxmlformats.org/officeDocument/2006/relationships/hyperlink" Target="https://stackoverflow.com/questions/52288635/how-to-use-torch-stack-fun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omopt.ifi.uni-heidelberg.de/software/TSPLIB9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TSP using Reinforcement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Learning method with Struct2vec Graph Embeddings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Embedding continued	</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i="1" lang="en" sz="1600">
                <a:solidFill>
                  <a:srgbClr val="000000"/>
                </a:solidFill>
                <a:highlight>
                  <a:srgbClr val="FFFFFF"/>
                </a:highlight>
                <a:latin typeface="Georgia"/>
                <a:ea typeface="Georgia"/>
                <a:cs typeface="Georgia"/>
                <a:sym typeface="Georgia"/>
              </a:rPr>
              <a:t>Q</a:t>
            </a:r>
            <a:r>
              <a:rPr lang="en" sz="1600">
                <a:solidFill>
                  <a:srgbClr val="000000"/>
                </a:solidFill>
                <a:highlight>
                  <a:srgbClr val="FFFFFF"/>
                </a:highlight>
                <a:latin typeface="Georgia"/>
                <a:ea typeface="Georgia"/>
                <a:cs typeface="Georgia"/>
                <a:sym typeface="Georgia"/>
              </a:rPr>
              <a:t>() function, for Θ ,which is the set of parameters </a:t>
            </a:r>
            <a:r>
              <a:rPr i="1" lang="en" sz="1600">
                <a:solidFill>
                  <a:srgbClr val="000000"/>
                </a:solidFill>
                <a:highlight>
                  <a:srgbClr val="FFFFFF"/>
                </a:highlight>
                <a:latin typeface="Georgia"/>
                <a:ea typeface="Georgia"/>
                <a:cs typeface="Georgia"/>
                <a:sym typeface="Georgia"/>
              </a:rPr>
              <a:t>θ</a:t>
            </a:r>
            <a:r>
              <a:rPr lang="en" sz="1600">
                <a:solidFill>
                  <a:srgbClr val="000000"/>
                </a:solidFill>
                <a:highlight>
                  <a:srgbClr val="FFFFFF"/>
                </a:highlight>
                <a:latin typeface="Georgia"/>
                <a:ea typeface="Georgia"/>
                <a:cs typeface="Georgia"/>
                <a:sym typeface="Georgia"/>
              </a:rPr>
              <a:t> </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i="1" lang="en" sz="1600">
                <a:solidFill>
                  <a:srgbClr val="000000"/>
                </a:solidFill>
                <a:highlight>
                  <a:srgbClr val="FFFFFF"/>
                </a:highlight>
                <a:latin typeface="Georgia"/>
                <a:ea typeface="Georgia"/>
                <a:cs typeface="Georgia"/>
                <a:sym typeface="Georgia"/>
              </a:rPr>
              <a:t>v</a:t>
            </a:r>
            <a:r>
              <a:rPr lang="en" sz="1600">
                <a:solidFill>
                  <a:srgbClr val="000000"/>
                </a:solidFill>
                <a:highlight>
                  <a:srgbClr val="FFFFFF"/>
                </a:highlight>
                <a:latin typeface="Georgia"/>
                <a:ea typeface="Georgia"/>
                <a:cs typeface="Georgia"/>
                <a:sym typeface="Georgia"/>
              </a:rPr>
              <a:t> which is the action represents the next node to be visited</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rgbClr val="000000"/>
                </a:solidFill>
                <a:highlight>
                  <a:srgbClr val="FFFFFF"/>
                </a:highlight>
                <a:latin typeface="Georgia"/>
                <a:ea typeface="Georgia"/>
                <a:cs typeface="Georgia"/>
                <a:sym typeface="Georgia"/>
              </a:rPr>
              <a:t>Q() value is calculated by merging local embedding(u) and  aggregation of embeddings of all nodes.</a:t>
            </a:r>
            <a:endParaRPr sz="1600">
              <a:solidFill>
                <a:srgbClr val="000000"/>
              </a:solidFill>
              <a:highlight>
                <a:srgbClr val="FFFFFF"/>
              </a:highlight>
              <a:latin typeface="Georgia"/>
              <a:ea typeface="Georgia"/>
              <a:cs typeface="Georgia"/>
              <a:sym typeface="Georgia"/>
            </a:endParaRPr>
          </a:p>
        </p:txBody>
      </p:sp>
      <p:pic>
        <p:nvPicPr>
          <p:cNvPr id="143" name="Google Shape;143;p22"/>
          <p:cNvPicPr preferRelativeResize="0"/>
          <p:nvPr/>
        </p:nvPicPr>
        <p:blipFill>
          <a:blip r:embed="rId3">
            <a:alphaModFix/>
          </a:blip>
          <a:stretch>
            <a:fillRect/>
          </a:stretch>
        </p:blipFill>
        <p:spPr>
          <a:xfrm>
            <a:off x="729450" y="2078875"/>
            <a:ext cx="5381625"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7650" y="842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a:t>
            </a:r>
            <a:r>
              <a:rPr lang="en"/>
              <a:t> Visual Graphs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3"/>
          <p:cNvPicPr preferRelativeResize="0"/>
          <p:nvPr/>
        </p:nvPicPr>
        <p:blipFill>
          <a:blip r:embed="rId3">
            <a:alphaModFix/>
          </a:blip>
          <a:stretch>
            <a:fillRect/>
          </a:stretch>
        </p:blipFill>
        <p:spPr>
          <a:xfrm>
            <a:off x="235750" y="1377601"/>
            <a:ext cx="8777299" cy="352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t>
            </a:r>
            <a:endParaRPr/>
          </a:p>
          <a:p>
            <a:pPr indent="0" lvl="0" marL="0" rtl="0" algn="l">
              <a:spcBef>
                <a:spcPts val="0"/>
              </a:spcBef>
              <a:spcAft>
                <a:spcPts val="0"/>
              </a:spcAft>
              <a:buNone/>
            </a:pPr>
            <a:r>
              <a:rPr lang="en"/>
              <a:t>Visual Graphs</a:t>
            </a:r>
            <a:endParaRPr/>
          </a:p>
        </p:txBody>
      </p:sp>
      <p:pic>
        <p:nvPicPr>
          <p:cNvPr id="156" name="Google Shape;156;p24"/>
          <p:cNvPicPr preferRelativeResize="0"/>
          <p:nvPr/>
        </p:nvPicPr>
        <p:blipFill>
          <a:blip r:embed="rId3">
            <a:alphaModFix/>
          </a:blip>
          <a:stretch>
            <a:fillRect/>
          </a:stretch>
        </p:blipFill>
        <p:spPr>
          <a:xfrm>
            <a:off x="4120425" y="90225"/>
            <a:ext cx="4881074" cy="505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t>
            </a:r>
            <a:endParaRPr/>
          </a:p>
          <a:p>
            <a:pPr indent="0" lvl="0" marL="0" rtl="0" algn="l">
              <a:spcBef>
                <a:spcPts val="0"/>
              </a:spcBef>
              <a:spcAft>
                <a:spcPts val="0"/>
              </a:spcAft>
              <a:buNone/>
            </a:pPr>
            <a:r>
              <a:rPr lang="en"/>
              <a:t>Visual Graphs</a:t>
            </a:r>
            <a:endParaRPr/>
          </a:p>
        </p:txBody>
      </p:sp>
      <p:pic>
        <p:nvPicPr>
          <p:cNvPr id="162" name="Google Shape;162;p25"/>
          <p:cNvPicPr preferRelativeResize="0"/>
          <p:nvPr/>
        </p:nvPicPr>
        <p:blipFill>
          <a:blip r:embed="rId3">
            <a:alphaModFix/>
          </a:blip>
          <a:stretch>
            <a:fillRect/>
          </a:stretch>
        </p:blipFill>
        <p:spPr>
          <a:xfrm>
            <a:off x="3334075" y="0"/>
            <a:ext cx="5809926" cy="5091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t>
            </a:r>
            <a:endParaRPr/>
          </a:p>
          <a:p>
            <a:pPr indent="0" lvl="0" marL="0" rtl="0" algn="l">
              <a:spcBef>
                <a:spcPts val="0"/>
              </a:spcBef>
              <a:spcAft>
                <a:spcPts val="0"/>
              </a:spcAft>
              <a:buNone/>
            </a:pPr>
            <a:r>
              <a:rPr lang="en"/>
              <a:t>Visual Graphs</a:t>
            </a:r>
            <a:endParaRPr/>
          </a:p>
        </p:txBody>
      </p:sp>
      <p:pic>
        <p:nvPicPr>
          <p:cNvPr id="168" name="Google Shape;168;p26"/>
          <p:cNvPicPr preferRelativeResize="0"/>
          <p:nvPr/>
        </p:nvPicPr>
        <p:blipFill>
          <a:blip r:embed="rId3">
            <a:alphaModFix/>
          </a:blip>
          <a:stretch>
            <a:fillRect/>
          </a:stretch>
        </p:blipFill>
        <p:spPr>
          <a:xfrm>
            <a:off x="3656350" y="489850"/>
            <a:ext cx="5487651" cy="4537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670050" y="641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 Parameters </a:t>
            </a:r>
            <a:endParaRPr/>
          </a:p>
        </p:txBody>
      </p:sp>
      <p:sp>
        <p:nvSpPr>
          <p:cNvPr id="174" name="Google Shape;174;p27"/>
          <p:cNvSpPr txBox="1"/>
          <p:nvPr>
            <p:ph idx="1" type="body"/>
          </p:nvPr>
        </p:nvSpPr>
        <p:spPr>
          <a:xfrm>
            <a:off x="563125" y="1264450"/>
            <a:ext cx="7688700" cy="38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Various hyper parameters used in the algorithm are :</a:t>
            </a:r>
            <a:endParaRPr/>
          </a:p>
          <a:p>
            <a:pPr indent="-311150" lvl="0" marL="457200" rtl="0" algn="l">
              <a:spcBef>
                <a:spcPts val="1600"/>
              </a:spcBef>
              <a:spcAft>
                <a:spcPts val="0"/>
              </a:spcAft>
              <a:buSzPts val="1300"/>
              <a:buAutoNum type="arabicParenR"/>
            </a:pPr>
            <a:r>
              <a:rPr lang="en"/>
              <a:t>SEED = 1  -&gt; set s the seed values for the random function</a:t>
            </a:r>
            <a:endParaRPr/>
          </a:p>
          <a:p>
            <a:pPr indent="-311150" lvl="0" marL="457200" rtl="0" algn="l">
              <a:spcBef>
                <a:spcPts val="0"/>
              </a:spcBef>
              <a:spcAft>
                <a:spcPts val="0"/>
              </a:spcAft>
              <a:buSzPts val="1300"/>
              <a:buAutoNum type="arabicParenR"/>
            </a:pPr>
            <a:r>
              <a:rPr lang="en"/>
              <a:t>GRAPH_NODE = 10  -&gt; number of nodes in the graph</a:t>
            </a:r>
            <a:endParaRPr/>
          </a:p>
          <a:p>
            <a:pPr indent="-311150" lvl="0" marL="457200" rtl="0" algn="l">
              <a:spcBef>
                <a:spcPts val="0"/>
              </a:spcBef>
              <a:spcAft>
                <a:spcPts val="0"/>
              </a:spcAft>
              <a:buSzPts val="1300"/>
              <a:buAutoNum type="arabicParenR"/>
            </a:pPr>
            <a:r>
              <a:rPr lang="en"/>
              <a:t>EMBEDDIM = 5  -&gt; dimension of graph embedding</a:t>
            </a:r>
            <a:endParaRPr/>
          </a:p>
          <a:p>
            <a:pPr indent="-311150" lvl="0" marL="457200" rtl="0" algn="l">
              <a:spcBef>
                <a:spcPts val="0"/>
              </a:spcBef>
              <a:spcAft>
                <a:spcPts val="0"/>
              </a:spcAft>
              <a:buSzPts val="1300"/>
              <a:buAutoNum type="arabicParenR"/>
            </a:pPr>
            <a:r>
              <a:rPr lang="en"/>
              <a:t>EPISODES = 4000  -&gt; iteration of the function run</a:t>
            </a:r>
            <a:endParaRPr/>
          </a:p>
          <a:p>
            <a:pPr indent="-311150" lvl="0" marL="457200" rtl="0" algn="l">
              <a:spcBef>
                <a:spcPts val="0"/>
              </a:spcBef>
              <a:spcAft>
                <a:spcPts val="0"/>
              </a:spcAft>
              <a:buSzPts val="1300"/>
              <a:buAutoNum type="arabicParenR"/>
            </a:pPr>
            <a:r>
              <a:rPr lang="en"/>
              <a:t>MEMORY = 10000 -&gt; memory function to store the experiences</a:t>
            </a:r>
            <a:endParaRPr/>
          </a:p>
          <a:p>
            <a:pPr indent="-311150" lvl="0" marL="457200" rtl="0" algn="l">
              <a:spcBef>
                <a:spcPts val="0"/>
              </a:spcBef>
              <a:spcAft>
                <a:spcPts val="0"/>
              </a:spcAft>
              <a:buSzPts val="1300"/>
              <a:buAutoNum type="arabicParenR"/>
            </a:pPr>
            <a:r>
              <a:rPr lang="en"/>
              <a:t>QL_STEPS = 2  -&gt; number of steps in our Q-learning</a:t>
            </a:r>
            <a:endParaRPr/>
          </a:p>
          <a:p>
            <a:pPr indent="-311150" lvl="0" marL="457200" rtl="0" algn="l">
              <a:spcBef>
                <a:spcPts val="0"/>
              </a:spcBef>
              <a:spcAft>
                <a:spcPts val="0"/>
              </a:spcAft>
              <a:buSzPts val="1300"/>
              <a:buAutoNum type="arabicParenR"/>
            </a:pPr>
            <a:r>
              <a:rPr lang="en"/>
              <a:t>GAMMAVAL = 0.9 #gammavals</a:t>
            </a:r>
            <a:endParaRPr/>
          </a:p>
          <a:p>
            <a:pPr indent="-311150" lvl="0" marL="457200" rtl="0" algn="l">
              <a:spcBef>
                <a:spcPts val="0"/>
              </a:spcBef>
              <a:spcAft>
                <a:spcPts val="0"/>
              </a:spcAft>
              <a:buSzPts val="1300"/>
              <a:buAutoNum type="arabicParenR"/>
            </a:pPr>
            <a:r>
              <a:rPr lang="en"/>
              <a:t>INIT_LR = 5e-3  -&gt; The initial Learning rate</a:t>
            </a:r>
            <a:endParaRPr/>
          </a:p>
          <a:p>
            <a:pPr indent="-311150" lvl="0" marL="457200" rtl="0" algn="l">
              <a:spcBef>
                <a:spcPts val="0"/>
              </a:spcBef>
              <a:spcAft>
                <a:spcPts val="0"/>
              </a:spcAft>
              <a:buSzPts val="1300"/>
              <a:buAutoNum type="arabicParenR"/>
            </a:pPr>
            <a:r>
              <a:rPr lang="en"/>
              <a:t>LR_DECAY_RATE = 1. - 2e-5  -&gt; the decay rate</a:t>
            </a:r>
            <a:endParaRPr/>
          </a:p>
          <a:p>
            <a:pPr indent="-311150" lvl="0" marL="457200" rtl="0" algn="l">
              <a:spcBef>
                <a:spcPts val="0"/>
              </a:spcBef>
              <a:spcAft>
                <a:spcPts val="0"/>
              </a:spcAft>
              <a:buSzPts val="1300"/>
              <a:buAutoNum type="arabicParenR"/>
            </a:pPr>
            <a:r>
              <a:rPr lang="en"/>
              <a:t>MIN_EPSILON = 0.1 -&gt; min value epsilon  take</a:t>
            </a:r>
            <a:endParaRPr/>
          </a:p>
          <a:p>
            <a:pPr indent="-311150" lvl="0" marL="457200" rtl="0" algn="l">
              <a:spcBef>
                <a:spcPts val="0"/>
              </a:spcBef>
              <a:spcAft>
                <a:spcPts val="0"/>
              </a:spcAft>
              <a:buSzPts val="1300"/>
              <a:buAutoNum type="arabicParenR"/>
            </a:pPr>
            <a:r>
              <a:rPr lang="en"/>
              <a:t>EPSILON_DECAY_RATE = 6e-4  -&gt; epsilon decay rate</a:t>
            </a:r>
            <a:endParaRPr/>
          </a:p>
          <a:p>
            <a:pPr indent="-311150" lvl="0" marL="457200" rtl="0" algn="l">
              <a:spcBef>
                <a:spcPts val="0"/>
              </a:spcBef>
              <a:spcAft>
                <a:spcPts val="0"/>
              </a:spcAft>
              <a:buSzPts val="1300"/>
              <a:buAutoNum type="arabicParenR"/>
            </a:pPr>
            <a:r>
              <a:rPr lang="en"/>
              <a:t>NAME = './models'  -&gt; folder to store checkpoint models.</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rate and decay rate	</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learning rate was set at </a:t>
            </a:r>
            <a:r>
              <a:rPr lang="en"/>
              <a:t> 5e-3. This was chosen to make sure the number of episodes required was not being too large and also the convergence did not happen quickly.</a:t>
            </a:r>
            <a:endParaRPr/>
          </a:p>
          <a:p>
            <a:pPr indent="0" lvl="0" marL="0" rtl="0" algn="l">
              <a:spcBef>
                <a:spcPts val="1600"/>
              </a:spcBef>
              <a:spcAft>
                <a:spcPts val="1600"/>
              </a:spcAft>
              <a:buNone/>
            </a:pPr>
            <a:r>
              <a:rPr lang="en"/>
              <a:t>The decay rate was set at 1. - 2e-5, this was chosen as to let the model take large initial step and once the convergence starts to let it take smaller steps in the process. Impacted in reducing the loss in the function.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86" name="Google Shape;186;p29"/>
          <p:cNvPicPr preferRelativeResize="0"/>
          <p:nvPr/>
        </p:nvPicPr>
        <p:blipFill>
          <a:blip r:embed="rId3">
            <a:alphaModFix/>
          </a:blip>
          <a:stretch>
            <a:fillRect/>
          </a:stretch>
        </p:blipFill>
        <p:spPr>
          <a:xfrm>
            <a:off x="2220000" y="57925"/>
            <a:ext cx="6384201" cy="5085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92" name="Google Shape;192;p30"/>
          <p:cNvPicPr preferRelativeResize="0"/>
          <p:nvPr/>
        </p:nvPicPr>
        <p:blipFill>
          <a:blip r:embed="rId3">
            <a:alphaModFix/>
          </a:blip>
          <a:stretch>
            <a:fillRect/>
          </a:stretch>
        </p:blipFill>
        <p:spPr>
          <a:xfrm>
            <a:off x="2243175" y="139025"/>
            <a:ext cx="6373799" cy="500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8" name="Google Shape;19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100" u="sng">
                <a:solidFill>
                  <a:schemeClr val="hlink"/>
                </a:solidFill>
                <a:latin typeface="Arial"/>
                <a:ea typeface="Arial"/>
                <a:cs typeface="Arial"/>
                <a:sym typeface="Arial"/>
                <a:hlinkClick r:id="rId3"/>
              </a:rPr>
              <a:t>https://medium.com/unit8-machine-learning-publication/routing-traveling-salesmen-on-random-graphs-using-reinforcement-learning-in-pytorch-7378e4814980</a:t>
            </a:r>
            <a:endParaRPr/>
          </a:p>
          <a:p>
            <a:pPr indent="0" lvl="0" marL="0" rtl="0" algn="l">
              <a:spcBef>
                <a:spcPts val="1600"/>
              </a:spcBef>
              <a:spcAft>
                <a:spcPts val="0"/>
              </a:spcAft>
              <a:buNone/>
            </a:pPr>
            <a:r>
              <a:rPr lang="en" u="sng">
                <a:solidFill>
                  <a:srgbClr val="1C4587"/>
                </a:solidFill>
              </a:rPr>
              <a:t>[2]</a:t>
            </a:r>
            <a:r>
              <a:rPr lang="en" u="sng">
                <a:solidFill>
                  <a:schemeClr val="hlink"/>
                </a:solidFill>
                <a:hlinkClick r:id="rId4"/>
              </a:rPr>
              <a:t>https://www.sharpsightlabs.com/blog/numpy-random-seed</a:t>
            </a:r>
            <a:endParaRPr u="sng">
              <a:solidFill>
                <a:srgbClr val="1C4587"/>
              </a:solidFill>
            </a:endParaRPr>
          </a:p>
          <a:p>
            <a:pPr indent="0" lvl="0" marL="0" rtl="0" algn="l">
              <a:spcBef>
                <a:spcPts val="1600"/>
              </a:spcBef>
              <a:spcAft>
                <a:spcPts val="0"/>
              </a:spcAft>
              <a:buNone/>
            </a:pPr>
            <a:r>
              <a:rPr lang="en" u="sng">
                <a:solidFill>
                  <a:srgbClr val="1C4587"/>
                </a:solidFill>
              </a:rPr>
              <a:t>[3]</a:t>
            </a:r>
            <a:r>
              <a:rPr lang="en" u="sng">
                <a:solidFill>
                  <a:schemeClr val="hlink"/>
                </a:solidFill>
                <a:hlinkClick r:id="rId5"/>
              </a:rPr>
              <a:t>https://stackoverflow.com/questions/52288635/how-to-use-torch-stack-function</a:t>
            </a:r>
            <a:endParaRPr u="sng">
              <a:solidFill>
                <a:srgbClr val="1C4587"/>
              </a:solidFill>
            </a:endParaRPr>
          </a:p>
          <a:p>
            <a:pPr indent="0" lvl="0" marL="0" rtl="0" algn="l">
              <a:spcBef>
                <a:spcPts val="1600"/>
              </a:spcBef>
              <a:spcAft>
                <a:spcPts val="1600"/>
              </a:spcAft>
              <a:buNone/>
            </a:pPr>
            <a:r>
              <a:rPr lang="en" u="sng">
                <a:solidFill>
                  <a:srgbClr val="1C4587"/>
                </a:solidFill>
              </a:rPr>
              <a:t>[4]https://jamesmccaffrey.wordpress.com/2019/07/02/the-pytorch-view-reshape-squeeze-and-flatten-functions</a:t>
            </a:r>
            <a:endParaRPr u="sng">
              <a:solidFill>
                <a:srgbClr val="1C458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a:t>
            </a:r>
            <a:endParaRPr/>
          </a:p>
        </p:txBody>
      </p:sp>
      <p:sp>
        <p:nvSpPr>
          <p:cNvPr id="93" name="Google Shape;93;p14"/>
          <p:cNvSpPr txBox="1"/>
          <p:nvPr>
            <p:ph idx="1" type="body"/>
          </p:nvPr>
        </p:nvSpPr>
        <p:spPr>
          <a:xfrm>
            <a:off x="394925" y="2078875"/>
            <a:ext cx="8023200" cy="262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Description of the datasets</a:t>
            </a:r>
            <a:endParaRPr/>
          </a:p>
          <a:p>
            <a:pPr indent="-311150" lvl="0" marL="457200" rtl="0" algn="l">
              <a:spcBef>
                <a:spcPts val="0"/>
              </a:spcBef>
              <a:spcAft>
                <a:spcPts val="0"/>
              </a:spcAft>
              <a:buSzPts val="1300"/>
              <a:buAutoNum type="arabicPeriod"/>
            </a:pPr>
            <a:r>
              <a:rPr lang="en"/>
              <a:t>Description of a the Travelling Salesman Problem </a:t>
            </a:r>
            <a:endParaRPr/>
          </a:p>
          <a:p>
            <a:pPr indent="-311150" lvl="0" marL="457200" rtl="0" algn="l">
              <a:spcBef>
                <a:spcPts val="0"/>
              </a:spcBef>
              <a:spcAft>
                <a:spcPts val="0"/>
              </a:spcAft>
              <a:buSzPts val="1300"/>
              <a:buAutoNum type="arabicPeriod"/>
            </a:pPr>
            <a:r>
              <a:rPr lang="en"/>
              <a:t>Description of the specific algorithm </a:t>
            </a:r>
            <a:endParaRPr/>
          </a:p>
          <a:p>
            <a:pPr indent="-311150" lvl="0" marL="457200" rtl="0" algn="l">
              <a:spcBef>
                <a:spcPts val="0"/>
              </a:spcBef>
              <a:spcAft>
                <a:spcPts val="0"/>
              </a:spcAft>
              <a:buSzPts val="1300"/>
              <a:buAutoNum type="arabicPeriod"/>
            </a:pPr>
            <a:r>
              <a:rPr lang="en"/>
              <a:t>Q Learning Model</a:t>
            </a:r>
            <a:endParaRPr/>
          </a:p>
          <a:p>
            <a:pPr indent="-311150" lvl="0" marL="457200" rtl="0" algn="l">
              <a:spcBef>
                <a:spcPts val="0"/>
              </a:spcBef>
              <a:spcAft>
                <a:spcPts val="0"/>
              </a:spcAft>
              <a:buSzPts val="1300"/>
              <a:buAutoNum type="arabicPeriod"/>
            </a:pPr>
            <a:r>
              <a:rPr lang="en"/>
              <a:t>Graph Embedding</a:t>
            </a:r>
            <a:endParaRPr/>
          </a:p>
          <a:p>
            <a:pPr indent="-311150" lvl="0" marL="457200" rtl="0" algn="l">
              <a:spcBef>
                <a:spcPts val="0"/>
              </a:spcBef>
              <a:spcAft>
                <a:spcPts val="0"/>
              </a:spcAft>
              <a:buSzPts val="1300"/>
              <a:buAutoNum type="arabicPeriod"/>
            </a:pPr>
            <a:r>
              <a:rPr lang="en"/>
              <a:t>Architectures: visual graphs </a:t>
            </a:r>
            <a:endParaRPr/>
          </a:p>
          <a:p>
            <a:pPr indent="-311150" lvl="0" marL="457200" rtl="0" algn="l">
              <a:spcBef>
                <a:spcPts val="0"/>
              </a:spcBef>
              <a:spcAft>
                <a:spcPts val="0"/>
              </a:spcAft>
              <a:buSzPts val="1300"/>
              <a:buAutoNum type="arabicPeriod"/>
            </a:pPr>
            <a:r>
              <a:rPr lang="en"/>
              <a:t>Architectures Hyper-parameters: table </a:t>
            </a:r>
            <a:endParaRPr/>
          </a:p>
          <a:p>
            <a:pPr indent="-311150" lvl="0" marL="457200" rtl="0" algn="l">
              <a:spcBef>
                <a:spcPts val="0"/>
              </a:spcBef>
              <a:spcAft>
                <a:spcPts val="0"/>
              </a:spcAft>
              <a:buSzPts val="1300"/>
              <a:buAutoNum type="arabicPeriod"/>
            </a:pPr>
            <a:r>
              <a:rPr lang="en"/>
              <a:t>Hyper-parameter Tuning: Choices, rationale, observed impact on the model </a:t>
            </a:r>
            <a:endParaRPr/>
          </a:p>
          <a:p>
            <a:pPr indent="-311150" lvl="0" marL="457200" rtl="0" algn="l">
              <a:spcBef>
                <a:spcPts val="0"/>
              </a:spcBef>
              <a:spcAft>
                <a:spcPts val="0"/>
              </a:spcAft>
              <a:buSzPts val="1300"/>
              <a:buAutoNum type="arabicPeriod"/>
            </a:pPr>
            <a:r>
              <a:rPr lang="en"/>
              <a:t>Time vs Episode and loss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Datasets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training the data we use a synthetic dataset with the help of the numpy random function.</a:t>
            </a:r>
            <a:endParaRPr/>
          </a:p>
          <a:p>
            <a:pPr indent="0" lvl="0" marL="0" rtl="0" algn="l">
              <a:spcBef>
                <a:spcPts val="1600"/>
              </a:spcBef>
              <a:spcAft>
                <a:spcPts val="0"/>
              </a:spcAft>
              <a:buNone/>
            </a:pPr>
            <a:r>
              <a:rPr lang="en"/>
              <a:t>Using numpy random we build a Coordinate matrix of latitude and longitude values that represent the various nodes of the graph and based on this Coordinate Matrix we build a Distance Matrix that will hold the distance values between the various nodes of the </a:t>
            </a:r>
            <a:r>
              <a:rPr lang="en"/>
              <a:t>Coordinate</a:t>
            </a:r>
            <a:r>
              <a:rPr lang="en"/>
              <a:t> matrix.</a:t>
            </a:r>
            <a:endParaRPr/>
          </a:p>
          <a:p>
            <a:pPr indent="0" lvl="0" marL="0" rtl="0" algn="l">
              <a:spcBef>
                <a:spcPts val="1600"/>
              </a:spcBef>
              <a:spcAft>
                <a:spcPts val="0"/>
              </a:spcAft>
              <a:buNone/>
            </a:pPr>
            <a:r>
              <a:rPr lang="en"/>
              <a:t>We set the Episode values to 4000 which will train the model on 4000 different random generated graphs. </a:t>
            </a:r>
            <a:endParaRPr/>
          </a:p>
          <a:p>
            <a:pPr indent="0" lvl="0" marL="0" rtl="0" algn="l">
              <a:spcBef>
                <a:spcPts val="1600"/>
              </a:spcBef>
              <a:spcAft>
                <a:spcPts val="1600"/>
              </a:spcAft>
              <a:buNone/>
            </a:pPr>
            <a:r>
              <a:rPr lang="en"/>
              <a:t>For testing, we have a test that can be run on test data set or a real dataset of cities. The real dataset has the following specifics: 1) 22 coordinates of </a:t>
            </a:r>
            <a:r>
              <a:rPr lang="en"/>
              <a:t>Mediterranean cities 2</a:t>
            </a:r>
            <a:r>
              <a:rPr lang="en"/>
              <a:t>) 52 coordinates of Berlin   3)  100 coordinates of real city(ref: </a:t>
            </a:r>
            <a:r>
              <a:rPr lang="en" sz="1100" u="sng">
                <a:solidFill>
                  <a:schemeClr val="hlink"/>
                </a:solidFill>
                <a:latin typeface="Arial"/>
                <a:ea typeface="Arial"/>
                <a:cs typeface="Arial"/>
                <a:sym typeface="Arial"/>
                <a:hlinkClick r:id="rId3"/>
              </a:rPr>
              <a:t>http://comopt.ifi.uni-heidelberg.de/software/TSPLIB95/</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Travelling Salesman Problem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trying to solve the travelling salesman problem using the Deep Reinforcement learning approach that will be using the Q-learning algorithm to solve the problem.</a:t>
            </a:r>
            <a:endParaRPr/>
          </a:p>
          <a:p>
            <a:pPr indent="0" lvl="0" marL="0" rtl="0" algn="l">
              <a:spcBef>
                <a:spcPts val="1600"/>
              </a:spcBef>
              <a:spcAft>
                <a:spcPts val="0"/>
              </a:spcAft>
              <a:buNone/>
            </a:pPr>
            <a:r>
              <a:rPr lang="en"/>
              <a:t>We will be using the unsupervised version on learning for this </a:t>
            </a:r>
            <a:r>
              <a:rPr lang="en"/>
              <a:t>approach</a:t>
            </a:r>
            <a:r>
              <a:rPr lang="en"/>
              <a:t>.</a:t>
            </a:r>
            <a:endParaRPr/>
          </a:p>
          <a:p>
            <a:pPr indent="0" lvl="0" marL="0" rtl="0" algn="l">
              <a:spcBef>
                <a:spcPts val="1600"/>
              </a:spcBef>
              <a:spcAft>
                <a:spcPts val="1600"/>
              </a:spcAft>
              <a:buNone/>
            </a:pPr>
            <a:r>
              <a:rPr lang="en"/>
              <a:t>The problem description involves solving the TSP problem of visiting every node in the graph in the shortest possible distance with a constraint of fuel. When the mileage restriction occurs there will a search for the nearest fuel filling station which will be added to the tour to complete its path.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 specific Algorithm	</a:t>
            </a:r>
            <a:endParaRPr/>
          </a:p>
        </p:txBody>
      </p:sp>
      <p:sp>
        <p:nvSpPr>
          <p:cNvPr id="111" name="Google Shape;111;p17"/>
          <p:cNvSpPr txBox="1"/>
          <p:nvPr>
            <p:ph idx="1" type="body"/>
          </p:nvPr>
        </p:nvSpPr>
        <p:spPr>
          <a:xfrm>
            <a:off x="729450" y="22077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consider that the agent that we are building will have the full information of the environment and the states corresponding to its environment.</a:t>
            </a:r>
            <a:endParaRPr/>
          </a:p>
          <a:p>
            <a:pPr indent="0" lvl="0" marL="0" rtl="0" algn="l">
              <a:spcBef>
                <a:spcPts val="1600"/>
              </a:spcBef>
              <a:spcAft>
                <a:spcPts val="0"/>
              </a:spcAft>
              <a:buNone/>
            </a:pPr>
            <a:r>
              <a:rPr lang="en"/>
              <a:t>This is achieved by having a state in the graph that will hold the values of the coordinates matrix in place, the distance matrix that will be produced out of this coordinate matrix and the set of nodes that are already been visited. This makes the environment fully observable and trivial.</a:t>
            </a:r>
            <a:endParaRPr/>
          </a:p>
          <a:p>
            <a:pPr indent="0" lvl="0" marL="0" rtl="0" algn="l">
              <a:spcBef>
                <a:spcPts val="1600"/>
              </a:spcBef>
              <a:spcAft>
                <a:spcPts val="1600"/>
              </a:spcAft>
              <a:buNone/>
            </a:pPr>
            <a:r>
              <a:rPr lang="en"/>
              <a:t>We will be using this state representation in the build of our Q-learning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model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try to develop a function Q(s,a) that will help choose the specific action for a particular state and return the rewards that would be obtained on doing this at the end of the episode.</a:t>
            </a:r>
            <a:endParaRPr/>
          </a:p>
          <a:p>
            <a:pPr indent="0" lvl="0" marL="0" rtl="0" algn="l">
              <a:spcBef>
                <a:spcPts val="1600"/>
              </a:spcBef>
              <a:spcAft>
                <a:spcPts val="0"/>
              </a:spcAft>
              <a:buNone/>
            </a:pPr>
            <a:r>
              <a:rPr lang="en"/>
              <a:t>Performing</a:t>
            </a:r>
            <a:r>
              <a:rPr lang="en"/>
              <a:t> this for several episode we would gather a good number of rewards and since it is a neural net we can </a:t>
            </a:r>
            <a:r>
              <a:rPr lang="en"/>
              <a:t>differentiate</a:t>
            </a:r>
            <a:r>
              <a:rPr lang="en"/>
              <a:t> based on the parameter of the function and use it to build a </a:t>
            </a:r>
            <a:r>
              <a:rPr lang="en"/>
              <a:t>gradient</a:t>
            </a:r>
            <a:r>
              <a:rPr lang="en"/>
              <a:t> of errors.</a:t>
            </a:r>
            <a:endParaRPr/>
          </a:p>
          <a:p>
            <a:pPr indent="0" lvl="0" marL="0" rtl="0" algn="l">
              <a:spcBef>
                <a:spcPts val="1600"/>
              </a:spcBef>
              <a:spcAft>
                <a:spcPts val="0"/>
              </a:spcAft>
              <a:buNone/>
            </a:pPr>
            <a:r>
              <a:rPr lang="en"/>
              <a:t>Using this gradient values we can improve our parameters of the entire function.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model continued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approach of the function is to enable running of this function for several episodes and improve our parameters, on each run the algorithm will be able to choose its next best action using a greedy approach to help improve the functions parameters.</a:t>
            </a:r>
            <a:endParaRPr/>
          </a:p>
          <a:p>
            <a:pPr indent="0" lvl="0" marL="0" rtl="0" algn="l">
              <a:spcBef>
                <a:spcPts val="1600"/>
              </a:spcBef>
              <a:spcAft>
                <a:spcPts val="0"/>
              </a:spcAft>
              <a:buNone/>
            </a:pPr>
            <a:r>
              <a:rPr lang="en"/>
              <a:t>Occasionally based on the </a:t>
            </a:r>
            <a:r>
              <a:rPr lang="en"/>
              <a:t>epsilon</a:t>
            </a:r>
            <a:r>
              <a:rPr lang="en"/>
              <a:t> value the greedy approach would be replaced by a exploration of the graph randomly to help get out of situation that will lead to a local optimal solution.</a:t>
            </a:r>
            <a:endParaRPr/>
          </a:p>
          <a:p>
            <a:pPr indent="0" lvl="0" marL="0" rtl="0" algn="l">
              <a:spcBef>
                <a:spcPts val="1600"/>
              </a:spcBef>
              <a:spcAft>
                <a:spcPts val="1600"/>
              </a:spcAft>
              <a:buNone/>
            </a:pPr>
            <a:r>
              <a:rPr lang="en"/>
              <a:t>We also use the experience as a tuple to store values that help us in model learning. The experience will store  the current state, the next action, the observer reward, and the next state that we can reach.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Embedding</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r>
              <a:rPr lang="en"/>
              <a:t>sed the struct2vec approach for the graph embedding process. </a:t>
            </a:r>
            <a:r>
              <a:rPr lang="en"/>
              <a:t>In order to make our Q function be learning able over different size of graphs and avoid the need of </a:t>
            </a:r>
            <a:r>
              <a:rPr lang="en"/>
              <a:t>constructing</a:t>
            </a:r>
            <a:r>
              <a:rPr lang="en"/>
              <a:t> a new model every time we choose a </a:t>
            </a:r>
            <a:r>
              <a:rPr lang="en"/>
              <a:t>different</a:t>
            </a:r>
            <a:r>
              <a:rPr lang="en"/>
              <a:t> graph size  we  have. </a:t>
            </a:r>
            <a:endParaRPr/>
          </a:p>
          <a:p>
            <a:pPr indent="0" lvl="0" marL="0" rtl="0" algn="l">
              <a:spcBef>
                <a:spcPts val="1600"/>
              </a:spcBef>
              <a:spcAft>
                <a:spcPts val="0"/>
              </a:spcAft>
              <a:buNone/>
            </a:pPr>
            <a:r>
              <a:rPr lang="en"/>
              <a:t>We have used the approach suggested in the paper : “</a:t>
            </a:r>
            <a:r>
              <a:rPr lang="en" sz="1600">
                <a:solidFill>
                  <a:srgbClr val="000000"/>
                </a:solidFill>
                <a:highlight>
                  <a:srgbClr val="FFFFFF"/>
                </a:highlight>
                <a:latin typeface="Georgia"/>
                <a:ea typeface="Georgia"/>
                <a:cs typeface="Georgia"/>
                <a:sym typeface="Georgia"/>
              </a:rPr>
              <a:t>Khalil, Elias, et al. “Learning combinatorial optimization algorithms over graphs.” </a:t>
            </a:r>
            <a:r>
              <a:rPr i="1" lang="en" sz="1600">
                <a:solidFill>
                  <a:srgbClr val="000000"/>
                </a:solidFill>
                <a:highlight>
                  <a:srgbClr val="FFFFFF"/>
                </a:highlight>
                <a:latin typeface="Georgia"/>
                <a:ea typeface="Georgia"/>
                <a:cs typeface="Georgia"/>
                <a:sym typeface="Georgia"/>
              </a:rPr>
              <a:t>NeurIPS</a:t>
            </a:r>
            <a:r>
              <a:rPr lang="en" sz="1600">
                <a:solidFill>
                  <a:srgbClr val="000000"/>
                </a:solidFill>
                <a:highlight>
                  <a:srgbClr val="FFFFFF"/>
                </a:highlight>
                <a:latin typeface="Georgia"/>
                <a:ea typeface="Georgia"/>
                <a:cs typeface="Georgia"/>
                <a:sym typeface="Georgia"/>
              </a:rPr>
              <a:t>. 2017.”</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
              <a:t>Th</a:t>
            </a:r>
            <a:r>
              <a:rPr lang="en"/>
              <a:t>e approach tries to figure out a vector representation of each node.</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Embedding continued	</a:t>
            </a:r>
            <a:endParaRPr/>
          </a:p>
        </p:txBody>
      </p:sp>
      <p:sp>
        <p:nvSpPr>
          <p:cNvPr id="135" name="Google Shape;135;p21"/>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try to build a graph using the belief </a:t>
            </a:r>
            <a:r>
              <a:rPr lang="en"/>
              <a:t>propagation</a:t>
            </a:r>
            <a:r>
              <a:rPr lang="en"/>
              <a:t> that will send messages recursively to the other nodes along the graph that will help build the structure.</a:t>
            </a:r>
            <a:endParaRPr/>
          </a:p>
          <a:p>
            <a:pPr indent="0" lvl="0" marL="0" rtl="0" algn="l">
              <a:spcBef>
                <a:spcPts val="1600"/>
              </a:spcBef>
              <a:spcAft>
                <a:spcPts val="0"/>
              </a:spcAft>
              <a:buNone/>
            </a:pPr>
            <a:r>
              <a:t/>
            </a:r>
            <a:endParaRPr/>
          </a:p>
          <a:p>
            <a:pPr indent="0" lvl="0" marL="0" rtl="0" algn="l">
              <a:spcBef>
                <a:spcPts val="1600"/>
              </a:spcBef>
              <a:spcAft>
                <a:spcPts val="0"/>
              </a:spcAft>
              <a:buNone/>
            </a:pPr>
            <a:r>
              <a:rPr i="1" lang="en" sz="1600">
                <a:solidFill>
                  <a:srgbClr val="000000"/>
                </a:solidFill>
                <a:highlight>
                  <a:srgbClr val="FFFFFF"/>
                </a:highlight>
                <a:latin typeface="Georgia"/>
                <a:ea typeface="Georgia"/>
                <a:cs typeface="Georgia"/>
                <a:sym typeface="Georgia"/>
              </a:rPr>
              <a:t>μ</a:t>
            </a:r>
            <a:r>
              <a:rPr lang="en" sz="1600">
                <a:solidFill>
                  <a:srgbClr val="000000"/>
                </a:solidFill>
                <a:highlight>
                  <a:srgbClr val="FFFFFF"/>
                </a:highlight>
                <a:latin typeface="Georgia"/>
                <a:ea typeface="Georgia"/>
                <a:cs typeface="Georgia"/>
                <a:sym typeface="Georgia"/>
              </a:rPr>
              <a:t> is the node embedding created for each node v, iterated over t times .</a:t>
            </a:r>
            <a:endParaRPr sz="1600">
              <a:solidFill>
                <a:srgbClr val="000000"/>
              </a:solidFill>
              <a:highlight>
                <a:srgbClr val="FFFFFF"/>
              </a:highlight>
              <a:latin typeface="Georgia"/>
              <a:ea typeface="Georgia"/>
              <a:cs typeface="Georgia"/>
              <a:sym typeface="Georgia"/>
            </a:endParaRPr>
          </a:p>
          <a:p>
            <a:pPr indent="-330200" lvl="0" marL="457200" rtl="0" algn="l">
              <a:spcBef>
                <a:spcPts val="160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Term 1 : x represents the state of each node. Is a vector that has variables for capturing each variable defined in state</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Term 2 : returns node embeddings for each of the neighbors(N) of v.</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Term 3: edge weights of the incoming edges connecting to the current node v.</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6" name="Google Shape;136;p21"/>
          <p:cNvPicPr preferRelativeResize="0"/>
          <p:nvPr/>
        </p:nvPicPr>
        <p:blipFill>
          <a:blip r:embed="rId3">
            <a:alphaModFix/>
          </a:blip>
          <a:stretch>
            <a:fillRect/>
          </a:stretch>
        </p:blipFill>
        <p:spPr>
          <a:xfrm>
            <a:off x="165300" y="2359050"/>
            <a:ext cx="7953375" cy="61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