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23" autoAdjust="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101"/>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1d08ed431c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1d08ed431c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Akash: </a:t>
            </a:r>
            <a:r>
              <a:rPr lang="en"/>
              <a:t>Our design prioritizes intuitive navigation and simplicity, ensuring that users can manage their tasks without feeling overwhelmed. The task board is the centerpiece of the interface, allowing developers to view, organize, and prioritize tasks using drag-and-drop functionality. Quick-access buttons for adding tasks, filtering, and sorting make it easy to update and view tasks with minimal effort.</a:t>
            </a:r>
            <a:endParaRPr/>
          </a:p>
          <a:p>
            <a:pPr marL="0" lvl="0" indent="0" algn="l" rtl="0">
              <a:lnSpc>
                <a:spcPct val="115000"/>
              </a:lnSpc>
              <a:spcBef>
                <a:spcPts val="1200"/>
              </a:spcBef>
              <a:spcAft>
                <a:spcPts val="0"/>
              </a:spcAft>
              <a:buClr>
                <a:schemeClr val="dk1"/>
              </a:buClr>
              <a:buSzPts val="1100"/>
              <a:buFont typeface="Arial"/>
              <a:buNone/>
            </a:pPr>
            <a:r>
              <a:rPr lang="en"/>
              <a:t>Notifications are displayed as non-intrusive pop-ups, keeping users informed without disrupting their workflow. To enhance usability, we included personalization options, like customizable views and color-coded task categories, to fit individual preferences. For example, users can toggle between a detailed view of task progress or a simplified list of priorities.</a:t>
            </a:r>
            <a:endParaRPr/>
          </a:p>
          <a:p>
            <a:pPr marL="0" lvl="0" indent="0" algn="l" rtl="0">
              <a:lnSpc>
                <a:spcPct val="115000"/>
              </a:lnSpc>
              <a:spcBef>
                <a:spcPts val="1200"/>
              </a:spcBef>
              <a:spcAft>
                <a:spcPts val="1200"/>
              </a:spcAft>
              <a:buNone/>
            </a:pPr>
            <a:r>
              <a:rPr lang="en"/>
              <a:t>These highlight our emphasis on clean design and user engagement. The layout ensures a logical progression, from adding tasks to monitoring their completion, all while keeping cognitive load low.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1d08ed431c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1d08ed431c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Nathan</a:t>
            </a:r>
            <a:r>
              <a:rPr lang="en">
                <a:solidFill>
                  <a:schemeClr val="dk1"/>
                </a:solidFill>
              </a:rPr>
              <a:t>: When developing </a:t>
            </a:r>
            <a:r>
              <a:rPr lang="en" i="1">
                <a:solidFill>
                  <a:schemeClr val="dk1"/>
                </a:solidFill>
              </a:rPr>
              <a:t>DO IT</a:t>
            </a:r>
            <a:r>
              <a:rPr lang="en">
                <a:solidFill>
                  <a:schemeClr val="dk1"/>
                </a:solidFill>
              </a:rPr>
              <a:t>, we analyzed popular task management tools such as Jira, Trello, and Notion to identify their strengths and limitations. While these tools are widely used, they’re designed for general-purpose task management or large teams, not specifically for software engineers. For example, they don’t offer seamless integration with technical workflows or address sprint-based task organization effectively.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Research in developer productivity emphasizes the need for tools that align with agile methodologies and support features like sprint management, prioritization, and technical debt tracking. This gap in current tools inspired </a:t>
            </a:r>
            <a:r>
              <a:rPr lang="en" i="1">
                <a:solidFill>
                  <a:schemeClr val="dk1"/>
                </a:solidFill>
              </a:rPr>
              <a:t>DO IT</a:t>
            </a:r>
            <a:r>
              <a:rPr lang="en">
                <a:solidFill>
                  <a:schemeClr val="dk1"/>
                </a:solidFill>
              </a:rPr>
              <a:t>, which focuses exclusively on meeting the needs of software engineers.</a:t>
            </a:r>
            <a:endParaRPr>
              <a:solidFill>
                <a:schemeClr val="dk1"/>
              </a:solidFill>
            </a:endParaRPr>
          </a:p>
          <a:p>
            <a:pPr marL="0" lvl="0" indent="0" algn="l" rtl="0">
              <a:lnSpc>
                <a:spcPct val="115000"/>
              </a:lnSpc>
              <a:spcBef>
                <a:spcPts val="1200"/>
              </a:spcBef>
              <a:spcAft>
                <a:spcPts val="1200"/>
              </a:spcAft>
              <a:buNone/>
            </a:pPr>
            <a:r>
              <a:rPr lang="en">
                <a:solidFill>
                  <a:schemeClr val="dk1"/>
                </a:solidFill>
              </a:rPr>
              <a:t>What sets </a:t>
            </a:r>
            <a:r>
              <a:rPr lang="en" i="1">
                <a:solidFill>
                  <a:schemeClr val="dk1"/>
                </a:solidFill>
              </a:rPr>
              <a:t>DO IT</a:t>
            </a:r>
            <a:r>
              <a:rPr lang="en">
                <a:solidFill>
                  <a:schemeClr val="dk1"/>
                </a:solidFill>
              </a:rPr>
              <a:t> apart is its developer-centric approach. Features like integration with GitHub and real-time collaboration capabilities make it a unique solution that bridges the gap between traditional task management and the demands of modern software development.</a:t>
            </a:r>
            <a:endParaRPr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1d08ed431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1d08ed431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Nathan</a:t>
            </a:r>
            <a:r>
              <a:rPr lang="en">
                <a:solidFill>
                  <a:schemeClr val="dk1"/>
                </a:solidFill>
              </a:rPr>
              <a:t>: For the development of </a:t>
            </a:r>
            <a:r>
              <a:rPr lang="en" i="1">
                <a:solidFill>
                  <a:schemeClr val="dk1"/>
                </a:solidFill>
              </a:rPr>
              <a:t>DO IT</a:t>
            </a:r>
            <a:r>
              <a:rPr lang="en">
                <a:solidFill>
                  <a:schemeClr val="dk1"/>
                </a:solidFill>
              </a:rPr>
              <a:t>, we followed the prototyping model of software engineering. This model was ideal because it allowed us to gather feedback at every stage and make iterative improvements without committing excessive resources to a fully developed product early 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 started with requirements elicitation by interviewing and surveying software engineering students to identify key features they needed, such as sprint tracking, notifications, and task prioritization. Based on these insights, we created prototypes, including design sketches and mockups, to visualize how the app would look and function.</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Feedback from stakeholders played a critical role in refining our prototypes. For instance, user input helped us prioritize features like drag-and-drop functionality and customizable notifications. The prototyping model enabled us to iterate quickly and efficiently, ensuring that the final design aligned with user expectations.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1d08ed431c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1d08ed431c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Alejandro</a:t>
            </a:r>
            <a:r>
              <a:rPr lang="en">
                <a:solidFill>
                  <a:schemeClr val="dk1"/>
                </a:solidFill>
              </a:rPr>
              <a:t>: Through this project, we gained valuable insights into the software development process. One of the biggest lessons was the importance of iterative prototyping. Gathering feedback early and often allowed us to align our app's features with the actual needs of users, ensuring its relevance and usability.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 also learned the value of effective communication and collaboration within our team. Whether brainstorming ideas, refining mockups, or incorporating stakeholder feedback, teamwork played a crucial role in shaping our project.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From a technical perspective, we applied important design principles like modularity and user-centered design, which enhanced the app’s usability and simplicity. For example, focusing on clean, intuitive navigation made our interface easier for users to adopt.</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Finally, implementing system design patterns like the Observer pattern for task notifications and an event-driven architecture taught us how to build scalable and maintainable systems. These approaches will be invaluable in our future development projects.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1d08ed431c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1d08ed431c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Alejandro: </a:t>
            </a:r>
            <a:r>
              <a:rPr lang="en">
                <a:solidFill>
                  <a:schemeClr val="dk1"/>
                </a:solidFill>
              </a:rPr>
              <a:t>Looking ahead, there are several ways we can enhance </a:t>
            </a:r>
            <a:r>
              <a:rPr lang="en" i="1">
                <a:solidFill>
                  <a:schemeClr val="dk1"/>
                </a:solidFill>
              </a:rPr>
              <a:t>DO IT</a:t>
            </a:r>
            <a:r>
              <a:rPr lang="en">
                <a:solidFill>
                  <a:schemeClr val="dk1"/>
                </a:solidFill>
              </a:rPr>
              <a:t> to further meet the needs of software engineers. First, we envision integrating AI-powered task prioritization to help users identify their most critical tasks automatically. AI could also provide personalized task recommendations based on past behavior or project deadlines.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Another key enhancement is cloud synchronization. This would allow users to seamlessly access their tasks across multiple devices, ensuring continuity and convenience no matter where they’re working.</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 also plan to introduce advanced analytics, providing users with detailed productivity reports and insights to help them improve their workflow and time management. For example, users could track their task completion rates or identify bottlenecks in their workflow.</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Finally, enhanced collaboration features, such as real-time task updates and shared dashboards, would make </a:t>
            </a:r>
            <a:r>
              <a:rPr lang="en" i="1">
                <a:solidFill>
                  <a:schemeClr val="dk1"/>
                </a:solidFill>
              </a:rPr>
              <a:t>DO IT</a:t>
            </a:r>
            <a:r>
              <a:rPr lang="en">
                <a:solidFill>
                  <a:schemeClr val="dk1"/>
                </a:solidFill>
              </a:rPr>
              <a:t> even more effective for team environments. These features align with our vision of creating a comprehensive task management tool that evolves alongside the needs of developers.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1d08ed431c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1d08ed431c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1d08ed431c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1d08ed431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rPr>
              <a:t>Kesh</a:t>
            </a:r>
            <a:r>
              <a:rPr lang="en" dirty="0">
                <a:solidFill>
                  <a:schemeClr val="dk1"/>
                </a:solidFill>
              </a:rPr>
              <a:t>: Software engineers often face the challenge of juggling multiple responsibilities simultaneously, such as coding, reviewing pull requests, addressing technical debt, and managing sprint deadlines. The tools available today are great for general task management but don’t meet the specific needs of developers. These apps lack features like sprint tracking, seamless integration with developer tools, and support for technical workflows, which are critical for organizing work efficiently. This slows down task tracking, making it harder for engineers to focus on what truly matters. Recognizing these shortcomings, our team identified a clear gap: the need for a task management app designed specifically for developers. Our solution, </a:t>
            </a:r>
            <a:r>
              <a:rPr lang="en" i="1" dirty="0">
                <a:solidFill>
                  <a:schemeClr val="dk1"/>
                </a:solidFill>
              </a:rPr>
              <a:t>DO IT</a:t>
            </a:r>
            <a:r>
              <a:rPr lang="en" dirty="0">
                <a:solidFill>
                  <a:schemeClr val="dk1"/>
                </a:solidFill>
              </a:rPr>
              <a:t>, addresses this gap by providing tools tailored to the unique workflows and challenges faced by software engineers.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d08ed431c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d08ed431c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rPr>
              <a:t>Kesh: </a:t>
            </a:r>
            <a:r>
              <a:rPr lang="en" dirty="0">
                <a:solidFill>
                  <a:schemeClr val="dk1"/>
                </a:solidFill>
              </a:rPr>
              <a:t>Our solution to the problem is </a:t>
            </a:r>
            <a:r>
              <a:rPr lang="en" i="1" dirty="0">
                <a:solidFill>
                  <a:schemeClr val="dk1"/>
                </a:solidFill>
              </a:rPr>
              <a:t>DO IT</a:t>
            </a:r>
            <a:r>
              <a:rPr lang="en" dirty="0">
                <a:solidFill>
                  <a:schemeClr val="dk1"/>
                </a:solidFill>
              </a:rPr>
              <a:t>, a task management app specifically tailored to software engineers. Unlike generic task managers, </a:t>
            </a:r>
            <a:r>
              <a:rPr lang="en" i="1" dirty="0">
                <a:solidFill>
                  <a:schemeClr val="dk1"/>
                </a:solidFill>
              </a:rPr>
              <a:t>DO IT</a:t>
            </a:r>
            <a:r>
              <a:rPr lang="en" dirty="0">
                <a:solidFill>
                  <a:schemeClr val="dk1"/>
                </a:solidFill>
              </a:rPr>
              <a:t> is designed with features that directly address the pain points we discussed earlier. The app allows users to create, organize, and prioritize tasks seamlessly, supporting key developer workflows like sprint tracking and deadline management. With notification reminders, </a:t>
            </a:r>
            <a:r>
              <a:rPr lang="en" i="1" dirty="0">
                <a:solidFill>
                  <a:schemeClr val="dk1"/>
                </a:solidFill>
              </a:rPr>
              <a:t>DO IT</a:t>
            </a:r>
            <a:r>
              <a:rPr lang="en" dirty="0">
                <a:solidFill>
                  <a:schemeClr val="dk1"/>
                </a:solidFill>
              </a:rPr>
              <a:t> ensures that important deadlines are never missed. Additionally, the app integrates seamlessly with popular developer tools like GitHub, making it easy for users to manage their tasks without disrupting their workflow. By focusing on features that developers actually need, </a:t>
            </a:r>
            <a:r>
              <a:rPr lang="en" i="1" dirty="0">
                <a:solidFill>
                  <a:schemeClr val="dk1"/>
                </a:solidFill>
              </a:rPr>
              <a:t>DO IT</a:t>
            </a:r>
            <a:r>
              <a:rPr lang="en" dirty="0">
                <a:solidFill>
                  <a:schemeClr val="dk1"/>
                </a:solidFill>
              </a:rPr>
              <a:t> transforms task management from a frustrating chore into an efficient and intuitive </a:t>
            </a:r>
            <a:r>
              <a:rPr lang="en">
                <a:solidFill>
                  <a:schemeClr val="dk1"/>
                </a:solidFill>
              </a:rPr>
              <a:t>process.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1d0d2309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1d0d2309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Tomas</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1d0d2309d9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1d0d2309d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Tomas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d0d2309d9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1d0d2309d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Tomas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1d0d2309d9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1d0d2309d9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Tomas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1d08ed431c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1d08ed431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Akash</a:t>
            </a:r>
            <a:r>
              <a:rPr lang="en">
                <a:solidFill>
                  <a:schemeClr val="dk1"/>
                </a:solidFill>
              </a:rPr>
              <a:t>: To implement the features and use cases we’ve discussed, we defined a set of both functional and non-functional requirements for </a:t>
            </a:r>
            <a:r>
              <a:rPr lang="en" i="1">
                <a:solidFill>
                  <a:schemeClr val="dk1"/>
                </a:solidFill>
              </a:rPr>
              <a:t>DO IT</a:t>
            </a:r>
            <a:r>
              <a:rPr lang="en">
                <a:solidFill>
                  <a:schemeClr val="dk1"/>
                </a:solidFill>
              </a:rPr>
              <a:t>. Functionally, the app must allow users to create, update, and delete tasks efficiently, complete with descriptions, priorities, and deadlines. Users should also be able to set reminders and notifications for their tasks, ensuring they stay on track. Collaboration is another key feature, enabling team members to share tasks, update progress, and communicate effectively. Finally, robust search and filtering options help users locate tasks quickly based on project, priority, or due date.</a:t>
            </a:r>
            <a:endParaRPr>
              <a:solidFill>
                <a:schemeClr val="dk1"/>
              </a:solidFill>
            </a:endParaRPr>
          </a:p>
          <a:p>
            <a:pPr marL="0" lvl="0" indent="0" algn="l" rtl="0">
              <a:lnSpc>
                <a:spcPct val="115000"/>
              </a:lnSpc>
              <a:spcBef>
                <a:spcPts val="1200"/>
              </a:spcBef>
              <a:spcAft>
                <a:spcPts val="1200"/>
              </a:spcAft>
              <a:buNone/>
            </a:pPr>
            <a:r>
              <a:rPr lang="en">
                <a:solidFill>
                  <a:schemeClr val="dk1"/>
                </a:solidFill>
              </a:rPr>
              <a:t>On the non-functional side, we prioritized usability, designing an intuitive interface that users can learn in under 30 minutes. Performance is also critical—dashboards must load quickly, even with a large number of tasks. Scalability ensures the app can support hundreds of active users working collaboratively in real-time without performance loss. Reliability and security are non-negotiable; we would aim for 99.9% uptime and encrypted data storage to protect user information. These requirements form the foundation of a reliable and user-friendly application.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d08ed431c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1d08ed431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Akash: </a:t>
            </a:r>
            <a:r>
              <a:rPr lang="en">
                <a:solidFill>
                  <a:schemeClr val="dk1"/>
                </a:solidFill>
              </a:rPr>
              <a:t>The system design for </a:t>
            </a:r>
            <a:r>
              <a:rPr lang="en" i="1">
                <a:solidFill>
                  <a:schemeClr val="dk1"/>
                </a:solidFill>
              </a:rPr>
              <a:t>DO IT</a:t>
            </a:r>
            <a:r>
              <a:rPr lang="en">
                <a:solidFill>
                  <a:schemeClr val="dk1"/>
                </a:solidFill>
              </a:rPr>
              <a:t> focuses on simplicity, flexibility, and responsiveness. At a high level, we opted for an event-driven architecture. This approach allows user interactions, such as clicking the 'Add Task' button, to trigger events that open relevant dialogs or update task data. This design not only simplifies interactions but also ensures reusability of components and events as the app grows.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For the low-level design, we implemented the Observer pattern to handle task notifications. This pattern establishes a one-to-many relationship between tasks and notification channels. For example, when a task's due date changes, the system can notify all registered channels, such as email or in-app notifications, without tightly coupling the task logic to the notification mechanism. This decoupling improves maintainability and makes it easy to add or modify notification methods in the future.</a:t>
            </a:r>
            <a:endParaRPr>
              <a:solidFill>
                <a:schemeClr val="dk1"/>
              </a:solidFill>
            </a:endParaRPr>
          </a:p>
          <a:p>
            <a:pPr marL="0" lvl="0" indent="0" algn="l" rtl="0">
              <a:lnSpc>
                <a:spcPct val="115000"/>
              </a:lnSpc>
              <a:spcBef>
                <a:spcPts val="1200"/>
              </a:spcBef>
              <a:spcAft>
                <a:spcPts val="1200"/>
              </a:spcAft>
              <a:buNone/>
            </a:pPr>
            <a:r>
              <a:rPr lang="en">
                <a:solidFill>
                  <a:schemeClr val="dk1"/>
                </a:solidFill>
              </a:rPr>
              <a:t>Together, these design choices ensure </a:t>
            </a:r>
            <a:r>
              <a:rPr lang="en" i="1">
                <a:solidFill>
                  <a:schemeClr val="dk1"/>
                </a:solidFill>
              </a:rPr>
              <a:t>DO IT</a:t>
            </a:r>
            <a:r>
              <a:rPr lang="en">
                <a:solidFill>
                  <a:schemeClr val="dk1"/>
                </a:solidFill>
              </a:rPr>
              <a:t> is scalable, extensible, and user-friendly.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950" y="1561475"/>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DO IT: Todo App</a:t>
            </a:r>
            <a:endParaRPr/>
          </a:p>
        </p:txBody>
      </p:sp>
      <p:sp>
        <p:nvSpPr>
          <p:cNvPr id="87" name="Google Shape;87;p13"/>
          <p:cNvSpPr txBox="1">
            <a:spLocks noGrp="1"/>
          </p:cNvSpPr>
          <p:nvPr>
            <p:ph type="subTitle" idx="1"/>
          </p:nvPr>
        </p:nvSpPr>
        <p:spPr>
          <a:xfrm>
            <a:off x="727950" y="3082700"/>
            <a:ext cx="7688100" cy="767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708"/>
              <a:t>By: The CS Guys</a:t>
            </a:r>
            <a:endParaRPr sz="1708"/>
          </a:p>
          <a:p>
            <a:pPr marL="0" lvl="0" indent="0" algn="l" rtl="0">
              <a:spcBef>
                <a:spcPts val="0"/>
              </a:spcBef>
              <a:spcAft>
                <a:spcPts val="0"/>
              </a:spcAft>
              <a:buNone/>
            </a:pPr>
            <a:r>
              <a:rPr lang="en" sz="1708"/>
              <a:t>Names: Akash Sukumaran, Alejandro Castillo, Nathan Le, Tomas Odio, and Kesh Reddy</a:t>
            </a:r>
            <a:endParaRPr sz="1708"/>
          </a:p>
        </p:txBody>
      </p:sp>
      <p:pic>
        <p:nvPicPr>
          <p:cNvPr id="88" name="Google Shape;88;p13"/>
          <p:cNvPicPr preferRelativeResize="0"/>
          <p:nvPr/>
        </p:nvPicPr>
        <p:blipFill>
          <a:blip r:embed="rId3">
            <a:alphaModFix/>
          </a:blip>
          <a:stretch>
            <a:fillRect/>
          </a:stretch>
        </p:blipFill>
        <p:spPr>
          <a:xfrm>
            <a:off x="5741225" y="726050"/>
            <a:ext cx="2857500" cy="285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Sketches</a:t>
            </a:r>
            <a:endParaRPr/>
          </a:p>
        </p:txBody>
      </p:sp>
      <p:sp>
        <p:nvSpPr>
          <p:cNvPr id="164" name="Google Shape;164;p22"/>
          <p:cNvSpPr txBox="1">
            <a:spLocks noGrp="1"/>
          </p:cNvSpPr>
          <p:nvPr>
            <p:ph type="body" idx="1"/>
          </p:nvPr>
        </p:nvSpPr>
        <p:spPr>
          <a:xfrm>
            <a:off x="252500" y="1779625"/>
            <a:ext cx="3675300" cy="28962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Clean, intuitive layout prioritizes ease of navigation and task input.</a:t>
            </a:r>
            <a:endParaRPr/>
          </a:p>
          <a:p>
            <a:pPr marL="457200" lvl="0" indent="-311150" algn="l" rtl="0">
              <a:spcBef>
                <a:spcPts val="0"/>
              </a:spcBef>
              <a:spcAft>
                <a:spcPts val="0"/>
              </a:spcAft>
              <a:buSzPts val="1300"/>
              <a:buChar char="●"/>
            </a:pPr>
            <a:r>
              <a:rPr lang="en"/>
              <a:t>Key UI elements include:</a:t>
            </a:r>
            <a:endParaRPr/>
          </a:p>
          <a:p>
            <a:pPr marL="914400" lvl="1" indent="-298450" algn="l" rtl="0">
              <a:spcBef>
                <a:spcPts val="0"/>
              </a:spcBef>
              <a:spcAft>
                <a:spcPts val="0"/>
              </a:spcAft>
              <a:buSzPts val="1100"/>
              <a:buChar char="○"/>
            </a:pPr>
            <a:r>
              <a:rPr lang="en"/>
              <a:t>Task board with drag-and-drop functionality.</a:t>
            </a:r>
            <a:endParaRPr/>
          </a:p>
          <a:p>
            <a:pPr marL="914400" lvl="1" indent="-298450" algn="l" rtl="0">
              <a:spcBef>
                <a:spcPts val="0"/>
              </a:spcBef>
              <a:spcAft>
                <a:spcPts val="0"/>
              </a:spcAft>
              <a:buSzPts val="1100"/>
              <a:buChar char="○"/>
            </a:pPr>
            <a:r>
              <a:rPr lang="en"/>
              <a:t>Quick-access buttons for adding tasks, filtering, and sorting.</a:t>
            </a:r>
            <a:endParaRPr/>
          </a:p>
          <a:p>
            <a:pPr marL="914400" lvl="1" indent="-298450" algn="l" rtl="0">
              <a:spcBef>
                <a:spcPts val="0"/>
              </a:spcBef>
              <a:spcAft>
                <a:spcPts val="0"/>
              </a:spcAft>
              <a:buSzPts val="1100"/>
              <a:buChar char="○"/>
            </a:pPr>
            <a:r>
              <a:rPr lang="en"/>
              <a:t>Notification reminders displayed as subtle pop-ups.</a:t>
            </a:r>
            <a:endParaRPr/>
          </a:p>
          <a:p>
            <a:pPr marL="457200" lvl="0" indent="-311150" algn="l" rtl="0">
              <a:spcBef>
                <a:spcPts val="0"/>
              </a:spcBef>
              <a:spcAft>
                <a:spcPts val="0"/>
              </a:spcAft>
              <a:buSzPts val="1300"/>
              <a:buChar char="●"/>
            </a:pPr>
            <a:r>
              <a:rPr lang="en"/>
              <a:t>Personalization options, such as customizable views and color-coded categories.</a:t>
            </a:r>
            <a:endParaRPr/>
          </a:p>
          <a:p>
            <a:pPr marL="0" lvl="0" indent="0" algn="l" rtl="0">
              <a:spcBef>
                <a:spcPts val="0"/>
              </a:spcBef>
              <a:spcAft>
                <a:spcPts val="1200"/>
              </a:spcAft>
              <a:buNone/>
            </a:pPr>
            <a:endParaRPr/>
          </a:p>
        </p:txBody>
      </p:sp>
      <p:pic>
        <p:nvPicPr>
          <p:cNvPr id="165" name="Google Shape;165;p22"/>
          <p:cNvPicPr preferRelativeResize="0"/>
          <p:nvPr/>
        </p:nvPicPr>
        <p:blipFill>
          <a:blip r:embed="rId3">
            <a:alphaModFix/>
          </a:blip>
          <a:stretch>
            <a:fillRect/>
          </a:stretch>
        </p:blipFill>
        <p:spPr>
          <a:xfrm>
            <a:off x="3927800" y="1258100"/>
            <a:ext cx="5124751" cy="3517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Existing Solutions and Research</a:t>
            </a:r>
            <a:endParaRPr/>
          </a:p>
        </p:txBody>
      </p:sp>
      <p:sp>
        <p:nvSpPr>
          <p:cNvPr id="171" name="Google Shape;171;p23"/>
          <p:cNvSpPr txBox="1">
            <a:spLocks noGrp="1"/>
          </p:cNvSpPr>
          <p:nvPr>
            <p:ph type="body" idx="1"/>
          </p:nvPr>
        </p:nvSpPr>
        <p:spPr>
          <a:xfrm>
            <a:off x="364750" y="1788975"/>
            <a:ext cx="3525600" cy="3233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Popular task management tools like Jira, Trello, and Notion are effective but lack developer-specific features.</a:t>
            </a:r>
            <a:endParaRPr/>
          </a:p>
          <a:p>
            <a:pPr marL="457200" lvl="0" indent="-311150" algn="l" rtl="0">
              <a:spcBef>
                <a:spcPts val="0"/>
              </a:spcBef>
              <a:spcAft>
                <a:spcPts val="0"/>
              </a:spcAft>
              <a:buSzPts val="1300"/>
              <a:buChar char="●"/>
            </a:pPr>
            <a:r>
              <a:rPr lang="en"/>
              <a:t>Research on developer productivity highlights the need for tools tailored to agile workflows and sprint management.</a:t>
            </a:r>
            <a:endParaRPr/>
          </a:p>
          <a:p>
            <a:pPr marL="457200" lvl="0" indent="-311150" algn="l" rtl="0">
              <a:spcBef>
                <a:spcPts val="0"/>
              </a:spcBef>
              <a:spcAft>
                <a:spcPts val="0"/>
              </a:spcAft>
              <a:buSzPts val="1300"/>
              <a:buChar char="●"/>
            </a:pPr>
            <a:r>
              <a:rPr lang="en" i="1"/>
              <a:t>DO IT</a:t>
            </a:r>
            <a:r>
              <a:rPr lang="en"/>
              <a:t> bridges this gap with developer-centric features like sprint integration, technical debt tracking, and collaboration tools.</a:t>
            </a:r>
            <a:endParaRPr/>
          </a:p>
        </p:txBody>
      </p:sp>
      <p:pic>
        <p:nvPicPr>
          <p:cNvPr id="172" name="Google Shape;172;p23"/>
          <p:cNvPicPr preferRelativeResize="0"/>
          <p:nvPr/>
        </p:nvPicPr>
        <p:blipFill>
          <a:blip r:embed="rId3">
            <a:alphaModFix/>
          </a:blip>
          <a:stretch>
            <a:fillRect/>
          </a:stretch>
        </p:blipFill>
        <p:spPr>
          <a:xfrm>
            <a:off x="4173675" y="1853850"/>
            <a:ext cx="4782846" cy="29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 Engineering Process</a:t>
            </a:r>
            <a:endParaRPr/>
          </a:p>
        </p:txBody>
      </p:sp>
      <p:sp>
        <p:nvSpPr>
          <p:cNvPr id="178" name="Google Shape;178;p24"/>
          <p:cNvSpPr txBox="1">
            <a:spLocks noGrp="1"/>
          </p:cNvSpPr>
          <p:nvPr>
            <p:ph type="body" idx="1"/>
          </p:nvPr>
        </p:nvSpPr>
        <p:spPr>
          <a:xfrm>
            <a:off x="729450" y="185385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Prototyping Model:</a:t>
            </a:r>
            <a:r>
              <a:rPr lang="en" dirty="0"/>
              <a:t> Chosen for flexibility and iterative feedback.</a:t>
            </a:r>
            <a:endParaRPr dirty="0"/>
          </a:p>
          <a:p>
            <a:pPr marL="0" lvl="0" indent="0" algn="l" rtl="0">
              <a:spcBef>
                <a:spcPts val="1200"/>
              </a:spcBef>
              <a:spcAft>
                <a:spcPts val="0"/>
              </a:spcAft>
              <a:buNone/>
            </a:pPr>
            <a:r>
              <a:rPr lang="en" dirty="0"/>
              <a:t>Steps:</a:t>
            </a:r>
            <a:endParaRPr dirty="0"/>
          </a:p>
          <a:p>
            <a:pPr marL="457200" lvl="0" indent="-311150" algn="l" rtl="0">
              <a:spcBef>
                <a:spcPts val="1200"/>
              </a:spcBef>
              <a:spcAft>
                <a:spcPts val="0"/>
              </a:spcAft>
              <a:buClr>
                <a:schemeClr val="accent1"/>
              </a:buClr>
              <a:buSzPts val="1300"/>
              <a:buFont typeface="Arial"/>
              <a:buChar char="●"/>
            </a:pPr>
            <a:r>
              <a:rPr lang="en" b="1" dirty="0"/>
              <a:t>Requirements Elicitation:</a:t>
            </a:r>
            <a:r>
              <a:rPr lang="en" dirty="0"/>
              <a:t> Interviews and surveys to gather user needs.</a:t>
            </a:r>
            <a:endParaRPr dirty="0"/>
          </a:p>
          <a:p>
            <a:pPr marL="457200" lvl="0" indent="-311150" algn="l" rtl="0">
              <a:spcBef>
                <a:spcPts val="0"/>
              </a:spcBef>
              <a:spcAft>
                <a:spcPts val="0"/>
              </a:spcAft>
              <a:buClr>
                <a:schemeClr val="accent1"/>
              </a:buClr>
              <a:buSzPts val="1300"/>
              <a:buFont typeface="Arial"/>
              <a:buChar char="●"/>
            </a:pPr>
            <a:r>
              <a:rPr lang="en" b="1" dirty="0"/>
              <a:t>Prototyping:</a:t>
            </a:r>
            <a:r>
              <a:rPr lang="en" dirty="0"/>
              <a:t> Created sketches and mockups to visualize features.</a:t>
            </a:r>
            <a:endParaRPr dirty="0"/>
          </a:p>
          <a:p>
            <a:pPr marL="457200" lvl="0" indent="-311150" algn="l" rtl="0">
              <a:spcBef>
                <a:spcPts val="0"/>
              </a:spcBef>
              <a:spcAft>
                <a:spcPts val="0"/>
              </a:spcAft>
              <a:buClr>
                <a:schemeClr val="accent1"/>
              </a:buClr>
              <a:buSzPts val="1300"/>
              <a:buFont typeface="Arial"/>
              <a:buChar char="●"/>
            </a:pPr>
            <a:r>
              <a:rPr lang="en" b="1" dirty="0"/>
              <a:t>Feedback Loop:</a:t>
            </a:r>
            <a:r>
              <a:rPr lang="en" dirty="0"/>
              <a:t> Incorporated feedback from stakeholders to refine designs.</a:t>
            </a:r>
            <a:endParaRPr dirty="0"/>
          </a:p>
          <a:p>
            <a:pPr marL="0" lvl="0" indent="0" algn="l" rtl="0">
              <a:spcBef>
                <a:spcPts val="1200"/>
              </a:spcBef>
              <a:spcAft>
                <a:spcPts val="0"/>
              </a:spcAft>
              <a:buNone/>
            </a:pPr>
            <a:r>
              <a:rPr lang="en" dirty="0"/>
              <a:t>Benefits:</a:t>
            </a:r>
            <a:endParaRPr dirty="0"/>
          </a:p>
          <a:p>
            <a:pPr marL="457200" lvl="0" indent="-311150" algn="l" rtl="0">
              <a:spcBef>
                <a:spcPts val="1200"/>
              </a:spcBef>
              <a:spcAft>
                <a:spcPts val="0"/>
              </a:spcAft>
              <a:buClr>
                <a:schemeClr val="accent1"/>
              </a:buClr>
              <a:buSzPts val="1300"/>
              <a:buFont typeface="Lato"/>
              <a:buChar char="●"/>
            </a:pPr>
            <a:r>
              <a:rPr lang="en" dirty="0"/>
              <a:t>Rapid adjustments based on user input.</a:t>
            </a:r>
            <a:endParaRPr dirty="0"/>
          </a:p>
          <a:p>
            <a:pPr marL="457200" lvl="0" indent="-311150" algn="l" rtl="0">
              <a:spcBef>
                <a:spcPts val="0"/>
              </a:spcBef>
              <a:spcAft>
                <a:spcPts val="0"/>
              </a:spcAft>
              <a:buClr>
                <a:schemeClr val="accent1"/>
              </a:buClr>
              <a:buSzPts val="1300"/>
              <a:buFont typeface="Lato"/>
              <a:buChar char="●"/>
            </a:pPr>
            <a:r>
              <a:rPr lang="en" dirty="0"/>
              <a:t>Cost-effective, iterative approach.</a:t>
            </a:r>
            <a:endParaRPr dirty="0"/>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 learned</a:t>
            </a:r>
            <a:endParaRPr/>
          </a:p>
        </p:txBody>
      </p:sp>
      <p:sp>
        <p:nvSpPr>
          <p:cNvPr id="184" name="Google Shape;184;p25"/>
          <p:cNvSpPr txBox="1">
            <a:spLocks noGrp="1"/>
          </p:cNvSpPr>
          <p:nvPr>
            <p:ph type="body" idx="1"/>
          </p:nvPr>
        </p:nvSpPr>
        <p:spPr>
          <a:xfrm>
            <a:off x="448900" y="1945913"/>
            <a:ext cx="4423500" cy="28683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The importance of iterative prototyping for aligning with user needs.</a:t>
            </a:r>
            <a:endParaRPr dirty="0"/>
          </a:p>
          <a:p>
            <a:pPr marL="457200" lvl="0" indent="-311150" algn="l" rtl="0">
              <a:spcBef>
                <a:spcPts val="0"/>
              </a:spcBef>
              <a:spcAft>
                <a:spcPts val="0"/>
              </a:spcAft>
              <a:buSzPts val="1300"/>
              <a:buChar char="●"/>
            </a:pPr>
            <a:r>
              <a:rPr lang="en" dirty="0"/>
              <a:t>Effective communication and collaboration within a team lead to better designs.</a:t>
            </a:r>
            <a:endParaRPr dirty="0"/>
          </a:p>
          <a:p>
            <a:pPr marL="457200" lvl="0" indent="-311150" algn="l" rtl="0">
              <a:spcBef>
                <a:spcPts val="0"/>
              </a:spcBef>
              <a:spcAft>
                <a:spcPts val="0"/>
              </a:spcAft>
              <a:buSzPts val="1300"/>
              <a:buChar char="●"/>
            </a:pPr>
            <a:r>
              <a:rPr lang="en" dirty="0"/>
              <a:t>Applying design principles like modularity and user-centered design enhanced usability.</a:t>
            </a:r>
            <a:endParaRPr dirty="0"/>
          </a:p>
          <a:p>
            <a:pPr marL="457200" lvl="0" indent="-311150" algn="l" rtl="0">
              <a:spcBef>
                <a:spcPts val="0"/>
              </a:spcBef>
              <a:spcAft>
                <a:spcPts val="0"/>
              </a:spcAft>
              <a:buSzPts val="1300"/>
              <a:buChar char="●"/>
            </a:pPr>
            <a:r>
              <a:rPr lang="en" dirty="0"/>
              <a:t>Leveraging tools like the Observer pattern and event-driven architecture improved system scalability and maintainability.</a:t>
            </a:r>
            <a:endParaRPr dirty="0"/>
          </a:p>
        </p:txBody>
      </p:sp>
      <p:pic>
        <p:nvPicPr>
          <p:cNvPr id="185" name="Google Shape;185;p25"/>
          <p:cNvPicPr preferRelativeResize="0"/>
          <p:nvPr/>
        </p:nvPicPr>
        <p:blipFill>
          <a:blip r:embed="rId3">
            <a:alphaModFix/>
          </a:blip>
          <a:stretch>
            <a:fillRect/>
          </a:stretch>
        </p:blipFill>
        <p:spPr>
          <a:xfrm>
            <a:off x="4872400" y="1959500"/>
            <a:ext cx="3966801" cy="20049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Enhancements</a:t>
            </a:r>
            <a:endParaRPr/>
          </a:p>
        </p:txBody>
      </p:sp>
      <p:sp>
        <p:nvSpPr>
          <p:cNvPr id="191" name="Google Shape;191;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b="1" dirty="0"/>
              <a:t>AI Integration:</a:t>
            </a:r>
            <a:r>
              <a:rPr lang="en" dirty="0"/>
              <a:t> Add AI-powered task prioritization and recommendation features.</a:t>
            </a:r>
            <a:endParaRPr dirty="0"/>
          </a:p>
          <a:p>
            <a:pPr marL="457200" lvl="0" indent="-311150" algn="l" rtl="0">
              <a:spcBef>
                <a:spcPts val="0"/>
              </a:spcBef>
              <a:spcAft>
                <a:spcPts val="0"/>
              </a:spcAft>
              <a:buSzPts val="1300"/>
              <a:buChar char="●"/>
            </a:pPr>
            <a:r>
              <a:rPr lang="en" b="1" dirty="0"/>
              <a:t>Cloud Synchronization:</a:t>
            </a:r>
            <a:r>
              <a:rPr lang="en" dirty="0"/>
              <a:t> Enable multi-device support for seamless task management.</a:t>
            </a:r>
            <a:endParaRPr dirty="0"/>
          </a:p>
          <a:p>
            <a:pPr marL="457200" lvl="0" indent="-311150" algn="l" rtl="0">
              <a:spcBef>
                <a:spcPts val="0"/>
              </a:spcBef>
              <a:spcAft>
                <a:spcPts val="0"/>
              </a:spcAft>
              <a:buSzPts val="1300"/>
              <a:buChar char="●"/>
            </a:pPr>
            <a:r>
              <a:rPr lang="en" b="1" dirty="0"/>
              <a:t>Advanced Analytics:</a:t>
            </a:r>
            <a:r>
              <a:rPr lang="en" dirty="0"/>
              <a:t> Provide detailed productivity reports and insights for users.</a:t>
            </a:r>
            <a:endParaRPr dirty="0"/>
          </a:p>
          <a:p>
            <a:pPr marL="457200" lvl="0" indent="-311150" algn="l" rtl="0">
              <a:spcBef>
                <a:spcPts val="0"/>
              </a:spcBef>
              <a:spcAft>
                <a:spcPts val="0"/>
              </a:spcAft>
              <a:buSzPts val="1300"/>
              <a:buChar char="●"/>
            </a:pPr>
            <a:r>
              <a:rPr lang="en" b="1" dirty="0"/>
              <a:t>Enhanced Collaboration:</a:t>
            </a:r>
            <a:r>
              <a:rPr lang="en" dirty="0"/>
              <a:t> Introduce features like real-time task updates and shared dashboards.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300"/>
              <a:t>Thank you!</a:t>
            </a:r>
            <a:endParaRPr sz="5300"/>
          </a:p>
        </p:txBody>
      </p:sp>
      <p:sp>
        <p:nvSpPr>
          <p:cNvPr id="197" name="Google Shape;197;p27"/>
          <p:cNvSpPr txBox="1">
            <a:spLocks noGrp="1"/>
          </p:cNvSpPr>
          <p:nvPr>
            <p:ph type="title"/>
          </p:nvPr>
        </p:nvSpPr>
        <p:spPr>
          <a:xfrm>
            <a:off x="810900" y="229660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a:t>Any Questions?</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94" name="Google Shape;94;p14"/>
          <p:cNvSpPr txBox="1">
            <a:spLocks noGrp="1"/>
          </p:cNvSpPr>
          <p:nvPr>
            <p:ph type="body" idx="1"/>
          </p:nvPr>
        </p:nvSpPr>
        <p:spPr>
          <a:xfrm>
            <a:off x="729450" y="2078875"/>
            <a:ext cx="48348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Software engineers face challenges in managing multiple tasks effectively.</a:t>
            </a:r>
            <a:endParaRPr dirty="0"/>
          </a:p>
          <a:p>
            <a:pPr marL="457200" lvl="0" indent="-311150" algn="l" rtl="0">
              <a:spcBef>
                <a:spcPts val="0"/>
              </a:spcBef>
              <a:spcAft>
                <a:spcPts val="0"/>
              </a:spcAft>
              <a:buSzPts val="1300"/>
              <a:buChar char="●"/>
            </a:pPr>
            <a:r>
              <a:rPr lang="en" dirty="0"/>
              <a:t>Existing to-do apps fail to address developer-specific needs like task integration, sprint tracking, and technical debt management.</a:t>
            </a:r>
            <a:endParaRPr dirty="0"/>
          </a:p>
          <a:p>
            <a:pPr marL="457200" lvl="0" indent="-311150" algn="l" rtl="0">
              <a:spcBef>
                <a:spcPts val="0"/>
              </a:spcBef>
              <a:spcAft>
                <a:spcPts val="0"/>
              </a:spcAft>
              <a:buSzPts val="1300"/>
              <a:buChar char="●"/>
            </a:pPr>
            <a:r>
              <a:rPr lang="en" dirty="0"/>
              <a:t>Without tailored solutions, task organization and productivity are hindered.</a:t>
            </a:r>
            <a:endParaRPr dirty="0"/>
          </a:p>
          <a:p>
            <a:pPr marL="0" lvl="0" indent="0" algn="l" rtl="0">
              <a:spcBef>
                <a:spcPts val="1200"/>
              </a:spcBef>
              <a:spcAft>
                <a:spcPts val="1200"/>
              </a:spcAft>
              <a:buNone/>
            </a:pPr>
            <a:endParaRPr dirty="0"/>
          </a:p>
        </p:txBody>
      </p:sp>
      <p:pic>
        <p:nvPicPr>
          <p:cNvPr id="95" name="Google Shape;95;p14"/>
          <p:cNvPicPr preferRelativeResize="0"/>
          <p:nvPr/>
        </p:nvPicPr>
        <p:blipFill>
          <a:blip r:embed="rId3">
            <a:alphaModFix/>
          </a:blip>
          <a:stretch>
            <a:fillRect/>
          </a:stretch>
        </p:blipFill>
        <p:spPr>
          <a:xfrm>
            <a:off x="5688575" y="1697650"/>
            <a:ext cx="3190875" cy="2819400"/>
          </a:xfrm>
          <a:prstGeom prst="rect">
            <a:avLst/>
          </a:prstGeom>
          <a:noFill/>
          <a:ln>
            <a:noFill/>
          </a:ln>
        </p:spPr>
      </p:pic>
      <p:sp>
        <p:nvSpPr>
          <p:cNvPr id="96" name="Google Shape;96;p14"/>
          <p:cNvSpPr txBox="1"/>
          <p:nvPr/>
        </p:nvSpPr>
        <p:spPr>
          <a:xfrm>
            <a:off x="6144150" y="2225725"/>
            <a:ext cx="2151000" cy="17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accent1"/>
                </a:solidFill>
                <a:latin typeface="Lato"/>
                <a:ea typeface="Lato"/>
                <a:cs typeface="Lato"/>
                <a:sym typeface="Lato"/>
              </a:rPr>
              <a:t>Todo:</a:t>
            </a:r>
            <a:endParaRPr sz="1300" dirty="0">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AutoNum type="arabicPeriod"/>
            </a:pPr>
            <a:r>
              <a:rPr lang="en" sz="1300" dirty="0">
                <a:solidFill>
                  <a:schemeClr val="accent1"/>
                </a:solidFill>
                <a:latin typeface="Lato"/>
                <a:ea typeface="Lato"/>
                <a:cs typeface="Lato"/>
                <a:sym typeface="Lato"/>
              </a:rPr>
              <a:t>Talk to Bob</a:t>
            </a:r>
            <a:endParaRPr sz="1300" dirty="0">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AutoNum type="arabicPeriod"/>
            </a:pPr>
            <a:r>
              <a:rPr lang="en" sz="1300" dirty="0">
                <a:solidFill>
                  <a:schemeClr val="accent1"/>
                </a:solidFill>
                <a:latin typeface="Lato"/>
                <a:ea typeface="Lato"/>
                <a:cs typeface="Lato"/>
                <a:sym typeface="Lato"/>
              </a:rPr>
              <a:t>Help Catherine</a:t>
            </a:r>
            <a:endParaRPr sz="1300" dirty="0">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AutoNum type="arabicPeriod"/>
            </a:pPr>
            <a:r>
              <a:rPr lang="en" sz="1300" dirty="0">
                <a:solidFill>
                  <a:schemeClr val="accent1"/>
                </a:solidFill>
                <a:latin typeface="Lato"/>
                <a:ea typeface="Lato"/>
                <a:cs typeface="Lato"/>
                <a:sym typeface="Lato"/>
              </a:rPr>
              <a:t>Work on app</a:t>
            </a:r>
            <a:endParaRPr sz="1300" dirty="0">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AutoNum type="arabicPeriod"/>
            </a:pPr>
            <a:r>
              <a:rPr lang="en" sz="1300" dirty="0">
                <a:solidFill>
                  <a:schemeClr val="accent1"/>
                </a:solidFill>
                <a:latin typeface="Lato"/>
                <a:ea typeface="Lato"/>
                <a:cs typeface="Lato"/>
                <a:sym typeface="Lato"/>
              </a:rPr>
              <a:t>Talk to someone else I forgot…</a:t>
            </a:r>
            <a:endParaRPr sz="1300" dirty="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Solution</a:t>
            </a:r>
            <a:endParaRPr/>
          </a:p>
        </p:txBody>
      </p:sp>
      <p:sp>
        <p:nvSpPr>
          <p:cNvPr id="102" name="Google Shape;102;p15"/>
          <p:cNvSpPr txBox="1">
            <a:spLocks noGrp="1"/>
          </p:cNvSpPr>
          <p:nvPr>
            <p:ph type="body" idx="1"/>
          </p:nvPr>
        </p:nvSpPr>
        <p:spPr>
          <a:xfrm>
            <a:off x="121575" y="1853850"/>
            <a:ext cx="3825000" cy="2962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i="1"/>
              <a:t>DO IT</a:t>
            </a:r>
            <a:r>
              <a:rPr lang="en"/>
              <a:t> is a task management app designed specifically for software engineers.</a:t>
            </a:r>
            <a:endParaRPr/>
          </a:p>
          <a:p>
            <a:pPr marL="457200" lvl="0" indent="-311150" algn="l" rtl="0">
              <a:spcBef>
                <a:spcPts val="0"/>
              </a:spcBef>
              <a:spcAft>
                <a:spcPts val="0"/>
              </a:spcAft>
              <a:buSzPts val="1300"/>
              <a:buChar char="●"/>
            </a:pPr>
            <a:r>
              <a:rPr lang="en"/>
              <a:t>Features include task creation, prioritization, sprint tracking, and notification reminders.</a:t>
            </a:r>
            <a:endParaRPr/>
          </a:p>
          <a:p>
            <a:pPr marL="457200" lvl="0" indent="-311150" algn="l" rtl="0">
              <a:spcBef>
                <a:spcPts val="0"/>
              </a:spcBef>
              <a:spcAft>
                <a:spcPts val="0"/>
              </a:spcAft>
              <a:buSzPts val="1300"/>
              <a:buChar char="●"/>
            </a:pPr>
            <a:r>
              <a:rPr lang="en"/>
              <a:t>Seamless integration with tools like GitHub to support agile workflows.</a:t>
            </a:r>
            <a:endParaRPr/>
          </a:p>
        </p:txBody>
      </p:sp>
      <p:pic>
        <p:nvPicPr>
          <p:cNvPr id="103" name="Google Shape;103;p15"/>
          <p:cNvPicPr preferRelativeResize="0"/>
          <p:nvPr/>
        </p:nvPicPr>
        <p:blipFill>
          <a:blip r:embed="rId3">
            <a:alphaModFix/>
          </a:blip>
          <a:stretch>
            <a:fillRect/>
          </a:stretch>
        </p:blipFill>
        <p:spPr>
          <a:xfrm>
            <a:off x="3893225" y="1131600"/>
            <a:ext cx="5095211" cy="34974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215900" y="509550"/>
            <a:ext cx="88209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40"/>
              <a:t>Use Case 1: Create a new task with deadlines and priorities</a:t>
            </a:r>
            <a:endParaRPr sz="2240"/>
          </a:p>
        </p:txBody>
      </p:sp>
      <p:sp>
        <p:nvSpPr>
          <p:cNvPr id="109" name="Google Shape;109;p16"/>
          <p:cNvSpPr txBox="1">
            <a:spLocks noGrp="1"/>
          </p:cNvSpPr>
          <p:nvPr>
            <p:ph type="body" idx="1"/>
          </p:nvPr>
        </p:nvSpPr>
        <p:spPr>
          <a:xfrm>
            <a:off x="215900" y="1320800"/>
            <a:ext cx="2806800" cy="35355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AutoNum type="arabicPeriod"/>
            </a:pPr>
            <a:r>
              <a:rPr lang="en"/>
              <a:t>From home navigate to the todo list. </a:t>
            </a:r>
            <a:endParaRPr/>
          </a:p>
          <a:p>
            <a:pPr marL="457200" lvl="0" indent="-311150" algn="l" rtl="0">
              <a:lnSpc>
                <a:spcPct val="150000"/>
              </a:lnSpc>
              <a:spcBef>
                <a:spcPts val="0"/>
              </a:spcBef>
              <a:spcAft>
                <a:spcPts val="0"/>
              </a:spcAft>
              <a:buSzPts val="1300"/>
              <a:buAutoNum type="arabicPeriod"/>
            </a:pPr>
            <a:r>
              <a:rPr lang="en"/>
              <a:t>Click the ‘Add Task +’ in the top right corner.</a:t>
            </a:r>
            <a:endParaRPr/>
          </a:p>
          <a:p>
            <a:pPr marL="457200" lvl="0" indent="-311150" algn="l" rtl="0">
              <a:lnSpc>
                <a:spcPct val="150000"/>
              </a:lnSpc>
              <a:spcBef>
                <a:spcPts val="0"/>
              </a:spcBef>
              <a:spcAft>
                <a:spcPts val="0"/>
              </a:spcAft>
              <a:buSzPts val="1300"/>
              <a:buAutoNum type="arabicPeriod"/>
            </a:pPr>
            <a:r>
              <a:rPr lang="en"/>
              <a:t>New page pops up to fill in required information to create a new task.</a:t>
            </a:r>
            <a:endParaRPr/>
          </a:p>
          <a:p>
            <a:pPr marL="457200" lvl="0" indent="-311150" algn="l" rtl="0">
              <a:lnSpc>
                <a:spcPct val="150000"/>
              </a:lnSpc>
              <a:spcBef>
                <a:spcPts val="0"/>
              </a:spcBef>
              <a:spcAft>
                <a:spcPts val="0"/>
              </a:spcAft>
              <a:buSzPts val="1300"/>
              <a:buAutoNum type="arabicPeriod"/>
            </a:pPr>
            <a:r>
              <a:rPr lang="en"/>
              <a:t>Submit Task</a:t>
            </a:r>
            <a:endParaRPr/>
          </a:p>
        </p:txBody>
      </p:sp>
      <p:pic>
        <p:nvPicPr>
          <p:cNvPr id="110" name="Google Shape;110;p16"/>
          <p:cNvPicPr preferRelativeResize="0"/>
          <p:nvPr/>
        </p:nvPicPr>
        <p:blipFill>
          <a:blip r:embed="rId3">
            <a:alphaModFix/>
          </a:blip>
          <a:stretch>
            <a:fillRect/>
          </a:stretch>
        </p:blipFill>
        <p:spPr>
          <a:xfrm>
            <a:off x="6513375" y="1113925"/>
            <a:ext cx="1848850" cy="3742258"/>
          </a:xfrm>
          <a:prstGeom prst="rect">
            <a:avLst/>
          </a:prstGeom>
          <a:noFill/>
          <a:ln>
            <a:noFill/>
          </a:ln>
        </p:spPr>
      </p:pic>
      <p:pic>
        <p:nvPicPr>
          <p:cNvPr id="111" name="Google Shape;111;p16"/>
          <p:cNvPicPr preferRelativeResize="0"/>
          <p:nvPr/>
        </p:nvPicPr>
        <p:blipFill>
          <a:blip r:embed="rId4">
            <a:alphaModFix/>
          </a:blip>
          <a:stretch>
            <a:fillRect/>
          </a:stretch>
        </p:blipFill>
        <p:spPr>
          <a:xfrm>
            <a:off x="3395750" y="1129950"/>
            <a:ext cx="1848840" cy="3772250"/>
          </a:xfrm>
          <a:prstGeom prst="rect">
            <a:avLst/>
          </a:prstGeom>
          <a:noFill/>
          <a:ln>
            <a:noFill/>
          </a:ln>
        </p:spPr>
      </p:pic>
      <p:sp>
        <p:nvSpPr>
          <p:cNvPr id="112" name="Google Shape;112;p16"/>
          <p:cNvSpPr/>
          <p:nvPr/>
        </p:nvSpPr>
        <p:spPr>
          <a:xfrm>
            <a:off x="5270500" y="2781300"/>
            <a:ext cx="1199100" cy="535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23100" y="547900"/>
            <a:ext cx="88209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40"/>
              <a:t>Use Case 2: Set reminders for task deadlines to stay on track</a:t>
            </a:r>
            <a:endParaRPr sz="2240"/>
          </a:p>
        </p:txBody>
      </p:sp>
      <p:sp>
        <p:nvSpPr>
          <p:cNvPr id="118" name="Google Shape;118;p17"/>
          <p:cNvSpPr txBox="1">
            <a:spLocks noGrp="1"/>
          </p:cNvSpPr>
          <p:nvPr>
            <p:ph type="body" idx="1"/>
          </p:nvPr>
        </p:nvSpPr>
        <p:spPr>
          <a:xfrm>
            <a:off x="323100" y="1394650"/>
            <a:ext cx="3742800" cy="3261300"/>
          </a:xfrm>
          <a:prstGeom prst="rect">
            <a:avLst/>
          </a:prstGeom>
        </p:spPr>
        <p:txBody>
          <a:bodyPr spcFirstLastPara="1" wrap="square" lIns="91425" tIns="91425" rIns="91425" bIns="91425" anchor="t" anchorCtr="0">
            <a:normAutofit lnSpcReduction="10000"/>
          </a:bodyPr>
          <a:lstStyle/>
          <a:p>
            <a:pPr marL="457200" lvl="0" indent="-311150" algn="l" rtl="0">
              <a:lnSpc>
                <a:spcPct val="200000"/>
              </a:lnSpc>
              <a:spcBef>
                <a:spcPts val="0"/>
              </a:spcBef>
              <a:spcAft>
                <a:spcPts val="0"/>
              </a:spcAft>
              <a:buClr>
                <a:srgbClr val="000000"/>
              </a:buClr>
              <a:buSzPts val="1300"/>
              <a:buAutoNum type="arabicPeriod"/>
            </a:pPr>
            <a:r>
              <a:rPr lang="en">
                <a:solidFill>
                  <a:srgbClr val="000000"/>
                </a:solidFill>
              </a:rPr>
              <a:t>User selects a task and chooses to set a reminder</a:t>
            </a:r>
            <a:endParaRPr>
              <a:solidFill>
                <a:srgbClr val="000000"/>
              </a:solidFill>
            </a:endParaRPr>
          </a:p>
          <a:p>
            <a:pPr marL="457200" lvl="0" indent="-311150" algn="l" rtl="0">
              <a:lnSpc>
                <a:spcPct val="200000"/>
              </a:lnSpc>
              <a:spcBef>
                <a:spcPts val="0"/>
              </a:spcBef>
              <a:spcAft>
                <a:spcPts val="0"/>
              </a:spcAft>
              <a:buClr>
                <a:srgbClr val="000000"/>
              </a:buClr>
              <a:buSzPts val="1300"/>
              <a:buAutoNum type="arabicPeriod"/>
            </a:pPr>
            <a:r>
              <a:rPr lang="en">
                <a:solidFill>
                  <a:srgbClr val="000000"/>
                </a:solidFill>
              </a:rPr>
              <a:t>The app prompts the user to input the reminder time and notification settings</a:t>
            </a:r>
            <a:endParaRPr>
              <a:solidFill>
                <a:srgbClr val="000000"/>
              </a:solidFill>
            </a:endParaRPr>
          </a:p>
          <a:p>
            <a:pPr marL="457200" lvl="0" indent="-311150" algn="l" rtl="0">
              <a:lnSpc>
                <a:spcPct val="200000"/>
              </a:lnSpc>
              <a:spcBef>
                <a:spcPts val="0"/>
              </a:spcBef>
              <a:spcAft>
                <a:spcPts val="0"/>
              </a:spcAft>
              <a:buClr>
                <a:srgbClr val="000000"/>
              </a:buClr>
              <a:buSzPts val="1300"/>
              <a:buAutoNum type="arabicPeriod"/>
            </a:pPr>
            <a:r>
              <a:rPr lang="en">
                <a:solidFill>
                  <a:srgbClr val="000000"/>
                </a:solidFill>
              </a:rPr>
              <a:t>The system schedules the reminder in app</a:t>
            </a:r>
            <a:endParaRPr>
              <a:solidFill>
                <a:srgbClr val="000000"/>
              </a:solidFill>
            </a:endParaRPr>
          </a:p>
          <a:p>
            <a:pPr marL="457200" lvl="0" indent="-311150" algn="l" rtl="0">
              <a:lnSpc>
                <a:spcPct val="200000"/>
              </a:lnSpc>
              <a:spcBef>
                <a:spcPts val="0"/>
              </a:spcBef>
              <a:spcAft>
                <a:spcPts val="0"/>
              </a:spcAft>
              <a:buClr>
                <a:srgbClr val="000000"/>
              </a:buClr>
              <a:buSzPts val="1300"/>
              <a:buAutoNum type="arabicPeriod"/>
            </a:pPr>
            <a:r>
              <a:rPr lang="en">
                <a:solidFill>
                  <a:srgbClr val="000000"/>
                </a:solidFill>
              </a:rPr>
              <a:t>The app notifies the user at the specified time</a:t>
            </a:r>
            <a:endParaRPr>
              <a:solidFill>
                <a:srgbClr val="000000"/>
              </a:solidFill>
            </a:endParaRPr>
          </a:p>
          <a:p>
            <a:pPr marL="0" lvl="0" indent="0" algn="l" rtl="0">
              <a:lnSpc>
                <a:spcPct val="200000"/>
              </a:lnSpc>
              <a:spcBef>
                <a:spcPts val="1200"/>
              </a:spcBef>
              <a:spcAft>
                <a:spcPts val="1200"/>
              </a:spcAft>
              <a:buNone/>
            </a:pPr>
            <a:endParaRPr>
              <a:solidFill>
                <a:srgbClr val="000000"/>
              </a:solidFill>
            </a:endParaRPr>
          </a:p>
        </p:txBody>
      </p:sp>
      <p:pic>
        <p:nvPicPr>
          <p:cNvPr id="119" name="Google Shape;119;p17"/>
          <p:cNvPicPr preferRelativeResize="0"/>
          <p:nvPr/>
        </p:nvPicPr>
        <p:blipFill>
          <a:blip r:embed="rId3">
            <a:alphaModFix/>
          </a:blip>
          <a:stretch>
            <a:fillRect/>
          </a:stretch>
        </p:blipFill>
        <p:spPr>
          <a:xfrm>
            <a:off x="4218000" y="1083100"/>
            <a:ext cx="1848840" cy="3772250"/>
          </a:xfrm>
          <a:prstGeom prst="rect">
            <a:avLst/>
          </a:prstGeom>
          <a:noFill/>
          <a:ln>
            <a:noFill/>
          </a:ln>
        </p:spPr>
      </p:pic>
      <p:sp>
        <p:nvSpPr>
          <p:cNvPr id="120" name="Google Shape;120;p17"/>
          <p:cNvSpPr/>
          <p:nvPr/>
        </p:nvSpPr>
        <p:spPr>
          <a:xfrm>
            <a:off x="6119023" y="2659525"/>
            <a:ext cx="1031100" cy="364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121" name="Google Shape;121;p17"/>
          <p:cNvPicPr preferRelativeResize="0"/>
          <p:nvPr/>
        </p:nvPicPr>
        <p:blipFill>
          <a:blip r:embed="rId3">
            <a:alphaModFix/>
          </a:blip>
          <a:stretch>
            <a:fillRect/>
          </a:stretch>
        </p:blipFill>
        <p:spPr>
          <a:xfrm>
            <a:off x="7150125" y="1083100"/>
            <a:ext cx="1848840" cy="3772250"/>
          </a:xfrm>
          <a:prstGeom prst="rect">
            <a:avLst/>
          </a:prstGeom>
          <a:noFill/>
          <a:ln>
            <a:noFill/>
          </a:ln>
        </p:spPr>
      </p:pic>
      <p:sp>
        <p:nvSpPr>
          <p:cNvPr id="122" name="Google Shape;122;p17"/>
          <p:cNvSpPr/>
          <p:nvPr/>
        </p:nvSpPr>
        <p:spPr>
          <a:xfrm>
            <a:off x="7306275" y="1824600"/>
            <a:ext cx="1491900" cy="2076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123" name="Google Shape;123;p17"/>
          <p:cNvPicPr preferRelativeResize="0"/>
          <p:nvPr/>
        </p:nvPicPr>
        <p:blipFill rotWithShape="1">
          <a:blip r:embed="rId4">
            <a:alphaModFix/>
          </a:blip>
          <a:srcRect l="26305" r="26220" b="7800"/>
          <a:stretch/>
        </p:blipFill>
        <p:spPr>
          <a:xfrm>
            <a:off x="7370338" y="2154487"/>
            <a:ext cx="1408424" cy="137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269800" y="594750"/>
            <a:ext cx="89181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88"/>
              <a:t>Use Case 3: Collaborate with team members and track progress</a:t>
            </a:r>
            <a:endParaRPr sz="2488"/>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9" name="Google Shape;129;p18"/>
          <p:cNvSpPr txBox="1">
            <a:spLocks noGrp="1"/>
          </p:cNvSpPr>
          <p:nvPr>
            <p:ph type="body" idx="1"/>
          </p:nvPr>
        </p:nvSpPr>
        <p:spPr>
          <a:xfrm>
            <a:off x="269800" y="1662688"/>
            <a:ext cx="2371200" cy="2261100"/>
          </a:xfrm>
          <a:prstGeom prst="rect">
            <a:avLst/>
          </a:prstGeom>
        </p:spPr>
        <p:txBody>
          <a:bodyPr spcFirstLastPara="1" wrap="square" lIns="91425" tIns="91425" rIns="91425" bIns="91425" anchor="t" anchorCtr="0">
            <a:noAutofit/>
          </a:bodyPr>
          <a:lstStyle/>
          <a:p>
            <a:pPr marL="457200" lvl="0" indent="-299402" algn="l" rtl="0">
              <a:lnSpc>
                <a:spcPct val="105000"/>
              </a:lnSpc>
              <a:spcBef>
                <a:spcPts val="0"/>
              </a:spcBef>
              <a:spcAft>
                <a:spcPts val="0"/>
              </a:spcAft>
              <a:buSzPts val="1115"/>
              <a:buAutoNum type="arabicPeriod"/>
            </a:pPr>
            <a:r>
              <a:rPr lang="en" sz="1115"/>
              <a:t>User selects a task</a:t>
            </a:r>
            <a:endParaRPr sz="1115"/>
          </a:p>
          <a:p>
            <a:pPr marL="0" lvl="0" indent="0" algn="l" rtl="0">
              <a:lnSpc>
                <a:spcPct val="105000"/>
              </a:lnSpc>
              <a:spcBef>
                <a:spcPts val="1200"/>
              </a:spcBef>
              <a:spcAft>
                <a:spcPts val="0"/>
              </a:spcAft>
              <a:buSzPts val="605"/>
              <a:buNone/>
            </a:pPr>
            <a:endParaRPr sz="1115"/>
          </a:p>
          <a:p>
            <a:pPr marL="457200" lvl="0" indent="-299402" algn="l" rtl="0">
              <a:lnSpc>
                <a:spcPct val="105000"/>
              </a:lnSpc>
              <a:spcBef>
                <a:spcPts val="1200"/>
              </a:spcBef>
              <a:spcAft>
                <a:spcPts val="0"/>
              </a:spcAft>
              <a:buSzPts val="1115"/>
              <a:buAutoNum type="arabicPeriod"/>
            </a:pPr>
            <a:r>
              <a:rPr lang="en" sz="1115"/>
              <a:t>User selects the add button to add a team member to the task </a:t>
            </a:r>
            <a:endParaRPr sz="1115"/>
          </a:p>
          <a:p>
            <a:pPr marL="0" lvl="0" indent="0" algn="l" rtl="0">
              <a:lnSpc>
                <a:spcPct val="105000"/>
              </a:lnSpc>
              <a:spcBef>
                <a:spcPts val="1200"/>
              </a:spcBef>
              <a:spcAft>
                <a:spcPts val="0"/>
              </a:spcAft>
              <a:buSzPts val="605"/>
              <a:buNone/>
            </a:pPr>
            <a:endParaRPr sz="1115"/>
          </a:p>
          <a:p>
            <a:pPr marL="457200" lvl="0" indent="-299402" algn="l" rtl="0">
              <a:lnSpc>
                <a:spcPct val="105000"/>
              </a:lnSpc>
              <a:spcBef>
                <a:spcPts val="1200"/>
              </a:spcBef>
              <a:spcAft>
                <a:spcPts val="0"/>
              </a:spcAft>
              <a:buSzPts val="1115"/>
              <a:buAutoNum type="arabicPeriod"/>
            </a:pPr>
            <a:r>
              <a:rPr lang="en" sz="1115"/>
              <a:t>The system adds the task to the other team member</a:t>
            </a:r>
            <a:endParaRPr sz="1115"/>
          </a:p>
          <a:p>
            <a:pPr marL="0" lvl="0" indent="0" algn="l" rtl="0">
              <a:lnSpc>
                <a:spcPct val="105000"/>
              </a:lnSpc>
              <a:spcBef>
                <a:spcPts val="1200"/>
              </a:spcBef>
              <a:spcAft>
                <a:spcPts val="0"/>
              </a:spcAft>
              <a:buSzPts val="605"/>
              <a:buNone/>
            </a:pPr>
            <a:endParaRPr sz="1115"/>
          </a:p>
          <a:p>
            <a:pPr marL="457200" lvl="0" indent="-299402" algn="l" rtl="0">
              <a:lnSpc>
                <a:spcPct val="105000"/>
              </a:lnSpc>
              <a:spcBef>
                <a:spcPts val="1200"/>
              </a:spcBef>
              <a:spcAft>
                <a:spcPts val="0"/>
              </a:spcAft>
              <a:buSzPts val="1115"/>
              <a:buAutoNum type="arabicPeriod"/>
            </a:pPr>
            <a:r>
              <a:rPr lang="en" sz="1115"/>
              <a:t>The system now shows two members on the task</a:t>
            </a:r>
            <a:endParaRPr sz="1115"/>
          </a:p>
        </p:txBody>
      </p:sp>
      <p:pic>
        <p:nvPicPr>
          <p:cNvPr id="130" name="Google Shape;130;p18"/>
          <p:cNvPicPr preferRelativeResize="0"/>
          <p:nvPr/>
        </p:nvPicPr>
        <p:blipFill>
          <a:blip r:embed="rId3">
            <a:alphaModFix/>
          </a:blip>
          <a:stretch>
            <a:fillRect/>
          </a:stretch>
        </p:blipFill>
        <p:spPr>
          <a:xfrm>
            <a:off x="2846375" y="1245425"/>
            <a:ext cx="1601750" cy="3268100"/>
          </a:xfrm>
          <a:prstGeom prst="rect">
            <a:avLst/>
          </a:prstGeom>
          <a:noFill/>
          <a:ln>
            <a:noFill/>
          </a:ln>
        </p:spPr>
      </p:pic>
      <p:sp>
        <p:nvSpPr>
          <p:cNvPr id="131" name="Google Shape;131;p18"/>
          <p:cNvSpPr/>
          <p:nvPr/>
        </p:nvSpPr>
        <p:spPr>
          <a:xfrm>
            <a:off x="4702700" y="2565711"/>
            <a:ext cx="413100" cy="267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132" name="Google Shape;132;p18"/>
          <p:cNvPicPr preferRelativeResize="0"/>
          <p:nvPr/>
        </p:nvPicPr>
        <p:blipFill>
          <a:blip r:embed="rId3">
            <a:alphaModFix/>
          </a:blip>
          <a:stretch>
            <a:fillRect/>
          </a:stretch>
        </p:blipFill>
        <p:spPr>
          <a:xfrm>
            <a:off x="5303225" y="1129950"/>
            <a:ext cx="1489951" cy="3543275"/>
          </a:xfrm>
          <a:prstGeom prst="rect">
            <a:avLst/>
          </a:prstGeom>
          <a:noFill/>
          <a:ln>
            <a:noFill/>
          </a:ln>
        </p:spPr>
      </p:pic>
      <p:pic>
        <p:nvPicPr>
          <p:cNvPr id="133" name="Google Shape;133;p18"/>
          <p:cNvPicPr preferRelativeResize="0"/>
          <p:nvPr/>
        </p:nvPicPr>
        <p:blipFill rotWithShape="1">
          <a:blip r:embed="rId4">
            <a:alphaModFix/>
          </a:blip>
          <a:srcRect l="4039"/>
          <a:stretch/>
        </p:blipFill>
        <p:spPr>
          <a:xfrm>
            <a:off x="5391799" y="1768025"/>
            <a:ext cx="1264025" cy="2050420"/>
          </a:xfrm>
          <a:prstGeom prst="rect">
            <a:avLst/>
          </a:prstGeom>
          <a:noFill/>
          <a:ln>
            <a:noFill/>
          </a:ln>
        </p:spPr>
      </p:pic>
      <p:pic>
        <p:nvPicPr>
          <p:cNvPr id="134" name="Google Shape;134;p18"/>
          <p:cNvPicPr preferRelativeResize="0"/>
          <p:nvPr/>
        </p:nvPicPr>
        <p:blipFill>
          <a:blip r:embed="rId3">
            <a:alphaModFix/>
          </a:blip>
          <a:stretch>
            <a:fillRect/>
          </a:stretch>
        </p:blipFill>
        <p:spPr>
          <a:xfrm>
            <a:off x="7405125" y="1245425"/>
            <a:ext cx="1601750" cy="3268100"/>
          </a:xfrm>
          <a:prstGeom prst="rect">
            <a:avLst/>
          </a:prstGeom>
          <a:noFill/>
          <a:ln>
            <a:noFill/>
          </a:ln>
        </p:spPr>
      </p:pic>
      <p:sp>
        <p:nvSpPr>
          <p:cNvPr id="135" name="Google Shape;135;p18"/>
          <p:cNvSpPr/>
          <p:nvPr/>
        </p:nvSpPr>
        <p:spPr>
          <a:xfrm>
            <a:off x="8487300" y="1916825"/>
            <a:ext cx="96000" cy="747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6" name="Google Shape;136;p18"/>
          <p:cNvSpPr/>
          <p:nvPr/>
        </p:nvSpPr>
        <p:spPr>
          <a:xfrm>
            <a:off x="8657700" y="1927475"/>
            <a:ext cx="96000" cy="747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7" name="Google Shape;137;p18"/>
          <p:cNvSpPr/>
          <p:nvPr/>
        </p:nvSpPr>
        <p:spPr>
          <a:xfrm>
            <a:off x="6892600" y="2565724"/>
            <a:ext cx="413100" cy="267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264100" y="539625"/>
            <a:ext cx="88209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88"/>
              <a:t>Use Case 4: Search for tasks using filters (e.g., priority, project)</a:t>
            </a:r>
            <a:endParaRPr sz="2488"/>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43" name="Google Shape;143;p19"/>
          <p:cNvPicPr preferRelativeResize="0"/>
          <p:nvPr/>
        </p:nvPicPr>
        <p:blipFill>
          <a:blip r:embed="rId3">
            <a:alphaModFix/>
          </a:blip>
          <a:stretch>
            <a:fillRect/>
          </a:stretch>
        </p:blipFill>
        <p:spPr>
          <a:xfrm>
            <a:off x="3976400" y="1074825"/>
            <a:ext cx="1821012" cy="3722976"/>
          </a:xfrm>
          <a:prstGeom prst="rect">
            <a:avLst/>
          </a:prstGeom>
          <a:noFill/>
          <a:ln>
            <a:noFill/>
          </a:ln>
        </p:spPr>
      </p:pic>
      <p:pic>
        <p:nvPicPr>
          <p:cNvPr id="144" name="Google Shape;144;p19"/>
          <p:cNvPicPr preferRelativeResize="0"/>
          <p:nvPr/>
        </p:nvPicPr>
        <p:blipFill>
          <a:blip r:embed="rId4">
            <a:alphaModFix/>
          </a:blip>
          <a:stretch>
            <a:fillRect/>
          </a:stretch>
        </p:blipFill>
        <p:spPr>
          <a:xfrm>
            <a:off x="7094225" y="1074850"/>
            <a:ext cx="1821000" cy="3722923"/>
          </a:xfrm>
          <a:prstGeom prst="rect">
            <a:avLst/>
          </a:prstGeom>
          <a:noFill/>
          <a:ln>
            <a:noFill/>
          </a:ln>
        </p:spPr>
      </p:pic>
      <p:sp>
        <p:nvSpPr>
          <p:cNvPr id="145" name="Google Shape;145;p19"/>
          <p:cNvSpPr txBox="1">
            <a:spLocks noGrp="1"/>
          </p:cNvSpPr>
          <p:nvPr>
            <p:ph type="body" idx="1"/>
          </p:nvPr>
        </p:nvSpPr>
        <p:spPr>
          <a:xfrm>
            <a:off x="264100" y="1328850"/>
            <a:ext cx="3225900" cy="2485800"/>
          </a:xfrm>
          <a:prstGeom prst="rect">
            <a:avLst/>
          </a:prstGeom>
        </p:spPr>
        <p:txBody>
          <a:bodyPr spcFirstLastPara="1" wrap="square" lIns="91425" tIns="91425" rIns="91425" bIns="91425" anchor="t" anchorCtr="0">
            <a:spAutoFit/>
          </a:bodyPr>
          <a:lstStyle/>
          <a:p>
            <a:pPr marL="457200" lvl="0" indent="-311150" algn="l" rtl="0">
              <a:lnSpc>
                <a:spcPct val="150000"/>
              </a:lnSpc>
              <a:spcBef>
                <a:spcPts val="0"/>
              </a:spcBef>
              <a:spcAft>
                <a:spcPts val="0"/>
              </a:spcAft>
              <a:buSzPts val="1300"/>
              <a:buAutoNum type="arabicPeriod"/>
            </a:pPr>
            <a:r>
              <a:rPr lang="en"/>
              <a:t>User enters search criteria such as due date, priority, or tags.</a:t>
            </a:r>
            <a:endParaRPr/>
          </a:p>
          <a:p>
            <a:pPr marL="457200" lvl="0" indent="-311150" algn="l" rtl="0">
              <a:lnSpc>
                <a:spcPct val="150000"/>
              </a:lnSpc>
              <a:spcBef>
                <a:spcPts val="0"/>
              </a:spcBef>
              <a:spcAft>
                <a:spcPts val="0"/>
              </a:spcAft>
              <a:buSzPts val="1300"/>
              <a:buAutoNum type="arabicPeriod"/>
            </a:pPr>
            <a:r>
              <a:rPr lang="en"/>
              <a:t>The app sends a query to the database using the provided filters.</a:t>
            </a:r>
            <a:endParaRPr/>
          </a:p>
          <a:p>
            <a:pPr marL="457200" lvl="0" indent="-311150" algn="l" rtl="0">
              <a:lnSpc>
                <a:spcPct val="150000"/>
              </a:lnSpc>
              <a:spcBef>
                <a:spcPts val="0"/>
              </a:spcBef>
              <a:spcAft>
                <a:spcPts val="0"/>
              </a:spcAft>
              <a:buSzPts val="1300"/>
              <a:buAutoNum type="arabicPeriod"/>
            </a:pPr>
            <a:r>
              <a:rPr lang="en"/>
              <a:t>The database returns a list of matching tasks to the app.</a:t>
            </a:r>
            <a:endParaRPr/>
          </a:p>
          <a:p>
            <a:pPr marL="457200" lvl="0" indent="-311150" algn="l" rtl="0">
              <a:lnSpc>
                <a:spcPct val="150000"/>
              </a:lnSpc>
              <a:spcBef>
                <a:spcPts val="0"/>
              </a:spcBef>
              <a:spcAft>
                <a:spcPts val="0"/>
              </a:spcAft>
              <a:buSzPts val="1300"/>
              <a:buAutoNum type="arabicPeriod"/>
            </a:pPr>
            <a:r>
              <a:rPr lang="en"/>
              <a:t>The app displays the filtered tasks to the user.</a:t>
            </a:r>
            <a:endParaRPr/>
          </a:p>
        </p:txBody>
      </p:sp>
      <p:sp>
        <p:nvSpPr>
          <p:cNvPr id="146" name="Google Shape;146;p19"/>
          <p:cNvSpPr/>
          <p:nvPr/>
        </p:nvSpPr>
        <p:spPr>
          <a:xfrm>
            <a:off x="5930273" y="2753900"/>
            <a:ext cx="1031100" cy="364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Requirements</a:t>
            </a:r>
            <a:endParaRPr/>
          </a:p>
        </p:txBody>
      </p:sp>
      <p:sp>
        <p:nvSpPr>
          <p:cNvPr id="152" name="Google Shape;152;p20"/>
          <p:cNvSpPr txBox="1">
            <a:spLocks noGrp="1"/>
          </p:cNvSpPr>
          <p:nvPr>
            <p:ph type="body" idx="1"/>
          </p:nvPr>
        </p:nvSpPr>
        <p:spPr>
          <a:xfrm>
            <a:off x="729450" y="1853850"/>
            <a:ext cx="7688700" cy="284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t>Functional Requirements:</a:t>
            </a:r>
            <a:endParaRPr sz="1200" b="1" dirty="0"/>
          </a:p>
          <a:p>
            <a:pPr marL="457200" lvl="0" indent="-304800" algn="l" rtl="0">
              <a:spcBef>
                <a:spcPts val="1200"/>
              </a:spcBef>
              <a:spcAft>
                <a:spcPts val="0"/>
              </a:spcAft>
              <a:buClr>
                <a:schemeClr val="accent1"/>
              </a:buClr>
              <a:buSzPts val="1200"/>
              <a:buFont typeface="Lato"/>
              <a:buChar char="●"/>
            </a:pPr>
            <a:r>
              <a:rPr lang="en" sz="1200" dirty="0"/>
              <a:t>Create, update, and delete tasks with descriptions, priorities, and deadlines.</a:t>
            </a:r>
            <a:endParaRPr sz="1200" dirty="0"/>
          </a:p>
          <a:p>
            <a:pPr marL="457200" lvl="0" indent="-304800" algn="l" rtl="0">
              <a:spcBef>
                <a:spcPts val="0"/>
              </a:spcBef>
              <a:spcAft>
                <a:spcPts val="0"/>
              </a:spcAft>
              <a:buClr>
                <a:schemeClr val="accent1"/>
              </a:buClr>
              <a:buSzPts val="1200"/>
              <a:buFont typeface="Lato"/>
              <a:buChar char="●"/>
            </a:pPr>
            <a:r>
              <a:rPr lang="en" sz="1200" dirty="0"/>
              <a:t>Set notifications and reminders for tasks.</a:t>
            </a:r>
            <a:endParaRPr sz="1200" dirty="0"/>
          </a:p>
          <a:p>
            <a:pPr marL="457200" lvl="0" indent="-304800" algn="l" rtl="0">
              <a:spcBef>
                <a:spcPts val="0"/>
              </a:spcBef>
              <a:spcAft>
                <a:spcPts val="0"/>
              </a:spcAft>
              <a:buClr>
                <a:schemeClr val="accent1"/>
              </a:buClr>
              <a:buSzPts val="1200"/>
              <a:buFont typeface="Lato"/>
              <a:buChar char="●"/>
            </a:pPr>
            <a:r>
              <a:rPr lang="en" sz="1200" dirty="0"/>
              <a:t>Allow collaboration, such as assigning tasks to team members and tracking progress.</a:t>
            </a:r>
            <a:endParaRPr sz="1200" dirty="0"/>
          </a:p>
          <a:p>
            <a:pPr marL="457200" lvl="0" indent="-304800" algn="l" rtl="0">
              <a:spcBef>
                <a:spcPts val="0"/>
              </a:spcBef>
              <a:spcAft>
                <a:spcPts val="0"/>
              </a:spcAft>
              <a:buClr>
                <a:schemeClr val="accent1"/>
              </a:buClr>
              <a:buSzPts val="1200"/>
              <a:buFont typeface="Lato"/>
              <a:buChar char="●"/>
            </a:pPr>
            <a:r>
              <a:rPr lang="en" sz="1200" dirty="0"/>
              <a:t>Provide search and filtering features by project, priority, or due date.</a:t>
            </a:r>
            <a:endParaRPr sz="1200" dirty="0"/>
          </a:p>
          <a:p>
            <a:pPr marL="0" lvl="0" indent="0" algn="l" rtl="0">
              <a:spcBef>
                <a:spcPts val="1200"/>
              </a:spcBef>
              <a:spcAft>
                <a:spcPts val="0"/>
              </a:spcAft>
              <a:buNone/>
            </a:pPr>
            <a:r>
              <a:rPr lang="en" sz="1200" b="1" dirty="0"/>
              <a:t>Non-Functional Requirements:</a:t>
            </a:r>
            <a:endParaRPr sz="1200" b="1" dirty="0"/>
          </a:p>
          <a:p>
            <a:pPr marL="457200" lvl="0" indent="-304800" algn="l" rtl="0">
              <a:spcBef>
                <a:spcPts val="1200"/>
              </a:spcBef>
              <a:spcAft>
                <a:spcPts val="0"/>
              </a:spcAft>
              <a:buClr>
                <a:schemeClr val="accent1"/>
              </a:buClr>
              <a:buSzPts val="1200"/>
              <a:buFont typeface="Arial"/>
              <a:buChar char="●"/>
            </a:pPr>
            <a:r>
              <a:rPr lang="en" sz="1200" b="1" dirty="0"/>
              <a:t>Usability:</a:t>
            </a:r>
            <a:r>
              <a:rPr lang="en" sz="1200" dirty="0"/>
              <a:t> Intuitive interface for quick learning.</a:t>
            </a:r>
            <a:endParaRPr sz="1200" dirty="0"/>
          </a:p>
          <a:p>
            <a:pPr marL="457200" lvl="0" indent="-304800" algn="l" rtl="0">
              <a:spcBef>
                <a:spcPts val="0"/>
              </a:spcBef>
              <a:spcAft>
                <a:spcPts val="0"/>
              </a:spcAft>
              <a:buClr>
                <a:schemeClr val="accent1"/>
              </a:buClr>
              <a:buSzPts val="1200"/>
              <a:buFont typeface="Arial"/>
              <a:buChar char="●"/>
            </a:pPr>
            <a:r>
              <a:rPr lang="en" sz="1200" b="1" dirty="0"/>
              <a:t>Performance:</a:t>
            </a:r>
            <a:r>
              <a:rPr lang="en" sz="1200" dirty="0"/>
              <a:t> Dashboards must load within 3 seconds, even with 500 tasks.</a:t>
            </a:r>
            <a:endParaRPr sz="1200" dirty="0"/>
          </a:p>
          <a:p>
            <a:pPr marL="457200" lvl="0" indent="-304800" algn="l" rtl="0">
              <a:spcBef>
                <a:spcPts val="0"/>
              </a:spcBef>
              <a:spcAft>
                <a:spcPts val="0"/>
              </a:spcAft>
              <a:buClr>
                <a:schemeClr val="accent1"/>
              </a:buClr>
              <a:buSzPts val="1200"/>
              <a:buFont typeface="Arial"/>
              <a:buChar char="●"/>
            </a:pPr>
            <a:r>
              <a:rPr lang="en" sz="1200" b="1" dirty="0"/>
              <a:t>Scalability:</a:t>
            </a:r>
            <a:r>
              <a:rPr lang="en" sz="1200" dirty="0"/>
              <a:t> Support for 1,000 active users in real-time.</a:t>
            </a:r>
            <a:endParaRPr sz="1200" dirty="0"/>
          </a:p>
          <a:p>
            <a:pPr marL="457200" lvl="0" indent="-304800" algn="l" rtl="0">
              <a:spcBef>
                <a:spcPts val="0"/>
              </a:spcBef>
              <a:spcAft>
                <a:spcPts val="0"/>
              </a:spcAft>
              <a:buClr>
                <a:schemeClr val="accent1"/>
              </a:buClr>
              <a:buSzPts val="1200"/>
              <a:buFont typeface="Arial"/>
              <a:buChar char="●"/>
            </a:pPr>
            <a:r>
              <a:rPr lang="en" sz="1200" b="1" dirty="0"/>
              <a:t>Reliability:</a:t>
            </a:r>
            <a:r>
              <a:rPr lang="en" sz="1200" dirty="0"/>
              <a:t> Ensure 99.9% uptime for uninterrupted access.</a:t>
            </a:r>
            <a:endParaRPr sz="1200" dirty="0"/>
          </a:p>
          <a:p>
            <a:pPr marL="0" lvl="0" indent="0" algn="l" rtl="0">
              <a:spcBef>
                <a:spcPts val="1200"/>
              </a:spcBef>
              <a:spcAft>
                <a:spcPts val="1200"/>
              </a:spcAft>
              <a:buNone/>
            </a:pPr>
            <a:endParaRPr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High-Level and Low-Level Design</a:t>
            </a:r>
            <a:endParaRPr/>
          </a:p>
        </p:txBody>
      </p:sp>
      <p:sp>
        <p:nvSpPr>
          <p:cNvPr id="158" name="Google Shape;158;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High-Level Design:</a:t>
            </a:r>
            <a:endParaRPr b="1"/>
          </a:p>
          <a:p>
            <a:pPr marL="457200" lvl="0" indent="-311150" algn="l" rtl="0">
              <a:spcBef>
                <a:spcPts val="1200"/>
              </a:spcBef>
              <a:spcAft>
                <a:spcPts val="0"/>
              </a:spcAft>
              <a:buClr>
                <a:schemeClr val="accent1"/>
              </a:buClr>
              <a:buSzPts val="1300"/>
              <a:buFont typeface="Lato"/>
              <a:buChar char="●"/>
            </a:pPr>
            <a:r>
              <a:rPr lang="en"/>
              <a:t>Event-driven architecture chosen for responsiveness and reusability.</a:t>
            </a:r>
            <a:endParaRPr/>
          </a:p>
          <a:p>
            <a:pPr marL="457200" lvl="0" indent="-311150" algn="l" rtl="0">
              <a:spcBef>
                <a:spcPts val="0"/>
              </a:spcBef>
              <a:spcAft>
                <a:spcPts val="0"/>
              </a:spcAft>
              <a:buClr>
                <a:schemeClr val="accent1"/>
              </a:buClr>
              <a:buSzPts val="1300"/>
              <a:buFont typeface="Lato"/>
              <a:buChar char="●"/>
            </a:pPr>
            <a:r>
              <a:rPr lang="en"/>
              <a:t>Example: Clicking "Add Task" triggers an event to open the task creation dialog.</a:t>
            </a:r>
            <a:endParaRPr/>
          </a:p>
          <a:p>
            <a:pPr marL="0" lvl="0" indent="0" algn="l" rtl="0">
              <a:spcBef>
                <a:spcPts val="1200"/>
              </a:spcBef>
              <a:spcAft>
                <a:spcPts val="0"/>
              </a:spcAft>
              <a:buNone/>
            </a:pPr>
            <a:r>
              <a:rPr lang="en" b="1"/>
              <a:t>Low-Level Design:</a:t>
            </a:r>
            <a:endParaRPr b="1"/>
          </a:p>
          <a:p>
            <a:pPr marL="457200" lvl="0" indent="-311150" algn="l" rtl="0">
              <a:spcBef>
                <a:spcPts val="1200"/>
              </a:spcBef>
              <a:spcAft>
                <a:spcPts val="0"/>
              </a:spcAft>
              <a:buClr>
                <a:schemeClr val="accent1"/>
              </a:buClr>
              <a:buSzPts val="1300"/>
              <a:buFont typeface="Lato"/>
              <a:buChar char="●"/>
            </a:pPr>
            <a:r>
              <a:rPr lang="en"/>
              <a:t>Observer pattern used for task notifications.</a:t>
            </a:r>
            <a:endParaRPr/>
          </a:p>
          <a:p>
            <a:pPr marL="457200" lvl="0" indent="-311150" algn="l" rtl="0">
              <a:spcBef>
                <a:spcPts val="0"/>
              </a:spcBef>
              <a:spcAft>
                <a:spcPts val="0"/>
              </a:spcAft>
              <a:buClr>
                <a:schemeClr val="accent1"/>
              </a:buClr>
              <a:buSzPts val="1300"/>
              <a:buFont typeface="Lato"/>
              <a:buChar char="●"/>
            </a:pPr>
            <a:r>
              <a:rPr lang="en"/>
              <a:t>Allows multiple notification channels (e.g., email, push notifications) to stay synchronized with task updates.</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2255</Words>
  <Application>Microsoft Office PowerPoint</Application>
  <PresentationFormat>On-screen Show (16:9)</PresentationFormat>
  <Paragraphs>117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Lato</vt:lpstr>
      <vt:lpstr>Raleway</vt:lpstr>
      <vt:lpstr>Streamline</vt:lpstr>
      <vt:lpstr>DO IT: Todo App</vt:lpstr>
      <vt:lpstr>Problem Statement</vt:lpstr>
      <vt:lpstr>Our Solution</vt:lpstr>
      <vt:lpstr>Use Case 1: Create a new task with deadlines and priorities</vt:lpstr>
      <vt:lpstr>Use Case 2: Set reminders for task deadlines to stay on track</vt:lpstr>
      <vt:lpstr>Use Case 3: Collaborate with team members and track progress  </vt:lpstr>
      <vt:lpstr>Use Case 4: Search for tasks using filters (e.g., priority, project)  </vt:lpstr>
      <vt:lpstr>Key Requirements</vt:lpstr>
      <vt:lpstr>High-Level and Low-Level Design</vt:lpstr>
      <vt:lpstr>Design Sketches</vt:lpstr>
      <vt:lpstr>Existing Solutions and Research</vt:lpstr>
      <vt:lpstr>Software Engineering Process</vt:lpstr>
      <vt:lpstr>What we learned</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Akash Sukumaran</cp:lastModifiedBy>
  <cp:revision>3</cp:revision>
  <dcterms:modified xsi:type="dcterms:W3CDTF">2024-12-11T18:43:02Z</dcterms:modified>
</cp:coreProperties>
</file>