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1"/>
  </p:sldMasterIdLst>
  <p:notesMasterIdLst>
    <p:notesMasterId r:id="rId38"/>
  </p:notesMasterIdLst>
  <p:handoutMasterIdLst>
    <p:handoutMasterId r:id="rId39"/>
  </p:handoutMasterIdLst>
  <p:sldIdLst>
    <p:sldId id="316" r:id="rId2"/>
    <p:sldId id="317" r:id="rId3"/>
    <p:sldId id="354" r:id="rId4"/>
    <p:sldId id="325" r:id="rId5"/>
    <p:sldId id="373" r:id="rId6"/>
    <p:sldId id="374" r:id="rId7"/>
    <p:sldId id="376" r:id="rId8"/>
    <p:sldId id="327" r:id="rId9"/>
    <p:sldId id="355" r:id="rId10"/>
    <p:sldId id="375" r:id="rId11"/>
    <p:sldId id="339" r:id="rId12"/>
    <p:sldId id="343" r:id="rId13"/>
    <p:sldId id="344" r:id="rId14"/>
    <p:sldId id="345" r:id="rId15"/>
    <p:sldId id="346" r:id="rId16"/>
    <p:sldId id="379" r:id="rId17"/>
    <p:sldId id="356" r:id="rId18"/>
    <p:sldId id="378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7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EFA"/>
    <a:srgbClr val="A7A7A7"/>
    <a:srgbClr val="D3D3D3"/>
    <a:srgbClr val="7F0101"/>
    <a:srgbClr val="60BDC4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97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8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  <a:ea typeface="ＭＳ Ｐゴシック" charset="-128"/>
                <a:cs typeface="ＭＳ Ｐゴシック" charset="-128"/>
              </a:rPr>
              <a:t>automatic evaluators?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0FD9D-5FED-A74F-9860-966390B0F6A2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85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01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95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3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6B24-16C0-4A7C-A2BA-8D6536566DB4}" type="datetime1">
              <a:rPr lang="en-US" smtClean="0"/>
              <a:t>2/2/2019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7FE99-6C1E-4135-A02F-24FDE05E8158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F515B-BE7B-4831-9776-CB10728CA73C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12620-A18B-4054-B705-A9DAEA6BA20D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D03-7C51-4070-8DEF-52B36F617201}" type="datetime1">
              <a:rPr lang="en-US" smtClean="0"/>
              <a:t>2/2/2019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CE38D-6752-4339-8CA3-D8C53D14EDA8}" type="datetime1">
              <a:rPr lang="en-US" smtClean="0"/>
              <a:t>2/2/2019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368C8-156A-46D7-9D33-567FE27D05C7}" type="datetime1">
              <a:rPr lang="en-US" smtClean="0"/>
              <a:t>2/2/2019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F49CDF-9DEF-4020-900E-CA996EA40A59}" type="datetime1">
              <a:rPr lang="en-US" smtClean="0"/>
              <a:t>2/2/2019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AC722E-8D1A-4F1F-A83B-084BA0C8CC99}" type="datetime1">
              <a:rPr lang="en-US" smtClean="0"/>
              <a:t>2/2/2019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D98A-38F0-4831-94EA-3AFEE8190441}" type="datetime1">
              <a:rPr lang="en-US" smtClean="0"/>
              <a:t>2/2/2019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7E72F5-AF31-44FC-9386-7101FDCC2274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PT5lJir4BM" TargetMode="External"/><Relationship Id="rId2" Type="http://schemas.openxmlformats.org/officeDocument/2006/relationships/hyperlink" Target="https://www.youtube.com/watch?v=5Iqe5crQqKU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Semantic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4" y="3508500"/>
            <a:ext cx="2587030" cy="321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emantic processing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456764"/>
            <a:ext cx="826383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 smtClean="0"/>
              <a:t>The Semantic Processing phase consists of: ­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 smtClean="0"/>
              <a:t>Checking the Semantics of the language ­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 smtClean="0"/>
              <a:t>Generating an Intermediate Representation of the program </a:t>
            </a:r>
          </a:p>
          <a:p>
            <a:pPr marL="1028700" lvl="2" indent="-285750" defTabSz="7620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build and decorate the </a:t>
            </a:r>
            <a:r>
              <a:rPr lang="en-US" altLang="zh-TW" b="1" dirty="0">
                <a:solidFill>
                  <a:srgbClr val="0550E5"/>
                </a:solidFill>
              </a:rPr>
              <a:t>A</a:t>
            </a:r>
            <a:r>
              <a:rPr lang="en-US" altLang="zh-TW" dirty="0"/>
              <a:t>bstract </a:t>
            </a:r>
            <a:r>
              <a:rPr lang="en-US" altLang="zh-TW" b="1" dirty="0">
                <a:solidFill>
                  <a:srgbClr val="0550E5"/>
                </a:solidFill>
              </a:rPr>
              <a:t>S</a:t>
            </a:r>
            <a:r>
              <a:rPr lang="en-US" altLang="zh-TW" dirty="0"/>
              <a:t>yntax </a:t>
            </a:r>
            <a:r>
              <a:rPr lang="en-US" altLang="zh-TW" b="1" dirty="0">
                <a:solidFill>
                  <a:srgbClr val="0550E5"/>
                </a:solidFill>
              </a:rPr>
              <a:t>T</a:t>
            </a:r>
            <a:r>
              <a:rPr lang="en-US" altLang="zh-TW" dirty="0"/>
              <a:t>ree (</a:t>
            </a:r>
            <a:r>
              <a:rPr lang="en-US" altLang="zh-TW" b="1" dirty="0">
                <a:solidFill>
                  <a:srgbClr val="0550E5"/>
                </a:solidFill>
              </a:rPr>
              <a:t>AST</a:t>
            </a:r>
            <a:r>
              <a:rPr lang="en-US" altLang="zh-TW" dirty="0"/>
              <a:t>)</a:t>
            </a:r>
          </a:p>
          <a:p>
            <a:pPr marL="1028700" lvl="2" indent="-285750" defTabSz="7620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Non-terminals used for ease of parsing </a:t>
            </a:r>
            <a:br>
              <a:rPr lang="en-US" altLang="zh-TW" dirty="0"/>
            </a:br>
            <a:r>
              <a:rPr lang="en-US" altLang="zh-TW" dirty="0"/>
              <a:t>may be omitted in the abstract syntax tree.</a:t>
            </a:r>
            <a:endParaRPr lang="zh-TW" altLang="en-US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7368C8-156A-46D7-9D33-567FE27D05C7}" type="datetime1">
              <a:rPr lang="en-US" smtClean="0"/>
              <a:t>2/2/2019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10</a:t>
            </a:fld>
            <a:endParaRPr lang="de-CH" sz="1400" dirty="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31" y="4034092"/>
            <a:ext cx="2773500" cy="1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Alternatives for semantic processing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B5EC456-B7C0-4004-BE8D-B3647517CCC2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B36D1-88D7-7543-96A6-099D5A8DD478}" type="slidenum">
              <a:rPr lang="de-CH" smtClean="0"/>
              <a:pPr/>
              <a:t>11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21510" name="Picture 10" descr="Pictur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105400" cy="314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1511" name="TextBox 11"/>
          <p:cNvSpPr txBox="1">
            <a:spLocks noChangeArrowheads="1"/>
          </p:cNvSpPr>
          <p:nvPr/>
        </p:nvSpPr>
        <p:spPr bwMode="auto">
          <a:xfrm>
            <a:off x="914400" y="4419600"/>
            <a:ext cx="68913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77800" indent="-177800">
              <a:buFont typeface="Arial" charset="0"/>
              <a:buChar char="•"/>
            </a:pPr>
            <a:r>
              <a:rPr lang="en-US" sz="2000" dirty="0"/>
              <a:t>one-pass: compiler and synthesis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000" dirty="0"/>
              <a:t>two-pass: compiler + peephole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000" dirty="0"/>
              <a:t>two-pass: compiler &amp; IR synthesis + code generation pass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000" dirty="0"/>
              <a:t>multi-pass analysis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000" dirty="0"/>
              <a:t>multi-pass synthesis</a:t>
            </a:r>
          </a:p>
          <a:p>
            <a:pPr marL="177800" indent="-177800">
              <a:buFont typeface="Arial" charset="0"/>
              <a:buChar char="•"/>
            </a:pPr>
            <a:r>
              <a:rPr lang="en-US" sz="2000" dirty="0"/>
              <a:t>language-independent and re-targetable compilers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00" y="1234303"/>
            <a:ext cx="3563888" cy="1521605"/>
          </a:xfrm>
          <a:prstGeom prst="rect">
            <a:avLst/>
          </a:prstGeom>
        </p:spPr>
      </p:pic>
      <p:sp>
        <p:nvSpPr>
          <p:cNvPr id="225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One-pass compilers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idx="1"/>
          </p:nvPr>
        </p:nvSpPr>
        <p:spPr>
          <a:xfrm>
            <a:off x="179512" y="1700596"/>
            <a:ext cx="7886700" cy="4351338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interleave scanning, parsing and translation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no explicit IR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generate target code directly</a:t>
            </a:r>
          </a:p>
          <a:p>
            <a:pPr lvl="2"/>
            <a:r>
              <a:rPr lang="en-US" dirty="0" smtClean="0">
                <a:ea typeface="ＭＳ Ｐゴシック" charset="-128"/>
              </a:rPr>
              <a:t>emit short sequences of instructions on each parser action</a:t>
            </a:r>
          </a:p>
          <a:p>
            <a:pPr lvl="2"/>
            <a:r>
              <a:rPr lang="en-US" dirty="0" smtClean="0">
                <a:ea typeface="ＭＳ Ｐゴシック" charset="-128"/>
              </a:rPr>
              <a:t>little or no optimization possible (minimal context)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can add </a:t>
            </a:r>
            <a:r>
              <a:rPr lang="en-US" i="1" dirty="0" smtClean="0">
                <a:solidFill>
                  <a:srgbClr val="7E0007"/>
                </a:solidFill>
                <a:ea typeface="ＭＳ Ｐゴシック" charset="-128"/>
                <a:cs typeface="ＭＳ Ｐゴシック" charset="-128"/>
              </a:rPr>
              <a:t>peephole optimization pass</a:t>
            </a:r>
          </a:p>
          <a:p>
            <a:pPr lvl="1"/>
            <a:r>
              <a:rPr lang="en-US" dirty="0" smtClean="0"/>
              <a:t>extra pass over generated code through small window (“peephole”) of instructions</a:t>
            </a:r>
          </a:p>
          <a:p>
            <a:pPr lvl="1"/>
            <a:r>
              <a:rPr lang="en-US" dirty="0" smtClean="0"/>
              <a:t>smoothes out “rough edges” between code emitted by subsequent calls to code generator</a:t>
            </a:r>
          </a:p>
        </p:txBody>
      </p:sp>
      <p:sp>
        <p:nvSpPr>
          <p:cNvPr id="22532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F95877E-5FD0-4608-98D6-BB8B495B5A10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253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807867-E5C8-9647-BEB9-446151BBA2F8}" type="slidenum">
              <a:rPr lang="de-CH" smtClean="0"/>
              <a:pPr/>
              <a:t>12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4881951"/>
            <a:ext cx="4173150" cy="14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Two-pass: analysis &amp; IR synthesis</a:t>
            </a:r>
            <a:br>
              <a:rPr lang="en-US" smtClean="0">
                <a:ea typeface="ＭＳ Ｐゴシック" charset="-128"/>
                <a:cs typeface="ＭＳ Ｐゴシック" charset="-128"/>
              </a:rPr>
            </a:br>
            <a:r>
              <a:rPr lang="en-US" smtClean="0">
                <a:ea typeface="ＭＳ Ｐゴシック" charset="-128"/>
                <a:cs typeface="ＭＳ Ｐゴシック" charset="-128"/>
              </a:rPr>
              <a:t> + code generation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Generate explicit IR as interface to code generator</a:t>
            </a:r>
          </a:p>
          <a:p>
            <a:pPr lvl="1"/>
            <a:r>
              <a:rPr lang="en-US" smtClean="0"/>
              <a:t>linear (e.g., tuples)</a:t>
            </a:r>
          </a:p>
          <a:p>
            <a:pPr lvl="1"/>
            <a:r>
              <a:rPr lang="en-US" smtClean="0"/>
              <a:t>can emit multiple tuples at a time for better code context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Advantages</a:t>
            </a:r>
          </a:p>
          <a:p>
            <a:pPr lvl="1"/>
            <a:r>
              <a:rPr lang="en-US" smtClean="0">
                <a:ea typeface="ＭＳ Ｐゴシック" charset="-128"/>
                <a:cs typeface="ＭＳ Ｐゴシック" charset="-128"/>
              </a:rPr>
              <a:t>easier retargeting (IR must be expressive enough for different machines!)</a:t>
            </a:r>
          </a:p>
          <a:p>
            <a:pPr lvl="1"/>
            <a:r>
              <a:rPr lang="en-US" smtClean="0">
                <a:ea typeface="ＭＳ Ｐゴシック" charset="-128"/>
                <a:cs typeface="ＭＳ Ｐゴシック" charset="-128"/>
              </a:rPr>
              <a:t>can add optimization pass later (multi-pass synthesis)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0432B79-A76A-4A61-BA3B-CB1BFF2C2CC0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F9CEA-17EE-DA45-AE38-3A8DC402957A}" type="slidenum">
              <a:rPr lang="de-CH" smtClean="0"/>
              <a:pPr/>
              <a:t>13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001294"/>
            <a:ext cx="4572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5" y="3243920"/>
            <a:ext cx="3816424" cy="1514747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Multi-pass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Several passes, read/write intermediate files</a:t>
            </a:r>
          </a:p>
          <a:p>
            <a:pPr marL="914400" lvl="1" indent="-457200">
              <a:buFont typeface="Helvetica" charset="0"/>
              <a:buAutoNum type="arabicPeriod"/>
            </a:pPr>
            <a:r>
              <a:rPr lang="en-US" dirty="0" smtClean="0"/>
              <a:t>scan source file, generate tokens</a:t>
            </a:r>
          </a:p>
          <a:p>
            <a:pPr marL="1371600" lvl="2" indent="-457200"/>
            <a:r>
              <a:rPr lang="en-US" dirty="0" smtClean="0">
                <a:ea typeface="ＭＳ Ｐゴシック" charset="-128"/>
              </a:rPr>
              <a:t>place identifiers and constants in symbol table</a:t>
            </a:r>
          </a:p>
          <a:p>
            <a:pPr marL="914400" lvl="1" indent="-457200">
              <a:buFont typeface="Helvetica" charset="0"/>
              <a:buAutoNum type="arabicPeriod"/>
            </a:pPr>
            <a:r>
              <a:rPr lang="en-US" dirty="0" smtClean="0"/>
              <a:t>parse token file</a:t>
            </a:r>
          </a:p>
          <a:p>
            <a:pPr marL="1371600" lvl="2" indent="-457200"/>
            <a:r>
              <a:rPr lang="en-US" dirty="0" smtClean="0">
                <a:ea typeface="ＭＳ Ｐゴシック" charset="-128"/>
              </a:rPr>
              <a:t>generate semantic actions or </a:t>
            </a:r>
            <a:r>
              <a:rPr lang="en-US" dirty="0" err="1" smtClean="0">
                <a:ea typeface="ＭＳ Ｐゴシック" charset="-128"/>
              </a:rPr>
              <a:t>linearized</a:t>
            </a:r>
            <a:r>
              <a:rPr lang="en-US" dirty="0" smtClean="0">
                <a:ea typeface="ＭＳ Ｐゴシック" charset="-128"/>
              </a:rPr>
              <a:t> parse tree</a:t>
            </a:r>
          </a:p>
          <a:p>
            <a:pPr marL="914400" lvl="1" indent="-457200">
              <a:buFont typeface="Helvetica" charset="0"/>
              <a:buAutoNum type="arabicPeriod"/>
            </a:pPr>
            <a:r>
              <a:rPr lang="en-US" dirty="0" smtClean="0"/>
              <a:t>process declarations to symbol table</a:t>
            </a:r>
          </a:p>
          <a:p>
            <a:pPr marL="914400" lvl="1" indent="-457200">
              <a:buFont typeface="Helvetica" charset="0"/>
              <a:buAutoNum type="arabicPeriod"/>
            </a:pPr>
            <a:r>
              <a:rPr lang="en-US" dirty="0" smtClean="0"/>
              <a:t>semantic checking with IR synthesis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Motivations:</a:t>
            </a:r>
          </a:p>
          <a:p>
            <a:pPr marL="914400" lvl="1" indent="-457200"/>
            <a:r>
              <a:rPr lang="en-US" dirty="0" smtClean="0"/>
              <a:t>Historical: constrained address spaces</a:t>
            </a:r>
          </a:p>
          <a:p>
            <a:pPr marL="914400" lvl="1" indent="-457200"/>
            <a:r>
              <a:rPr lang="en-US" dirty="0" smtClean="0"/>
              <a:t>Language: </a:t>
            </a:r>
            <a:r>
              <a:rPr lang="en-US" i="1" dirty="0" smtClean="0"/>
              <a:t>e.g.</a:t>
            </a:r>
            <a:r>
              <a:rPr lang="en-US" dirty="0" smtClean="0"/>
              <a:t>, declaration after use</a:t>
            </a:r>
          </a:p>
          <a:p>
            <a:pPr marL="914400" lvl="1" indent="-457200"/>
            <a:r>
              <a:rPr lang="en-US" dirty="0" smtClean="0"/>
              <a:t>Multiple analyses over IR tree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A18B43C-C470-400F-A461-074A68DBA6A2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DBF02-F7CC-BD43-A51E-743CCE516F23}" type="slidenum">
              <a:rPr lang="de-CH" smtClean="0"/>
              <a:pPr/>
              <a:t>14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Multi-pass synthesis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Passes operate on linear or tree-structured IR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Options:</a:t>
            </a:r>
          </a:p>
          <a:p>
            <a:pPr lvl="1"/>
            <a:r>
              <a:rPr lang="en-US" smtClean="0"/>
              <a:t>code generation and peephole optimization</a:t>
            </a:r>
          </a:p>
          <a:p>
            <a:pPr lvl="1"/>
            <a:r>
              <a:rPr lang="en-US" smtClean="0"/>
              <a:t>multi-pass IR transformation</a:t>
            </a:r>
          </a:p>
          <a:p>
            <a:pPr lvl="2"/>
            <a:r>
              <a:rPr lang="en-US" smtClean="0">
                <a:ea typeface="ＭＳ Ｐゴシック" charset="-128"/>
              </a:rPr>
              <a:t>machine-independent then dependent optimizations</a:t>
            </a:r>
          </a:p>
          <a:p>
            <a:pPr lvl="1"/>
            <a:r>
              <a:rPr lang="en-US" smtClean="0"/>
              <a:t>high-level to low-level IR transformation before code generation</a:t>
            </a:r>
          </a:p>
          <a:p>
            <a:pPr lvl="2"/>
            <a:r>
              <a:rPr lang="en-US" smtClean="0">
                <a:ea typeface="ＭＳ Ｐゴシック" charset="-128"/>
              </a:rPr>
              <a:t>e.g., in gcc high-level trees drive generation of low-level Register Transfer Language for machine-independent optimization</a:t>
            </a:r>
          </a:p>
          <a:p>
            <a:pPr lvl="1"/>
            <a:r>
              <a:rPr lang="en-US" smtClean="0"/>
              <a:t>language-independent front ends</a:t>
            </a:r>
          </a:p>
          <a:p>
            <a:pPr lvl="1"/>
            <a:r>
              <a:rPr lang="en-US" smtClean="0"/>
              <a:t>retargetable back ends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5D07BB2-4827-4E69-94CA-0EB9F3D440FD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89583-5820-904D-81F1-E00B6F13FF20}" type="slidenum">
              <a:rPr lang="de-CH" smtClean="0"/>
              <a:pPr/>
              <a:t>15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1190"/>
            <a:ext cx="4377757" cy="2325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Multi-language and multi-target compilers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16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63696"/>
            <a:ext cx="6082351" cy="4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Context-sensitive analysis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Strategies for semantic analysis</a:t>
            </a:r>
          </a:p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2662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5145082-E2AE-49E8-8F77-25631EDB4B10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66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22BEA1-74D2-F243-88BE-05E0170F3800}" type="slidenum">
              <a:rPr lang="de-CH" smtClean="0"/>
              <a:pPr/>
              <a:t>17</a:t>
            </a:fld>
            <a:endParaRPr lang="de-CH" smtClean="0"/>
          </a:p>
        </p:txBody>
      </p:sp>
      <p:pic>
        <p:nvPicPr>
          <p:cNvPr id="2663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Type?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abstract category that specifies properties held in common by all its member.</a:t>
            </a:r>
          </a:p>
          <a:p>
            <a:r>
              <a:rPr lang="en-IN" sz="2400" dirty="0" smtClean="0"/>
              <a:t>It defines a set of values (range of variables) and a set of operations on those values.</a:t>
            </a:r>
          </a:p>
          <a:p>
            <a:r>
              <a:rPr lang="en-IN" sz="2400" dirty="0" smtClean="0"/>
              <a:t>Common types include integer , list and character</a:t>
            </a:r>
          </a:p>
          <a:p>
            <a:r>
              <a:rPr lang="en-IN" sz="2400" dirty="0" smtClean="0"/>
              <a:t>Types can be </a:t>
            </a:r>
          </a:p>
          <a:p>
            <a:pPr lvl="1"/>
            <a:r>
              <a:rPr lang="en-IN" sz="2000" dirty="0" smtClean="0"/>
              <a:t>specified by membership – integer- range </a:t>
            </a:r>
          </a:p>
          <a:p>
            <a:pPr lvl="1"/>
            <a:r>
              <a:rPr lang="en-IN" sz="2000" dirty="0"/>
              <a:t>s</a:t>
            </a:r>
            <a:r>
              <a:rPr lang="en-IN" sz="2000" dirty="0" smtClean="0"/>
              <a:t>pecified by rules; structure in C defines type</a:t>
            </a:r>
          </a:p>
          <a:p>
            <a:pPr marL="342900" lvl="1" indent="0">
              <a:buNone/>
            </a:pPr>
            <a:endParaRPr lang="en-IN" sz="2400" dirty="0"/>
          </a:p>
          <a:p>
            <a:pPr marL="342900" lvl="1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18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6658" y="5032912"/>
            <a:ext cx="457200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990000"/>
                </a:solidFill>
              </a:rPr>
              <a:t>Type </a:t>
            </a:r>
            <a:r>
              <a:rPr lang="en-US" altLang="en-US" sz="2000" dirty="0"/>
              <a:t>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 set of values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operations that are allowed on these values.</a:t>
            </a:r>
          </a:p>
        </p:txBody>
      </p:sp>
    </p:spTree>
    <p:extLst>
      <p:ext uri="{BB962C8B-B14F-4D97-AF65-F5344CB8AC3E}">
        <p14:creationId xmlns:p14="http://schemas.microsoft.com/office/powerpoint/2010/main" val="20292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A type system is a collection of rules that assign types to program constructs (more constraints added to checking the validity of the programs, violation of such constraints indicate errors).</a:t>
            </a:r>
          </a:p>
          <a:p>
            <a:pPr algn="just"/>
            <a:r>
              <a:rPr lang="en-IN" sz="2400" dirty="0" smtClean="0"/>
              <a:t>A languages type system specifies which operations are valid for which types.</a:t>
            </a:r>
          </a:p>
          <a:p>
            <a:pPr algn="just"/>
            <a:r>
              <a:rPr lang="en-IN" sz="2400" dirty="0" smtClean="0"/>
              <a:t>Type systems provide a concise formalization of the semantic checking rules.</a:t>
            </a:r>
          </a:p>
          <a:p>
            <a:pPr algn="just"/>
            <a:r>
              <a:rPr lang="en-IN" sz="2400" dirty="0" smtClean="0"/>
              <a:t>Type rules are defined on the structure of expressions</a:t>
            </a:r>
          </a:p>
          <a:p>
            <a:pPr algn="just"/>
            <a:r>
              <a:rPr lang="en-IN" sz="2400" dirty="0" smtClean="0"/>
              <a:t>Type rules are language specific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19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Context-sensitive analysis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Strategies for semantic analysis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126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584BD14-C230-40F9-8E08-5CA5FC80D06C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112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177A3E-80D5-4649-B761-C94FF5D5358F}" type="slidenum">
              <a:rPr lang="de-CH" smtClean="0"/>
              <a:pPr/>
              <a:t>2</a:t>
            </a:fld>
            <a:endParaRPr lang="de-CH" smtClean="0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purpose of Type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precise level of program behaviour compared to CFG.</a:t>
            </a:r>
          </a:p>
          <a:p>
            <a:endParaRPr lang="en-IN" dirty="0"/>
          </a:p>
          <a:p>
            <a:r>
              <a:rPr lang="en-IN" dirty="0" smtClean="0"/>
              <a:t>Second vocabulary by describing form and behaviour of valid programs.</a:t>
            </a:r>
          </a:p>
          <a:p>
            <a:endParaRPr lang="en-IN" dirty="0"/>
          </a:p>
          <a:p>
            <a:r>
              <a:rPr lang="en-IN" dirty="0" smtClean="0"/>
              <a:t>More information cannot be obtained from scanning and parsing.</a:t>
            </a:r>
          </a:p>
          <a:p>
            <a:endParaRPr lang="en-IN" dirty="0"/>
          </a:p>
          <a:p>
            <a:r>
              <a:rPr lang="en-IN" dirty="0" smtClean="0"/>
              <a:t>The purpose of the Type system information are,</a:t>
            </a:r>
          </a:p>
          <a:p>
            <a:endParaRPr lang="en-IN" dirty="0"/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20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4941168"/>
            <a:ext cx="4572000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Safety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Expressiveness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Run time efficiency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93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Ensuring Runtime Safety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Programs are well behaved— that is, the compiler and runtime system can identify all ill-formed programs before they execute an operation that causes  a runtime errors.</a:t>
            </a:r>
          </a:p>
          <a:p>
            <a:pPr algn="just"/>
            <a:r>
              <a:rPr lang="en-IN" sz="2800" dirty="0" smtClean="0"/>
              <a:t>Type system cannot catch all ill-formed programs; </a:t>
            </a:r>
          </a:p>
          <a:p>
            <a:pPr algn="just"/>
            <a:r>
              <a:rPr lang="en-IN" sz="2800" dirty="0" smtClean="0"/>
              <a:t>The set of ill-formed programs is not computable - dereferencing an out-of-bounds pointer.</a:t>
            </a:r>
          </a:p>
          <a:p>
            <a:pPr algn="just"/>
            <a:r>
              <a:rPr lang="en-IN" sz="2800" dirty="0" smtClean="0"/>
              <a:t>Compiler should eliminate as many runtime errors as it can using type-checking techniques.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21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Ensuring Runtime Safety - Type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process of determining a type for each name and each expression in the code –Type inference.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22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4984"/>
            <a:ext cx="8675251" cy="26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Ensuring Runtime Safety -</a:t>
            </a:r>
            <a:r>
              <a:rPr lang="en-US" altLang="en-US" dirty="0" smtClean="0"/>
              <a:t>Evolution of Type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Safety is a strong reason for using typed languages.</a:t>
            </a:r>
          </a:p>
          <a:p>
            <a:pPr lvl="1"/>
            <a:r>
              <a:rPr lang="en-US" altLang="en-US" sz="2400" dirty="0" smtClean="0"/>
              <a:t>Strongly typed  </a:t>
            </a:r>
            <a:r>
              <a:rPr lang="en-US" altLang="en-US" dirty="0" smtClean="0"/>
              <a:t>(“</a:t>
            </a:r>
            <a:r>
              <a:rPr lang="en-US" altLang="en-US" i="1" dirty="0" smtClean="0"/>
              <a:t>Type errors always caught</a:t>
            </a:r>
            <a:r>
              <a:rPr lang="en-US" altLang="en-US" dirty="0" smtClean="0"/>
              <a:t>.”)</a:t>
            </a:r>
            <a:endParaRPr lang="en-US" altLang="en-US" sz="1400" dirty="0" smtClean="0"/>
          </a:p>
          <a:p>
            <a:pPr lvl="2"/>
            <a:r>
              <a:rPr lang="en-US" altLang="en-US" sz="1800" dirty="0" smtClean="0"/>
              <a:t>Statically typed   (e.g., ML, Ada, Eiffel, </a:t>
            </a:r>
            <a:r>
              <a:rPr lang="en-US" altLang="en-US" sz="1800" dirty="0" err="1" smtClean="0"/>
              <a:t>etc</a:t>
            </a:r>
            <a:r>
              <a:rPr lang="en-US" altLang="en-US" sz="1800" dirty="0" smtClean="0"/>
              <a:t>)</a:t>
            </a:r>
          </a:p>
          <a:p>
            <a:pPr lvl="3"/>
            <a:r>
              <a:rPr lang="en-US" altLang="en-US" sz="1600" dirty="0" smtClean="0"/>
              <a:t>Compile-time type checking : </a:t>
            </a:r>
            <a:r>
              <a:rPr lang="en-US" altLang="en-US" sz="1600" i="1" dirty="0" smtClean="0"/>
              <a:t>Efficient</a:t>
            </a:r>
            <a:r>
              <a:rPr lang="en-US" altLang="en-US" sz="1600" dirty="0" smtClean="0"/>
              <a:t>.</a:t>
            </a:r>
          </a:p>
          <a:p>
            <a:pPr lvl="2"/>
            <a:r>
              <a:rPr lang="en-US" altLang="en-US" sz="1800" dirty="0" smtClean="0"/>
              <a:t>Dynamically typed (e.g., Scheme, Smalltalk, </a:t>
            </a:r>
            <a:r>
              <a:rPr lang="en-US" altLang="en-US" sz="1800" dirty="0" err="1" smtClean="0"/>
              <a:t>etc</a:t>
            </a:r>
            <a:r>
              <a:rPr lang="en-US" altLang="en-US" sz="1800" dirty="0" smtClean="0"/>
              <a:t>)</a:t>
            </a:r>
          </a:p>
          <a:p>
            <a:pPr lvl="3"/>
            <a:r>
              <a:rPr lang="en-US" altLang="en-US" sz="1600" dirty="0" smtClean="0"/>
              <a:t>Run-time type checking : </a:t>
            </a:r>
            <a:r>
              <a:rPr lang="en-US" altLang="en-US" sz="1600" i="1" dirty="0" smtClean="0"/>
              <a:t>Flexible</a:t>
            </a:r>
            <a:r>
              <a:rPr lang="en-US" altLang="en-US" sz="1600" dirty="0" smtClean="0"/>
              <a:t>.</a:t>
            </a:r>
          </a:p>
          <a:p>
            <a:pPr lvl="1"/>
            <a:r>
              <a:rPr lang="en-US" altLang="en-US" sz="2400" dirty="0" smtClean="0"/>
              <a:t>Weakly typed  (e.g., C)</a:t>
            </a:r>
          </a:p>
          <a:p>
            <a:pPr lvl="3"/>
            <a:r>
              <a:rPr lang="en-US" altLang="en-US" sz="1600" dirty="0" smtClean="0"/>
              <a:t>Unreliable Casts (</a:t>
            </a:r>
            <a:r>
              <a:rPr lang="en-US" altLang="en-US" sz="1600" dirty="0" err="1" smtClean="0">
                <a:latin typeface="Lucida Sans Typewriter" panose="020B0509030504030204" pitchFamily="49" charset="0"/>
              </a:rPr>
              <a:t>int</a:t>
            </a:r>
            <a:r>
              <a:rPr lang="en-US" altLang="en-US" sz="16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1600" dirty="0" smtClean="0"/>
              <a:t> to/from  </a:t>
            </a:r>
            <a:r>
              <a:rPr lang="en-US" altLang="en-US" sz="1600" dirty="0" smtClean="0">
                <a:latin typeface="Lucida Sans Typewriter" panose="020B0509030504030204" pitchFamily="49" charset="0"/>
              </a:rPr>
              <a:t>pointer</a:t>
            </a:r>
            <a:r>
              <a:rPr lang="en-US" altLang="en-US" sz="1600" dirty="0" smtClean="0"/>
              <a:t>). </a:t>
            </a:r>
          </a:p>
          <a:p>
            <a:pPr lvl="3"/>
            <a:r>
              <a:rPr lang="en-US" altLang="en-US" sz="1600" dirty="0" smtClean="0"/>
              <a:t>Arrays (bounds not checked), Union type</a:t>
            </a:r>
          </a:p>
          <a:p>
            <a:pPr lvl="1"/>
            <a:r>
              <a:rPr lang="en-US" altLang="en-US" sz="2400" dirty="0" err="1" smtClean="0"/>
              <a:t>Typeless</a:t>
            </a:r>
            <a:r>
              <a:rPr lang="en-US" altLang="en-US" sz="2400" dirty="0" smtClean="0"/>
              <a:t>  </a:t>
            </a:r>
          </a:p>
          <a:p>
            <a:pPr lvl="2"/>
            <a:r>
              <a:rPr lang="en-US" altLang="en-US" sz="1800" dirty="0" smtClean="0"/>
              <a:t>Assembly language</a:t>
            </a:r>
          </a:p>
          <a:p>
            <a:pPr lvl="3"/>
            <a:r>
              <a:rPr lang="en-US" altLang="en-US" sz="1600" dirty="0" smtClean="0"/>
              <a:t>Any instruction can be run on any data “bit pattern”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23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Improving Expressiveness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Operator Overloading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An operator that has different meanings based on the types of its arguments is "overloaded</a:t>
            </a:r>
            <a:r>
              <a:rPr lang="en-IN" dirty="0"/>
              <a:t>."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i="1" dirty="0" smtClean="0">
                <a:solidFill>
                  <a:srgbClr val="00B050"/>
                </a:solidFill>
              </a:rPr>
              <a:t>Example ‘+’ Operator : interpretation of ‘+’ depends on the types of its operands.</a:t>
            </a:r>
          </a:p>
          <a:p>
            <a:pPr algn="just"/>
            <a:r>
              <a:rPr lang="fr-FR" dirty="0" smtClean="0"/>
              <a:t>ANSI C </a:t>
            </a:r>
            <a:r>
              <a:rPr lang="fr-FR" dirty="0"/>
              <a:t>uses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prototypes- </a:t>
            </a:r>
            <a:r>
              <a:rPr lang="en-IN" dirty="0" smtClean="0"/>
              <a:t>declarations </a:t>
            </a:r>
            <a:r>
              <a:rPr lang="en-IN" dirty="0"/>
              <a:t>of the </a:t>
            </a:r>
            <a:r>
              <a:rPr lang="en-IN" dirty="0" smtClean="0"/>
              <a:t>number and type of a function’s parameters and the type of its returned value—to convert arguments to the appropriate types</a:t>
            </a:r>
          </a:p>
          <a:p>
            <a:pPr algn="just"/>
            <a:r>
              <a:rPr lang="en-IN" dirty="0" smtClean="0"/>
              <a:t>Auto-incrementing </a:t>
            </a:r>
            <a:r>
              <a:rPr lang="en-IN" dirty="0"/>
              <a:t>a pointer in c : amount of the increment is determined by the pointer’s </a:t>
            </a:r>
            <a:r>
              <a:rPr lang="en-IN" dirty="0" smtClean="0"/>
              <a:t>type.</a:t>
            </a:r>
          </a:p>
          <a:p>
            <a:pPr algn="just"/>
            <a:r>
              <a:rPr lang="en-IN" dirty="0"/>
              <a:t>Java : default constructor Vs. </a:t>
            </a:r>
            <a:r>
              <a:rPr lang="en-IN" dirty="0" smtClean="0"/>
              <a:t>constructors with an argument </a:t>
            </a:r>
            <a:r>
              <a:rPr lang="en-IN" dirty="0"/>
              <a:t>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24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30339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Generating Better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5" y="1268760"/>
            <a:ext cx="4407346" cy="4692179"/>
          </a:xfrm>
        </p:spPr>
        <p:txBody>
          <a:bodyPr>
            <a:normAutofit/>
          </a:bodyPr>
          <a:lstStyle/>
          <a:p>
            <a:pPr algn="just"/>
            <a:r>
              <a:rPr lang="en-IN" sz="1400" dirty="0"/>
              <a:t>A well-designed type system provides the compiler with detailed information about every expression in the program—information that can often be used to produce more efﬁcient </a:t>
            </a:r>
            <a:r>
              <a:rPr lang="en-IN" sz="1400" dirty="0" smtClean="0"/>
              <a:t>translations.</a:t>
            </a:r>
          </a:p>
          <a:p>
            <a:pPr algn="just"/>
            <a:r>
              <a:rPr lang="en-IN" sz="1400" dirty="0" smtClean="0"/>
              <a:t>The types </a:t>
            </a:r>
            <a:r>
              <a:rPr lang="en-IN" sz="1400" dirty="0"/>
              <a:t>that </a:t>
            </a:r>
            <a:r>
              <a:rPr lang="en-IN" sz="1400" i="1" dirty="0">
                <a:solidFill>
                  <a:srgbClr val="FF0000"/>
                </a:solidFill>
              </a:rPr>
              <a:t>cannot be wholly determined at compile time</a:t>
            </a:r>
            <a:r>
              <a:rPr lang="en-IN" sz="1400" dirty="0"/>
              <a:t>, some of this checking might be </a:t>
            </a:r>
            <a:r>
              <a:rPr lang="en-IN" sz="1400" i="1" dirty="0">
                <a:solidFill>
                  <a:srgbClr val="FF0000"/>
                </a:solidFill>
              </a:rPr>
              <a:t>deferred until </a:t>
            </a:r>
            <a:r>
              <a:rPr lang="en-IN" sz="1400" i="1" dirty="0" smtClean="0">
                <a:solidFill>
                  <a:srgbClr val="FF0000"/>
                </a:solidFill>
              </a:rPr>
              <a:t>runtime.</a:t>
            </a:r>
          </a:p>
          <a:p>
            <a:pPr algn="just"/>
            <a:r>
              <a:rPr lang="en-IN" sz="1400" i="1" dirty="0" smtClean="0"/>
              <a:t>Overhead due to </a:t>
            </a:r>
            <a:r>
              <a:rPr lang="en-IN" sz="1400" i="1" dirty="0" smtClean="0">
                <a:solidFill>
                  <a:srgbClr val="FF0000"/>
                </a:solidFill>
              </a:rPr>
              <a:t>tag and value field</a:t>
            </a:r>
            <a:r>
              <a:rPr lang="en-IN" sz="1400" i="1" dirty="0" smtClean="0"/>
              <a:t> in runtime type checking -- </a:t>
            </a:r>
            <a:r>
              <a:rPr lang="en-IN" sz="1400" dirty="0" smtClean="0"/>
              <a:t>Compile time type checking eliminates these kind of overheads. </a:t>
            </a:r>
            <a:r>
              <a:rPr lang="en-IN" sz="1400" b="1" dirty="0">
                <a:solidFill>
                  <a:srgbClr val="FF0000"/>
                </a:solidFill>
              </a:rPr>
              <a:t>Compile time type </a:t>
            </a:r>
            <a:r>
              <a:rPr lang="en-IN" sz="1400" b="1" dirty="0" smtClean="0">
                <a:solidFill>
                  <a:srgbClr val="FF0000"/>
                </a:solidFill>
              </a:rPr>
              <a:t>checking is preferable</a:t>
            </a:r>
            <a:r>
              <a:rPr lang="en-IN" sz="1400" dirty="0" smtClean="0"/>
              <a:t>. But language design makes a final call type checking.</a:t>
            </a: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25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37" y="667336"/>
            <a:ext cx="3415665" cy="5491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6174588"/>
            <a:ext cx="2896050" cy="278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42" y="3952822"/>
            <a:ext cx="4156445" cy="24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Checking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2"/>
            <a:endParaRPr lang="en-IN" dirty="0" smtClean="0"/>
          </a:p>
          <a:p>
            <a:pPr marL="685800" lvl="2" indent="0">
              <a:buNone/>
            </a:pPr>
            <a:endParaRPr lang="en-IN" dirty="0" smtClean="0"/>
          </a:p>
          <a:p>
            <a:pPr marL="685800" lvl="2" indent="0"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D03-7C51-4070-8DEF-52B36F617201}" type="datetime1">
              <a:rPr lang="en-US" smtClean="0"/>
              <a:t>2/2/2019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26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1485905"/>
            <a:ext cx="72008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To avoid the overhead of runtime type checking, the compiler must </a:t>
            </a:r>
            <a:r>
              <a:rPr lang="en-IN" sz="1600" dirty="0" err="1"/>
              <a:t>analyze</a:t>
            </a:r>
            <a:r>
              <a:rPr lang="en-IN" sz="1600" dirty="0"/>
              <a:t> the program and assign a type to each name and each expression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1600" y="2745188"/>
            <a:ext cx="72008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600" dirty="0" smtClean="0"/>
              <a:t>Check </a:t>
            </a:r>
            <a:r>
              <a:rPr lang="en-IN" sz="1600" dirty="0"/>
              <a:t>these types to ensure that they are used in contexts where they are legal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2119" y="2263867"/>
            <a:ext cx="291120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600" dirty="0" smtClean="0"/>
              <a:t>+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899592" y="3521984"/>
            <a:ext cx="7488832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Statically typed : All or almost all checking of types is done as part of compilation (C, ML, Java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/>
              <a:t>Dynamically typed : Almost all checking of types is done as part of program execution (Scheme, </a:t>
            </a:r>
            <a:r>
              <a:rPr lang="en-IN" dirty="0" err="1"/>
              <a:t>Prolog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err="1"/>
              <a:t>Untyped</a:t>
            </a:r>
            <a:r>
              <a:rPr lang="en-IN" dirty="0"/>
              <a:t> : No type checking (machine code)</a:t>
            </a:r>
          </a:p>
        </p:txBody>
      </p:sp>
    </p:spTree>
    <p:extLst>
      <p:ext uri="{BB962C8B-B14F-4D97-AF65-F5344CB8AC3E}">
        <p14:creationId xmlns:p14="http://schemas.microsoft.com/office/powerpoint/2010/main" val="635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a Type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Four Major Components,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800" i="1" dirty="0" smtClean="0">
                <a:solidFill>
                  <a:srgbClr val="0070C0"/>
                </a:solidFill>
              </a:rPr>
              <a:t>Base types </a:t>
            </a:r>
            <a:r>
              <a:rPr lang="en-IN" sz="2800" dirty="0" smtClean="0"/>
              <a:t>(or) built-in types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Rules for constructing </a:t>
            </a:r>
            <a:r>
              <a:rPr lang="en-IN" sz="2800" i="1" dirty="0" smtClean="0">
                <a:solidFill>
                  <a:srgbClr val="0070C0"/>
                </a:solidFill>
              </a:rPr>
              <a:t>new types </a:t>
            </a:r>
            <a:r>
              <a:rPr lang="en-IN" sz="2800" dirty="0" smtClean="0"/>
              <a:t>from the existing types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Method for determining if </a:t>
            </a:r>
            <a:r>
              <a:rPr lang="en-IN" sz="2800" i="1" dirty="0" smtClean="0">
                <a:solidFill>
                  <a:srgbClr val="0070C0"/>
                </a:solidFill>
              </a:rPr>
              <a:t>two types are equivalent </a:t>
            </a:r>
            <a:r>
              <a:rPr lang="en-IN" sz="2800" dirty="0" smtClean="0"/>
              <a:t>or compatible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Rules for inferring the </a:t>
            </a:r>
            <a:r>
              <a:rPr lang="en-IN" sz="2800" i="1" dirty="0" smtClean="0">
                <a:solidFill>
                  <a:srgbClr val="0070C0"/>
                </a:solidFill>
              </a:rPr>
              <a:t>type of each source language expression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27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</a:t>
            </a: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8786"/>
            <a:ext cx="7886700" cy="4351338"/>
          </a:xfrm>
        </p:spPr>
        <p:txBody>
          <a:bodyPr/>
          <a:lstStyle/>
          <a:p>
            <a:r>
              <a:rPr lang="en-IN" dirty="0"/>
              <a:t>Basic types: </a:t>
            </a:r>
            <a:r>
              <a:rPr lang="en-IN" dirty="0" smtClean="0"/>
              <a:t>Numbers , Characters, Boolean</a:t>
            </a:r>
          </a:p>
          <a:p>
            <a:r>
              <a:rPr lang="en-IN" dirty="0" smtClean="0"/>
              <a:t>Compound and Constructed Types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Strings </a:t>
            </a:r>
          </a:p>
          <a:p>
            <a:r>
              <a:rPr lang="en-IN" dirty="0" smtClean="0"/>
              <a:t>Enumerated Types – type that contains a specific set of set of constant values.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28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255489"/>
            <a:ext cx="7804323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Arrays.</a:t>
            </a:r>
          </a:p>
          <a:p>
            <a:r>
              <a:rPr lang="en-IN" sz="1400" dirty="0"/>
              <a:t>If T is a type expression and n is an </a:t>
            </a:r>
            <a:r>
              <a:rPr lang="en-IN" sz="1400" dirty="0" err="1"/>
              <a:t>int</a:t>
            </a:r>
            <a:r>
              <a:rPr lang="en-IN" sz="1400" dirty="0"/>
              <a:t> then</a:t>
            </a:r>
          </a:p>
          <a:p>
            <a:r>
              <a:rPr lang="en-IN" sz="1400" dirty="0" smtClean="0"/>
              <a:t>		array(n</a:t>
            </a:r>
            <a:r>
              <a:rPr lang="en-IN" sz="1400" dirty="0"/>
              <a:t>, T)</a:t>
            </a:r>
          </a:p>
          <a:p>
            <a:r>
              <a:rPr lang="en-IN" sz="1400" dirty="0"/>
              <a:t>is a type expression denoting the type of an array with elements in T and </a:t>
            </a:r>
            <a:r>
              <a:rPr lang="en-IN" sz="1400" dirty="0" err="1"/>
              <a:t>indicies</a:t>
            </a:r>
            <a:r>
              <a:rPr lang="en-IN" sz="1400" dirty="0"/>
              <a:t> in the range 0 ... n - 1</a:t>
            </a:r>
            <a:r>
              <a:rPr lang="en-IN" sz="1200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51986"/>
            <a:ext cx="5239494" cy="15812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73264" y="4425946"/>
            <a:ext cx="38884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/>
              <a:t>Monday &lt; Tuesday and June &lt; July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6708" y="5796185"/>
            <a:ext cx="2703112" cy="40011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IN" sz="2000" dirty="0"/>
              <a:t>Tuesday &gt; </a:t>
            </a:r>
            <a:r>
              <a:rPr lang="en-IN" sz="2000" dirty="0" smtClean="0"/>
              <a:t>September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36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Structures and Variants – Grouping multiple objects of arbitrary type.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 type of a structure is the ordered product of the types of the individual elements that it </a:t>
            </a:r>
            <a:r>
              <a:rPr lang="en-IN" dirty="0" smtClean="0"/>
              <a:t>contains</a:t>
            </a:r>
          </a:p>
          <a:p>
            <a:r>
              <a:rPr lang="en-IN" b="1" i="1" dirty="0">
                <a:solidFill>
                  <a:srgbClr val="0070C0"/>
                </a:solidFill>
              </a:rPr>
              <a:t>Node1 as (Node1 *)×</a:t>
            </a:r>
            <a:r>
              <a:rPr lang="en-IN" b="1" i="1" dirty="0" err="1">
                <a:solidFill>
                  <a:srgbClr val="0070C0"/>
                </a:solidFill>
              </a:rPr>
              <a:t>unsigned×int</a:t>
            </a:r>
            <a:r>
              <a:rPr lang="en-IN" b="1" i="1" dirty="0">
                <a:solidFill>
                  <a:srgbClr val="0070C0"/>
                </a:solidFill>
              </a:rPr>
              <a:t>, while a Node2 would be (Node2 *)×(Node2 *)×</a:t>
            </a:r>
            <a:r>
              <a:rPr lang="en-IN" b="1" i="1" dirty="0" err="1" smtClean="0">
                <a:solidFill>
                  <a:srgbClr val="0070C0"/>
                </a:solidFill>
              </a:rPr>
              <a:t>unsigned×int</a:t>
            </a:r>
            <a:r>
              <a:rPr lang="en-IN" b="1" i="1" dirty="0" smtClean="0">
                <a:solidFill>
                  <a:srgbClr val="0070C0"/>
                </a:solidFill>
              </a:rPr>
              <a:t>.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29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9" y="2222966"/>
            <a:ext cx="7765801" cy="24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Context-sensitive analysis – Semantic elaboration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Strategies for semantic analysis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3316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45D7368-00DE-435A-B745-2005E2BE97FA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A76E4-5749-EA45-8084-FAF433981D11}" type="slidenum">
              <a:rPr lang="de-CH" smtClean="0"/>
              <a:pPr/>
              <a:t>3</a:t>
            </a:fld>
            <a:endParaRPr lang="de-CH" smtClean="0"/>
          </a:p>
        </p:txBody>
      </p:sp>
      <p:pic>
        <p:nvPicPr>
          <p:cNvPr id="13319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87289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Pointers.</a:t>
            </a:r>
          </a:p>
          <a:p>
            <a:pPr marL="0" indent="0">
              <a:buNone/>
            </a:pPr>
            <a:endParaRPr lang="en-IN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Pointers let a program save an address and later examine the object that it </a:t>
            </a:r>
            <a:r>
              <a:rPr lang="en-IN" sz="2400" dirty="0" smtClean="0"/>
              <a:t>addresses</a:t>
            </a:r>
          </a:p>
          <a:p>
            <a:pPr marL="0" indent="0">
              <a:buNone/>
            </a:pPr>
            <a:r>
              <a:rPr lang="en-IN" sz="2400" dirty="0"/>
              <a:t>if T is a type </a:t>
            </a:r>
            <a:r>
              <a:rPr lang="en-IN" sz="2400" dirty="0" smtClean="0"/>
              <a:t>expression then </a:t>
            </a:r>
            <a:r>
              <a:rPr lang="en-IN" sz="2400" i="1" dirty="0" smtClean="0">
                <a:solidFill>
                  <a:srgbClr val="FF0000"/>
                </a:solidFill>
              </a:rPr>
              <a:t>pointer(T)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/>
              <a:t>is a type  expression denoting type pointer to an object of type </a:t>
            </a:r>
            <a:r>
              <a:rPr lang="en-IN" sz="2400" dirty="0" smtClean="0"/>
              <a:t>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Products.</a:t>
            </a:r>
          </a:p>
          <a:p>
            <a:pPr marL="0" indent="0">
              <a:buNone/>
            </a:pPr>
            <a:r>
              <a:rPr lang="en-IN" sz="2400" dirty="0"/>
              <a:t>If T1 and T2 are type expressions then</a:t>
            </a:r>
          </a:p>
          <a:p>
            <a:pPr marL="0" indent="0">
              <a:buNone/>
            </a:pPr>
            <a:r>
              <a:rPr lang="en-IN" sz="2400" dirty="0" smtClean="0"/>
              <a:t>	T1 </a:t>
            </a:r>
            <a:r>
              <a:rPr lang="en-IN" sz="2400" dirty="0"/>
              <a:t>× T2</a:t>
            </a:r>
          </a:p>
          <a:p>
            <a:pPr marL="0" indent="0">
              <a:buNone/>
            </a:pPr>
            <a:r>
              <a:rPr lang="en-IN" sz="2400" dirty="0"/>
              <a:t>is a type expression denoting the type of an element of the </a:t>
            </a:r>
            <a:r>
              <a:rPr lang="en-IN" sz="2400" i="1" dirty="0">
                <a:solidFill>
                  <a:srgbClr val="FF0000"/>
                </a:solidFill>
              </a:rPr>
              <a:t>Cartesian product of T1 and T2. </a:t>
            </a:r>
            <a:endParaRPr lang="en-IN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Records</a:t>
            </a:r>
            <a:r>
              <a:rPr lang="en-IN" sz="24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</a:rPr>
              <a:t>If name1 and name2 are two type names, if T1 and T2 are type expressions then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</a:rPr>
              <a:t>record(name1: T1, name2: T2)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30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</a:t>
            </a:r>
            <a:r>
              <a:rPr lang="en-IN" dirty="0" smtClean="0"/>
              <a:t>System- Type Equivalence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Mechanism that uses to decide whether or not two different type declarations are equivalent.</a:t>
            </a:r>
          </a:p>
          <a:p>
            <a:r>
              <a:rPr lang="en-IN" dirty="0"/>
              <a:t>Structural Equivalence  ** </a:t>
            </a:r>
            <a:r>
              <a:rPr lang="en-IN" sz="1600" dirty="0">
                <a:hlinkClick r:id="rId2"/>
              </a:rPr>
              <a:t>https://www.youtube.com/watch?v=5Iqe5crQqKU</a:t>
            </a:r>
            <a:endParaRPr lang="en-IN" sz="1600" dirty="0"/>
          </a:p>
          <a:p>
            <a:pPr lvl="1"/>
            <a:r>
              <a:rPr lang="en-IN" dirty="0"/>
              <a:t>Two types are equivalent </a:t>
            </a:r>
            <a:r>
              <a:rPr lang="en-IN" dirty="0" err="1"/>
              <a:t>iff</a:t>
            </a:r>
            <a:r>
              <a:rPr lang="en-IN" dirty="0"/>
              <a:t> they have the same structure</a:t>
            </a:r>
          </a:p>
          <a:p>
            <a:r>
              <a:rPr lang="en-IN" dirty="0" smtClean="0"/>
              <a:t>Name </a:t>
            </a:r>
            <a:r>
              <a:rPr lang="en-IN" dirty="0"/>
              <a:t>Equivalence </a:t>
            </a:r>
            <a:r>
              <a:rPr lang="en-IN" dirty="0" smtClean="0"/>
              <a:t>** </a:t>
            </a:r>
            <a:r>
              <a:rPr lang="en-IN" sz="1800" dirty="0" smtClean="0">
                <a:hlinkClick r:id="rId3"/>
              </a:rPr>
              <a:t>https</a:t>
            </a:r>
            <a:r>
              <a:rPr lang="en-IN" sz="1800" dirty="0">
                <a:hlinkClick r:id="rId3"/>
              </a:rPr>
              <a:t>://</a:t>
            </a:r>
            <a:r>
              <a:rPr lang="en-IN" sz="1800" dirty="0" smtClean="0">
                <a:hlinkClick r:id="rId3"/>
              </a:rPr>
              <a:t>www.youtube.com/watch?v=nPT5lJir4BM</a:t>
            </a:r>
            <a:r>
              <a:rPr lang="en-IN" dirty="0" smtClean="0"/>
              <a:t>	</a:t>
            </a:r>
          </a:p>
          <a:p>
            <a:r>
              <a:rPr lang="en-IN" dirty="0" smtClean="0"/>
              <a:t>Two types are equivalent </a:t>
            </a:r>
            <a:r>
              <a:rPr lang="en-IN" dirty="0" err="1" smtClean="0"/>
              <a:t>iff</a:t>
            </a:r>
            <a:r>
              <a:rPr lang="en-IN" dirty="0" smtClean="0"/>
              <a:t> they have the same name</a:t>
            </a:r>
          </a:p>
          <a:p>
            <a:r>
              <a:rPr lang="en-IN" dirty="0" smtClean="0"/>
              <a:t>Issues in </a:t>
            </a:r>
            <a:r>
              <a:rPr lang="en-IN" dirty="0"/>
              <a:t>Name Equivalence </a:t>
            </a:r>
            <a:endParaRPr lang="en-IN" dirty="0" smtClean="0"/>
          </a:p>
          <a:p>
            <a:pPr lvl="1"/>
            <a:r>
              <a:rPr lang="en-IN" dirty="0" smtClean="0"/>
              <a:t>Identical names </a:t>
            </a:r>
          </a:p>
          <a:p>
            <a:r>
              <a:rPr lang="en-IN" dirty="0"/>
              <a:t>Issues in Structural </a:t>
            </a:r>
            <a:r>
              <a:rPr lang="en-IN" dirty="0" smtClean="0"/>
              <a:t>Equivalence </a:t>
            </a:r>
          </a:p>
          <a:p>
            <a:pPr lvl="1"/>
            <a:r>
              <a:rPr lang="en-IN" dirty="0" smtClean="0"/>
              <a:t>Special meanings of some values – System I/O control bock Vs bit mapped image on the screen	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31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32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1923802"/>
            <a:ext cx="7975798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type Vector = array [1..10] of real;</a:t>
            </a:r>
          </a:p>
          <a:p>
            <a:r>
              <a:rPr lang="en-IN" dirty="0"/>
              <a:t>type Weights = array [1..10] of real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x, y: Vector;</a:t>
            </a:r>
          </a:p>
          <a:p>
            <a:r>
              <a:rPr lang="en-IN" dirty="0"/>
              <a:t>z: Weight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r>
              <a:rPr lang="en-IN" dirty="0"/>
              <a:t>Name Equivalence: When they have the same name.</a:t>
            </a:r>
          </a:p>
          <a:p>
            <a:r>
              <a:rPr lang="en-IN" dirty="0"/>
              <a:t>x and y have same type, but z has different type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Structural Equivalence: When they have the same </a:t>
            </a:r>
            <a:r>
              <a:rPr lang="en-IN" dirty="0" smtClean="0"/>
              <a:t>structure. x</a:t>
            </a:r>
            <a:r>
              <a:rPr lang="en-IN" dirty="0"/>
              <a:t>, y and z have same type</a:t>
            </a:r>
          </a:p>
        </p:txBody>
      </p:sp>
    </p:spTree>
    <p:extLst>
      <p:ext uri="{BB962C8B-B14F-4D97-AF65-F5344CB8AC3E}">
        <p14:creationId xmlns:p14="http://schemas.microsoft.com/office/powerpoint/2010/main" val="38733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</a:t>
            </a:r>
            <a:r>
              <a:rPr lang="en-IN" dirty="0" smtClean="0"/>
              <a:t>System-Inference Rules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4000" dirty="0" smtClean="0"/>
              <a:t>Mapping between the operand types and the result types.</a:t>
            </a:r>
            <a:endParaRPr lang="en-IN" sz="4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3600" dirty="0" smtClean="0"/>
              <a:t>Operand type Vs. result types</a:t>
            </a:r>
          </a:p>
          <a:p>
            <a:pPr algn="just"/>
            <a:r>
              <a:rPr lang="en-IN" sz="4000" dirty="0" smtClean="0"/>
              <a:t>Declarations and inference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3600" dirty="0" smtClean="0"/>
              <a:t>Declaring a variable – Constant ( 2 or 2.0 ) or By usage sin(2) or x </a:t>
            </a:r>
            <a:r>
              <a:rPr lang="en-IN" sz="3600" dirty="0" smtClean="0">
                <a:sym typeface="Wingdings" panose="05000000000000000000" pitchFamily="2" charset="2"/>
              </a:rPr>
              <a:t> 2 </a:t>
            </a:r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33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Type </a:t>
            </a:r>
            <a:r>
              <a:rPr lang="en-IN" dirty="0" smtClean="0"/>
              <a:t>System- Inferring Types for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Assigning of type inference is to assign a type to each expression that occurs in a program.</a:t>
            </a:r>
          </a:p>
          <a:p>
            <a:r>
              <a:rPr lang="en-IN" dirty="0" smtClean="0"/>
              <a:t>Simplest is – assign type inference to the bas element.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34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3429000"/>
            <a:ext cx="7399734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If e1 has type </a:t>
            </a:r>
            <a:r>
              <a:rPr lang="en-IN" dirty="0" err="1"/>
              <a:t>int</a:t>
            </a:r>
            <a:r>
              <a:rPr lang="en-IN" dirty="0"/>
              <a:t> and e2 has type </a:t>
            </a:r>
            <a:r>
              <a:rPr lang="en-IN" dirty="0" err="1"/>
              <a:t>int</a:t>
            </a:r>
            <a:r>
              <a:rPr lang="en-IN" dirty="0"/>
              <a:t>,</a:t>
            </a:r>
          </a:p>
          <a:p>
            <a:r>
              <a:rPr lang="en-IN" dirty="0"/>
              <a:t>then e1 + e2 has type </a:t>
            </a:r>
            <a:r>
              <a:rPr lang="en-IN" dirty="0" err="1"/>
              <a:t>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3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of a Type </a:t>
            </a:r>
            <a:r>
              <a:rPr lang="en-IN" dirty="0" smtClean="0"/>
              <a:t>System- </a:t>
            </a:r>
            <a:r>
              <a:rPr lang="en-IN" dirty="0" err="1" smtClean="0"/>
              <a:t>Interprocedural</a:t>
            </a:r>
            <a:r>
              <a:rPr lang="en-IN" dirty="0" smtClean="0"/>
              <a:t> Aspects of Type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and understand procedure calls, the compiler needs a </a:t>
            </a:r>
            <a:r>
              <a:rPr lang="en-IN" i="1" dirty="0">
                <a:solidFill>
                  <a:srgbClr val="00B050"/>
                </a:solidFill>
              </a:rPr>
              <a:t>type </a:t>
            </a:r>
            <a:r>
              <a:rPr lang="en-IN" i="1" dirty="0" smtClean="0">
                <a:solidFill>
                  <a:srgbClr val="00B050"/>
                </a:solidFill>
              </a:rPr>
              <a:t>signature.</a:t>
            </a:r>
          </a:p>
          <a:p>
            <a:pPr marL="0" indent="0" algn="just">
              <a:buNone/>
            </a:pPr>
            <a:r>
              <a:rPr lang="en-IN" dirty="0" smtClean="0"/>
              <a:t>For </a:t>
            </a:r>
            <a:r>
              <a:rPr lang="en-IN" dirty="0"/>
              <a:t>example, the </a:t>
            </a:r>
            <a:r>
              <a:rPr lang="en-IN" dirty="0" err="1"/>
              <a:t>strlen</a:t>
            </a:r>
            <a:r>
              <a:rPr lang="en-IN" dirty="0"/>
              <a:t> function in c’s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unsigned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 *s);</a:t>
            </a:r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prototype asserts that </a:t>
            </a:r>
            <a:r>
              <a:rPr lang="en-IN" dirty="0" err="1"/>
              <a:t>strlen</a:t>
            </a:r>
            <a:r>
              <a:rPr lang="en-IN" dirty="0"/>
              <a:t> takes an argument of type char *, which it does not modify, as indicated by the </a:t>
            </a:r>
            <a:r>
              <a:rPr lang="en-IN" dirty="0" err="1"/>
              <a:t>const</a:t>
            </a:r>
            <a:r>
              <a:rPr lang="en-IN" dirty="0"/>
              <a:t> attribute. The function returns a nonnegative </a:t>
            </a:r>
            <a:r>
              <a:rPr lang="en-IN" dirty="0" smtClean="0"/>
              <a:t>integer</a:t>
            </a:r>
          </a:p>
          <a:p>
            <a:pPr marL="0" indent="0" algn="just">
              <a:buNone/>
            </a:pPr>
            <a:r>
              <a:rPr lang="en-IN" dirty="0" err="1"/>
              <a:t>strlen</a:t>
            </a:r>
            <a:r>
              <a:rPr lang="en-IN" dirty="0"/>
              <a:t> : </a:t>
            </a:r>
            <a:r>
              <a:rPr lang="en-IN" dirty="0" err="1"/>
              <a:t>const</a:t>
            </a:r>
            <a:r>
              <a:rPr lang="en-IN" dirty="0"/>
              <a:t> char * → unsigned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7622"/>
            <a:ext cx="2057400" cy="365125"/>
          </a:xfrm>
        </p:spPr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35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4680683"/>
            <a:ext cx="6823670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/>
              <a:t>Type signature :  A specification of the types of the formal parameters and return value(s) of a function</a:t>
            </a:r>
          </a:p>
          <a:p>
            <a:endParaRPr lang="en-IN" sz="2000" dirty="0" smtClean="0"/>
          </a:p>
          <a:p>
            <a:r>
              <a:rPr lang="en-IN" sz="2000" dirty="0" smtClean="0"/>
              <a:t>Compiler needs a type signature to perform accurate type inference.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9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Context-sensitive analysis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Strategies for semantic analysis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2662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5145082-E2AE-49E8-8F77-25631EDB4B10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266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22BEA1-74D2-F243-88BE-05E0170F3800}" type="slidenum">
              <a:rPr lang="de-CH" smtClean="0"/>
              <a:pPr/>
              <a:t>36</a:t>
            </a:fld>
            <a:endParaRPr lang="de-CH" smtClean="0"/>
          </a:p>
        </p:txBody>
      </p:sp>
      <p:pic>
        <p:nvPicPr>
          <p:cNvPr id="2663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3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Semantic Analysis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 CE" charset="0"/>
              <a:buNone/>
            </a:pPr>
            <a:r>
              <a:rPr lang="en-US" i="1" dirty="0" smtClean="0">
                <a:ea typeface="ＭＳ Ｐゴシック" charset="-128"/>
                <a:cs typeface="ＭＳ Ｐゴシック" charset="-128"/>
              </a:rPr>
              <a:t>The compilation process is driven by the syntactic structure of the program as discovered by the parser </a:t>
            </a:r>
          </a:p>
          <a:p>
            <a:pPr>
              <a:buFont typeface="Helvetica CE" charset="0"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 typeface="Helvetica CE" charset="0"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Semantic routines: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interpret meaning of the program based on its syntactic structure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two purposes: </a:t>
            </a:r>
          </a:p>
          <a:p>
            <a:pPr lvl="2"/>
            <a:r>
              <a:rPr lang="en-US" dirty="0" smtClean="0">
                <a:ea typeface="ＭＳ Ｐゴシック" charset="-128"/>
                <a:cs typeface="ＭＳ Ｐゴシック" charset="-128"/>
              </a:rPr>
              <a:t>finish analysis by deriving context-sensitive information </a:t>
            </a:r>
          </a:p>
          <a:p>
            <a:pPr lvl="2"/>
            <a:r>
              <a:rPr lang="en-US" dirty="0" smtClean="0">
                <a:ea typeface="ＭＳ Ｐゴシック" charset="-128"/>
                <a:cs typeface="ＭＳ Ｐゴシック" charset="-128"/>
              </a:rPr>
              <a:t>begin synthesis by generating the IR or target code 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associated with individual productions of a context free grammar or sub-trees of a syntax tree </a:t>
            </a:r>
          </a:p>
          <a:p>
            <a:pPr lvl="1"/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6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898AEF0-EFBD-40E5-B438-A6B677FE5924}" type="datetime1">
              <a:rPr lang="en-US" smtClean="0"/>
              <a:t>2/2/2019</a:t>
            </a:fld>
            <a:endParaRPr lang="de-CH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0375-B847-9941-99CE-22C84576DC92}" type="slidenum">
              <a:rPr lang="de-CH" smtClean="0"/>
              <a:pPr/>
              <a:t>4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Beyond 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5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0" y="2185010"/>
            <a:ext cx="7662601" cy="426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1784900"/>
            <a:ext cx="7532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There is a level of correctness that is deeper than grammar</a:t>
            </a:r>
          </a:p>
        </p:txBody>
      </p:sp>
    </p:spTree>
    <p:extLst>
      <p:ext uri="{BB962C8B-B14F-4D97-AF65-F5344CB8AC3E}">
        <p14:creationId xmlns:p14="http://schemas.microsoft.com/office/powerpoint/2010/main" val="3945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Beyond 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generate code, we need  to understand its meaning.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6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821" t="2321" r="2540" b="5023"/>
          <a:stretch/>
        </p:blipFill>
        <p:spPr>
          <a:xfrm>
            <a:off x="632066" y="1556792"/>
            <a:ext cx="7488832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Few more Examples…Why Context Sensitive Analysis is needed? – Beyond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Consider two production rules in CFG,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/>
              <a:t>x </a:t>
            </a:r>
            <a:r>
              <a:rPr lang="en-IN" sz="2800" dirty="0" smtClean="0">
                <a:sym typeface="Wingdings" panose="05000000000000000000" pitchFamily="2" charset="2"/>
              </a:rPr>
              <a:t> y and </a:t>
            </a:r>
            <a:r>
              <a:rPr lang="en-IN" sz="2800" dirty="0" err="1" smtClean="0">
                <a:sym typeface="Wingdings" panose="05000000000000000000" pitchFamily="2" charset="2"/>
              </a:rPr>
              <a:t>xz</a:t>
            </a:r>
            <a:r>
              <a:rPr lang="en-IN" sz="2800" dirty="0" smtClean="0">
                <a:sym typeface="Wingdings" panose="05000000000000000000" pitchFamily="2" charset="2"/>
              </a:rPr>
              <a:t>  ( integer vs strings)  - Parse tree</a:t>
            </a:r>
          </a:p>
          <a:p>
            <a:endParaRPr lang="en-IN" sz="3200" dirty="0" smtClean="0">
              <a:sym typeface="Wingdings" panose="05000000000000000000" pitchFamily="2" charset="2"/>
            </a:endParaRPr>
          </a:p>
          <a:p>
            <a:endParaRPr lang="en-IN" sz="3200" dirty="0">
              <a:sym typeface="Wingdings" panose="05000000000000000000" pitchFamily="2" charset="2"/>
            </a:endParaRPr>
          </a:p>
          <a:p>
            <a:r>
              <a:rPr lang="en-IN" sz="3200" dirty="0" smtClean="0">
                <a:sym typeface="Wingdings" panose="05000000000000000000" pitchFamily="2" charset="2"/>
              </a:rPr>
              <a:t>Algol Language ( declare before use) - CFG</a:t>
            </a:r>
            <a:endParaRPr lang="en-IN" sz="3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err="1" smtClean="0">
                <a:sym typeface="Wingdings" panose="05000000000000000000" pitchFamily="2" charset="2"/>
              </a:rPr>
              <a:t>ProcedureBody</a:t>
            </a:r>
            <a:r>
              <a:rPr lang="en-IN" sz="2800" dirty="0" smtClean="0">
                <a:sym typeface="Wingdings" panose="05000000000000000000" pitchFamily="2" charset="2"/>
              </a:rPr>
              <a:t>  Declarations Executables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52B189-8E9A-4033-9B7F-5229371FD1EA}" type="datetime1">
              <a:rPr lang="en-US" smtClean="0"/>
              <a:t>2/2/2019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7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Context-sensitive 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Why is context-sensitive analysis hard?</a:t>
            </a:r>
          </a:p>
          <a:p>
            <a:pPr lvl="1"/>
            <a:r>
              <a:rPr lang="en-US" dirty="0" smtClean="0"/>
              <a:t>answers depend on values, not syntax </a:t>
            </a:r>
          </a:p>
          <a:p>
            <a:pPr lvl="1"/>
            <a:r>
              <a:rPr lang="en-US" dirty="0" smtClean="0"/>
              <a:t>questions and answers involve non-local information </a:t>
            </a:r>
          </a:p>
          <a:p>
            <a:pPr lvl="1"/>
            <a:r>
              <a:rPr lang="en-US" dirty="0" smtClean="0"/>
              <a:t>answers may involve computation 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Several alternatives: </a:t>
            </a:r>
          </a:p>
          <a:p>
            <a:pPr lvl="1"/>
            <a:r>
              <a:rPr lang="en-US" i="1" dirty="0" smtClean="0">
                <a:solidFill>
                  <a:srgbClr val="7E0007"/>
                </a:solidFill>
              </a:rPr>
              <a:t>symbol tables: </a:t>
            </a:r>
            <a:r>
              <a:rPr lang="en-US" dirty="0" smtClean="0"/>
              <a:t>central store for facts; express checking code </a:t>
            </a:r>
          </a:p>
          <a:p>
            <a:pPr lvl="1"/>
            <a:r>
              <a:rPr lang="en-US" i="1" dirty="0" smtClean="0">
                <a:solidFill>
                  <a:srgbClr val="7E0007"/>
                </a:solidFill>
              </a:rPr>
              <a:t>abstract syntax tree (attribute grammars):  </a:t>
            </a:r>
            <a:r>
              <a:rPr lang="en-US" dirty="0" smtClean="0"/>
              <a:t>specify non-local computations; automatic evaluators </a:t>
            </a:r>
          </a:p>
          <a:p>
            <a:pPr lvl="1"/>
            <a:r>
              <a:rPr lang="en-US" i="1" dirty="0" smtClean="0">
                <a:solidFill>
                  <a:srgbClr val="7E0007"/>
                </a:solidFill>
              </a:rPr>
              <a:t>language design: </a:t>
            </a:r>
            <a:r>
              <a:rPr lang="en-US" dirty="0" smtClean="0"/>
              <a:t>simplify language; avoid problems 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880863B-50DF-4738-87AC-EC468A6449DF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B794C-2B73-8748-B10C-0F8CE67A33A3}" type="slidenum">
              <a:rPr lang="de-CH" smtClean="0"/>
              <a:pPr/>
              <a:t>8</a:t>
            </a:fld>
            <a:endParaRPr lang="de-CH" sz="1400" smtClean="0">
              <a:solidFill>
                <a:srgbClr val="7E7E7E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Context-sensitive analysis</a:t>
            </a:r>
          </a:p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Strategies for semantic analysis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Type System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946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2B26FF8-9076-4162-AFE3-6C20E9E0847A}" type="datetime1">
              <a:rPr lang="en-US" smtClean="0"/>
              <a:t>2/2/2019</a:t>
            </a:fld>
            <a:endParaRPr lang="de-CH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</a:t>
            </a:r>
            <a:endParaRPr lang="de-CH" smtClean="0"/>
          </a:p>
        </p:txBody>
      </p:sp>
      <p:sp>
        <p:nvSpPr>
          <p:cNvPr id="1946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18C9C-38DD-7441-8116-E86A802E4493}" type="slidenum">
              <a:rPr lang="de-CH" smtClean="0"/>
              <a:pPr/>
              <a:t>9</a:t>
            </a:fld>
            <a:endParaRPr lang="de-CH" smtClean="0"/>
          </a:p>
        </p:txBody>
      </p:sp>
      <p:pic>
        <p:nvPicPr>
          <p:cNvPr id="19463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</TotalTime>
  <Words>1940</Words>
  <Application>Microsoft Office PowerPoint</Application>
  <PresentationFormat>On-screen Show (4:3)</PresentationFormat>
  <Paragraphs>395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Helvetica</vt:lpstr>
      <vt:lpstr>Helvetica CE</vt:lpstr>
      <vt:lpstr>Lucida Sans Typewriter</vt:lpstr>
      <vt:lpstr>新細明體</vt:lpstr>
      <vt:lpstr>Times</vt:lpstr>
      <vt:lpstr>Wingdings</vt:lpstr>
      <vt:lpstr>Office Theme</vt:lpstr>
      <vt:lpstr>Semantic Analysis</vt:lpstr>
      <vt:lpstr>Roadmap</vt:lpstr>
      <vt:lpstr>Roadmap</vt:lpstr>
      <vt:lpstr>Semantic Analysis </vt:lpstr>
      <vt:lpstr>Beyond Syntax </vt:lpstr>
      <vt:lpstr>Beyond Syntax </vt:lpstr>
      <vt:lpstr>Few more Examples…Why Context Sensitive Analysis is needed? – Beyond syntax</vt:lpstr>
      <vt:lpstr>Context-sensitive analysis</vt:lpstr>
      <vt:lpstr>Roadmap</vt:lpstr>
      <vt:lpstr>Semantic processing</vt:lpstr>
      <vt:lpstr>Alternatives for semantic processing</vt:lpstr>
      <vt:lpstr>One-pass compilers</vt:lpstr>
      <vt:lpstr>Two-pass: analysis &amp; IR synthesis  + code generation</vt:lpstr>
      <vt:lpstr>Multi-pass analysis</vt:lpstr>
      <vt:lpstr>Multi-pass synthesis</vt:lpstr>
      <vt:lpstr>Multi-language and multi-target compilers</vt:lpstr>
      <vt:lpstr>Roadmap</vt:lpstr>
      <vt:lpstr>What is Type?</vt:lpstr>
      <vt:lpstr>Type System</vt:lpstr>
      <vt:lpstr>The purpose of Type Systems</vt:lpstr>
      <vt:lpstr>Ensuring Runtime Safety </vt:lpstr>
      <vt:lpstr>Ensuring Runtime Safety - Type inference</vt:lpstr>
      <vt:lpstr>Ensuring Runtime Safety -Evolution of Type System</vt:lpstr>
      <vt:lpstr>Improving Expressiveness </vt:lpstr>
      <vt:lpstr>Generating Better Code </vt:lpstr>
      <vt:lpstr>Type Checking </vt:lpstr>
      <vt:lpstr>Components of a Type System</vt:lpstr>
      <vt:lpstr>Components of a Type System</vt:lpstr>
      <vt:lpstr>Components of a Type System</vt:lpstr>
      <vt:lpstr>Components of a Type System</vt:lpstr>
      <vt:lpstr>Components of a Type System- Type Equivalence</vt:lpstr>
      <vt:lpstr>Example </vt:lpstr>
      <vt:lpstr>Components of a Type System-Inference Rules </vt:lpstr>
      <vt:lpstr>Components of a Type System- Inferring Types for expressions</vt:lpstr>
      <vt:lpstr>Components of a Type System- Interprocedural Aspects of Type Inference</vt:lpstr>
      <vt:lpstr>Roadmap</vt:lpstr>
    </vt:vector>
  </TitlesOfParts>
  <Company>Ĳ ɦ禜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310</cp:revision>
  <cp:lastPrinted>2019-02-02T03:48:28Z</cp:lastPrinted>
  <dcterms:created xsi:type="dcterms:W3CDTF">2011-02-07T14:33:57Z</dcterms:created>
  <dcterms:modified xsi:type="dcterms:W3CDTF">2019-02-02T03:51:02Z</dcterms:modified>
</cp:coreProperties>
</file>