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824" r:id="rId1"/>
  </p:sldMasterIdLst>
  <p:notesMasterIdLst>
    <p:notesMasterId r:id="rId26"/>
  </p:notesMasterIdLst>
  <p:handoutMasterIdLst>
    <p:handoutMasterId r:id="rId27"/>
  </p:handoutMasterIdLst>
  <p:sldIdLst>
    <p:sldId id="316" r:id="rId2"/>
    <p:sldId id="317" r:id="rId3"/>
    <p:sldId id="354" r:id="rId4"/>
    <p:sldId id="325" r:id="rId5"/>
    <p:sldId id="397" r:id="rId6"/>
    <p:sldId id="398" r:id="rId7"/>
    <p:sldId id="399" r:id="rId8"/>
    <p:sldId id="400" r:id="rId9"/>
    <p:sldId id="355" r:id="rId10"/>
    <p:sldId id="375" r:id="rId11"/>
    <p:sldId id="402" r:id="rId12"/>
    <p:sldId id="403" r:id="rId13"/>
    <p:sldId id="404" r:id="rId14"/>
    <p:sldId id="405" r:id="rId15"/>
    <p:sldId id="406" r:id="rId16"/>
    <p:sldId id="407" r:id="rId17"/>
    <p:sldId id="408" r:id="rId18"/>
    <p:sldId id="409" r:id="rId19"/>
    <p:sldId id="410" r:id="rId20"/>
    <p:sldId id="411" r:id="rId21"/>
    <p:sldId id="412" r:id="rId22"/>
    <p:sldId id="413" r:id="rId23"/>
    <p:sldId id="414" r:id="rId24"/>
    <p:sldId id="415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Helvetica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Helvetica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Helvetica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Helvetic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DEFA"/>
    <a:srgbClr val="A7A7A7"/>
    <a:srgbClr val="D3D3D3"/>
    <a:srgbClr val="7F0101"/>
    <a:srgbClr val="60BDC4"/>
    <a:srgbClr val="B4CFDC"/>
    <a:srgbClr val="C9D4DC"/>
    <a:srgbClr val="9DB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114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pPr>
              <a:defRPr/>
            </a:pPr>
            <a:fld id="{CCFB1384-598A-A640-ACB5-F116E6A908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327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pPr>
              <a:defRPr/>
            </a:pPr>
            <a:fld id="{2889AE38-8DF2-F24B-8B10-D1A89E0313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216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37791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66975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58489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08010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B701AEE-9FF9-4637-823D-78DDA5499510}" type="slidenum">
              <a:rPr lang="en-US" altLang="en-US" sz="1300" smtClean="0"/>
              <a:pPr>
                <a:spcBef>
                  <a:spcPct val="0"/>
                </a:spcBef>
              </a:pPr>
              <a:t>11</a:t>
            </a:fld>
            <a:endParaRPr lang="en-US" altLang="en-US" sz="1300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67262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AF07380-4784-4636-A5B0-96ED1877AEDA}" type="slidenum">
              <a:rPr lang="en-US" altLang="en-US" sz="1300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12</a:t>
            </a:fld>
            <a:endParaRPr lang="en-US" altLang="en-US" sz="1300" smtClean="0">
              <a:solidFill>
                <a:srgbClr val="000000"/>
              </a:solidFill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56245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78EBE-3961-4A0B-B2F9-C1DFB6C057FF}" type="datetime1">
              <a:rPr lang="en-US" smtClean="0"/>
              <a:t>2/6/2019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Semantic Analysis II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4350F-E379-4457-9F02-64BB037BA63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0" y="1447800"/>
            <a:ext cx="7315200" cy="5029200"/>
          </a:xfrm>
          <a:prstGeom prst="rect">
            <a:avLst/>
          </a:prstGeom>
          <a:solidFill>
            <a:srgbClr val="9CBDD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de-DE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979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959B4D-D252-47F0-BA6D-8DD4E8911F57}" type="datetime1">
              <a:rPr lang="en-US" smtClean="0"/>
              <a:t>2/6/2019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Semantic Analysis II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ED4EAA-58F7-C94C-922C-A8384E3CB354}" type="slidenum">
              <a:rPr lang="de-CH" smtClean="0"/>
              <a:pPr>
                <a:defRPr/>
              </a:pPr>
              <a:t>‹#›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063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AA5D73-121C-41C7-81BC-12C49DC6ED3A}" type="datetime1">
              <a:rPr lang="en-US" smtClean="0"/>
              <a:t>2/6/2019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Semantic Analysis II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ED4EAA-58F7-C94C-922C-A8384E3CB354}" type="slidenum">
              <a:rPr lang="de-CH" smtClean="0"/>
              <a:pPr>
                <a:defRPr/>
              </a:pPr>
              <a:t>‹#›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095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876E08-CC84-4DBE-9D2C-B6CFF57A94BA}" type="datetime1">
              <a:rPr lang="en-US" smtClean="0"/>
              <a:t>2/6/2019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Semantic Analysis II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E2C696-35D1-0445-A507-37A2B163A30E}" type="slidenum">
              <a:rPr lang="de-CH" smtClean="0"/>
              <a:pPr>
                <a:defRPr/>
              </a:pPr>
              <a:t>‹#›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942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D14D71-2900-46E7-891B-58AF59A60F61}" type="datetime1">
              <a:rPr lang="en-US" smtClean="0"/>
              <a:t>2/6/2019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Semantic Analysis II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ED4EAA-58F7-C94C-922C-A8384E3CB354}" type="slidenum">
              <a:rPr lang="de-CH" smtClean="0"/>
              <a:pPr>
                <a:defRPr/>
              </a:pPr>
              <a:t>‹#›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452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72E426-CDD9-4EC9-8C74-489E8356EFA4}" type="datetime1">
              <a:rPr lang="en-US" smtClean="0"/>
              <a:t>2/6/2019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Semantic Analysis II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B25DAF-A2CB-1F4C-8B89-ABEC3F4977A2}" type="slidenum">
              <a:rPr lang="de-CH" smtClean="0"/>
              <a:pPr>
                <a:defRPr/>
              </a:pPr>
              <a:t>‹#›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831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200C82-DE29-42DE-8DCE-8D94799E50EC}" type="datetime1">
              <a:rPr lang="en-US" smtClean="0"/>
              <a:t>2/6/2019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Semantic Analysis II</a:t>
            </a:r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ED4EAA-58F7-C94C-922C-A8384E3CB354}" type="slidenum">
              <a:rPr lang="de-CH" smtClean="0"/>
              <a:pPr>
                <a:defRPr/>
              </a:pPr>
              <a:t>‹#›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952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9C76B7-C175-478D-A9DA-9FDEF7417020}" type="datetime1">
              <a:rPr lang="en-US" smtClean="0"/>
              <a:t>2/6/2019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Semantic Analysis II</a:t>
            </a:r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05FDE3-59EE-A74C-9AE1-D51F2D36BD58}" type="slidenum">
              <a:rPr lang="de-CH" smtClean="0"/>
              <a:pPr>
                <a:defRPr/>
              </a:pPr>
              <a:t>‹#›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209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FA4DC6-9EE0-47F6-918B-BE8A85538259}" type="datetime1">
              <a:rPr lang="en-US" smtClean="0"/>
              <a:t>2/6/2019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Semantic Analysis II</a:t>
            </a:r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5914AC-9068-8247-82D5-433C18FCE72A}" type="slidenum">
              <a:rPr lang="de-CH" smtClean="0"/>
              <a:pPr>
                <a:defRPr/>
              </a:pPr>
              <a:t>‹#›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490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131F3ED-6FF8-464D-9B66-7C29DDF33E84}" type="datetime1">
              <a:rPr lang="en-US" smtClean="0"/>
              <a:t>2/6/2019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Semantic Analysis II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ED4EAA-58F7-C94C-922C-A8384E3CB354}" type="slidenum">
              <a:rPr lang="de-CH" smtClean="0"/>
              <a:pPr>
                <a:defRPr/>
              </a:pPr>
              <a:t>‹#›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369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6C2016-676C-4D90-8E1E-A60ECCC66792}" type="datetime1">
              <a:rPr lang="en-US" smtClean="0"/>
              <a:t>2/6/2019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Semantic Analysis II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ED4EAA-58F7-C94C-922C-A8384E3CB354}" type="slidenum">
              <a:rPr lang="de-CH" smtClean="0"/>
              <a:pPr>
                <a:defRPr/>
              </a:pPr>
              <a:t>‹#›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83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FCF5A83-7594-4B5B-91EF-FF691DE1295F}" type="datetime1">
              <a:rPr lang="en-US" smtClean="0"/>
              <a:t>2/6/2019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Semantic Analysis II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7ED4EAA-58F7-C94C-922C-A8384E3CB354}" type="slidenum">
              <a:rPr lang="de-CH" smtClean="0"/>
              <a:pPr>
                <a:defRPr/>
              </a:pPr>
              <a:t>‹#›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 userDrawn="1"/>
        </p:nvSpPr>
        <p:spPr bwMode="auto">
          <a:xfrm>
            <a:off x="0" y="0"/>
            <a:ext cx="9144000" cy="1447800"/>
          </a:xfrm>
          <a:prstGeom prst="rect">
            <a:avLst/>
          </a:prstGeom>
          <a:solidFill>
            <a:srgbClr val="E1EBF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90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s.stanford.edu/~knuth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1654175"/>
            <a:ext cx="829945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charset="-128"/>
                <a:cs typeface="ＭＳ Ｐゴシック" charset="-128"/>
              </a:rPr>
              <a:t>Semantic Analysis -II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-128"/>
                <a:cs typeface="ＭＳ Ｐゴシック" charset="-128"/>
              </a:rPr>
              <a:t>Attributed </a:t>
            </a:r>
            <a:r>
              <a:rPr lang="en-US" b="1" dirty="0" smtClean="0">
                <a:ea typeface="ＭＳ Ｐゴシック" charset="-128"/>
                <a:cs typeface="ＭＳ Ｐゴシック" charset="-128"/>
              </a:rPr>
              <a:t>Grammar - 1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Semantic Analysis II</a:t>
            </a:r>
            <a:endParaRPr lang="de-CH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115616" y="1847851"/>
            <a:ext cx="7886700" cy="4351338"/>
          </a:xfrm>
        </p:spPr>
        <p:txBody>
          <a:bodyPr/>
          <a:lstStyle/>
          <a:p>
            <a:r>
              <a:rPr lang="en-US" altLang="en-US" sz="3600" dirty="0">
                <a:sym typeface="Symbol" panose="05050102010706020507" pitchFamily="18" charset="2"/>
              </a:rPr>
              <a:t>Example</a:t>
            </a:r>
          </a:p>
          <a:p>
            <a:pPr lvl="1"/>
            <a:r>
              <a:rPr lang="en-US" altLang="en-US" sz="3200" dirty="0">
                <a:sym typeface="Symbol" panose="05050102010706020507" pitchFamily="18" charset="2"/>
              </a:rPr>
              <a:t>Expression evaluation</a:t>
            </a:r>
          </a:p>
          <a:p>
            <a:pPr lvl="2">
              <a:buNone/>
            </a:pPr>
            <a:r>
              <a:rPr lang="en-US" altLang="zh-CN" sz="2400" dirty="0">
                <a:ea typeface="SimSun" panose="02010600030101010101" pitchFamily="2" charset="-122"/>
              </a:rPr>
              <a:t>L 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 E		print(</a:t>
            </a:r>
            <a:r>
              <a:rPr lang="en-US" altLang="zh-CN" sz="2400" dirty="0" err="1">
                <a:ea typeface="SimSun" panose="02010600030101010101" pitchFamily="2" charset="-122"/>
                <a:sym typeface="Symbol" panose="05050102010706020507" pitchFamily="18" charset="2"/>
              </a:rPr>
              <a:t>E.val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)</a:t>
            </a:r>
          </a:p>
          <a:p>
            <a:pPr lvl="2">
              <a:buNone/>
            </a:pP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E  E</a:t>
            </a:r>
            <a:r>
              <a:rPr lang="en-US" altLang="zh-CN" sz="2400" baseline="-25000" dirty="0">
                <a:ea typeface="SimSun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 + T	</a:t>
            </a:r>
            <a:r>
              <a:rPr lang="en-US" altLang="zh-CN" sz="2400" dirty="0" smtClean="0">
                <a:ea typeface="SimSun" panose="02010600030101010101" pitchFamily="2" charset="-122"/>
                <a:sym typeface="Symbol" panose="05050102010706020507" pitchFamily="18" charset="2"/>
              </a:rPr>
              <a:t>	</a:t>
            </a:r>
            <a:r>
              <a:rPr lang="en-US" altLang="zh-CN" sz="2400" dirty="0" err="1" smtClean="0">
                <a:ea typeface="SimSun" panose="02010600030101010101" pitchFamily="2" charset="-122"/>
                <a:sym typeface="Symbol" panose="05050102010706020507" pitchFamily="18" charset="2"/>
              </a:rPr>
              <a:t>E.val</a:t>
            </a:r>
            <a:r>
              <a:rPr lang="en-US" altLang="zh-CN" sz="2400" dirty="0" smtClean="0">
                <a:ea typeface="SimSun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:= E</a:t>
            </a:r>
            <a:r>
              <a:rPr lang="en-US" altLang="zh-CN" sz="2400" baseline="-25000" dirty="0">
                <a:ea typeface="SimSun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.val + </a:t>
            </a:r>
            <a:r>
              <a:rPr lang="en-US" altLang="zh-CN" sz="2400" dirty="0" err="1">
                <a:ea typeface="SimSun" panose="02010600030101010101" pitchFamily="2" charset="-122"/>
                <a:sym typeface="Symbol" panose="05050102010706020507" pitchFamily="18" charset="2"/>
              </a:rPr>
              <a:t>T.val</a:t>
            </a:r>
            <a:endParaRPr lang="en-US" altLang="zh-CN" sz="2400" dirty="0">
              <a:ea typeface="SimSun" panose="02010600030101010101" pitchFamily="2" charset="-122"/>
              <a:sym typeface="Symbol" panose="05050102010706020507" pitchFamily="18" charset="2"/>
            </a:endParaRPr>
          </a:p>
          <a:p>
            <a:pPr lvl="2">
              <a:buNone/>
            </a:pP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E  T		</a:t>
            </a:r>
            <a:r>
              <a:rPr lang="en-US" altLang="zh-CN" sz="2400" dirty="0" err="1">
                <a:ea typeface="SimSun" panose="02010600030101010101" pitchFamily="2" charset="-122"/>
                <a:sym typeface="Symbol" panose="05050102010706020507" pitchFamily="18" charset="2"/>
              </a:rPr>
              <a:t>E.val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 := </a:t>
            </a:r>
            <a:r>
              <a:rPr lang="en-US" altLang="zh-CN" sz="2400" dirty="0" err="1">
                <a:ea typeface="SimSun" panose="02010600030101010101" pitchFamily="2" charset="-122"/>
                <a:sym typeface="Symbol" panose="05050102010706020507" pitchFamily="18" charset="2"/>
              </a:rPr>
              <a:t>T.val</a:t>
            </a:r>
            <a:endParaRPr lang="en-US" altLang="zh-CN" sz="2400" dirty="0">
              <a:ea typeface="SimSun" panose="02010600030101010101" pitchFamily="2" charset="-122"/>
              <a:sym typeface="Symbol" panose="05050102010706020507" pitchFamily="18" charset="2"/>
            </a:endParaRPr>
          </a:p>
          <a:p>
            <a:pPr lvl="2">
              <a:buNone/>
            </a:pP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T  T</a:t>
            </a:r>
            <a:r>
              <a:rPr lang="en-US" altLang="zh-CN" sz="2400" baseline="-25000" dirty="0">
                <a:ea typeface="SimSun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 * F	</a:t>
            </a:r>
            <a:r>
              <a:rPr lang="en-US" altLang="zh-CN" sz="2400" dirty="0" smtClean="0">
                <a:ea typeface="SimSun" panose="02010600030101010101" pitchFamily="2" charset="-122"/>
                <a:sym typeface="Symbol" panose="05050102010706020507" pitchFamily="18" charset="2"/>
              </a:rPr>
              <a:t>	</a:t>
            </a:r>
            <a:r>
              <a:rPr lang="en-US" altLang="zh-CN" sz="2400" dirty="0" err="1" smtClean="0">
                <a:ea typeface="SimSun" panose="02010600030101010101" pitchFamily="2" charset="-122"/>
                <a:sym typeface="Symbol" panose="05050102010706020507" pitchFamily="18" charset="2"/>
              </a:rPr>
              <a:t>T.val</a:t>
            </a:r>
            <a:r>
              <a:rPr lang="en-US" altLang="zh-CN" sz="2400" dirty="0" smtClean="0">
                <a:ea typeface="SimSun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:= T</a:t>
            </a:r>
            <a:r>
              <a:rPr lang="en-US" altLang="zh-CN" sz="2400" baseline="-25000" dirty="0">
                <a:ea typeface="SimSun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.val * </a:t>
            </a:r>
            <a:r>
              <a:rPr lang="en-US" altLang="zh-CN" sz="2400" dirty="0" err="1">
                <a:ea typeface="SimSun" panose="02010600030101010101" pitchFamily="2" charset="-122"/>
                <a:sym typeface="Symbol" panose="05050102010706020507" pitchFamily="18" charset="2"/>
              </a:rPr>
              <a:t>F.val</a:t>
            </a:r>
            <a:endParaRPr lang="en-US" altLang="zh-CN" sz="2400" dirty="0">
              <a:ea typeface="SimSun" panose="02010600030101010101" pitchFamily="2" charset="-122"/>
              <a:sym typeface="Symbol" panose="05050102010706020507" pitchFamily="18" charset="2"/>
            </a:endParaRPr>
          </a:p>
          <a:p>
            <a:pPr lvl="2">
              <a:buNone/>
            </a:pP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T  F		</a:t>
            </a:r>
            <a:r>
              <a:rPr lang="en-US" altLang="zh-CN" sz="2400" dirty="0" err="1">
                <a:ea typeface="SimSun" panose="02010600030101010101" pitchFamily="2" charset="-122"/>
                <a:sym typeface="Symbol" panose="05050102010706020507" pitchFamily="18" charset="2"/>
              </a:rPr>
              <a:t>T.val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 := </a:t>
            </a:r>
            <a:r>
              <a:rPr lang="en-US" altLang="zh-CN" sz="2400" dirty="0" err="1">
                <a:ea typeface="SimSun" panose="02010600030101010101" pitchFamily="2" charset="-122"/>
                <a:sym typeface="Symbol" panose="05050102010706020507" pitchFamily="18" charset="2"/>
              </a:rPr>
              <a:t>F.val</a:t>
            </a:r>
            <a:endParaRPr lang="en-US" altLang="zh-CN" sz="2400" dirty="0">
              <a:ea typeface="SimSun" panose="02010600030101010101" pitchFamily="2" charset="-122"/>
              <a:sym typeface="Symbol" panose="05050102010706020507" pitchFamily="18" charset="2"/>
            </a:endParaRPr>
          </a:p>
          <a:p>
            <a:pPr lvl="2">
              <a:buNone/>
            </a:pP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F  ( E ) 	</a:t>
            </a:r>
            <a:r>
              <a:rPr lang="en-US" altLang="zh-CN" sz="2400" dirty="0" smtClean="0">
                <a:ea typeface="SimSun" panose="02010600030101010101" pitchFamily="2" charset="-122"/>
                <a:sym typeface="Symbol" panose="05050102010706020507" pitchFamily="18" charset="2"/>
              </a:rPr>
              <a:t>	</a:t>
            </a:r>
            <a:r>
              <a:rPr lang="en-US" altLang="zh-TW" sz="2400" dirty="0" err="1" smtClean="0">
                <a:ea typeface="SimSun" panose="02010600030101010101" pitchFamily="2" charset="-122"/>
                <a:sym typeface="Symbol" panose="05050102010706020507" pitchFamily="18" charset="2"/>
              </a:rPr>
              <a:t>F</a:t>
            </a:r>
            <a:r>
              <a:rPr lang="en-US" altLang="zh-CN" sz="2400" dirty="0" err="1" smtClean="0">
                <a:ea typeface="SimSun" panose="02010600030101010101" pitchFamily="2" charset="-122"/>
                <a:sym typeface="Symbol" panose="05050102010706020507" pitchFamily="18" charset="2"/>
              </a:rPr>
              <a:t>.val</a:t>
            </a:r>
            <a:r>
              <a:rPr lang="en-US" altLang="zh-CN" sz="2400" dirty="0" smtClean="0">
                <a:ea typeface="SimSun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:= </a:t>
            </a:r>
            <a:r>
              <a:rPr lang="en-US" altLang="zh-CN" sz="2400" dirty="0" err="1">
                <a:ea typeface="SimSun" panose="02010600030101010101" pitchFamily="2" charset="-122"/>
                <a:sym typeface="Symbol" panose="05050102010706020507" pitchFamily="18" charset="2"/>
              </a:rPr>
              <a:t>E.val</a:t>
            </a:r>
            <a:endParaRPr lang="en-US" altLang="zh-CN" sz="2400" dirty="0">
              <a:ea typeface="SimSun" panose="02010600030101010101" pitchFamily="2" charset="-122"/>
              <a:sym typeface="Symbol" panose="05050102010706020507" pitchFamily="18" charset="2"/>
            </a:endParaRPr>
          </a:p>
          <a:p>
            <a:pPr lvl="2">
              <a:buNone/>
            </a:pP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F  digit		</a:t>
            </a:r>
            <a:r>
              <a:rPr lang="en-US" altLang="zh-CN" sz="2400" dirty="0" err="1">
                <a:ea typeface="SimSun" panose="02010600030101010101" pitchFamily="2" charset="-122"/>
                <a:sym typeface="Symbol" panose="05050102010706020507" pitchFamily="18" charset="2"/>
              </a:rPr>
              <a:t>F.val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 := </a:t>
            </a:r>
            <a:r>
              <a:rPr lang="en-US" altLang="zh-CN" sz="2400" dirty="0" err="1">
                <a:ea typeface="SimSun" panose="02010600030101010101" pitchFamily="2" charset="-122"/>
                <a:sym typeface="Symbol" panose="05050102010706020507" pitchFamily="18" charset="2"/>
              </a:rPr>
              <a:t>digit.lexval</a:t>
            </a:r>
            <a:endParaRPr lang="en-US" altLang="en-US" sz="2400" dirty="0">
              <a:sym typeface="Symbol" panose="05050102010706020507" pitchFamily="18" charset="2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683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5"/>
          <p:cNvSpPr txBox="1">
            <a:spLocks noChangeArrowheads="1"/>
          </p:cNvSpPr>
          <p:nvPr/>
        </p:nvSpPr>
        <p:spPr bwMode="auto">
          <a:xfrm>
            <a:off x="4679950" y="4076700"/>
            <a:ext cx="3741738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o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dirty="0">
                <a:ea typeface="SimSun" panose="02010600030101010101" pitchFamily="2" charset="-122"/>
              </a:rPr>
              <a:t>L </a:t>
            </a:r>
            <a:r>
              <a:rPr lang="en-US" altLang="zh-CN" sz="1600" dirty="0">
                <a:ea typeface="SimSun" panose="02010600030101010101" pitchFamily="2" charset="-122"/>
                <a:sym typeface="Symbol" panose="05050102010706020507" pitchFamily="18" charset="2"/>
              </a:rPr>
              <a:t> E 		print(</a:t>
            </a:r>
            <a:r>
              <a:rPr lang="en-US" altLang="zh-CN" sz="1600" dirty="0" err="1">
                <a:ea typeface="SimSun" panose="02010600030101010101" pitchFamily="2" charset="-122"/>
                <a:sym typeface="Symbol" panose="05050102010706020507" pitchFamily="18" charset="2"/>
              </a:rPr>
              <a:t>E.val</a:t>
            </a:r>
            <a:r>
              <a:rPr lang="en-US" altLang="zh-CN" sz="1600" dirty="0">
                <a:ea typeface="SimSun" panose="02010600030101010101" pitchFamily="2" charset="-122"/>
                <a:sym typeface="Symbol" panose="05050102010706020507" pitchFamily="18" charset="2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dirty="0">
                <a:ea typeface="SimSun" panose="02010600030101010101" pitchFamily="2" charset="-122"/>
                <a:sym typeface="Symbol" panose="05050102010706020507" pitchFamily="18" charset="2"/>
              </a:rPr>
              <a:t>E  E</a:t>
            </a:r>
            <a:r>
              <a:rPr lang="en-US" altLang="zh-CN" sz="1600" baseline="-25000" dirty="0">
                <a:ea typeface="SimSun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1600" dirty="0">
                <a:ea typeface="SimSun" panose="02010600030101010101" pitchFamily="2" charset="-122"/>
                <a:sym typeface="Symbol" panose="05050102010706020507" pitchFamily="18" charset="2"/>
              </a:rPr>
              <a:t> + T	</a:t>
            </a:r>
            <a:r>
              <a:rPr lang="en-US" altLang="zh-CN" sz="1600" dirty="0" err="1">
                <a:ea typeface="SimSun" panose="02010600030101010101" pitchFamily="2" charset="-122"/>
                <a:sym typeface="Symbol" panose="05050102010706020507" pitchFamily="18" charset="2"/>
              </a:rPr>
              <a:t>E.val</a:t>
            </a:r>
            <a:r>
              <a:rPr lang="en-US" altLang="zh-CN" sz="1600" dirty="0">
                <a:ea typeface="SimSun" panose="02010600030101010101" pitchFamily="2" charset="-122"/>
                <a:sym typeface="Symbol" panose="05050102010706020507" pitchFamily="18" charset="2"/>
              </a:rPr>
              <a:t> := E</a:t>
            </a:r>
            <a:r>
              <a:rPr lang="en-US" altLang="zh-CN" sz="1600" baseline="-25000" dirty="0">
                <a:ea typeface="SimSun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1600" dirty="0">
                <a:ea typeface="SimSun" panose="02010600030101010101" pitchFamily="2" charset="-122"/>
                <a:sym typeface="Symbol" panose="05050102010706020507" pitchFamily="18" charset="2"/>
              </a:rPr>
              <a:t>.val + </a:t>
            </a:r>
            <a:r>
              <a:rPr lang="en-US" altLang="zh-CN" sz="1600" dirty="0" err="1">
                <a:ea typeface="SimSun" panose="02010600030101010101" pitchFamily="2" charset="-122"/>
                <a:sym typeface="Symbol" panose="05050102010706020507" pitchFamily="18" charset="2"/>
              </a:rPr>
              <a:t>T.val</a:t>
            </a:r>
            <a:endParaRPr lang="en-US" altLang="zh-CN" sz="1600" dirty="0">
              <a:ea typeface="SimSun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dirty="0">
                <a:ea typeface="SimSun" panose="02010600030101010101" pitchFamily="2" charset="-122"/>
                <a:sym typeface="Symbol" panose="05050102010706020507" pitchFamily="18" charset="2"/>
              </a:rPr>
              <a:t>E  T		</a:t>
            </a:r>
            <a:r>
              <a:rPr lang="en-US" altLang="zh-CN" sz="1600" dirty="0" err="1">
                <a:ea typeface="SimSun" panose="02010600030101010101" pitchFamily="2" charset="-122"/>
                <a:sym typeface="Symbol" panose="05050102010706020507" pitchFamily="18" charset="2"/>
              </a:rPr>
              <a:t>E.val</a:t>
            </a:r>
            <a:r>
              <a:rPr lang="en-US" altLang="zh-CN" sz="1600" dirty="0">
                <a:ea typeface="SimSun" panose="02010600030101010101" pitchFamily="2" charset="-122"/>
                <a:sym typeface="Symbol" panose="05050102010706020507" pitchFamily="18" charset="2"/>
              </a:rPr>
              <a:t> := </a:t>
            </a:r>
            <a:r>
              <a:rPr lang="en-US" altLang="zh-CN" sz="1600" dirty="0" err="1">
                <a:ea typeface="SimSun" panose="02010600030101010101" pitchFamily="2" charset="-122"/>
                <a:sym typeface="Symbol" panose="05050102010706020507" pitchFamily="18" charset="2"/>
              </a:rPr>
              <a:t>T.val</a:t>
            </a:r>
            <a:endParaRPr lang="en-US" altLang="zh-CN" sz="1600" dirty="0">
              <a:ea typeface="SimSun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dirty="0">
                <a:ea typeface="SimSun" panose="02010600030101010101" pitchFamily="2" charset="-122"/>
                <a:sym typeface="Symbol" panose="05050102010706020507" pitchFamily="18" charset="2"/>
              </a:rPr>
              <a:t>T  T</a:t>
            </a:r>
            <a:r>
              <a:rPr lang="en-US" altLang="zh-CN" sz="1600" baseline="-25000" dirty="0">
                <a:ea typeface="SimSun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1600" dirty="0">
                <a:ea typeface="SimSun" panose="02010600030101010101" pitchFamily="2" charset="-122"/>
                <a:sym typeface="Symbol" panose="05050102010706020507" pitchFamily="18" charset="2"/>
              </a:rPr>
              <a:t> * F	</a:t>
            </a:r>
            <a:r>
              <a:rPr lang="en-US" altLang="zh-CN" sz="1600" dirty="0" err="1">
                <a:ea typeface="SimSun" panose="02010600030101010101" pitchFamily="2" charset="-122"/>
                <a:sym typeface="Symbol" panose="05050102010706020507" pitchFamily="18" charset="2"/>
              </a:rPr>
              <a:t>T.val</a:t>
            </a:r>
            <a:r>
              <a:rPr lang="en-US" altLang="zh-CN" sz="1600" dirty="0">
                <a:ea typeface="SimSun" panose="02010600030101010101" pitchFamily="2" charset="-122"/>
                <a:sym typeface="Symbol" panose="05050102010706020507" pitchFamily="18" charset="2"/>
              </a:rPr>
              <a:t> := T</a:t>
            </a:r>
            <a:r>
              <a:rPr lang="en-US" altLang="zh-CN" sz="1600" baseline="-25000" dirty="0">
                <a:ea typeface="SimSun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1600" dirty="0">
                <a:ea typeface="SimSun" panose="02010600030101010101" pitchFamily="2" charset="-122"/>
                <a:sym typeface="Symbol" panose="05050102010706020507" pitchFamily="18" charset="2"/>
              </a:rPr>
              <a:t>.val * </a:t>
            </a:r>
            <a:r>
              <a:rPr lang="en-US" altLang="zh-CN" sz="1600" dirty="0" err="1">
                <a:ea typeface="SimSun" panose="02010600030101010101" pitchFamily="2" charset="-122"/>
                <a:sym typeface="Symbol" panose="05050102010706020507" pitchFamily="18" charset="2"/>
              </a:rPr>
              <a:t>F.val</a:t>
            </a:r>
            <a:endParaRPr lang="en-US" altLang="zh-CN" sz="1600" dirty="0">
              <a:ea typeface="SimSun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dirty="0">
                <a:ea typeface="SimSun" panose="02010600030101010101" pitchFamily="2" charset="-122"/>
                <a:sym typeface="Symbol" panose="05050102010706020507" pitchFamily="18" charset="2"/>
              </a:rPr>
              <a:t>T  F		</a:t>
            </a:r>
            <a:r>
              <a:rPr lang="en-US" altLang="zh-CN" sz="1600" dirty="0" err="1">
                <a:ea typeface="SimSun" panose="02010600030101010101" pitchFamily="2" charset="-122"/>
                <a:sym typeface="Symbol" panose="05050102010706020507" pitchFamily="18" charset="2"/>
              </a:rPr>
              <a:t>T.val</a:t>
            </a:r>
            <a:r>
              <a:rPr lang="en-US" altLang="zh-CN" sz="1600" dirty="0">
                <a:ea typeface="SimSun" panose="02010600030101010101" pitchFamily="2" charset="-122"/>
                <a:sym typeface="Symbol" panose="05050102010706020507" pitchFamily="18" charset="2"/>
              </a:rPr>
              <a:t> := </a:t>
            </a:r>
            <a:r>
              <a:rPr lang="en-US" altLang="zh-CN" sz="1600" dirty="0" err="1">
                <a:ea typeface="SimSun" panose="02010600030101010101" pitchFamily="2" charset="-122"/>
                <a:sym typeface="Symbol" panose="05050102010706020507" pitchFamily="18" charset="2"/>
              </a:rPr>
              <a:t>F.val</a:t>
            </a:r>
            <a:endParaRPr lang="en-US" altLang="zh-CN" sz="1600" dirty="0">
              <a:ea typeface="SimSun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dirty="0">
                <a:ea typeface="SimSun" panose="02010600030101010101" pitchFamily="2" charset="-122"/>
                <a:sym typeface="Symbol" panose="05050102010706020507" pitchFamily="18" charset="2"/>
              </a:rPr>
              <a:t>F  ( E ) 		</a:t>
            </a:r>
            <a:r>
              <a:rPr lang="en-US" altLang="zh-CN" sz="1600" dirty="0" err="1">
                <a:ea typeface="SimSun" panose="02010600030101010101" pitchFamily="2" charset="-122"/>
                <a:sym typeface="Symbol" panose="05050102010706020507" pitchFamily="18" charset="2"/>
              </a:rPr>
              <a:t>T.val</a:t>
            </a:r>
            <a:r>
              <a:rPr lang="en-US" altLang="zh-CN" sz="1600" dirty="0">
                <a:ea typeface="SimSun" panose="02010600030101010101" pitchFamily="2" charset="-122"/>
                <a:sym typeface="Symbol" panose="05050102010706020507" pitchFamily="18" charset="2"/>
              </a:rPr>
              <a:t> := </a:t>
            </a:r>
            <a:r>
              <a:rPr lang="en-US" altLang="zh-CN" sz="1600" dirty="0" err="1">
                <a:ea typeface="SimSun" panose="02010600030101010101" pitchFamily="2" charset="-122"/>
                <a:sym typeface="Symbol" panose="05050102010706020507" pitchFamily="18" charset="2"/>
              </a:rPr>
              <a:t>E.val</a:t>
            </a:r>
            <a:endParaRPr lang="en-US" altLang="zh-CN" sz="1600" dirty="0">
              <a:ea typeface="SimSun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dirty="0">
                <a:ea typeface="SimSun" panose="02010600030101010101" pitchFamily="2" charset="-122"/>
                <a:sym typeface="Symbol" panose="05050102010706020507" pitchFamily="18" charset="2"/>
              </a:rPr>
              <a:t>F  digit		</a:t>
            </a:r>
            <a:r>
              <a:rPr lang="en-US" altLang="zh-CN" sz="1600" dirty="0" err="1">
                <a:ea typeface="SimSun" panose="02010600030101010101" pitchFamily="2" charset="-122"/>
                <a:sym typeface="Symbol" panose="05050102010706020507" pitchFamily="18" charset="2"/>
              </a:rPr>
              <a:t>F.val</a:t>
            </a:r>
            <a:r>
              <a:rPr lang="en-US" altLang="zh-CN" sz="1600" dirty="0">
                <a:ea typeface="SimSun" panose="02010600030101010101" pitchFamily="2" charset="-122"/>
                <a:sym typeface="Symbol" panose="05050102010706020507" pitchFamily="18" charset="2"/>
              </a:rPr>
              <a:t> := </a:t>
            </a:r>
            <a:r>
              <a:rPr lang="en-US" altLang="zh-CN" sz="1600" dirty="0" err="1">
                <a:ea typeface="SimSun" panose="02010600030101010101" pitchFamily="2" charset="-122"/>
                <a:sym typeface="Symbol" panose="05050102010706020507" pitchFamily="18" charset="2"/>
              </a:rPr>
              <a:t>digit.lexval</a:t>
            </a:r>
            <a:endParaRPr lang="en-US" altLang="en-US" sz="1600" dirty="0"/>
          </a:p>
        </p:txBody>
      </p:sp>
      <p:sp>
        <p:nvSpPr>
          <p:cNvPr id="12291" name="Rectangle 7"/>
          <p:cNvSpPr>
            <a:spLocks noChangeArrowheads="1"/>
          </p:cNvSpPr>
          <p:nvPr/>
        </p:nvSpPr>
        <p:spPr bwMode="auto">
          <a:xfrm>
            <a:off x="3430588" y="765175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o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  <a:ea typeface="SimSun" panose="02010600030101010101" pitchFamily="2" charset="-122"/>
              </a:rPr>
              <a:t>E</a:t>
            </a:r>
          </a:p>
        </p:txBody>
      </p:sp>
      <p:sp>
        <p:nvSpPr>
          <p:cNvPr id="12292" name="Rectangle 8"/>
          <p:cNvSpPr>
            <a:spLocks noChangeArrowheads="1"/>
          </p:cNvSpPr>
          <p:nvPr/>
        </p:nvSpPr>
        <p:spPr bwMode="auto">
          <a:xfrm>
            <a:off x="3430588" y="1527175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o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  <a:ea typeface="SimSun" panose="02010600030101010101" pitchFamily="2" charset="-122"/>
              </a:rPr>
              <a:t>+</a:t>
            </a:r>
          </a:p>
        </p:txBody>
      </p:sp>
      <p:sp>
        <p:nvSpPr>
          <p:cNvPr id="12293" name="Rectangle 9"/>
          <p:cNvSpPr>
            <a:spLocks noChangeArrowheads="1"/>
          </p:cNvSpPr>
          <p:nvPr/>
        </p:nvSpPr>
        <p:spPr bwMode="auto">
          <a:xfrm>
            <a:off x="4913313" y="1527175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o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  <a:ea typeface="SimSun" panose="02010600030101010101" pitchFamily="2" charset="-122"/>
              </a:rPr>
              <a:t>T</a:t>
            </a:r>
          </a:p>
        </p:txBody>
      </p:sp>
      <p:sp>
        <p:nvSpPr>
          <p:cNvPr id="12294" name="Rectangle 10"/>
          <p:cNvSpPr>
            <a:spLocks noChangeArrowheads="1"/>
          </p:cNvSpPr>
          <p:nvPr/>
        </p:nvSpPr>
        <p:spPr bwMode="auto">
          <a:xfrm>
            <a:off x="2027238" y="1527175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o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  <a:ea typeface="SimSun" panose="02010600030101010101" pitchFamily="2" charset="-122"/>
              </a:rPr>
              <a:t>E</a:t>
            </a:r>
          </a:p>
        </p:txBody>
      </p:sp>
      <p:sp>
        <p:nvSpPr>
          <p:cNvPr id="12295" name="Rectangle 11"/>
          <p:cNvSpPr>
            <a:spLocks noChangeArrowheads="1"/>
          </p:cNvSpPr>
          <p:nvPr/>
        </p:nvSpPr>
        <p:spPr bwMode="auto">
          <a:xfrm>
            <a:off x="2027238" y="224155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o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  <a:ea typeface="SimSun" panose="02010600030101010101" pitchFamily="2" charset="-122"/>
              </a:rPr>
              <a:t>T</a:t>
            </a:r>
          </a:p>
        </p:txBody>
      </p:sp>
      <p:sp>
        <p:nvSpPr>
          <p:cNvPr id="12296" name="Rectangle 12"/>
          <p:cNvSpPr>
            <a:spLocks noChangeArrowheads="1"/>
          </p:cNvSpPr>
          <p:nvPr/>
        </p:nvSpPr>
        <p:spPr bwMode="auto">
          <a:xfrm>
            <a:off x="2027238" y="315595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o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Arial" panose="020B0604020202020204" pitchFamily="34" charset="0"/>
                <a:ea typeface="SimSun" panose="02010600030101010101" pitchFamily="2" charset="-122"/>
              </a:rPr>
              <a:t>*</a:t>
            </a:r>
          </a:p>
        </p:txBody>
      </p:sp>
      <p:sp>
        <p:nvSpPr>
          <p:cNvPr id="12297" name="Rectangle 13"/>
          <p:cNvSpPr>
            <a:spLocks noChangeArrowheads="1"/>
          </p:cNvSpPr>
          <p:nvPr/>
        </p:nvSpPr>
        <p:spPr bwMode="auto">
          <a:xfrm>
            <a:off x="2690813" y="315595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o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  <a:ea typeface="SimSun" panose="02010600030101010101" pitchFamily="2" charset="-122"/>
              </a:rPr>
              <a:t>F</a:t>
            </a:r>
          </a:p>
        </p:txBody>
      </p:sp>
      <p:sp>
        <p:nvSpPr>
          <p:cNvPr id="12298" name="Rectangle 14"/>
          <p:cNvSpPr>
            <a:spLocks noChangeArrowheads="1"/>
          </p:cNvSpPr>
          <p:nvPr/>
        </p:nvSpPr>
        <p:spPr bwMode="auto">
          <a:xfrm>
            <a:off x="1373188" y="315595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o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  <a:ea typeface="SimSun" panose="02010600030101010101" pitchFamily="2" charset="-122"/>
              </a:rPr>
              <a:t>T</a:t>
            </a:r>
          </a:p>
        </p:txBody>
      </p:sp>
      <p:sp>
        <p:nvSpPr>
          <p:cNvPr id="12299" name="Rectangle 15"/>
          <p:cNvSpPr>
            <a:spLocks noChangeArrowheads="1"/>
          </p:cNvSpPr>
          <p:nvPr/>
        </p:nvSpPr>
        <p:spPr bwMode="auto">
          <a:xfrm>
            <a:off x="1373188" y="414655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o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  <a:ea typeface="SimSun" panose="02010600030101010101" pitchFamily="2" charset="-122"/>
              </a:rPr>
              <a:t>F</a:t>
            </a:r>
          </a:p>
        </p:txBody>
      </p:sp>
      <p:sp>
        <p:nvSpPr>
          <p:cNvPr id="12300" name="Rectangle 16"/>
          <p:cNvSpPr>
            <a:spLocks noChangeArrowheads="1"/>
          </p:cNvSpPr>
          <p:nvPr/>
        </p:nvSpPr>
        <p:spPr bwMode="auto">
          <a:xfrm>
            <a:off x="1373188" y="521335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o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  <a:ea typeface="SimSun" panose="02010600030101010101" pitchFamily="2" charset="-122"/>
              </a:rPr>
              <a:t>digit</a:t>
            </a:r>
          </a:p>
        </p:txBody>
      </p:sp>
      <p:sp>
        <p:nvSpPr>
          <p:cNvPr id="12301" name="Rectangle 17"/>
          <p:cNvSpPr>
            <a:spLocks noChangeArrowheads="1"/>
          </p:cNvSpPr>
          <p:nvPr/>
        </p:nvSpPr>
        <p:spPr bwMode="auto">
          <a:xfrm>
            <a:off x="2690813" y="422275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o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  <a:ea typeface="SimSun" panose="02010600030101010101" pitchFamily="2" charset="-122"/>
              </a:rPr>
              <a:t>digit</a:t>
            </a:r>
          </a:p>
        </p:txBody>
      </p:sp>
      <p:sp>
        <p:nvSpPr>
          <p:cNvPr id="12302" name="Rectangle 18"/>
          <p:cNvSpPr>
            <a:spLocks noChangeArrowheads="1"/>
          </p:cNvSpPr>
          <p:nvPr/>
        </p:nvSpPr>
        <p:spPr bwMode="auto">
          <a:xfrm>
            <a:off x="4913313" y="3081338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o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  <a:ea typeface="SimSun" panose="02010600030101010101" pitchFamily="2" charset="-122"/>
              </a:rPr>
              <a:t>digit</a:t>
            </a:r>
          </a:p>
        </p:txBody>
      </p:sp>
      <p:sp>
        <p:nvSpPr>
          <p:cNvPr id="12303" name="Rectangle 19"/>
          <p:cNvSpPr>
            <a:spLocks noChangeArrowheads="1"/>
          </p:cNvSpPr>
          <p:nvPr/>
        </p:nvSpPr>
        <p:spPr bwMode="auto">
          <a:xfrm>
            <a:off x="4913313" y="2243138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o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  <a:ea typeface="SimSun" panose="02010600030101010101" pitchFamily="2" charset="-122"/>
              </a:rPr>
              <a:t>F</a:t>
            </a:r>
          </a:p>
        </p:txBody>
      </p:sp>
      <p:cxnSp>
        <p:nvCxnSpPr>
          <p:cNvPr id="12304" name="AutoShape 20"/>
          <p:cNvCxnSpPr>
            <a:cxnSpLocks noChangeShapeType="1"/>
            <a:stCxn id="12291" idx="2"/>
            <a:endCxn id="12294" idx="0"/>
          </p:cNvCxnSpPr>
          <p:nvPr/>
        </p:nvCxnSpPr>
        <p:spPr bwMode="auto">
          <a:xfrm flipH="1">
            <a:off x="2598738" y="1222375"/>
            <a:ext cx="140335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5" name="AutoShape 21"/>
          <p:cNvCxnSpPr>
            <a:cxnSpLocks noChangeShapeType="1"/>
            <a:stCxn id="12291" idx="2"/>
            <a:endCxn id="12292" idx="0"/>
          </p:cNvCxnSpPr>
          <p:nvPr/>
        </p:nvCxnSpPr>
        <p:spPr bwMode="auto">
          <a:xfrm>
            <a:off x="4002088" y="1222375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6" name="AutoShape 22"/>
          <p:cNvCxnSpPr>
            <a:cxnSpLocks noChangeShapeType="1"/>
            <a:stCxn id="12291" idx="2"/>
            <a:endCxn id="12293" idx="0"/>
          </p:cNvCxnSpPr>
          <p:nvPr/>
        </p:nvCxnSpPr>
        <p:spPr bwMode="auto">
          <a:xfrm>
            <a:off x="4002088" y="1222375"/>
            <a:ext cx="1482725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7" name="AutoShape 23"/>
          <p:cNvCxnSpPr>
            <a:cxnSpLocks noChangeShapeType="1"/>
            <a:stCxn id="12293" idx="2"/>
            <a:endCxn id="12303" idx="0"/>
          </p:cNvCxnSpPr>
          <p:nvPr/>
        </p:nvCxnSpPr>
        <p:spPr bwMode="auto">
          <a:xfrm>
            <a:off x="5484813" y="1984375"/>
            <a:ext cx="0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8" name="AutoShape 24"/>
          <p:cNvCxnSpPr>
            <a:cxnSpLocks noChangeShapeType="1"/>
            <a:stCxn id="12303" idx="2"/>
            <a:endCxn id="12302" idx="0"/>
          </p:cNvCxnSpPr>
          <p:nvPr/>
        </p:nvCxnSpPr>
        <p:spPr bwMode="auto">
          <a:xfrm>
            <a:off x="5484813" y="2700338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9" name="AutoShape 25"/>
          <p:cNvCxnSpPr>
            <a:cxnSpLocks noChangeShapeType="1"/>
            <a:stCxn id="12294" idx="2"/>
            <a:endCxn id="12295" idx="0"/>
          </p:cNvCxnSpPr>
          <p:nvPr/>
        </p:nvCxnSpPr>
        <p:spPr bwMode="auto">
          <a:xfrm>
            <a:off x="2598738" y="1984375"/>
            <a:ext cx="0" cy="257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0" name="AutoShape 26"/>
          <p:cNvCxnSpPr>
            <a:cxnSpLocks noChangeShapeType="1"/>
            <a:stCxn id="12295" idx="2"/>
            <a:endCxn id="12296" idx="0"/>
          </p:cNvCxnSpPr>
          <p:nvPr/>
        </p:nvCxnSpPr>
        <p:spPr bwMode="auto">
          <a:xfrm>
            <a:off x="2598738" y="269875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1" name="AutoShape 27"/>
          <p:cNvCxnSpPr>
            <a:cxnSpLocks noChangeShapeType="1"/>
            <a:stCxn id="12295" idx="2"/>
            <a:endCxn id="12297" idx="0"/>
          </p:cNvCxnSpPr>
          <p:nvPr/>
        </p:nvCxnSpPr>
        <p:spPr bwMode="auto">
          <a:xfrm>
            <a:off x="2598738" y="2698750"/>
            <a:ext cx="663575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2" name="AutoShape 28"/>
          <p:cNvCxnSpPr>
            <a:cxnSpLocks noChangeShapeType="1"/>
          </p:cNvCxnSpPr>
          <p:nvPr/>
        </p:nvCxnSpPr>
        <p:spPr bwMode="auto">
          <a:xfrm>
            <a:off x="3267075" y="361315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3" name="AutoShape 29"/>
          <p:cNvCxnSpPr>
            <a:cxnSpLocks noChangeShapeType="1"/>
            <a:stCxn id="12299" idx="2"/>
            <a:endCxn id="12300" idx="0"/>
          </p:cNvCxnSpPr>
          <p:nvPr/>
        </p:nvCxnSpPr>
        <p:spPr bwMode="auto">
          <a:xfrm>
            <a:off x="1944688" y="460375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4" name="AutoShape 30"/>
          <p:cNvCxnSpPr>
            <a:cxnSpLocks noChangeShapeType="1"/>
            <a:stCxn id="12298" idx="2"/>
            <a:endCxn id="12299" idx="0"/>
          </p:cNvCxnSpPr>
          <p:nvPr/>
        </p:nvCxnSpPr>
        <p:spPr bwMode="auto">
          <a:xfrm>
            <a:off x="1944688" y="361315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5" name="AutoShape 31"/>
          <p:cNvCxnSpPr>
            <a:cxnSpLocks noChangeShapeType="1"/>
            <a:stCxn id="12295" idx="2"/>
            <a:endCxn id="12298" idx="0"/>
          </p:cNvCxnSpPr>
          <p:nvPr/>
        </p:nvCxnSpPr>
        <p:spPr bwMode="auto">
          <a:xfrm flipH="1">
            <a:off x="1944688" y="2698750"/>
            <a:ext cx="65405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16" name="Text Box 32"/>
          <p:cNvSpPr txBox="1">
            <a:spLocks noChangeArrowheads="1"/>
          </p:cNvSpPr>
          <p:nvPr/>
        </p:nvSpPr>
        <p:spPr bwMode="auto">
          <a:xfrm>
            <a:off x="3290888" y="4041775"/>
            <a:ext cx="876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o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0000FF"/>
                </a:solidFill>
                <a:ea typeface="SimSun" panose="02010600030101010101" pitchFamily="2" charset="-122"/>
              </a:rPr>
              <a:t>digit = 3</a:t>
            </a:r>
          </a:p>
        </p:txBody>
      </p:sp>
      <p:sp>
        <p:nvSpPr>
          <p:cNvPr id="12317" name="Text Box 33"/>
          <p:cNvSpPr txBox="1">
            <a:spLocks noChangeArrowheads="1"/>
          </p:cNvSpPr>
          <p:nvPr/>
        </p:nvSpPr>
        <p:spPr bwMode="auto">
          <a:xfrm>
            <a:off x="3327400" y="3081338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o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0000FF"/>
                </a:solidFill>
                <a:ea typeface="SimSun" panose="02010600030101010101" pitchFamily="2" charset="-122"/>
              </a:rPr>
              <a:t>F.val = 3</a:t>
            </a:r>
          </a:p>
        </p:txBody>
      </p:sp>
      <p:sp>
        <p:nvSpPr>
          <p:cNvPr id="12318" name="Text Box 34"/>
          <p:cNvSpPr txBox="1">
            <a:spLocks noChangeArrowheads="1"/>
          </p:cNvSpPr>
          <p:nvPr/>
        </p:nvSpPr>
        <p:spPr bwMode="auto">
          <a:xfrm>
            <a:off x="5668963" y="3006725"/>
            <a:ext cx="876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o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0000FF"/>
                </a:solidFill>
                <a:ea typeface="SimSun" panose="02010600030101010101" pitchFamily="2" charset="-122"/>
              </a:rPr>
              <a:t>digit = 4</a:t>
            </a:r>
          </a:p>
        </p:txBody>
      </p:sp>
      <p:sp>
        <p:nvSpPr>
          <p:cNvPr id="12319" name="Text Box 35"/>
          <p:cNvSpPr txBox="1">
            <a:spLocks noChangeArrowheads="1"/>
          </p:cNvSpPr>
          <p:nvPr/>
        </p:nvSpPr>
        <p:spPr bwMode="auto">
          <a:xfrm>
            <a:off x="5562600" y="2168525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o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0000FF"/>
                </a:solidFill>
                <a:ea typeface="SimSun" panose="02010600030101010101" pitchFamily="2" charset="-122"/>
              </a:rPr>
              <a:t>F.val = 4</a:t>
            </a:r>
          </a:p>
        </p:txBody>
      </p:sp>
      <p:sp>
        <p:nvSpPr>
          <p:cNvPr id="12320" name="Text Box 36"/>
          <p:cNvSpPr txBox="1">
            <a:spLocks noChangeArrowheads="1"/>
          </p:cNvSpPr>
          <p:nvPr/>
        </p:nvSpPr>
        <p:spPr bwMode="auto">
          <a:xfrm>
            <a:off x="827088" y="5291138"/>
            <a:ext cx="876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o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0000FF"/>
                </a:solidFill>
                <a:ea typeface="SimSun" panose="02010600030101010101" pitchFamily="2" charset="-122"/>
              </a:rPr>
              <a:t>digit = 2</a:t>
            </a:r>
          </a:p>
        </p:txBody>
      </p:sp>
      <p:sp>
        <p:nvSpPr>
          <p:cNvPr id="12321" name="Text Box 37"/>
          <p:cNvSpPr txBox="1">
            <a:spLocks noChangeArrowheads="1"/>
          </p:cNvSpPr>
          <p:nvPr/>
        </p:nvSpPr>
        <p:spPr bwMode="auto">
          <a:xfrm>
            <a:off x="903288" y="4224338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o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0000FF"/>
                </a:solidFill>
                <a:ea typeface="SimSun" panose="02010600030101010101" pitchFamily="2" charset="-122"/>
              </a:rPr>
              <a:t>F.val = 2</a:t>
            </a:r>
          </a:p>
        </p:txBody>
      </p:sp>
      <p:sp>
        <p:nvSpPr>
          <p:cNvPr id="12322" name="Text Box 38"/>
          <p:cNvSpPr txBox="1">
            <a:spLocks noChangeArrowheads="1"/>
          </p:cNvSpPr>
          <p:nvPr/>
        </p:nvSpPr>
        <p:spPr bwMode="auto">
          <a:xfrm>
            <a:off x="903288" y="3157538"/>
            <a:ext cx="9255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o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0000FF"/>
                </a:solidFill>
                <a:ea typeface="SimSun" panose="02010600030101010101" pitchFamily="2" charset="-122"/>
              </a:rPr>
              <a:t>T.val = 2</a:t>
            </a:r>
          </a:p>
        </p:txBody>
      </p:sp>
      <p:sp>
        <p:nvSpPr>
          <p:cNvPr id="12323" name="Text Box 39"/>
          <p:cNvSpPr txBox="1">
            <a:spLocks noChangeArrowheads="1"/>
          </p:cNvSpPr>
          <p:nvPr/>
        </p:nvSpPr>
        <p:spPr bwMode="auto">
          <a:xfrm>
            <a:off x="1555750" y="2319338"/>
            <a:ext cx="9255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o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0000FF"/>
                </a:solidFill>
                <a:ea typeface="SimSun" panose="02010600030101010101" pitchFamily="2" charset="-122"/>
              </a:rPr>
              <a:t>T.val = 6</a:t>
            </a:r>
          </a:p>
        </p:txBody>
      </p:sp>
      <p:sp>
        <p:nvSpPr>
          <p:cNvPr id="12324" name="Text Box 40"/>
          <p:cNvSpPr txBox="1">
            <a:spLocks noChangeArrowheads="1"/>
          </p:cNvSpPr>
          <p:nvPr/>
        </p:nvSpPr>
        <p:spPr bwMode="auto">
          <a:xfrm>
            <a:off x="1555750" y="1528763"/>
            <a:ext cx="9255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o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0000FF"/>
                </a:solidFill>
                <a:ea typeface="SimSun" panose="02010600030101010101" pitchFamily="2" charset="-122"/>
              </a:rPr>
              <a:t>E.val = 6</a:t>
            </a:r>
          </a:p>
        </p:txBody>
      </p:sp>
      <p:sp>
        <p:nvSpPr>
          <p:cNvPr id="12325" name="Text Box 41"/>
          <p:cNvSpPr txBox="1">
            <a:spLocks noChangeArrowheads="1"/>
          </p:cNvSpPr>
          <p:nvPr/>
        </p:nvSpPr>
        <p:spPr bwMode="auto">
          <a:xfrm>
            <a:off x="5526088" y="1452563"/>
            <a:ext cx="9255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o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0000FF"/>
                </a:solidFill>
                <a:ea typeface="SimSun" panose="02010600030101010101" pitchFamily="2" charset="-122"/>
              </a:rPr>
              <a:t>T.val = 4</a:t>
            </a:r>
          </a:p>
        </p:txBody>
      </p:sp>
      <p:sp>
        <p:nvSpPr>
          <p:cNvPr id="12326" name="Text Box 42"/>
          <p:cNvSpPr txBox="1">
            <a:spLocks noChangeArrowheads="1"/>
          </p:cNvSpPr>
          <p:nvPr/>
        </p:nvSpPr>
        <p:spPr bwMode="auto">
          <a:xfrm>
            <a:off x="4086225" y="766763"/>
            <a:ext cx="10358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o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dirty="0" err="1">
                <a:solidFill>
                  <a:srgbClr val="0000FF"/>
                </a:solidFill>
                <a:ea typeface="SimSun" panose="02010600030101010101" pitchFamily="2" charset="-122"/>
              </a:rPr>
              <a:t>E</a:t>
            </a:r>
            <a:r>
              <a:rPr lang="en-US" altLang="zh-CN" sz="1600" dirty="0" err="1" smtClean="0">
                <a:solidFill>
                  <a:srgbClr val="0000FF"/>
                </a:solidFill>
                <a:ea typeface="SimSun" panose="02010600030101010101" pitchFamily="2" charset="-122"/>
              </a:rPr>
              <a:t>.val</a:t>
            </a:r>
            <a:r>
              <a:rPr lang="en-US" altLang="zh-CN" sz="1600" dirty="0" smtClean="0">
                <a:solidFill>
                  <a:srgbClr val="0000FF"/>
                </a:solidFill>
                <a:ea typeface="SimSun" panose="02010600030101010101" pitchFamily="2" charset="-122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ea typeface="SimSun" panose="02010600030101010101" pitchFamily="2" charset="-122"/>
              </a:rPr>
              <a:t>= 10</a:t>
            </a:r>
          </a:p>
        </p:txBody>
      </p:sp>
      <p:sp>
        <p:nvSpPr>
          <p:cNvPr id="12327" name="Text Box 44"/>
          <p:cNvSpPr txBox="1">
            <a:spLocks noChangeArrowheads="1"/>
          </p:cNvSpPr>
          <p:nvPr/>
        </p:nvSpPr>
        <p:spPr bwMode="auto">
          <a:xfrm>
            <a:off x="6672263" y="677863"/>
            <a:ext cx="14176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o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Input: 2 * 3 + 4</a:t>
            </a:r>
          </a:p>
        </p:txBody>
      </p:sp>
      <p:sp>
        <p:nvSpPr>
          <p:cNvPr id="2" name="Rectangle 1"/>
          <p:cNvSpPr/>
          <p:nvPr/>
        </p:nvSpPr>
        <p:spPr>
          <a:xfrm>
            <a:off x="366197" y="388938"/>
            <a:ext cx="35541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a typeface="ＭＳ Ｐゴシック" charset="-128"/>
                <a:cs typeface="ＭＳ Ｐゴシック" charset="-128"/>
              </a:rPr>
              <a:t>Attributed Grammar - </a:t>
            </a:r>
            <a:r>
              <a:rPr lang="en-US" b="1" dirty="0" smtClean="0">
                <a:ea typeface="ＭＳ Ｐゴシック" charset="-128"/>
                <a:cs typeface="ＭＳ Ｐゴシック" charset="-128"/>
              </a:rPr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73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S-Attribute Grammar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ym typeface="Symbol" panose="05050102010706020507" pitchFamily="18" charset="2"/>
              </a:rPr>
              <a:t>Only has synthesized attributes</a:t>
            </a:r>
          </a:p>
          <a:p>
            <a:pPr eaLnBrk="1" hangingPunct="1"/>
            <a:r>
              <a:rPr lang="en-US" altLang="en-US" dirty="0" smtClean="0">
                <a:sym typeface="Symbol" panose="05050102010706020507" pitchFamily="18" charset="2"/>
              </a:rPr>
              <a:t>Suitable for bottom up parsing</a:t>
            </a:r>
          </a:p>
          <a:p>
            <a:pPr eaLnBrk="1" hangingPunct="1"/>
            <a:r>
              <a:rPr lang="en-US" altLang="en-US" dirty="0" smtClean="0">
                <a:sym typeface="Symbol" panose="05050102010706020507" pitchFamily="18" charset="2"/>
              </a:rPr>
              <a:t>Example</a:t>
            </a:r>
          </a:p>
          <a:p>
            <a:pPr lvl="1" eaLnBrk="1" hangingPunct="1"/>
            <a:r>
              <a:rPr lang="en-US" altLang="en-US" dirty="0" smtClean="0">
                <a:sym typeface="Symbol" panose="05050102010706020507" pitchFamily="18" charset="2"/>
              </a:rPr>
              <a:t>Expression evaluation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ea typeface="SimSun" panose="02010600030101010101" pitchFamily="2" charset="-122"/>
              </a:rPr>
              <a:t>L </a:t>
            </a:r>
            <a:r>
              <a:rPr lang="en-US" altLang="zh-CN" dirty="0" smtClean="0">
                <a:ea typeface="SimSun" panose="02010600030101010101" pitchFamily="2" charset="-122"/>
                <a:sym typeface="Symbol" panose="05050102010706020507" pitchFamily="18" charset="2"/>
              </a:rPr>
              <a:t> E			print( </a:t>
            </a:r>
            <a:r>
              <a:rPr lang="en-US" altLang="zh-CN" dirty="0" err="1" smtClean="0">
                <a:ea typeface="SimSun" panose="02010600030101010101" pitchFamily="2" charset="-122"/>
                <a:sym typeface="Symbol" panose="05050102010706020507" pitchFamily="18" charset="2"/>
              </a:rPr>
              <a:t>E.val</a:t>
            </a:r>
            <a:r>
              <a:rPr lang="en-US" altLang="zh-CN" dirty="0" smtClean="0">
                <a:ea typeface="SimSun" panose="02010600030101010101" pitchFamily="2" charset="-122"/>
                <a:sym typeface="Symbol" panose="05050102010706020507" pitchFamily="18" charset="2"/>
              </a:rPr>
              <a:t> )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ea typeface="SimSun" panose="02010600030101010101" pitchFamily="2" charset="-122"/>
                <a:sym typeface="Symbol" panose="05050102010706020507" pitchFamily="18" charset="2"/>
              </a:rPr>
              <a:t>E  E</a:t>
            </a:r>
            <a:r>
              <a:rPr lang="en-US" altLang="zh-CN" baseline="-25000" dirty="0" smtClean="0">
                <a:ea typeface="SimSun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dirty="0" smtClean="0">
                <a:ea typeface="SimSun" panose="02010600030101010101" pitchFamily="2" charset="-122"/>
                <a:sym typeface="Symbol" panose="05050102010706020507" pitchFamily="18" charset="2"/>
              </a:rPr>
              <a:t> + T		</a:t>
            </a:r>
            <a:r>
              <a:rPr lang="en-US" altLang="zh-CN" dirty="0" err="1" smtClean="0">
                <a:ea typeface="SimSun" panose="02010600030101010101" pitchFamily="2" charset="-122"/>
                <a:sym typeface="Symbol" panose="05050102010706020507" pitchFamily="18" charset="2"/>
              </a:rPr>
              <a:t>E.val</a:t>
            </a:r>
            <a:r>
              <a:rPr lang="en-US" altLang="zh-CN" dirty="0" smtClean="0">
                <a:ea typeface="SimSun" panose="02010600030101010101" pitchFamily="2" charset="-122"/>
                <a:sym typeface="Symbol" panose="05050102010706020507" pitchFamily="18" charset="2"/>
              </a:rPr>
              <a:t> := E</a:t>
            </a:r>
            <a:r>
              <a:rPr lang="en-US" altLang="zh-CN" baseline="-25000" dirty="0" smtClean="0">
                <a:ea typeface="SimSun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dirty="0" smtClean="0">
                <a:ea typeface="SimSun" panose="02010600030101010101" pitchFamily="2" charset="-122"/>
                <a:sym typeface="Symbol" panose="05050102010706020507" pitchFamily="18" charset="2"/>
              </a:rPr>
              <a:t>.val + </a:t>
            </a:r>
            <a:r>
              <a:rPr lang="en-US" altLang="zh-CN" dirty="0" err="1" smtClean="0">
                <a:ea typeface="SimSun" panose="02010600030101010101" pitchFamily="2" charset="-122"/>
                <a:sym typeface="Symbol" panose="05050102010706020507" pitchFamily="18" charset="2"/>
              </a:rPr>
              <a:t>T.val</a:t>
            </a:r>
            <a:endParaRPr lang="en-US" altLang="zh-CN" dirty="0" smtClean="0">
              <a:ea typeface="SimSun" panose="02010600030101010101" pitchFamily="2" charset="-122"/>
              <a:sym typeface="Symbol" panose="05050102010706020507" pitchFamily="18" charset="2"/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ea typeface="SimSun" panose="02010600030101010101" pitchFamily="2" charset="-122"/>
                <a:sym typeface="Symbol" panose="05050102010706020507" pitchFamily="18" charset="2"/>
              </a:rPr>
              <a:t>E  T			</a:t>
            </a:r>
            <a:r>
              <a:rPr lang="en-US" altLang="zh-CN" dirty="0" err="1" smtClean="0">
                <a:ea typeface="SimSun" panose="02010600030101010101" pitchFamily="2" charset="-122"/>
                <a:sym typeface="Symbol" panose="05050102010706020507" pitchFamily="18" charset="2"/>
              </a:rPr>
              <a:t>E.val</a:t>
            </a:r>
            <a:r>
              <a:rPr lang="en-US" altLang="zh-CN" dirty="0" smtClean="0">
                <a:ea typeface="SimSun" panose="02010600030101010101" pitchFamily="2" charset="-122"/>
                <a:sym typeface="Symbol" panose="05050102010706020507" pitchFamily="18" charset="2"/>
              </a:rPr>
              <a:t> := </a:t>
            </a:r>
            <a:r>
              <a:rPr lang="en-US" altLang="zh-CN" dirty="0" err="1" smtClean="0">
                <a:ea typeface="SimSun" panose="02010600030101010101" pitchFamily="2" charset="-122"/>
                <a:sym typeface="Symbol" panose="05050102010706020507" pitchFamily="18" charset="2"/>
              </a:rPr>
              <a:t>T.val</a:t>
            </a:r>
            <a:endParaRPr lang="en-US" altLang="zh-CN" dirty="0" smtClean="0">
              <a:ea typeface="SimSun" panose="02010600030101010101" pitchFamily="2" charset="-122"/>
              <a:sym typeface="Symbol" panose="05050102010706020507" pitchFamily="18" charset="2"/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ea typeface="SimSun" panose="02010600030101010101" pitchFamily="2" charset="-122"/>
                <a:sym typeface="Symbol" panose="05050102010706020507" pitchFamily="18" charset="2"/>
              </a:rPr>
              <a:t>T  T</a:t>
            </a:r>
            <a:r>
              <a:rPr lang="en-US" altLang="zh-CN" baseline="-25000" dirty="0" smtClean="0">
                <a:ea typeface="SimSun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dirty="0" smtClean="0">
                <a:ea typeface="SimSun" panose="02010600030101010101" pitchFamily="2" charset="-122"/>
                <a:sym typeface="Symbol" panose="05050102010706020507" pitchFamily="18" charset="2"/>
              </a:rPr>
              <a:t> * F		</a:t>
            </a:r>
            <a:r>
              <a:rPr lang="en-US" altLang="zh-CN" dirty="0" err="1" smtClean="0">
                <a:ea typeface="SimSun" panose="02010600030101010101" pitchFamily="2" charset="-122"/>
                <a:sym typeface="Symbol" panose="05050102010706020507" pitchFamily="18" charset="2"/>
              </a:rPr>
              <a:t>T.val</a:t>
            </a:r>
            <a:r>
              <a:rPr lang="en-US" altLang="zh-CN" dirty="0" smtClean="0">
                <a:ea typeface="SimSun" panose="02010600030101010101" pitchFamily="2" charset="-122"/>
                <a:sym typeface="Symbol" panose="05050102010706020507" pitchFamily="18" charset="2"/>
              </a:rPr>
              <a:t> := T</a:t>
            </a:r>
            <a:r>
              <a:rPr lang="en-US" altLang="zh-CN" baseline="-25000" dirty="0" smtClean="0">
                <a:ea typeface="SimSun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dirty="0" smtClean="0">
                <a:ea typeface="SimSun" panose="02010600030101010101" pitchFamily="2" charset="-122"/>
                <a:sym typeface="Symbol" panose="05050102010706020507" pitchFamily="18" charset="2"/>
              </a:rPr>
              <a:t>.val * </a:t>
            </a:r>
            <a:r>
              <a:rPr lang="en-US" altLang="zh-CN" dirty="0" err="1" smtClean="0">
                <a:ea typeface="SimSun" panose="02010600030101010101" pitchFamily="2" charset="-122"/>
                <a:sym typeface="Symbol" panose="05050102010706020507" pitchFamily="18" charset="2"/>
              </a:rPr>
              <a:t>F.val</a:t>
            </a:r>
            <a:endParaRPr lang="en-US" altLang="zh-CN" dirty="0" smtClean="0">
              <a:ea typeface="SimSun" panose="02010600030101010101" pitchFamily="2" charset="-122"/>
              <a:sym typeface="Symbol" panose="05050102010706020507" pitchFamily="18" charset="2"/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ea typeface="SimSun" panose="02010600030101010101" pitchFamily="2" charset="-122"/>
                <a:sym typeface="Symbol" panose="05050102010706020507" pitchFamily="18" charset="2"/>
              </a:rPr>
              <a:t>T  F			</a:t>
            </a:r>
            <a:r>
              <a:rPr lang="en-US" altLang="zh-CN" dirty="0" err="1" smtClean="0">
                <a:ea typeface="SimSun" panose="02010600030101010101" pitchFamily="2" charset="-122"/>
                <a:sym typeface="Symbol" panose="05050102010706020507" pitchFamily="18" charset="2"/>
              </a:rPr>
              <a:t>T.val</a:t>
            </a:r>
            <a:r>
              <a:rPr lang="en-US" altLang="zh-CN" dirty="0" smtClean="0">
                <a:ea typeface="SimSun" panose="02010600030101010101" pitchFamily="2" charset="-122"/>
                <a:sym typeface="Symbol" panose="05050102010706020507" pitchFamily="18" charset="2"/>
              </a:rPr>
              <a:t> := </a:t>
            </a:r>
            <a:r>
              <a:rPr lang="en-US" altLang="zh-CN" dirty="0" err="1" smtClean="0">
                <a:ea typeface="SimSun" panose="02010600030101010101" pitchFamily="2" charset="-122"/>
                <a:sym typeface="Symbol" panose="05050102010706020507" pitchFamily="18" charset="2"/>
              </a:rPr>
              <a:t>F.val</a:t>
            </a:r>
            <a:endParaRPr lang="en-US" altLang="zh-CN" dirty="0" smtClean="0">
              <a:ea typeface="SimSun" panose="02010600030101010101" pitchFamily="2" charset="-122"/>
              <a:sym typeface="Symbol" panose="05050102010706020507" pitchFamily="18" charset="2"/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ea typeface="SimSun" panose="02010600030101010101" pitchFamily="2" charset="-122"/>
                <a:sym typeface="Symbol" panose="05050102010706020507" pitchFamily="18" charset="2"/>
              </a:rPr>
              <a:t>F  ( E ) 		</a:t>
            </a:r>
            <a:r>
              <a:rPr lang="en-US" altLang="zh-TW" dirty="0" err="1" smtClean="0">
                <a:ea typeface="SimSun" panose="02010600030101010101" pitchFamily="2" charset="-122"/>
                <a:sym typeface="Symbol" panose="05050102010706020507" pitchFamily="18" charset="2"/>
              </a:rPr>
              <a:t>F</a:t>
            </a:r>
            <a:r>
              <a:rPr lang="en-US" altLang="zh-CN" dirty="0" err="1" smtClean="0">
                <a:ea typeface="SimSun" panose="02010600030101010101" pitchFamily="2" charset="-122"/>
                <a:sym typeface="Symbol" panose="05050102010706020507" pitchFamily="18" charset="2"/>
              </a:rPr>
              <a:t>.val</a:t>
            </a:r>
            <a:r>
              <a:rPr lang="en-US" altLang="zh-CN" dirty="0" smtClean="0">
                <a:ea typeface="SimSun" panose="02010600030101010101" pitchFamily="2" charset="-122"/>
                <a:sym typeface="Symbol" panose="05050102010706020507" pitchFamily="18" charset="2"/>
              </a:rPr>
              <a:t> := </a:t>
            </a:r>
            <a:r>
              <a:rPr lang="en-US" altLang="zh-CN" dirty="0" err="1" smtClean="0">
                <a:ea typeface="SimSun" panose="02010600030101010101" pitchFamily="2" charset="-122"/>
                <a:sym typeface="Symbol" panose="05050102010706020507" pitchFamily="18" charset="2"/>
              </a:rPr>
              <a:t>E.val</a:t>
            </a:r>
            <a:endParaRPr lang="en-US" altLang="zh-CN" dirty="0" smtClean="0">
              <a:ea typeface="SimSun" panose="02010600030101010101" pitchFamily="2" charset="-122"/>
              <a:sym typeface="Symbol" panose="05050102010706020507" pitchFamily="18" charset="2"/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ea typeface="SimSun" panose="02010600030101010101" pitchFamily="2" charset="-122"/>
                <a:sym typeface="Symbol" panose="05050102010706020507" pitchFamily="18" charset="2"/>
              </a:rPr>
              <a:t>F  digit		</a:t>
            </a:r>
            <a:r>
              <a:rPr lang="en-US" altLang="zh-CN" dirty="0" err="1" smtClean="0">
                <a:ea typeface="SimSun" panose="02010600030101010101" pitchFamily="2" charset="-122"/>
                <a:sym typeface="Symbol" panose="05050102010706020507" pitchFamily="18" charset="2"/>
              </a:rPr>
              <a:t>F.val</a:t>
            </a:r>
            <a:r>
              <a:rPr lang="en-US" altLang="zh-CN" dirty="0" smtClean="0">
                <a:ea typeface="SimSun" panose="02010600030101010101" pitchFamily="2" charset="-122"/>
                <a:sym typeface="Symbol" panose="05050102010706020507" pitchFamily="18" charset="2"/>
              </a:rPr>
              <a:t> := </a:t>
            </a:r>
            <a:r>
              <a:rPr lang="en-US" altLang="zh-CN" dirty="0" err="1" smtClean="0">
                <a:ea typeface="SimSun" panose="02010600030101010101" pitchFamily="2" charset="-122"/>
                <a:sym typeface="Symbol" panose="05050102010706020507" pitchFamily="18" charset="2"/>
              </a:rPr>
              <a:t>digit.lexval</a:t>
            </a:r>
            <a:endParaRPr lang="en-US" altLang="en-US" dirty="0" smtClean="0">
              <a:sym typeface="Symbol" panose="05050102010706020507" pitchFamily="18" charset="2"/>
            </a:endParaRPr>
          </a:p>
          <a:p>
            <a:pPr lvl="2" eaLnBrk="1" hangingPunct="1"/>
            <a:endParaRPr lang="en-US" altLang="en-US" sz="2000" dirty="0" smtClean="0">
              <a:sym typeface="Symbol" panose="05050102010706020507" pitchFamily="18" charset="2"/>
            </a:endParaRPr>
          </a:p>
          <a:p>
            <a:pPr lvl="2" eaLnBrk="1" hangingPunct="1"/>
            <a:endParaRPr lang="en-US" altLang="en-US" sz="1400" dirty="0" smtClean="0">
              <a:sym typeface="Symbol" panose="05050102010706020507" pitchFamily="18" charset="2"/>
            </a:endParaRPr>
          </a:p>
        </p:txBody>
      </p:sp>
      <p:sp>
        <p:nvSpPr>
          <p:cNvPr id="336900" name="AutoShape 4"/>
          <p:cNvSpPr>
            <a:spLocks noChangeArrowheads="1"/>
          </p:cNvSpPr>
          <p:nvPr/>
        </p:nvSpPr>
        <p:spPr bwMode="auto">
          <a:xfrm>
            <a:off x="3923928" y="5282311"/>
            <a:ext cx="1511300" cy="720725"/>
          </a:xfrm>
          <a:prstGeom prst="wedgeRectCallout">
            <a:avLst>
              <a:gd name="adj1" fmla="val -21639"/>
              <a:gd name="adj2" fmla="val -87444"/>
            </a:avLst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o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smtClean="0">
                <a:solidFill>
                  <a:srgbClr val="000000"/>
                </a:solidFill>
              </a:rPr>
              <a:t> lexval: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smtClean="0">
                <a:solidFill>
                  <a:srgbClr val="000000"/>
                </a:solidFill>
              </a:rPr>
              <a:t> value from lex</a:t>
            </a:r>
          </a:p>
        </p:txBody>
      </p:sp>
      <p:sp>
        <p:nvSpPr>
          <p:cNvPr id="336901" name="AutoShape 5"/>
          <p:cNvSpPr>
            <a:spLocks noChangeArrowheads="1"/>
          </p:cNvSpPr>
          <p:nvPr/>
        </p:nvSpPr>
        <p:spPr bwMode="auto">
          <a:xfrm>
            <a:off x="5111750" y="2420938"/>
            <a:ext cx="2197100" cy="681037"/>
          </a:xfrm>
          <a:prstGeom prst="wedgeRectCallout">
            <a:avLst>
              <a:gd name="adj1" fmla="val -89810"/>
              <a:gd name="adj2" fmla="val 198158"/>
            </a:avLst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o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smtClean="0">
                <a:solidFill>
                  <a:srgbClr val="000000"/>
                </a:solidFill>
              </a:rPr>
              <a:t> Derive parent’s value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smtClean="0">
                <a:solidFill>
                  <a:srgbClr val="000000"/>
                </a:solidFill>
              </a:rPr>
              <a:t> from children’s values</a:t>
            </a:r>
          </a:p>
        </p:txBody>
      </p:sp>
      <p:sp>
        <p:nvSpPr>
          <p:cNvPr id="36870" name="Rectangle 7"/>
          <p:cNvSpPr>
            <a:spLocks noChangeArrowheads="1"/>
          </p:cNvSpPr>
          <p:nvPr/>
        </p:nvSpPr>
        <p:spPr bwMode="auto">
          <a:xfrm>
            <a:off x="7453313" y="3360738"/>
            <a:ext cx="3587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o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smtClean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E</a:t>
            </a:r>
          </a:p>
        </p:txBody>
      </p:sp>
      <p:sp>
        <p:nvSpPr>
          <p:cNvPr id="36871" name="Rectangle 8"/>
          <p:cNvSpPr>
            <a:spLocks noChangeArrowheads="1"/>
          </p:cNvSpPr>
          <p:nvPr/>
        </p:nvSpPr>
        <p:spPr bwMode="auto">
          <a:xfrm>
            <a:off x="7488238" y="3978275"/>
            <a:ext cx="287337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o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smtClean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+</a:t>
            </a:r>
          </a:p>
        </p:txBody>
      </p:sp>
      <p:sp>
        <p:nvSpPr>
          <p:cNvPr id="36872" name="Rectangle 9"/>
          <p:cNvSpPr>
            <a:spLocks noChangeArrowheads="1"/>
          </p:cNvSpPr>
          <p:nvPr/>
        </p:nvSpPr>
        <p:spPr bwMode="auto">
          <a:xfrm>
            <a:off x="7920038" y="3973513"/>
            <a:ext cx="3968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o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smtClean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T</a:t>
            </a:r>
          </a:p>
        </p:txBody>
      </p:sp>
      <p:sp>
        <p:nvSpPr>
          <p:cNvPr id="36873" name="Rectangle 10"/>
          <p:cNvSpPr>
            <a:spLocks noChangeArrowheads="1"/>
          </p:cNvSpPr>
          <p:nvPr/>
        </p:nvSpPr>
        <p:spPr bwMode="auto">
          <a:xfrm>
            <a:off x="7091363" y="3941763"/>
            <a:ext cx="252412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o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smtClean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E</a:t>
            </a:r>
          </a:p>
        </p:txBody>
      </p:sp>
      <p:sp>
        <p:nvSpPr>
          <p:cNvPr id="36874" name="Rectangle 11"/>
          <p:cNvSpPr>
            <a:spLocks noChangeArrowheads="1"/>
          </p:cNvSpPr>
          <p:nvPr/>
        </p:nvSpPr>
        <p:spPr bwMode="auto">
          <a:xfrm>
            <a:off x="7092950" y="4476750"/>
            <a:ext cx="25241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o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smtClean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T</a:t>
            </a:r>
          </a:p>
        </p:txBody>
      </p:sp>
      <p:sp>
        <p:nvSpPr>
          <p:cNvPr id="36875" name="Rectangle 18"/>
          <p:cNvSpPr>
            <a:spLocks noChangeArrowheads="1"/>
          </p:cNvSpPr>
          <p:nvPr/>
        </p:nvSpPr>
        <p:spPr bwMode="auto">
          <a:xfrm>
            <a:off x="7812088" y="4868863"/>
            <a:ext cx="6127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o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smtClean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digit</a:t>
            </a:r>
          </a:p>
        </p:txBody>
      </p:sp>
      <p:sp>
        <p:nvSpPr>
          <p:cNvPr id="36876" name="Rectangle 19"/>
          <p:cNvSpPr>
            <a:spLocks noChangeArrowheads="1"/>
          </p:cNvSpPr>
          <p:nvPr/>
        </p:nvSpPr>
        <p:spPr bwMode="auto">
          <a:xfrm>
            <a:off x="7920038" y="4438650"/>
            <a:ext cx="3968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o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smtClean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F</a:t>
            </a:r>
          </a:p>
        </p:txBody>
      </p:sp>
      <p:cxnSp>
        <p:nvCxnSpPr>
          <p:cNvPr id="36877" name="AutoShape 20"/>
          <p:cNvCxnSpPr>
            <a:cxnSpLocks noChangeShapeType="1"/>
            <a:stCxn id="36870" idx="2"/>
            <a:endCxn id="36873" idx="0"/>
          </p:cNvCxnSpPr>
          <p:nvPr/>
        </p:nvCxnSpPr>
        <p:spPr bwMode="auto">
          <a:xfrm flipH="1">
            <a:off x="7218363" y="3636963"/>
            <a:ext cx="414337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78" name="AutoShape 21"/>
          <p:cNvCxnSpPr>
            <a:cxnSpLocks noChangeShapeType="1"/>
            <a:stCxn id="36870" idx="2"/>
            <a:endCxn id="36871" idx="0"/>
          </p:cNvCxnSpPr>
          <p:nvPr/>
        </p:nvCxnSpPr>
        <p:spPr bwMode="auto">
          <a:xfrm>
            <a:off x="7632700" y="3636963"/>
            <a:ext cx="0" cy="3413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79" name="AutoShape 22"/>
          <p:cNvCxnSpPr>
            <a:cxnSpLocks noChangeShapeType="1"/>
            <a:stCxn id="36870" idx="2"/>
            <a:endCxn id="36872" idx="0"/>
          </p:cNvCxnSpPr>
          <p:nvPr/>
        </p:nvCxnSpPr>
        <p:spPr bwMode="auto">
          <a:xfrm>
            <a:off x="7632700" y="3636963"/>
            <a:ext cx="485775" cy="336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0" name="AutoShape 23"/>
          <p:cNvCxnSpPr>
            <a:cxnSpLocks noChangeShapeType="1"/>
            <a:stCxn id="36872" idx="2"/>
            <a:endCxn id="36876" idx="0"/>
          </p:cNvCxnSpPr>
          <p:nvPr/>
        </p:nvCxnSpPr>
        <p:spPr bwMode="auto">
          <a:xfrm>
            <a:off x="8118475" y="4256088"/>
            <a:ext cx="0" cy="182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1" name="AutoShape 24"/>
          <p:cNvCxnSpPr>
            <a:cxnSpLocks noChangeShapeType="1"/>
            <a:stCxn id="36876" idx="2"/>
            <a:endCxn id="36875" idx="0"/>
          </p:cNvCxnSpPr>
          <p:nvPr/>
        </p:nvCxnSpPr>
        <p:spPr bwMode="auto">
          <a:xfrm>
            <a:off x="8118475" y="4689475"/>
            <a:ext cx="0" cy="179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2" name="AutoShape 25"/>
          <p:cNvCxnSpPr>
            <a:cxnSpLocks noChangeShapeType="1"/>
            <a:stCxn id="36873" idx="2"/>
            <a:endCxn id="36874" idx="0"/>
          </p:cNvCxnSpPr>
          <p:nvPr/>
        </p:nvCxnSpPr>
        <p:spPr bwMode="auto">
          <a:xfrm>
            <a:off x="7218363" y="4260850"/>
            <a:ext cx="1587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3" name="AutoShape 26"/>
          <p:cNvCxnSpPr>
            <a:cxnSpLocks noChangeShapeType="1"/>
            <a:stCxn id="36874" idx="2"/>
            <a:endCxn id="36886" idx="0"/>
          </p:cNvCxnSpPr>
          <p:nvPr/>
        </p:nvCxnSpPr>
        <p:spPr bwMode="auto">
          <a:xfrm flipH="1">
            <a:off x="6913563" y="4730750"/>
            <a:ext cx="306387" cy="244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4" name="AutoShape 27"/>
          <p:cNvCxnSpPr>
            <a:cxnSpLocks noChangeShapeType="1"/>
            <a:stCxn id="36874" idx="2"/>
            <a:endCxn id="36892" idx="0"/>
          </p:cNvCxnSpPr>
          <p:nvPr/>
        </p:nvCxnSpPr>
        <p:spPr bwMode="auto">
          <a:xfrm>
            <a:off x="7219950" y="4730750"/>
            <a:ext cx="322263" cy="2460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5" name="AutoShape 31"/>
          <p:cNvCxnSpPr>
            <a:cxnSpLocks noChangeShapeType="1"/>
            <a:stCxn id="36874" idx="2"/>
            <a:endCxn id="36894" idx="0"/>
          </p:cNvCxnSpPr>
          <p:nvPr/>
        </p:nvCxnSpPr>
        <p:spPr bwMode="auto">
          <a:xfrm flipH="1">
            <a:off x="7218363" y="4730750"/>
            <a:ext cx="1587" cy="282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86" name="Rectangle 43"/>
          <p:cNvSpPr>
            <a:spLocks noChangeArrowheads="1"/>
          </p:cNvSpPr>
          <p:nvPr/>
        </p:nvSpPr>
        <p:spPr bwMode="auto">
          <a:xfrm>
            <a:off x="6840538" y="4975225"/>
            <a:ext cx="144462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o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smtClean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T</a:t>
            </a:r>
          </a:p>
        </p:txBody>
      </p:sp>
      <p:sp>
        <p:nvSpPr>
          <p:cNvPr id="36887" name="Rectangle 44"/>
          <p:cNvSpPr>
            <a:spLocks noChangeArrowheads="1"/>
          </p:cNvSpPr>
          <p:nvPr/>
        </p:nvSpPr>
        <p:spPr bwMode="auto">
          <a:xfrm>
            <a:off x="6659563" y="5876925"/>
            <a:ext cx="5032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o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smtClean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digit</a:t>
            </a:r>
          </a:p>
        </p:txBody>
      </p:sp>
      <p:sp>
        <p:nvSpPr>
          <p:cNvPr id="36888" name="Rectangle 45"/>
          <p:cNvSpPr>
            <a:spLocks noChangeArrowheads="1"/>
          </p:cNvSpPr>
          <p:nvPr/>
        </p:nvSpPr>
        <p:spPr bwMode="auto">
          <a:xfrm>
            <a:off x="6840538" y="5440363"/>
            <a:ext cx="14446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o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smtClean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F</a:t>
            </a:r>
          </a:p>
        </p:txBody>
      </p:sp>
      <p:cxnSp>
        <p:nvCxnSpPr>
          <p:cNvPr id="36889" name="AutoShape 46"/>
          <p:cNvCxnSpPr>
            <a:cxnSpLocks noChangeShapeType="1"/>
            <a:stCxn id="36886" idx="2"/>
            <a:endCxn id="36888" idx="0"/>
          </p:cNvCxnSpPr>
          <p:nvPr/>
        </p:nvCxnSpPr>
        <p:spPr bwMode="auto">
          <a:xfrm>
            <a:off x="6913563" y="5257800"/>
            <a:ext cx="0" cy="182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90" name="AutoShape 47"/>
          <p:cNvCxnSpPr>
            <a:cxnSpLocks noChangeShapeType="1"/>
            <a:stCxn id="36888" idx="2"/>
            <a:endCxn id="36887" idx="0"/>
          </p:cNvCxnSpPr>
          <p:nvPr/>
        </p:nvCxnSpPr>
        <p:spPr bwMode="auto">
          <a:xfrm flipH="1">
            <a:off x="6911975" y="5691188"/>
            <a:ext cx="1588" cy="1857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91" name="Rectangle 48"/>
          <p:cNvSpPr>
            <a:spLocks noChangeArrowheads="1"/>
          </p:cNvSpPr>
          <p:nvPr/>
        </p:nvSpPr>
        <p:spPr bwMode="auto">
          <a:xfrm>
            <a:off x="7237413" y="5407025"/>
            <a:ext cx="6127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o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smtClean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digit</a:t>
            </a:r>
          </a:p>
        </p:txBody>
      </p:sp>
      <p:sp>
        <p:nvSpPr>
          <p:cNvPr id="36892" name="Rectangle 49"/>
          <p:cNvSpPr>
            <a:spLocks noChangeArrowheads="1"/>
          </p:cNvSpPr>
          <p:nvPr/>
        </p:nvSpPr>
        <p:spPr bwMode="auto">
          <a:xfrm>
            <a:off x="7451725" y="4976813"/>
            <a:ext cx="179388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o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smtClean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F</a:t>
            </a:r>
          </a:p>
        </p:txBody>
      </p:sp>
      <p:cxnSp>
        <p:nvCxnSpPr>
          <p:cNvPr id="36893" name="AutoShape 50"/>
          <p:cNvCxnSpPr>
            <a:cxnSpLocks noChangeShapeType="1"/>
            <a:stCxn id="36892" idx="2"/>
            <a:endCxn id="36891" idx="0"/>
          </p:cNvCxnSpPr>
          <p:nvPr/>
        </p:nvCxnSpPr>
        <p:spPr bwMode="auto">
          <a:xfrm>
            <a:off x="7542213" y="5227638"/>
            <a:ext cx="1587" cy="179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94" name="Rectangle 51"/>
          <p:cNvSpPr>
            <a:spLocks noChangeArrowheads="1"/>
          </p:cNvSpPr>
          <p:nvPr/>
        </p:nvSpPr>
        <p:spPr bwMode="auto">
          <a:xfrm>
            <a:off x="7164388" y="5013325"/>
            <a:ext cx="10795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o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smtClean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*</a:t>
            </a:r>
          </a:p>
        </p:txBody>
      </p:sp>
      <p:cxnSp>
        <p:nvCxnSpPr>
          <p:cNvPr id="36895" name="AutoShape 52"/>
          <p:cNvCxnSpPr>
            <a:cxnSpLocks noChangeShapeType="1"/>
            <a:stCxn id="36887" idx="1"/>
            <a:endCxn id="36888" idx="1"/>
          </p:cNvCxnSpPr>
          <p:nvPr/>
        </p:nvCxnSpPr>
        <p:spPr bwMode="auto">
          <a:xfrm rot="10800000" flipH="1">
            <a:off x="6659563" y="5565775"/>
            <a:ext cx="180975" cy="455613"/>
          </a:xfrm>
          <a:prstGeom prst="curvedConnector3">
            <a:avLst>
              <a:gd name="adj1" fmla="val -27194"/>
            </a:avLst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96" name="AutoShape 53"/>
          <p:cNvCxnSpPr>
            <a:cxnSpLocks noChangeShapeType="1"/>
            <a:stCxn id="36888" idx="1"/>
            <a:endCxn id="36886" idx="1"/>
          </p:cNvCxnSpPr>
          <p:nvPr/>
        </p:nvCxnSpPr>
        <p:spPr bwMode="auto">
          <a:xfrm rot="10800000" flipH="1">
            <a:off x="6840538" y="5116513"/>
            <a:ext cx="1587" cy="449262"/>
          </a:xfrm>
          <a:prstGeom prst="curvedConnector3">
            <a:avLst>
              <a:gd name="adj1" fmla="val -8200000"/>
            </a:avLst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97" name="AutoShape 54"/>
          <p:cNvCxnSpPr>
            <a:cxnSpLocks noChangeShapeType="1"/>
            <a:stCxn id="36886" idx="0"/>
            <a:endCxn id="36874" idx="1"/>
          </p:cNvCxnSpPr>
          <p:nvPr/>
        </p:nvCxnSpPr>
        <p:spPr bwMode="auto">
          <a:xfrm rot="-5400000">
            <a:off x="6817519" y="4699794"/>
            <a:ext cx="371475" cy="179387"/>
          </a:xfrm>
          <a:prstGeom prst="curvedConnector2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98" name="AutoShape 55"/>
          <p:cNvCxnSpPr>
            <a:cxnSpLocks noChangeShapeType="1"/>
            <a:stCxn id="36892" idx="0"/>
            <a:endCxn id="36874" idx="3"/>
          </p:cNvCxnSpPr>
          <p:nvPr/>
        </p:nvCxnSpPr>
        <p:spPr bwMode="auto">
          <a:xfrm rot="5400000" flipH="1">
            <a:off x="7257256" y="4691857"/>
            <a:ext cx="373063" cy="196850"/>
          </a:xfrm>
          <a:prstGeom prst="curvedConnector2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99" name="AutoShape 56"/>
          <p:cNvCxnSpPr>
            <a:cxnSpLocks noChangeShapeType="1"/>
            <a:stCxn id="36894" idx="0"/>
            <a:endCxn id="36874" idx="2"/>
          </p:cNvCxnSpPr>
          <p:nvPr/>
        </p:nvCxnSpPr>
        <p:spPr bwMode="auto">
          <a:xfrm rot="-5400000">
            <a:off x="7077869" y="4871244"/>
            <a:ext cx="282575" cy="1587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6953" name="AutoShape 57"/>
          <p:cNvSpPr>
            <a:spLocks noChangeArrowheads="1"/>
          </p:cNvSpPr>
          <p:nvPr/>
        </p:nvSpPr>
        <p:spPr bwMode="auto">
          <a:xfrm>
            <a:off x="5111750" y="2420938"/>
            <a:ext cx="2197100" cy="681037"/>
          </a:xfrm>
          <a:prstGeom prst="wedgeRectCallout">
            <a:avLst>
              <a:gd name="adj1" fmla="val 34032"/>
              <a:gd name="adj2" fmla="val 265616"/>
            </a:avLst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o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-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smtClean="0">
                <a:solidFill>
                  <a:srgbClr val="000000"/>
                </a:solidFill>
              </a:rPr>
              <a:t> Derive parent’s value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smtClean="0">
                <a:solidFill>
                  <a:srgbClr val="000000"/>
                </a:solidFill>
              </a:rPr>
              <a:t> from children’s values</a:t>
            </a:r>
          </a:p>
        </p:txBody>
      </p:sp>
    </p:spTree>
    <p:extLst>
      <p:ext uri="{BB962C8B-B14F-4D97-AF65-F5344CB8AC3E}">
        <p14:creationId xmlns:p14="http://schemas.microsoft.com/office/powerpoint/2010/main" val="2889742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900" grpId="0" animBg="1"/>
      <p:bldP spid="336901" grpId="0" animBg="1"/>
      <p:bldP spid="33695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Attribute Grammar - Example </a:t>
            </a:r>
            <a:r>
              <a:rPr lang="en-IN" dirty="0" smtClean="0"/>
              <a:t>2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The following CFG S → A B C, A → </a:t>
            </a:r>
            <a:r>
              <a:rPr lang="en-IN" sz="2800" dirty="0" err="1"/>
              <a:t>aA</a:t>
            </a:r>
            <a:r>
              <a:rPr lang="en-IN" sz="2800" dirty="0"/>
              <a:t> | a, B → </a:t>
            </a:r>
            <a:r>
              <a:rPr lang="en-IN" sz="2800" dirty="0" err="1"/>
              <a:t>bB</a:t>
            </a:r>
            <a:r>
              <a:rPr lang="en-IN" sz="2800" dirty="0"/>
              <a:t> | b, C → </a:t>
            </a:r>
            <a:r>
              <a:rPr lang="en-IN" sz="2800" dirty="0" err="1"/>
              <a:t>cC</a:t>
            </a:r>
            <a:r>
              <a:rPr lang="en-IN" sz="2800" dirty="0"/>
              <a:t> | c generates: L(G) = {</a:t>
            </a:r>
            <a:r>
              <a:rPr lang="en-IN" sz="2800" dirty="0" err="1" smtClean="0"/>
              <a:t>a</a:t>
            </a:r>
            <a:r>
              <a:rPr lang="en-IN" sz="2800" baseline="30000" dirty="0" err="1" smtClean="0"/>
              <a:t>m</a:t>
            </a:r>
            <a:r>
              <a:rPr lang="en-IN" sz="2800" dirty="0" err="1" smtClean="0"/>
              <a:t>b</a:t>
            </a:r>
            <a:r>
              <a:rPr lang="en-IN" sz="2800" baseline="30000" dirty="0" err="1" smtClean="0"/>
              <a:t>n</a:t>
            </a:r>
            <a:r>
              <a:rPr lang="en-IN" sz="2800" dirty="0" err="1" smtClean="0"/>
              <a:t>c</a:t>
            </a:r>
            <a:r>
              <a:rPr lang="en-IN" sz="2800" baseline="30000" dirty="0" err="1" smtClean="0"/>
              <a:t>p</a:t>
            </a:r>
            <a:r>
              <a:rPr lang="en-IN" sz="2800" dirty="0" smtClean="0"/>
              <a:t> </a:t>
            </a:r>
            <a:r>
              <a:rPr lang="en-IN" sz="2800" dirty="0"/>
              <a:t>| m, n, p ≥ 1</a:t>
            </a:r>
            <a:r>
              <a:rPr lang="en-IN" sz="2800" dirty="0" smtClean="0"/>
              <a:t>}</a:t>
            </a:r>
          </a:p>
          <a:p>
            <a:r>
              <a:rPr lang="en-IN" sz="2800" b="1" dirty="0">
                <a:solidFill>
                  <a:srgbClr val="FF0000"/>
                </a:solidFill>
              </a:rPr>
              <a:t>We define an AG (attribute grammar) based on this CFG to generate L = {</a:t>
            </a:r>
            <a:r>
              <a:rPr lang="en-IN" sz="2800" b="1" dirty="0" err="1" smtClean="0">
                <a:solidFill>
                  <a:srgbClr val="FF0000"/>
                </a:solidFill>
              </a:rPr>
              <a:t>a</a:t>
            </a:r>
            <a:r>
              <a:rPr lang="en-IN" sz="2800" b="1" baseline="30000" dirty="0" err="1" smtClean="0">
                <a:solidFill>
                  <a:srgbClr val="FF0000"/>
                </a:solidFill>
              </a:rPr>
              <a:t>n</a:t>
            </a:r>
            <a:r>
              <a:rPr lang="en-IN" sz="2800" b="1" dirty="0" err="1" smtClean="0">
                <a:solidFill>
                  <a:srgbClr val="FF0000"/>
                </a:solidFill>
              </a:rPr>
              <a:t>b</a:t>
            </a:r>
            <a:r>
              <a:rPr lang="en-IN" sz="2800" b="1" baseline="30000" dirty="0" err="1" smtClean="0">
                <a:solidFill>
                  <a:srgbClr val="FF0000"/>
                </a:solidFill>
              </a:rPr>
              <a:t>n</a:t>
            </a:r>
            <a:r>
              <a:rPr lang="en-IN" sz="2800" b="1" dirty="0" err="1" smtClean="0">
                <a:solidFill>
                  <a:srgbClr val="FF0000"/>
                </a:solidFill>
              </a:rPr>
              <a:t>c</a:t>
            </a:r>
            <a:r>
              <a:rPr lang="en-IN" sz="2800" b="1" baseline="30000" dirty="0" err="1" smtClean="0">
                <a:solidFill>
                  <a:srgbClr val="FF0000"/>
                </a:solidFill>
              </a:rPr>
              <a:t>n</a:t>
            </a:r>
            <a:r>
              <a:rPr lang="en-IN" sz="2800" b="1" dirty="0" smtClean="0">
                <a:solidFill>
                  <a:srgbClr val="FF0000"/>
                </a:solidFill>
              </a:rPr>
              <a:t> </a:t>
            </a:r>
            <a:r>
              <a:rPr lang="en-IN" sz="2800" b="1" dirty="0">
                <a:solidFill>
                  <a:srgbClr val="FF0000"/>
                </a:solidFill>
              </a:rPr>
              <a:t>| n ≥ 1} </a:t>
            </a:r>
            <a:endParaRPr lang="en-IN" sz="2800" b="1" dirty="0" smtClean="0">
              <a:solidFill>
                <a:srgbClr val="FF0000"/>
              </a:solidFill>
            </a:endParaRPr>
          </a:p>
          <a:p>
            <a:r>
              <a:rPr lang="en-IN" sz="2800" dirty="0"/>
              <a:t>All </a:t>
            </a:r>
            <a:r>
              <a:rPr lang="en-IN" sz="2800" dirty="0" smtClean="0"/>
              <a:t>the </a:t>
            </a:r>
            <a:r>
              <a:rPr lang="en-IN" sz="2800" dirty="0"/>
              <a:t>non-terminals will have only synthesized </a:t>
            </a:r>
            <a:r>
              <a:rPr lang="en-IN" sz="2800" dirty="0" smtClean="0"/>
              <a:t>attributes</a:t>
            </a:r>
          </a:p>
          <a:p>
            <a:r>
              <a:rPr lang="en-IN" sz="2800" dirty="0"/>
              <a:t>AS(S) = {equal ↑: {T, F}} </a:t>
            </a:r>
            <a:endParaRPr lang="en-IN" sz="2800" dirty="0" smtClean="0"/>
          </a:p>
          <a:p>
            <a:r>
              <a:rPr lang="en-IN" sz="2800" dirty="0" smtClean="0"/>
              <a:t>AS(A</a:t>
            </a:r>
            <a:r>
              <a:rPr lang="en-IN" sz="2800" dirty="0"/>
              <a:t>) = AS(B) = AS(C) = {count ↑: integer}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Semantic Analysis II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35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Attribute Grammar - Example 2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 → ABC </a:t>
            </a:r>
            <a:r>
              <a:rPr lang="en-IN" dirty="0" smtClean="0"/>
              <a:t>	{</a:t>
            </a:r>
            <a:r>
              <a:rPr lang="en-IN" dirty="0" err="1"/>
              <a:t>S.equal</a:t>
            </a:r>
            <a:r>
              <a:rPr lang="en-IN" dirty="0"/>
              <a:t> ↑:= if </a:t>
            </a:r>
            <a:r>
              <a:rPr lang="en-IN" dirty="0" err="1"/>
              <a:t>A.count</a:t>
            </a:r>
            <a:r>
              <a:rPr lang="en-IN" dirty="0"/>
              <a:t> ↑= </a:t>
            </a:r>
            <a:r>
              <a:rPr lang="en-IN" dirty="0" err="1"/>
              <a:t>B.count</a:t>
            </a:r>
            <a:r>
              <a:rPr lang="en-IN" dirty="0"/>
              <a:t> ↑ &amp; </a:t>
            </a:r>
            <a:r>
              <a:rPr lang="en-IN" dirty="0" err="1"/>
              <a:t>B.count</a:t>
            </a:r>
            <a:r>
              <a:rPr lang="en-IN" dirty="0"/>
              <a:t> ↑= </a:t>
            </a:r>
            <a:r>
              <a:rPr lang="en-IN" dirty="0" smtClean="0"/>
              <a:t>			</a:t>
            </a:r>
            <a:r>
              <a:rPr lang="en-IN" dirty="0" err="1" smtClean="0"/>
              <a:t>C.count</a:t>
            </a:r>
            <a:r>
              <a:rPr lang="en-IN" dirty="0" smtClean="0"/>
              <a:t> </a:t>
            </a:r>
            <a:r>
              <a:rPr lang="en-IN" dirty="0"/>
              <a:t>↑ then T else F} </a:t>
            </a:r>
          </a:p>
          <a:p>
            <a:r>
              <a:rPr lang="en-IN" dirty="0" smtClean="0"/>
              <a:t>A</a:t>
            </a:r>
            <a:r>
              <a:rPr lang="en-IN" baseline="-25000" dirty="0" smtClean="0"/>
              <a:t>1</a:t>
            </a:r>
            <a:r>
              <a:rPr lang="en-IN" dirty="0" smtClean="0"/>
              <a:t> </a:t>
            </a:r>
            <a:r>
              <a:rPr lang="en-IN" dirty="0"/>
              <a:t>→ aA2 </a:t>
            </a:r>
            <a:r>
              <a:rPr lang="en-IN" dirty="0" smtClean="0"/>
              <a:t>	{</a:t>
            </a:r>
            <a:r>
              <a:rPr lang="en-IN" dirty="0"/>
              <a:t>A</a:t>
            </a:r>
            <a:r>
              <a:rPr lang="en-IN" baseline="-25000" dirty="0"/>
              <a:t>1</a:t>
            </a:r>
            <a:r>
              <a:rPr lang="en-IN" dirty="0"/>
              <a:t>.count ↑:= A</a:t>
            </a:r>
            <a:r>
              <a:rPr lang="en-IN" baseline="-25000" dirty="0"/>
              <a:t>2</a:t>
            </a:r>
            <a:r>
              <a:rPr lang="en-IN" dirty="0"/>
              <a:t>.count ↑ +1} </a:t>
            </a:r>
          </a:p>
          <a:p>
            <a:r>
              <a:rPr lang="en-IN" dirty="0" smtClean="0"/>
              <a:t>A </a:t>
            </a:r>
            <a:r>
              <a:rPr lang="en-IN" dirty="0"/>
              <a:t>→ a </a:t>
            </a:r>
            <a:r>
              <a:rPr lang="en-IN" dirty="0" smtClean="0"/>
              <a:t>	{</a:t>
            </a:r>
            <a:r>
              <a:rPr lang="en-IN" dirty="0" err="1"/>
              <a:t>A.count</a:t>
            </a:r>
            <a:r>
              <a:rPr lang="en-IN" dirty="0"/>
              <a:t> ↑:= 1} </a:t>
            </a:r>
          </a:p>
          <a:p>
            <a:r>
              <a:rPr lang="en-IN" dirty="0" smtClean="0"/>
              <a:t>B</a:t>
            </a:r>
            <a:r>
              <a:rPr lang="en-IN" baseline="-25000" dirty="0" smtClean="0"/>
              <a:t>1</a:t>
            </a:r>
            <a:r>
              <a:rPr lang="en-IN" dirty="0" smtClean="0"/>
              <a:t> </a:t>
            </a:r>
            <a:r>
              <a:rPr lang="en-IN" dirty="0"/>
              <a:t>→ bB</a:t>
            </a:r>
            <a:r>
              <a:rPr lang="en-IN" baseline="-25000" dirty="0"/>
              <a:t>2</a:t>
            </a:r>
            <a:r>
              <a:rPr lang="en-IN" dirty="0"/>
              <a:t> </a:t>
            </a:r>
            <a:r>
              <a:rPr lang="en-IN" dirty="0" smtClean="0"/>
              <a:t>	{</a:t>
            </a:r>
            <a:r>
              <a:rPr lang="en-IN" dirty="0"/>
              <a:t>B1.count ↑:= B</a:t>
            </a:r>
            <a:r>
              <a:rPr lang="en-IN" baseline="-25000" dirty="0"/>
              <a:t>2</a:t>
            </a:r>
            <a:r>
              <a:rPr lang="en-IN" dirty="0"/>
              <a:t>.count ↑ +1} </a:t>
            </a:r>
          </a:p>
          <a:p>
            <a:r>
              <a:rPr lang="en-IN" dirty="0" smtClean="0"/>
              <a:t>B </a:t>
            </a:r>
            <a:r>
              <a:rPr lang="en-IN" dirty="0"/>
              <a:t>→ </a:t>
            </a:r>
            <a:r>
              <a:rPr lang="en-IN" dirty="0" smtClean="0"/>
              <a:t>b	 </a:t>
            </a:r>
            <a:r>
              <a:rPr lang="en-IN" dirty="0"/>
              <a:t>{</a:t>
            </a:r>
            <a:r>
              <a:rPr lang="en-IN" dirty="0" err="1"/>
              <a:t>B.count</a:t>
            </a:r>
            <a:r>
              <a:rPr lang="en-IN" dirty="0"/>
              <a:t> ↑:= 1} </a:t>
            </a:r>
          </a:p>
          <a:p>
            <a:r>
              <a:rPr lang="en-IN" dirty="0" smtClean="0"/>
              <a:t>C</a:t>
            </a:r>
            <a:r>
              <a:rPr lang="en-IN" baseline="-25000" dirty="0" smtClean="0"/>
              <a:t>1</a:t>
            </a:r>
            <a:r>
              <a:rPr lang="en-IN" dirty="0" smtClean="0"/>
              <a:t> </a:t>
            </a:r>
            <a:r>
              <a:rPr lang="en-IN" dirty="0"/>
              <a:t>→ </a:t>
            </a:r>
            <a:r>
              <a:rPr lang="en-IN" dirty="0" smtClean="0"/>
              <a:t>cC</a:t>
            </a:r>
            <a:r>
              <a:rPr lang="en-IN" baseline="-25000" dirty="0" smtClean="0"/>
              <a:t>2	</a:t>
            </a:r>
            <a:r>
              <a:rPr lang="en-IN" dirty="0" smtClean="0"/>
              <a:t> </a:t>
            </a:r>
            <a:r>
              <a:rPr lang="en-IN" dirty="0"/>
              <a:t>{C1.count ↑:= C</a:t>
            </a:r>
            <a:r>
              <a:rPr lang="en-IN" baseline="-25000" dirty="0"/>
              <a:t>2</a:t>
            </a:r>
            <a:r>
              <a:rPr lang="en-IN" dirty="0"/>
              <a:t>.count ↑ +1} </a:t>
            </a:r>
          </a:p>
          <a:p>
            <a:r>
              <a:rPr lang="en-IN" dirty="0" smtClean="0"/>
              <a:t>C </a:t>
            </a:r>
            <a:r>
              <a:rPr lang="en-IN" dirty="0"/>
              <a:t>→ c </a:t>
            </a:r>
            <a:r>
              <a:rPr lang="en-IN" dirty="0" smtClean="0"/>
              <a:t>	{</a:t>
            </a:r>
            <a:r>
              <a:rPr lang="en-IN" dirty="0" err="1"/>
              <a:t>C.count</a:t>
            </a:r>
            <a:r>
              <a:rPr lang="en-IN" dirty="0"/>
              <a:t> ↑:= 1}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Semantic Analysis II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641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3827586"/>
            <a:ext cx="5556188" cy="27113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Attribute Grammar - Example 2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12776"/>
            <a:ext cx="7886700" cy="4351338"/>
          </a:xfrm>
        </p:spPr>
        <p:txBody>
          <a:bodyPr>
            <a:normAutofit/>
          </a:bodyPr>
          <a:lstStyle/>
          <a:p>
            <a:r>
              <a:rPr lang="en-IN" sz="2000" dirty="0"/>
              <a:t>S → ABC </a:t>
            </a:r>
            <a:r>
              <a:rPr lang="en-IN" sz="2000" dirty="0" smtClean="0"/>
              <a:t>	{</a:t>
            </a:r>
            <a:r>
              <a:rPr lang="en-IN" sz="2000" dirty="0" err="1"/>
              <a:t>S.equal</a:t>
            </a:r>
            <a:r>
              <a:rPr lang="en-IN" sz="2000" dirty="0"/>
              <a:t> ↑:= if </a:t>
            </a:r>
            <a:r>
              <a:rPr lang="en-IN" sz="2000" dirty="0" err="1"/>
              <a:t>A.count</a:t>
            </a:r>
            <a:r>
              <a:rPr lang="en-IN" sz="2000" dirty="0"/>
              <a:t> ↑= </a:t>
            </a:r>
            <a:r>
              <a:rPr lang="en-IN" sz="2000" dirty="0" err="1"/>
              <a:t>B.count</a:t>
            </a:r>
            <a:r>
              <a:rPr lang="en-IN" sz="2000" dirty="0"/>
              <a:t> ↑ &amp; </a:t>
            </a:r>
            <a:r>
              <a:rPr lang="en-IN" sz="2000" dirty="0" err="1"/>
              <a:t>B.count</a:t>
            </a:r>
            <a:r>
              <a:rPr lang="en-IN" sz="2000" dirty="0"/>
              <a:t> ↑= </a:t>
            </a:r>
            <a:r>
              <a:rPr lang="en-IN" sz="2000" dirty="0" smtClean="0"/>
              <a:t>			</a:t>
            </a:r>
            <a:r>
              <a:rPr lang="en-IN" sz="2000" dirty="0" err="1" smtClean="0"/>
              <a:t>C.count</a:t>
            </a:r>
            <a:r>
              <a:rPr lang="en-IN" sz="2000" dirty="0" smtClean="0"/>
              <a:t> </a:t>
            </a:r>
            <a:r>
              <a:rPr lang="en-IN" sz="2000" dirty="0"/>
              <a:t>↑ then T else F} </a:t>
            </a:r>
          </a:p>
          <a:p>
            <a:r>
              <a:rPr lang="en-IN" sz="2000" dirty="0" smtClean="0"/>
              <a:t>A</a:t>
            </a:r>
            <a:r>
              <a:rPr lang="en-IN" sz="2000" baseline="-25000" dirty="0" smtClean="0"/>
              <a:t>1</a:t>
            </a:r>
            <a:r>
              <a:rPr lang="en-IN" sz="2000" dirty="0" smtClean="0"/>
              <a:t> </a:t>
            </a:r>
            <a:r>
              <a:rPr lang="en-IN" sz="2000" dirty="0"/>
              <a:t>→ aA2 </a:t>
            </a:r>
            <a:r>
              <a:rPr lang="en-IN" sz="2000" dirty="0" smtClean="0"/>
              <a:t>	{</a:t>
            </a:r>
            <a:r>
              <a:rPr lang="en-IN" sz="2000" dirty="0"/>
              <a:t>A</a:t>
            </a:r>
            <a:r>
              <a:rPr lang="en-IN" sz="2000" baseline="-25000" dirty="0"/>
              <a:t>1</a:t>
            </a:r>
            <a:r>
              <a:rPr lang="en-IN" sz="2000" dirty="0"/>
              <a:t>.count ↑:= A</a:t>
            </a:r>
            <a:r>
              <a:rPr lang="en-IN" sz="2000" baseline="-25000" dirty="0"/>
              <a:t>2</a:t>
            </a:r>
            <a:r>
              <a:rPr lang="en-IN" sz="2000" dirty="0"/>
              <a:t>.count ↑ +1} </a:t>
            </a:r>
          </a:p>
          <a:p>
            <a:r>
              <a:rPr lang="en-IN" sz="2000" dirty="0" smtClean="0"/>
              <a:t>A </a:t>
            </a:r>
            <a:r>
              <a:rPr lang="en-IN" sz="2000" dirty="0"/>
              <a:t>→ a </a:t>
            </a:r>
            <a:r>
              <a:rPr lang="en-IN" sz="2000" dirty="0" smtClean="0"/>
              <a:t>	{</a:t>
            </a:r>
            <a:r>
              <a:rPr lang="en-IN" sz="2000" dirty="0" err="1"/>
              <a:t>A.count</a:t>
            </a:r>
            <a:r>
              <a:rPr lang="en-IN" sz="2000" dirty="0"/>
              <a:t> ↑:= 1} </a:t>
            </a:r>
          </a:p>
          <a:p>
            <a:r>
              <a:rPr lang="en-IN" sz="2000" dirty="0" smtClean="0"/>
              <a:t>B</a:t>
            </a:r>
            <a:r>
              <a:rPr lang="en-IN" sz="2000" baseline="-25000" dirty="0" smtClean="0"/>
              <a:t>1</a:t>
            </a:r>
            <a:r>
              <a:rPr lang="en-IN" sz="2000" dirty="0" smtClean="0"/>
              <a:t> </a:t>
            </a:r>
            <a:r>
              <a:rPr lang="en-IN" sz="2000" dirty="0"/>
              <a:t>→ bB</a:t>
            </a:r>
            <a:r>
              <a:rPr lang="en-IN" sz="2000" baseline="-25000" dirty="0"/>
              <a:t>2</a:t>
            </a:r>
            <a:r>
              <a:rPr lang="en-IN" sz="2000" dirty="0"/>
              <a:t> </a:t>
            </a:r>
            <a:r>
              <a:rPr lang="en-IN" sz="2000" dirty="0" smtClean="0"/>
              <a:t>	{</a:t>
            </a:r>
            <a:r>
              <a:rPr lang="en-IN" sz="2000" dirty="0"/>
              <a:t>B1.count ↑:= B</a:t>
            </a:r>
            <a:r>
              <a:rPr lang="en-IN" sz="2000" baseline="-25000" dirty="0"/>
              <a:t>2</a:t>
            </a:r>
            <a:r>
              <a:rPr lang="en-IN" sz="2000" dirty="0"/>
              <a:t>.count ↑ +1} </a:t>
            </a:r>
          </a:p>
          <a:p>
            <a:r>
              <a:rPr lang="en-IN" sz="2000" dirty="0" smtClean="0"/>
              <a:t>B </a:t>
            </a:r>
            <a:r>
              <a:rPr lang="en-IN" sz="2000" dirty="0"/>
              <a:t>→ </a:t>
            </a:r>
            <a:r>
              <a:rPr lang="en-IN" sz="2000" dirty="0" smtClean="0"/>
              <a:t>b	 </a:t>
            </a:r>
            <a:r>
              <a:rPr lang="en-IN" sz="2000" dirty="0"/>
              <a:t>{</a:t>
            </a:r>
            <a:r>
              <a:rPr lang="en-IN" sz="2000" dirty="0" err="1"/>
              <a:t>B.count</a:t>
            </a:r>
            <a:r>
              <a:rPr lang="en-IN" sz="2000" dirty="0"/>
              <a:t> ↑:= 1} </a:t>
            </a:r>
          </a:p>
          <a:p>
            <a:r>
              <a:rPr lang="en-IN" sz="2000" dirty="0" smtClean="0"/>
              <a:t>C</a:t>
            </a:r>
            <a:r>
              <a:rPr lang="en-IN" sz="2000" baseline="-25000" dirty="0" smtClean="0"/>
              <a:t>1</a:t>
            </a:r>
            <a:r>
              <a:rPr lang="en-IN" sz="2000" dirty="0" smtClean="0"/>
              <a:t> </a:t>
            </a:r>
            <a:r>
              <a:rPr lang="en-IN" sz="2000" dirty="0"/>
              <a:t>→ </a:t>
            </a:r>
            <a:r>
              <a:rPr lang="en-IN" sz="2000" dirty="0" smtClean="0"/>
              <a:t>cC</a:t>
            </a:r>
            <a:r>
              <a:rPr lang="en-IN" sz="2000" baseline="-25000" dirty="0" smtClean="0"/>
              <a:t>2	</a:t>
            </a:r>
            <a:r>
              <a:rPr lang="en-IN" sz="2000" dirty="0" smtClean="0"/>
              <a:t> </a:t>
            </a:r>
            <a:r>
              <a:rPr lang="en-IN" sz="2000" dirty="0"/>
              <a:t>{C1.count ↑:= C</a:t>
            </a:r>
            <a:r>
              <a:rPr lang="en-IN" sz="2000" baseline="-25000" dirty="0"/>
              <a:t>2</a:t>
            </a:r>
            <a:r>
              <a:rPr lang="en-IN" sz="2000" dirty="0"/>
              <a:t>.count ↑ +1} </a:t>
            </a:r>
          </a:p>
          <a:p>
            <a:r>
              <a:rPr lang="en-IN" sz="2000" dirty="0" smtClean="0"/>
              <a:t>C </a:t>
            </a:r>
            <a:r>
              <a:rPr lang="en-IN" sz="2000" dirty="0"/>
              <a:t>→ c </a:t>
            </a:r>
            <a:r>
              <a:rPr lang="en-IN" sz="2000" dirty="0" smtClean="0"/>
              <a:t>	{</a:t>
            </a:r>
            <a:r>
              <a:rPr lang="en-IN" sz="2000" dirty="0" err="1"/>
              <a:t>C.count</a:t>
            </a:r>
            <a:r>
              <a:rPr lang="en-IN" sz="2000" dirty="0"/>
              <a:t> ↑:= 1}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Semantic Analysis II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8301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Attribute Grammar - Example 2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12776"/>
            <a:ext cx="7886700" cy="4351338"/>
          </a:xfrm>
        </p:spPr>
        <p:txBody>
          <a:bodyPr>
            <a:normAutofit/>
          </a:bodyPr>
          <a:lstStyle/>
          <a:p>
            <a:r>
              <a:rPr lang="en-IN" sz="2000" dirty="0"/>
              <a:t>S → ABC </a:t>
            </a:r>
            <a:r>
              <a:rPr lang="en-IN" sz="2000" dirty="0" smtClean="0"/>
              <a:t>	{</a:t>
            </a:r>
            <a:r>
              <a:rPr lang="en-IN" sz="2000" dirty="0" err="1"/>
              <a:t>S.equal</a:t>
            </a:r>
            <a:r>
              <a:rPr lang="en-IN" sz="2000" dirty="0"/>
              <a:t> ↑:= if </a:t>
            </a:r>
            <a:r>
              <a:rPr lang="en-IN" sz="2000" dirty="0" err="1"/>
              <a:t>A.count</a:t>
            </a:r>
            <a:r>
              <a:rPr lang="en-IN" sz="2000" dirty="0"/>
              <a:t> ↑= </a:t>
            </a:r>
            <a:r>
              <a:rPr lang="en-IN" sz="2000" dirty="0" err="1"/>
              <a:t>B.count</a:t>
            </a:r>
            <a:r>
              <a:rPr lang="en-IN" sz="2000" dirty="0"/>
              <a:t> ↑ &amp; </a:t>
            </a:r>
            <a:r>
              <a:rPr lang="en-IN" sz="2000" dirty="0" err="1"/>
              <a:t>B.count</a:t>
            </a:r>
            <a:r>
              <a:rPr lang="en-IN" sz="2000" dirty="0"/>
              <a:t> ↑= </a:t>
            </a:r>
            <a:r>
              <a:rPr lang="en-IN" sz="2000" dirty="0" smtClean="0"/>
              <a:t>			</a:t>
            </a:r>
            <a:r>
              <a:rPr lang="en-IN" sz="2000" dirty="0" err="1" smtClean="0"/>
              <a:t>C.count</a:t>
            </a:r>
            <a:r>
              <a:rPr lang="en-IN" sz="2000" dirty="0" smtClean="0"/>
              <a:t> </a:t>
            </a:r>
            <a:r>
              <a:rPr lang="en-IN" sz="2000" dirty="0"/>
              <a:t>↑ then T else F} </a:t>
            </a:r>
          </a:p>
          <a:p>
            <a:r>
              <a:rPr lang="en-IN" sz="2000" dirty="0" smtClean="0"/>
              <a:t>A</a:t>
            </a:r>
            <a:r>
              <a:rPr lang="en-IN" sz="2000" baseline="-25000" dirty="0" smtClean="0"/>
              <a:t>1</a:t>
            </a:r>
            <a:r>
              <a:rPr lang="en-IN" sz="2000" dirty="0" smtClean="0"/>
              <a:t> </a:t>
            </a:r>
            <a:r>
              <a:rPr lang="en-IN" sz="2000" dirty="0"/>
              <a:t>→ aA2 </a:t>
            </a:r>
            <a:r>
              <a:rPr lang="en-IN" sz="2000" dirty="0" smtClean="0"/>
              <a:t>	{</a:t>
            </a:r>
            <a:r>
              <a:rPr lang="en-IN" sz="2000" dirty="0"/>
              <a:t>A</a:t>
            </a:r>
            <a:r>
              <a:rPr lang="en-IN" sz="2000" baseline="-25000" dirty="0"/>
              <a:t>1</a:t>
            </a:r>
            <a:r>
              <a:rPr lang="en-IN" sz="2000" dirty="0"/>
              <a:t>.count ↑:= A</a:t>
            </a:r>
            <a:r>
              <a:rPr lang="en-IN" sz="2000" baseline="-25000" dirty="0"/>
              <a:t>2</a:t>
            </a:r>
            <a:r>
              <a:rPr lang="en-IN" sz="2000" dirty="0"/>
              <a:t>.count ↑ +1} </a:t>
            </a:r>
          </a:p>
          <a:p>
            <a:r>
              <a:rPr lang="en-IN" sz="2000" dirty="0" smtClean="0"/>
              <a:t>A </a:t>
            </a:r>
            <a:r>
              <a:rPr lang="en-IN" sz="2000" dirty="0"/>
              <a:t>→ a </a:t>
            </a:r>
            <a:r>
              <a:rPr lang="en-IN" sz="2000" dirty="0" smtClean="0"/>
              <a:t>	{</a:t>
            </a:r>
            <a:r>
              <a:rPr lang="en-IN" sz="2000" dirty="0" err="1"/>
              <a:t>A.count</a:t>
            </a:r>
            <a:r>
              <a:rPr lang="en-IN" sz="2000" dirty="0"/>
              <a:t> ↑:= 1} </a:t>
            </a:r>
          </a:p>
          <a:p>
            <a:r>
              <a:rPr lang="en-IN" sz="2000" dirty="0" smtClean="0"/>
              <a:t>B</a:t>
            </a:r>
            <a:r>
              <a:rPr lang="en-IN" sz="2000" baseline="-25000" dirty="0" smtClean="0"/>
              <a:t>1</a:t>
            </a:r>
            <a:r>
              <a:rPr lang="en-IN" sz="2000" dirty="0" smtClean="0"/>
              <a:t> </a:t>
            </a:r>
            <a:r>
              <a:rPr lang="en-IN" sz="2000" dirty="0"/>
              <a:t>→ bB</a:t>
            </a:r>
            <a:r>
              <a:rPr lang="en-IN" sz="2000" baseline="-25000" dirty="0"/>
              <a:t>2</a:t>
            </a:r>
            <a:r>
              <a:rPr lang="en-IN" sz="2000" dirty="0"/>
              <a:t> </a:t>
            </a:r>
            <a:r>
              <a:rPr lang="en-IN" sz="2000" dirty="0" smtClean="0"/>
              <a:t>	{</a:t>
            </a:r>
            <a:r>
              <a:rPr lang="en-IN" sz="2000" dirty="0"/>
              <a:t>B1.count ↑:= B</a:t>
            </a:r>
            <a:r>
              <a:rPr lang="en-IN" sz="2000" baseline="-25000" dirty="0"/>
              <a:t>2</a:t>
            </a:r>
            <a:r>
              <a:rPr lang="en-IN" sz="2000" dirty="0"/>
              <a:t>.count ↑ +1} </a:t>
            </a:r>
          </a:p>
          <a:p>
            <a:r>
              <a:rPr lang="en-IN" sz="2000" dirty="0" smtClean="0"/>
              <a:t>B </a:t>
            </a:r>
            <a:r>
              <a:rPr lang="en-IN" sz="2000" dirty="0"/>
              <a:t>→ </a:t>
            </a:r>
            <a:r>
              <a:rPr lang="en-IN" sz="2000" dirty="0" smtClean="0"/>
              <a:t>b	 </a:t>
            </a:r>
            <a:r>
              <a:rPr lang="en-IN" sz="2000" dirty="0"/>
              <a:t>{</a:t>
            </a:r>
            <a:r>
              <a:rPr lang="en-IN" sz="2000" dirty="0" err="1"/>
              <a:t>B.count</a:t>
            </a:r>
            <a:r>
              <a:rPr lang="en-IN" sz="2000" dirty="0"/>
              <a:t> ↑:= 1} </a:t>
            </a:r>
          </a:p>
          <a:p>
            <a:r>
              <a:rPr lang="en-IN" sz="2000" dirty="0" smtClean="0"/>
              <a:t>C</a:t>
            </a:r>
            <a:r>
              <a:rPr lang="en-IN" sz="2000" baseline="-25000" dirty="0" smtClean="0"/>
              <a:t>1</a:t>
            </a:r>
            <a:r>
              <a:rPr lang="en-IN" sz="2000" dirty="0" smtClean="0"/>
              <a:t> </a:t>
            </a:r>
            <a:r>
              <a:rPr lang="en-IN" sz="2000" dirty="0"/>
              <a:t>→ </a:t>
            </a:r>
            <a:r>
              <a:rPr lang="en-IN" sz="2000" dirty="0" smtClean="0"/>
              <a:t>cC</a:t>
            </a:r>
            <a:r>
              <a:rPr lang="en-IN" sz="2000" baseline="-25000" dirty="0" smtClean="0"/>
              <a:t>2	</a:t>
            </a:r>
            <a:r>
              <a:rPr lang="en-IN" sz="2000" dirty="0" smtClean="0"/>
              <a:t> </a:t>
            </a:r>
            <a:r>
              <a:rPr lang="en-IN" sz="2000" dirty="0"/>
              <a:t>{C1.count ↑:= C</a:t>
            </a:r>
            <a:r>
              <a:rPr lang="en-IN" sz="2000" baseline="-25000" dirty="0"/>
              <a:t>2</a:t>
            </a:r>
            <a:r>
              <a:rPr lang="en-IN" sz="2000" dirty="0"/>
              <a:t>.count ↑ +1} </a:t>
            </a:r>
          </a:p>
          <a:p>
            <a:r>
              <a:rPr lang="en-IN" sz="2000" dirty="0" smtClean="0"/>
              <a:t>C </a:t>
            </a:r>
            <a:r>
              <a:rPr lang="en-IN" sz="2000" dirty="0"/>
              <a:t>→ c </a:t>
            </a:r>
            <a:r>
              <a:rPr lang="en-IN" sz="2000" dirty="0" smtClean="0"/>
              <a:t>	{</a:t>
            </a:r>
            <a:r>
              <a:rPr lang="en-IN" sz="2000" dirty="0" err="1"/>
              <a:t>C.count</a:t>
            </a:r>
            <a:r>
              <a:rPr lang="en-IN" sz="2000" dirty="0"/>
              <a:t> ↑:= 1}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Semantic Analysis II</a:t>
            </a:r>
            <a:endParaRPr lang="de-CH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3582" y="3955261"/>
            <a:ext cx="5970418" cy="285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61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Attribute Grammar - Example 2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12776"/>
            <a:ext cx="7886700" cy="4351338"/>
          </a:xfrm>
        </p:spPr>
        <p:txBody>
          <a:bodyPr>
            <a:normAutofit/>
          </a:bodyPr>
          <a:lstStyle/>
          <a:p>
            <a:r>
              <a:rPr lang="en-IN" sz="2000" dirty="0"/>
              <a:t>S → ABC </a:t>
            </a:r>
            <a:r>
              <a:rPr lang="en-IN" sz="2000" dirty="0" smtClean="0"/>
              <a:t>	{</a:t>
            </a:r>
            <a:r>
              <a:rPr lang="en-IN" sz="2000" dirty="0" err="1"/>
              <a:t>S.equal</a:t>
            </a:r>
            <a:r>
              <a:rPr lang="en-IN" sz="2000" dirty="0"/>
              <a:t> ↑:= if </a:t>
            </a:r>
            <a:r>
              <a:rPr lang="en-IN" sz="2000" dirty="0" err="1"/>
              <a:t>A.count</a:t>
            </a:r>
            <a:r>
              <a:rPr lang="en-IN" sz="2000" dirty="0"/>
              <a:t> ↑= </a:t>
            </a:r>
            <a:r>
              <a:rPr lang="en-IN" sz="2000" dirty="0" err="1"/>
              <a:t>B.count</a:t>
            </a:r>
            <a:r>
              <a:rPr lang="en-IN" sz="2000" dirty="0"/>
              <a:t> ↑ &amp; </a:t>
            </a:r>
            <a:r>
              <a:rPr lang="en-IN" sz="2000" dirty="0" err="1"/>
              <a:t>B.count</a:t>
            </a:r>
            <a:r>
              <a:rPr lang="en-IN" sz="2000" dirty="0"/>
              <a:t> ↑= </a:t>
            </a:r>
            <a:r>
              <a:rPr lang="en-IN" sz="2000" dirty="0" smtClean="0"/>
              <a:t>			</a:t>
            </a:r>
            <a:r>
              <a:rPr lang="en-IN" sz="2000" dirty="0" err="1" smtClean="0"/>
              <a:t>C.count</a:t>
            </a:r>
            <a:r>
              <a:rPr lang="en-IN" sz="2000" dirty="0" smtClean="0"/>
              <a:t> </a:t>
            </a:r>
            <a:r>
              <a:rPr lang="en-IN" sz="2000" dirty="0"/>
              <a:t>↑ then T else F} </a:t>
            </a:r>
          </a:p>
          <a:p>
            <a:r>
              <a:rPr lang="en-IN" sz="2000" dirty="0" smtClean="0"/>
              <a:t>A</a:t>
            </a:r>
            <a:r>
              <a:rPr lang="en-IN" sz="2000" baseline="-25000" dirty="0" smtClean="0"/>
              <a:t>1</a:t>
            </a:r>
            <a:r>
              <a:rPr lang="en-IN" sz="2000" dirty="0" smtClean="0"/>
              <a:t> </a:t>
            </a:r>
            <a:r>
              <a:rPr lang="en-IN" sz="2000" dirty="0"/>
              <a:t>→ aA2 </a:t>
            </a:r>
            <a:r>
              <a:rPr lang="en-IN" sz="2000" dirty="0" smtClean="0"/>
              <a:t>	{</a:t>
            </a:r>
            <a:r>
              <a:rPr lang="en-IN" sz="2000" dirty="0"/>
              <a:t>A</a:t>
            </a:r>
            <a:r>
              <a:rPr lang="en-IN" sz="2000" baseline="-25000" dirty="0"/>
              <a:t>1</a:t>
            </a:r>
            <a:r>
              <a:rPr lang="en-IN" sz="2000" dirty="0"/>
              <a:t>.count ↑:= A</a:t>
            </a:r>
            <a:r>
              <a:rPr lang="en-IN" sz="2000" baseline="-25000" dirty="0"/>
              <a:t>2</a:t>
            </a:r>
            <a:r>
              <a:rPr lang="en-IN" sz="2000" dirty="0"/>
              <a:t>.count ↑ +1} </a:t>
            </a:r>
          </a:p>
          <a:p>
            <a:r>
              <a:rPr lang="en-IN" sz="2000" dirty="0" smtClean="0"/>
              <a:t>A </a:t>
            </a:r>
            <a:r>
              <a:rPr lang="en-IN" sz="2000" dirty="0"/>
              <a:t>→ a </a:t>
            </a:r>
            <a:r>
              <a:rPr lang="en-IN" sz="2000" dirty="0" smtClean="0"/>
              <a:t>	{</a:t>
            </a:r>
            <a:r>
              <a:rPr lang="en-IN" sz="2000" dirty="0" err="1"/>
              <a:t>A.count</a:t>
            </a:r>
            <a:r>
              <a:rPr lang="en-IN" sz="2000" dirty="0"/>
              <a:t> ↑:= 1} </a:t>
            </a:r>
          </a:p>
          <a:p>
            <a:r>
              <a:rPr lang="en-IN" sz="2000" dirty="0" smtClean="0"/>
              <a:t>B</a:t>
            </a:r>
            <a:r>
              <a:rPr lang="en-IN" sz="2000" baseline="-25000" dirty="0" smtClean="0"/>
              <a:t>1</a:t>
            </a:r>
            <a:r>
              <a:rPr lang="en-IN" sz="2000" dirty="0" smtClean="0"/>
              <a:t> </a:t>
            </a:r>
            <a:r>
              <a:rPr lang="en-IN" sz="2000" dirty="0"/>
              <a:t>→ bB</a:t>
            </a:r>
            <a:r>
              <a:rPr lang="en-IN" sz="2000" baseline="-25000" dirty="0"/>
              <a:t>2</a:t>
            </a:r>
            <a:r>
              <a:rPr lang="en-IN" sz="2000" dirty="0"/>
              <a:t> </a:t>
            </a:r>
            <a:r>
              <a:rPr lang="en-IN" sz="2000" dirty="0" smtClean="0"/>
              <a:t>	{</a:t>
            </a:r>
            <a:r>
              <a:rPr lang="en-IN" sz="2000" dirty="0"/>
              <a:t>B1.count ↑:= B</a:t>
            </a:r>
            <a:r>
              <a:rPr lang="en-IN" sz="2000" baseline="-25000" dirty="0"/>
              <a:t>2</a:t>
            </a:r>
            <a:r>
              <a:rPr lang="en-IN" sz="2000" dirty="0"/>
              <a:t>.count ↑ +1} </a:t>
            </a:r>
          </a:p>
          <a:p>
            <a:r>
              <a:rPr lang="en-IN" sz="2000" dirty="0" smtClean="0"/>
              <a:t>B </a:t>
            </a:r>
            <a:r>
              <a:rPr lang="en-IN" sz="2000" dirty="0"/>
              <a:t>→ </a:t>
            </a:r>
            <a:r>
              <a:rPr lang="en-IN" sz="2000" dirty="0" smtClean="0"/>
              <a:t>b	 </a:t>
            </a:r>
            <a:r>
              <a:rPr lang="en-IN" sz="2000" dirty="0"/>
              <a:t>{</a:t>
            </a:r>
            <a:r>
              <a:rPr lang="en-IN" sz="2000" dirty="0" err="1"/>
              <a:t>B.count</a:t>
            </a:r>
            <a:r>
              <a:rPr lang="en-IN" sz="2000" dirty="0"/>
              <a:t> ↑:= 1} </a:t>
            </a:r>
          </a:p>
          <a:p>
            <a:r>
              <a:rPr lang="en-IN" sz="2000" dirty="0" smtClean="0"/>
              <a:t>C</a:t>
            </a:r>
            <a:r>
              <a:rPr lang="en-IN" sz="2000" baseline="-25000" dirty="0" smtClean="0"/>
              <a:t>1</a:t>
            </a:r>
            <a:r>
              <a:rPr lang="en-IN" sz="2000" dirty="0" smtClean="0"/>
              <a:t> </a:t>
            </a:r>
            <a:r>
              <a:rPr lang="en-IN" sz="2000" dirty="0"/>
              <a:t>→ </a:t>
            </a:r>
            <a:r>
              <a:rPr lang="en-IN" sz="2000" dirty="0" smtClean="0"/>
              <a:t>cC</a:t>
            </a:r>
            <a:r>
              <a:rPr lang="en-IN" sz="2000" baseline="-25000" dirty="0" smtClean="0"/>
              <a:t>2	</a:t>
            </a:r>
            <a:r>
              <a:rPr lang="en-IN" sz="2000" dirty="0" smtClean="0"/>
              <a:t> </a:t>
            </a:r>
            <a:r>
              <a:rPr lang="en-IN" sz="2000" dirty="0"/>
              <a:t>{C1.count ↑:= C</a:t>
            </a:r>
            <a:r>
              <a:rPr lang="en-IN" sz="2000" baseline="-25000" dirty="0"/>
              <a:t>2</a:t>
            </a:r>
            <a:r>
              <a:rPr lang="en-IN" sz="2000" dirty="0"/>
              <a:t>.count ↑ +1} </a:t>
            </a:r>
          </a:p>
          <a:p>
            <a:r>
              <a:rPr lang="en-IN" sz="2000" dirty="0" smtClean="0"/>
              <a:t>C </a:t>
            </a:r>
            <a:r>
              <a:rPr lang="en-IN" sz="2000" dirty="0"/>
              <a:t>→ c </a:t>
            </a:r>
            <a:r>
              <a:rPr lang="en-IN" sz="2000" dirty="0" smtClean="0"/>
              <a:t>	{</a:t>
            </a:r>
            <a:r>
              <a:rPr lang="en-IN" sz="2000" dirty="0" err="1"/>
              <a:t>C.count</a:t>
            </a:r>
            <a:r>
              <a:rPr lang="en-IN" sz="2000" dirty="0"/>
              <a:t> ↑:= 1}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Semantic Analysis II</a:t>
            </a:r>
            <a:endParaRPr lang="de-CH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3978986"/>
            <a:ext cx="5652120" cy="278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95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Attribute Grammar - Example 2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12776"/>
            <a:ext cx="7886700" cy="4351338"/>
          </a:xfrm>
        </p:spPr>
        <p:txBody>
          <a:bodyPr>
            <a:normAutofit/>
          </a:bodyPr>
          <a:lstStyle/>
          <a:p>
            <a:r>
              <a:rPr lang="en-IN" sz="2000" dirty="0"/>
              <a:t>S → ABC </a:t>
            </a:r>
            <a:r>
              <a:rPr lang="en-IN" sz="2000" dirty="0" smtClean="0"/>
              <a:t>	{</a:t>
            </a:r>
            <a:r>
              <a:rPr lang="en-IN" sz="2000" dirty="0" err="1"/>
              <a:t>S.equal</a:t>
            </a:r>
            <a:r>
              <a:rPr lang="en-IN" sz="2000" dirty="0"/>
              <a:t> ↑:= if </a:t>
            </a:r>
            <a:r>
              <a:rPr lang="en-IN" sz="2000" dirty="0" err="1"/>
              <a:t>A.count</a:t>
            </a:r>
            <a:r>
              <a:rPr lang="en-IN" sz="2000" dirty="0"/>
              <a:t> ↑= </a:t>
            </a:r>
            <a:r>
              <a:rPr lang="en-IN" sz="2000" dirty="0" err="1"/>
              <a:t>B.count</a:t>
            </a:r>
            <a:r>
              <a:rPr lang="en-IN" sz="2000" dirty="0"/>
              <a:t> ↑ &amp; </a:t>
            </a:r>
            <a:r>
              <a:rPr lang="en-IN" sz="2000" dirty="0" err="1"/>
              <a:t>B.count</a:t>
            </a:r>
            <a:r>
              <a:rPr lang="en-IN" sz="2000" dirty="0"/>
              <a:t> ↑= </a:t>
            </a:r>
            <a:r>
              <a:rPr lang="en-IN" sz="2000" dirty="0" smtClean="0"/>
              <a:t>			</a:t>
            </a:r>
            <a:r>
              <a:rPr lang="en-IN" sz="2000" dirty="0" err="1" smtClean="0"/>
              <a:t>C.count</a:t>
            </a:r>
            <a:r>
              <a:rPr lang="en-IN" sz="2000" dirty="0" smtClean="0"/>
              <a:t> </a:t>
            </a:r>
            <a:r>
              <a:rPr lang="en-IN" sz="2000" dirty="0"/>
              <a:t>↑ then T else F} </a:t>
            </a:r>
          </a:p>
          <a:p>
            <a:r>
              <a:rPr lang="en-IN" sz="2000" dirty="0" smtClean="0"/>
              <a:t>A</a:t>
            </a:r>
            <a:r>
              <a:rPr lang="en-IN" sz="2000" baseline="-25000" dirty="0" smtClean="0"/>
              <a:t>1</a:t>
            </a:r>
            <a:r>
              <a:rPr lang="en-IN" sz="2000" dirty="0" smtClean="0"/>
              <a:t> </a:t>
            </a:r>
            <a:r>
              <a:rPr lang="en-IN" sz="2000" dirty="0"/>
              <a:t>→ aA</a:t>
            </a:r>
            <a:r>
              <a:rPr lang="en-IN" sz="2000" baseline="-25000" dirty="0"/>
              <a:t>2 </a:t>
            </a:r>
            <a:r>
              <a:rPr lang="en-IN" sz="2000" dirty="0" smtClean="0"/>
              <a:t>	{</a:t>
            </a:r>
            <a:r>
              <a:rPr lang="en-IN" sz="2000" dirty="0"/>
              <a:t>A</a:t>
            </a:r>
            <a:r>
              <a:rPr lang="en-IN" sz="2000" baseline="-25000" dirty="0"/>
              <a:t>1</a:t>
            </a:r>
            <a:r>
              <a:rPr lang="en-IN" sz="2000" dirty="0"/>
              <a:t>.count ↑:= A</a:t>
            </a:r>
            <a:r>
              <a:rPr lang="en-IN" sz="2000" baseline="-25000" dirty="0"/>
              <a:t>2</a:t>
            </a:r>
            <a:r>
              <a:rPr lang="en-IN" sz="2000" dirty="0"/>
              <a:t>.count ↑ +1} </a:t>
            </a:r>
          </a:p>
          <a:p>
            <a:r>
              <a:rPr lang="en-IN" sz="2000" dirty="0" smtClean="0"/>
              <a:t>A </a:t>
            </a:r>
            <a:r>
              <a:rPr lang="en-IN" sz="2000" dirty="0"/>
              <a:t>→ a </a:t>
            </a:r>
            <a:r>
              <a:rPr lang="en-IN" sz="2000" dirty="0" smtClean="0"/>
              <a:t>	{</a:t>
            </a:r>
            <a:r>
              <a:rPr lang="en-IN" sz="2000" dirty="0" err="1"/>
              <a:t>A.count</a:t>
            </a:r>
            <a:r>
              <a:rPr lang="en-IN" sz="2000" dirty="0"/>
              <a:t> ↑:= 1} </a:t>
            </a:r>
          </a:p>
          <a:p>
            <a:r>
              <a:rPr lang="en-IN" sz="2000" dirty="0" smtClean="0"/>
              <a:t>B</a:t>
            </a:r>
            <a:r>
              <a:rPr lang="en-IN" sz="2000" baseline="-25000" dirty="0" smtClean="0"/>
              <a:t>1</a:t>
            </a:r>
            <a:r>
              <a:rPr lang="en-IN" sz="2000" dirty="0" smtClean="0"/>
              <a:t> </a:t>
            </a:r>
            <a:r>
              <a:rPr lang="en-IN" sz="2000" dirty="0"/>
              <a:t>→ bB</a:t>
            </a:r>
            <a:r>
              <a:rPr lang="en-IN" sz="2000" baseline="-25000" dirty="0"/>
              <a:t>2</a:t>
            </a:r>
            <a:r>
              <a:rPr lang="en-IN" sz="2000" dirty="0"/>
              <a:t> </a:t>
            </a:r>
            <a:r>
              <a:rPr lang="en-IN" sz="2000" dirty="0" smtClean="0"/>
              <a:t>	{</a:t>
            </a:r>
            <a:r>
              <a:rPr lang="en-IN" sz="2000" dirty="0"/>
              <a:t>B1.count ↑:= B</a:t>
            </a:r>
            <a:r>
              <a:rPr lang="en-IN" sz="2000" baseline="-25000" dirty="0"/>
              <a:t>2</a:t>
            </a:r>
            <a:r>
              <a:rPr lang="en-IN" sz="2000" dirty="0"/>
              <a:t>.count ↑ +1} </a:t>
            </a:r>
          </a:p>
          <a:p>
            <a:r>
              <a:rPr lang="en-IN" sz="2000" dirty="0" smtClean="0"/>
              <a:t>B </a:t>
            </a:r>
            <a:r>
              <a:rPr lang="en-IN" sz="2000" dirty="0"/>
              <a:t>→ </a:t>
            </a:r>
            <a:r>
              <a:rPr lang="en-IN" sz="2000" dirty="0" smtClean="0"/>
              <a:t>b	 </a:t>
            </a:r>
            <a:r>
              <a:rPr lang="en-IN" sz="2000" dirty="0"/>
              <a:t>{</a:t>
            </a:r>
            <a:r>
              <a:rPr lang="en-IN" sz="2000" dirty="0" err="1"/>
              <a:t>B.count</a:t>
            </a:r>
            <a:r>
              <a:rPr lang="en-IN" sz="2000" dirty="0"/>
              <a:t> ↑:= 1} </a:t>
            </a:r>
          </a:p>
          <a:p>
            <a:r>
              <a:rPr lang="en-IN" sz="2000" dirty="0" smtClean="0"/>
              <a:t>C</a:t>
            </a:r>
            <a:r>
              <a:rPr lang="en-IN" sz="2000" baseline="-25000" dirty="0" smtClean="0"/>
              <a:t>1</a:t>
            </a:r>
            <a:r>
              <a:rPr lang="en-IN" sz="2000" dirty="0" smtClean="0"/>
              <a:t> </a:t>
            </a:r>
            <a:r>
              <a:rPr lang="en-IN" sz="2000" dirty="0"/>
              <a:t>→ </a:t>
            </a:r>
            <a:r>
              <a:rPr lang="en-IN" sz="2000" dirty="0" smtClean="0"/>
              <a:t>cC</a:t>
            </a:r>
            <a:r>
              <a:rPr lang="en-IN" sz="2000" baseline="-25000" dirty="0" smtClean="0"/>
              <a:t>2	</a:t>
            </a:r>
            <a:r>
              <a:rPr lang="en-IN" sz="2000" dirty="0" smtClean="0"/>
              <a:t> </a:t>
            </a:r>
            <a:r>
              <a:rPr lang="en-IN" sz="2000" dirty="0"/>
              <a:t>{C1.count ↑:= C</a:t>
            </a:r>
            <a:r>
              <a:rPr lang="en-IN" sz="2000" baseline="-25000" dirty="0"/>
              <a:t>2</a:t>
            </a:r>
            <a:r>
              <a:rPr lang="en-IN" sz="2000" dirty="0"/>
              <a:t>.count ↑ +1} </a:t>
            </a:r>
          </a:p>
          <a:p>
            <a:r>
              <a:rPr lang="en-IN" sz="2000" dirty="0" smtClean="0"/>
              <a:t>C </a:t>
            </a:r>
            <a:r>
              <a:rPr lang="en-IN" sz="2000" dirty="0"/>
              <a:t>→ c </a:t>
            </a:r>
            <a:r>
              <a:rPr lang="en-IN" sz="2000" dirty="0" smtClean="0"/>
              <a:t>	{</a:t>
            </a:r>
            <a:r>
              <a:rPr lang="en-IN" sz="2000" dirty="0" err="1"/>
              <a:t>C.count</a:t>
            </a:r>
            <a:r>
              <a:rPr lang="en-IN" sz="2000" dirty="0"/>
              <a:t> ↑:= 1}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Semantic Analysis II</a:t>
            </a:r>
            <a:endParaRPr lang="de-CH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4005334"/>
            <a:ext cx="5436096" cy="269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88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Attribute Grammar - Example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Convert Binary to decimal</a:t>
            </a:r>
          </a:p>
          <a:p>
            <a:r>
              <a:rPr lang="en-IN" dirty="0" smtClean="0"/>
              <a:t>If w = 101 then the value should be 5.</a:t>
            </a:r>
          </a:p>
          <a:p>
            <a:endParaRPr lang="en-IN" dirty="0"/>
          </a:p>
          <a:p>
            <a:r>
              <a:rPr lang="en-IN" smtClean="0"/>
              <a:t>Try yourself………………</a:t>
            </a:r>
            <a:endParaRPr lang="en-I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Semantic Analysis II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8533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  <a:cs typeface="ＭＳ Ｐゴシック" charset="-128"/>
              </a:rPr>
              <a:t>Roadmap</a:t>
            </a:r>
          </a:p>
        </p:txBody>
      </p:sp>
      <p:sp>
        <p:nvSpPr>
          <p:cNvPr id="11267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Attribute Grammar</a:t>
            </a:r>
          </a:p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Attribute Grammar Examples</a:t>
            </a:r>
          </a:p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Type Systems</a:t>
            </a:r>
          </a:p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Attribute grammars</a:t>
            </a:r>
          </a:p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Symbol tables and type-checking</a:t>
            </a:r>
          </a:p>
        </p:txBody>
      </p:sp>
      <p:sp>
        <p:nvSpPr>
          <p:cNvPr id="1126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Semantic Analysis II</a:t>
            </a:r>
            <a:endParaRPr lang="de-CH" smtClean="0"/>
          </a:p>
        </p:txBody>
      </p:sp>
      <p:pic>
        <p:nvPicPr>
          <p:cNvPr id="11271" name="Picture 2" descr="roadmap-gre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29400" y="1905000"/>
            <a:ext cx="2116138" cy="183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Attribute Grammar - Example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Convert Binary to decimal</a:t>
            </a:r>
          </a:p>
          <a:p>
            <a:r>
              <a:rPr lang="en-IN" dirty="0" smtClean="0"/>
              <a:t>If w = 101 then the value should be 5.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Semantic Analysis II</a:t>
            </a:r>
            <a:endParaRPr lang="de-CH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996952"/>
            <a:ext cx="7831782" cy="281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16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Attribute Grammar - Example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Convert Binary to decimal</a:t>
            </a:r>
          </a:p>
          <a:p>
            <a:r>
              <a:rPr lang="en-IN" dirty="0" smtClean="0"/>
              <a:t>If w = 101 then the value should be 5.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Semantic Analysis II</a:t>
            </a:r>
            <a:endParaRPr lang="de-CH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996952"/>
            <a:ext cx="7831782" cy="281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07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Attribute Grammar - Example 3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Semantic Analysis II</a:t>
            </a:r>
            <a:endParaRPr lang="de-CH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989" y="95561"/>
            <a:ext cx="4996011" cy="17986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47" y="2430968"/>
            <a:ext cx="4005453" cy="337084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9925" y="1962784"/>
            <a:ext cx="3781447" cy="419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3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Attribute Grammar - Example 3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Semantic Analysis II</a:t>
            </a:r>
            <a:endParaRPr lang="de-CH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77783"/>
            <a:ext cx="4996011" cy="17986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35" y="1742438"/>
            <a:ext cx="3816633" cy="45685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7796" y="2293515"/>
            <a:ext cx="4288354" cy="385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58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Thanks 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Semantic Analysis II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8436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  <a:cs typeface="ＭＳ Ｐゴシック" charset="-128"/>
              </a:rPr>
              <a:t>Roadmap</a:t>
            </a:r>
          </a:p>
        </p:txBody>
      </p:sp>
      <p:sp>
        <p:nvSpPr>
          <p:cNvPr id="1331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ea typeface="ＭＳ Ｐゴシック" charset="-128"/>
                <a:cs typeface="ＭＳ Ｐゴシック" charset="-128"/>
              </a:rPr>
              <a:t>Attribute Grammar</a:t>
            </a:r>
          </a:p>
          <a:p>
            <a:r>
              <a:rPr lang="en-US" dirty="0">
                <a:solidFill>
                  <a:srgbClr val="9DBDDD"/>
                </a:solidFill>
                <a:ea typeface="ＭＳ Ｐゴシック" charset="-128"/>
                <a:cs typeface="ＭＳ Ｐゴシック" charset="-128"/>
              </a:rPr>
              <a:t>Attribute Grammar Examples</a:t>
            </a:r>
          </a:p>
          <a:p>
            <a:r>
              <a:rPr lang="en-US" dirty="0">
                <a:solidFill>
                  <a:srgbClr val="9DBDDD"/>
                </a:solidFill>
                <a:ea typeface="ＭＳ Ｐゴシック" charset="-128"/>
                <a:cs typeface="ＭＳ Ｐゴシック" charset="-128"/>
              </a:rPr>
              <a:t>Type Systems</a:t>
            </a:r>
          </a:p>
          <a:p>
            <a:r>
              <a:rPr lang="en-US" dirty="0" smtClean="0">
                <a:solidFill>
                  <a:srgbClr val="9DBDDD"/>
                </a:solidFill>
                <a:ea typeface="ＭＳ Ｐゴシック" charset="-128"/>
                <a:cs typeface="ＭＳ Ｐゴシック" charset="-128"/>
              </a:rPr>
              <a:t>Attribute grammars</a:t>
            </a:r>
          </a:p>
          <a:p>
            <a:r>
              <a:rPr lang="en-US" dirty="0" smtClean="0">
                <a:solidFill>
                  <a:srgbClr val="9DBDDD"/>
                </a:solidFill>
                <a:ea typeface="ＭＳ Ｐゴシック" charset="-128"/>
                <a:cs typeface="ＭＳ Ｐゴシック" charset="-128"/>
              </a:rPr>
              <a:t>Symbol tables and type-checking</a:t>
            </a:r>
          </a:p>
        </p:txBody>
      </p:sp>
      <p:sp>
        <p:nvSpPr>
          <p:cNvPr id="1331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Semantic Analysis II</a:t>
            </a:r>
            <a:endParaRPr lang="de-CH" smtClean="0"/>
          </a:p>
        </p:txBody>
      </p:sp>
      <p:pic>
        <p:nvPicPr>
          <p:cNvPr id="13319" name="Picture 2" descr="roadmap-gre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29400" y="1905000"/>
            <a:ext cx="2116138" cy="183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Attribute Grammar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395536" y="1801959"/>
            <a:ext cx="7886700" cy="4351338"/>
          </a:xfrm>
        </p:spPr>
        <p:txBody>
          <a:bodyPr>
            <a:normAutofit/>
          </a:bodyPr>
          <a:lstStyle/>
          <a:p>
            <a:pPr lvl="1"/>
            <a:r>
              <a:rPr lang="en-US" sz="3600" dirty="0" smtClean="0">
                <a:ea typeface="ＭＳ Ｐゴシック" charset="-128"/>
                <a:cs typeface="ＭＳ Ｐゴシック" charset="-128"/>
              </a:rPr>
              <a:t>Invented </a:t>
            </a:r>
            <a:r>
              <a:rPr lang="en-US" sz="3600" dirty="0">
                <a:ea typeface="ＭＳ Ｐゴシック" charset="-128"/>
                <a:cs typeface="ＭＳ Ｐゴシック" charset="-128"/>
              </a:rPr>
              <a:t>by Don </a:t>
            </a:r>
            <a:r>
              <a:rPr lang="en-US" sz="3600" dirty="0" smtClean="0">
                <a:ea typeface="ＭＳ Ｐゴシック" charset="-128"/>
                <a:cs typeface="ＭＳ Ｐゴシック" charset="-128"/>
              </a:rPr>
              <a:t>Knuth.</a:t>
            </a:r>
          </a:p>
          <a:p>
            <a:pPr lvl="1"/>
            <a:r>
              <a:rPr lang="en-IN" sz="3600" dirty="0">
                <a:ea typeface="ＭＳ Ｐゴシック" charset="-128"/>
                <a:cs typeface="ＭＳ Ｐゴシック" charset="-128"/>
              </a:rPr>
              <a:t> </a:t>
            </a:r>
            <a:r>
              <a:rPr lang="en-IN" sz="3600" dirty="0" smtClean="0">
                <a:ea typeface="ＭＳ Ｐゴシック" charset="-128"/>
                <a:cs typeface="ＭＳ Ｐゴシック" charset="-128"/>
              </a:rPr>
              <a:t>Formal </a:t>
            </a:r>
            <a:r>
              <a:rPr lang="en-IN" sz="3600" dirty="0">
                <a:ea typeface="ＭＳ Ｐゴシック" charset="-128"/>
                <a:cs typeface="ＭＳ Ｐゴシック" charset="-128"/>
              </a:rPr>
              <a:t>way to pass semantic information (types, values, </a:t>
            </a:r>
            <a:r>
              <a:rPr lang="en-IN" sz="3600" dirty="0" smtClean="0">
                <a:ea typeface="ＭＳ Ｐゴシック" charset="-128"/>
                <a:cs typeface="ＭＳ Ｐゴシック" charset="-128"/>
              </a:rPr>
              <a:t>etc</a:t>
            </a:r>
            <a:r>
              <a:rPr lang="en-IN" sz="3600" dirty="0">
                <a:ea typeface="ＭＳ Ｐゴシック" charset="-128"/>
                <a:cs typeface="ＭＳ Ｐゴシック" charset="-128"/>
              </a:rPr>
              <a:t>.) around a parse tree.</a:t>
            </a:r>
            <a:r>
              <a:rPr lang="en-US" sz="3600" dirty="0" smtClean="0">
                <a:ea typeface="ＭＳ Ｐゴシック" charset="-128"/>
                <a:cs typeface="ＭＳ Ｐゴシック" charset="-128"/>
              </a:rPr>
              <a:t> </a:t>
            </a:r>
          </a:p>
          <a:p>
            <a:pPr lvl="1"/>
            <a:r>
              <a:rPr lang="en-IN" sz="3600" dirty="0" smtClean="0">
                <a:ea typeface="ＭＳ Ｐゴシック" charset="-128"/>
                <a:cs typeface="ＭＳ Ｐゴシック" charset="-128"/>
              </a:rPr>
              <a:t>Any grammar </a:t>
            </a:r>
            <a:r>
              <a:rPr lang="en-IN" sz="3600" dirty="0">
                <a:ea typeface="ＭＳ Ｐゴシック" charset="-128"/>
                <a:cs typeface="ＭＳ Ｐゴシック" charset="-128"/>
              </a:rPr>
              <a:t>symbol X to have </a:t>
            </a:r>
            <a:r>
              <a:rPr lang="en-IN" sz="3600" dirty="0" smtClean="0">
                <a:ea typeface="ＭＳ Ｐゴシック" charset="-128"/>
                <a:cs typeface="ＭＳ Ｐゴシック" charset="-128"/>
              </a:rPr>
              <a:t>an attributes.</a:t>
            </a:r>
          </a:p>
          <a:p>
            <a:pPr lvl="1"/>
            <a:r>
              <a:rPr lang="en-IN" sz="3600" dirty="0" smtClean="0">
                <a:ea typeface="ＭＳ Ｐゴシック" charset="-128"/>
                <a:cs typeface="ＭＳ Ｐゴシック" charset="-128"/>
              </a:rPr>
              <a:t> The attribute </a:t>
            </a:r>
            <a:r>
              <a:rPr lang="en-IN" sz="3600" b="1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a</a:t>
            </a:r>
            <a:r>
              <a:rPr lang="en-IN" sz="3600" dirty="0">
                <a:ea typeface="ＭＳ Ｐゴシック" charset="-128"/>
                <a:cs typeface="ＭＳ Ｐゴシック" charset="-128"/>
              </a:rPr>
              <a:t> of symbol X is denoted </a:t>
            </a:r>
            <a:r>
              <a:rPr lang="en-IN" sz="3600" b="1" dirty="0" err="1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X.a</a:t>
            </a:r>
            <a:r>
              <a:rPr lang="en-IN" sz="3600" dirty="0">
                <a:ea typeface="ＭＳ Ｐゴシック" charset="-128"/>
                <a:cs typeface="ＭＳ Ｐゴシック" charset="-128"/>
              </a:rPr>
              <a:t> </a:t>
            </a:r>
            <a:endParaRPr lang="en-US" sz="3600" dirty="0" smtClean="0">
              <a:ea typeface="ＭＳ Ｐゴシック" charset="-128"/>
              <a:cs typeface="ＭＳ Ｐゴシック" charset="-128"/>
            </a:endParaRPr>
          </a:p>
          <a:p>
            <a:pPr lvl="1"/>
            <a:endParaRPr lang="en-US" sz="2800" dirty="0" smtClean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36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Semantic Analysis II</a:t>
            </a:r>
            <a:endParaRPr lang="de-CH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3838" y="1175482"/>
            <a:ext cx="1043009" cy="123314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322062" y="1971440"/>
            <a:ext cx="227177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100" dirty="0" smtClean="0"/>
              <a:t>*** </a:t>
            </a:r>
            <a:r>
              <a:rPr lang="en-IN" sz="1100" dirty="0" smtClean="0">
                <a:hlinkClick r:id="rId3"/>
              </a:rPr>
              <a:t>https</a:t>
            </a:r>
            <a:r>
              <a:rPr lang="en-IN" sz="1100" dirty="0">
                <a:hlinkClick r:id="rId3"/>
              </a:rPr>
              <a:t>://cs.stanford.edu/~knuth</a:t>
            </a:r>
            <a:r>
              <a:rPr lang="en-IN" sz="1100" dirty="0" smtClean="0">
                <a:hlinkClick r:id="rId3"/>
              </a:rPr>
              <a:t>/</a:t>
            </a:r>
            <a:endParaRPr lang="en-IN" sz="1100" dirty="0" smtClean="0"/>
          </a:p>
          <a:p>
            <a:endParaRPr lang="en-IN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Attribute Grammar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395536" y="1801959"/>
            <a:ext cx="7886700" cy="4351338"/>
          </a:xfrm>
        </p:spPr>
        <p:txBody>
          <a:bodyPr>
            <a:normAutofit/>
          </a:bodyPr>
          <a:lstStyle/>
          <a:p>
            <a:pPr lvl="1" algn="just"/>
            <a:r>
              <a:rPr lang="en-IN" sz="2800" dirty="0">
                <a:ea typeface="ＭＳ Ｐゴシック" charset="-128"/>
                <a:cs typeface="ＭＳ Ｐゴシック" charset="-128"/>
              </a:rPr>
              <a:t>If there is a grammar rule  </a:t>
            </a:r>
            <a:r>
              <a:rPr lang="en-IN" sz="2800" i="1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P:  X</a:t>
            </a:r>
            <a:r>
              <a:rPr lang="en-IN" sz="2800" i="1" baseline="-25000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0</a:t>
            </a:r>
            <a:r>
              <a:rPr lang="en-IN" sz="2800" i="1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 ::= X</a:t>
            </a:r>
            <a:r>
              <a:rPr lang="en-IN" sz="2800" i="1" baseline="-25000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1</a:t>
            </a:r>
            <a:r>
              <a:rPr lang="en-IN" sz="2800" i="1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X</a:t>
            </a:r>
            <a:r>
              <a:rPr lang="en-IN" sz="2800" i="1" baseline="-25000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2</a:t>
            </a:r>
            <a:r>
              <a:rPr lang="en-IN" sz="2800" i="1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...</a:t>
            </a:r>
            <a:r>
              <a:rPr lang="en-IN" sz="2800" i="1" dirty="0" err="1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X</a:t>
            </a:r>
            <a:r>
              <a:rPr lang="en-IN" sz="2800" i="1" baseline="-25000" dirty="0" err="1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k</a:t>
            </a:r>
            <a:r>
              <a:rPr lang="en-IN" sz="2800" i="1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IN" sz="2800" dirty="0">
                <a:ea typeface="ＭＳ Ｐゴシック" charset="-128"/>
                <a:cs typeface="ＭＳ Ｐゴシック" charset="-128"/>
              </a:rPr>
              <a:t>then a semantic rule for P computes the value of some attribute of one of the </a:t>
            </a:r>
            <a:r>
              <a:rPr lang="en-IN" sz="2800" b="1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X</a:t>
            </a:r>
            <a:r>
              <a:rPr lang="en-IN" sz="2800" b="1" baseline="-25000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i</a:t>
            </a:r>
            <a:r>
              <a:rPr lang="en-IN" sz="2800" dirty="0">
                <a:ea typeface="ＭＳ Ｐゴシック" charset="-128"/>
                <a:cs typeface="ＭＳ Ｐゴシック" charset="-128"/>
              </a:rPr>
              <a:t> in terms of other attributes of symbols in the </a:t>
            </a:r>
            <a:r>
              <a:rPr lang="en-IN" sz="2800" dirty="0" smtClean="0">
                <a:ea typeface="ＭＳ Ｐゴシック" charset="-128"/>
                <a:cs typeface="ＭＳ Ｐゴシック" charset="-128"/>
              </a:rPr>
              <a:t>rule.</a:t>
            </a:r>
          </a:p>
          <a:p>
            <a:pPr lvl="1" algn="just"/>
            <a:endParaRPr lang="en-IN" sz="2800" dirty="0" smtClean="0">
              <a:ea typeface="ＭＳ Ｐゴシック" charset="-128"/>
              <a:cs typeface="ＭＳ Ｐゴシック" charset="-128"/>
            </a:endParaRPr>
          </a:p>
          <a:p>
            <a:pPr lvl="1" algn="just"/>
            <a:r>
              <a:rPr lang="en-IN" sz="2800" dirty="0">
                <a:ea typeface="ＭＳ Ｐゴシック" charset="-128"/>
                <a:cs typeface="ＭＳ Ｐゴシック" charset="-128"/>
              </a:rPr>
              <a:t>If you think of the rule as </a:t>
            </a:r>
            <a:r>
              <a:rPr lang="en-IN" sz="2800" i="1" u="sng" dirty="0">
                <a:solidFill>
                  <a:srgbClr val="7030A0"/>
                </a:solidFill>
                <a:ea typeface="ＭＳ Ｐゴシック" charset="-128"/>
                <a:cs typeface="ＭＳ Ｐゴシック" charset="-128"/>
              </a:rPr>
              <a:t>forming the node of a tree</a:t>
            </a:r>
            <a:r>
              <a:rPr lang="en-IN" sz="2800" dirty="0">
                <a:ea typeface="ＭＳ Ｐゴシック" charset="-128"/>
                <a:cs typeface="ＭＳ Ｐゴシック" charset="-128"/>
              </a:rPr>
              <a:t>, an </a:t>
            </a:r>
            <a:r>
              <a:rPr lang="en-IN" sz="2800" b="1" i="1" u="sng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attribute of a node</a:t>
            </a:r>
            <a:r>
              <a:rPr lang="en-IN" sz="2800" dirty="0">
                <a:ea typeface="ＭＳ Ｐゴシック" charset="-128"/>
                <a:cs typeface="ＭＳ Ｐゴシック" charset="-128"/>
              </a:rPr>
              <a:t> gets its value from the attribute of </a:t>
            </a:r>
            <a:r>
              <a:rPr lang="en-IN" sz="2800" b="1" i="1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its parent</a:t>
            </a:r>
            <a:r>
              <a:rPr lang="en-IN" sz="2800" i="1" dirty="0">
                <a:ea typeface="ＭＳ Ｐゴシック" charset="-128"/>
                <a:cs typeface="ＭＳ Ｐゴシック" charset="-128"/>
              </a:rPr>
              <a:t>, </a:t>
            </a:r>
            <a:r>
              <a:rPr lang="en-IN" sz="2800" b="1" i="1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siblings</a:t>
            </a:r>
            <a:r>
              <a:rPr lang="en-IN" sz="2800" i="1" dirty="0">
                <a:ea typeface="ＭＳ Ｐゴシック" charset="-128"/>
                <a:cs typeface="ＭＳ Ｐゴシック" charset="-128"/>
              </a:rPr>
              <a:t> </a:t>
            </a:r>
            <a:r>
              <a:rPr lang="en-IN" sz="2800" dirty="0">
                <a:ea typeface="ＭＳ Ｐゴシック" charset="-128"/>
                <a:cs typeface="ＭＳ Ｐゴシック" charset="-128"/>
              </a:rPr>
              <a:t>and </a:t>
            </a:r>
            <a:r>
              <a:rPr lang="en-IN" sz="2800" b="1" i="1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children</a:t>
            </a:r>
            <a:r>
              <a:rPr lang="en-IN" sz="2800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IN" sz="2800" dirty="0">
                <a:ea typeface="ＭＳ Ｐゴシック" charset="-128"/>
                <a:cs typeface="ＭＳ Ｐゴシック" charset="-128"/>
              </a:rPr>
              <a:t>(but not from its </a:t>
            </a:r>
            <a:r>
              <a:rPr lang="en-IN" sz="2800" dirty="0" smtClean="0">
                <a:ea typeface="ＭＳ Ｐゴシック" charset="-128"/>
                <a:cs typeface="ＭＳ Ｐゴシック" charset="-128"/>
              </a:rPr>
              <a:t>grandparent). </a:t>
            </a:r>
            <a:endParaRPr lang="en-US" sz="2800" dirty="0" smtClean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36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Semantic Analysis II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42489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Attribute Grammar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dirty="0"/>
              <a:t>Let G = (N, T, P, S) be a CFG and let V = N ∪ </a:t>
            </a:r>
            <a:r>
              <a:rPr lang="en-IN" dirty="0" smtClean="0"/>
              <a:t>T</a:t>
            </a:r>
          </a:p>
          <a:p>
            <a:pPr algn="just"/>
            <a:r>
              <a:rPr lang="en-IN" dirty="0"/>
              <a:t>Every symbol X of V has associated with it a set of attributes (denoted by </a:t>
            </a:r>
            <a:r>
              <a:rPr lang="en-IN" dirty="0" err="1"/>
              <a:t>X.a</a:t>
            </a:r>
            <a:r>
              <a:rPr lang="en-IN" dirty="0"/>
              <a:t>, </a:t>
            </a:r>
            <a:r>
              <a:rPr lang="en-IN" dirty="0" err="1"/>
              <a:t>X.b</a:t>
            </a:r>
            <a:r>
              <a:rPr lang="en-IN" dirty="0"/>
              <a:t>, etc.) </a:t>
            </a:r>
            <a:endParaRPr lang="en-IN" dirty="0" smtClean="0"/>
          </a:p>
          <a:p>
            <a:pPr algn="just"/>
            <a:r>
              <a:rPr lang="en-IN" dirty="0"/>
              <a:t>Two types of attributes: </a:t>
            </a:r>
            <a:r>
              <a:rPr lang="en-IN" b="1" i="1" dirty="0">
                <a:solidFill>
                  <a:srgbClr val="FF0000"/>
                </a:solidFill>
              </a:rPr>
              <a:t>inherited (denoted by AI(X))and synthesized (denoted by AS(X</a:t>
            </a:r>
            <a:r>
              <a:rPr lang="en-IN" b="1" i="1" dirty="0" smtClean="0">
                <a:solidFill>
                  <a:srgbClr val="FF0000"/>
                </a:solidFill>
              </a:rPr>
              <a:t>))</a:t>
            </a:r>
          </a:p>
          <a:p>
            <a:pPr algn="just"/>
            <a:r>
              <a:rPr lang="en-IN" dirty="0"/>
              <a:t>Each attribute takes values from a specified domain (finite or infinite), which is its type </a:t>
            </a:r>
            <a:endParaRPr lang="en-IN" dirty="0" smtClean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FF0000"/>
                </a:solidFill>
              </a:rPr>
              <a:t>Typical domains </a:t>
            </a:r>
            <a:r>
              <a:rPr lang="en-IN" dirty="0"/>
              <a:t>of attributes are, integers, reals, characters, strings, </a:t>
            </a:r>
            <a:r>
              <a:rPr lang="en-IN" dirty="0" err="1"/>
              <a:t>booleans</a:t>
            </a:r>
            <a:r>
              <a:rPr lang="en-IN" dirty="0"/>
              <a:t>, structures, etc</a:t>
            </a:r>
            <a:r>
              <a:rPr lang="en-IN" dirty="0" smtClean="0"/>
              <a:t>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FF0000"/>
                </a:solidFill>
              </a:rPr>
              <a:t>New domains </a:t>
            </a:r>
            <a:r>
              <a:rPr lang="en-IN" dirty="0"/>
              <a:t>can be constructed from given domains by mathematical operations such as cross product, map, etc. </a:t>
            </a:r>
            <a:endParaRPr lang="en-IN" dirty="0" smtClean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IN" dirty="0"/>
              <a:t>array: a map, N → D, where, N and D are domains of natural numbers and the given objects, </a:t>
            </a:r>
            <a:r>
              <a:rPr lang="en-IN" dirty="0" smtClean="0"/>
              <a:t>respectively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IN" dirty="0"/>
              <a:t>structure: a cross-product, A</a:t>
            </a:r>
            <a:r>
              <a:rPr lang="en-IN" baseline="-25000" dirty="0"/>
              <a:t>1</a:t>
            </a:r>
            <a:r>
              <a:rPr lang="en-IN" dirty="0"/>
              <a:t> × A</a:t>
            </a:r>
            <a:r>
              <a:rPr lang="en-IN" baseline="-25000" dirty="0"/>
              <a:t>2</a:t>
            </a:r>
            <a:r>
              <a:rPr lang="en-IN" dirty="0"/>
              <a:t> × . . . × A</a:t>
            </a:r>
            <a:r>
              <a:rPr lang="en-IN" baseline="-25000" dirty="0"/>
              <a:t>n</a:t>
            </a:r>
            <a:r>
              <a:rPr lang="en-IN" dirty="0"/>
              <a:t>, where n is the number of fields in the structure, and A</a:t>
            </a:r>
            <a:r>
              <a:rPr lang="en-IN" baseline="-25000" dirty="0"/>
              <a:t>i </a:t>
            </a:r>
            <a:r>
              <a:rPr lang="en-IN" dirty="0"/>
              <a:t>is the domain of the </a:t>
            </a:r>
            <a:r>
              <a:rPr lang="en-IN" dirty="0" err="1" smtClean="0"/>
              <a:t>i</a:t>
            </a:r>
            <a:r>
              <a:rPr lang="en-IN" baseline="30000" dirty="0" err="1" smtClean="0"/>
              <a:t>th</a:t>
            </a:r>
            <a:r>
              <a:rPr lang="en-IN" dirty="0" smtClean="0"/>
              <a:t> field 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Semantic Analysis II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8896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Attribute Computation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/>
              <a:t>A </a:t>
            </a:r>
            <a:r>
              <a:rPr lang="en-IN" sz="2400" dirty="0" smtClean="0"/>
              <a:t>production </a:t>
            </a:r>
            <a:r>
              <a:rPr lang="en-IN" sz="2400" dirty="0"/>
              <a:t>p ∈ P has a set of attribute computation </a:t>
            </a:r>
            <a:r>
              <a:rPr lang="en-IN" sz="2400" dirty="0" smtClean="0"/>
              <a:t>rules</a:t>
            </a:r>
          </a:p>
          <a:p>
            <a:pPr algn="just"/>
            <a:r>
              <a:rPr lang="en-IN" sz="2400" dirty="0"/>
              <a:t>Rules are provided for the computation of </a:t>
            </a:r>
            <a:endParaRPr lang="en-IN" sz="2400" dirty="0" smtClean="0"/>
          </a:p>
          <a:p>
            <a:pPr lvl="1" algn="just"/>
            <a:r>
              <a:rPr lang="en-IN" sz="2000" b="1" i="1" dirty="0" smtClean="0">
                <a:solidFill>
                  <a:srgbClr val="FF0000"/>
                </a:solidFill>
              </a:rPr>
              <a:t>Synthesized </a:t>
            </a:r>
            <a:r>
              <a:rPr lang="en-IN" sz="2000" b="1" i="1" dirty="0">
                <a:solidFill>
                  <a:srgbClr val="FF0000"/>
                </a:solidFill>
              </a:rPr>
              <a:t>attributes of the LHS non-terminal of p </a:t>
            </a:r>
            <a:endParaRPr lang="en-IN" sz="2000" b="1" i="1" dirty="0" smtClean="0">
              <a:solidFill>
                <a:srgbClr val="FF0000"/>
              </a:solidFill>
            </a:endParaRPr>
          </a:p>
          <a:p>
            <a:pPr lvl="1" algn="just"/>
            <a:r>
              <a:rPr lang="en-IN" sz="2000" b="1" i="1" dirty="0" smtClean="0">
                <a:solidFill>
                  <a:srgbClr val="FF0000"/>
                </a:solidFill>
              </a:rPr>
              <a:t>Inherited </a:t>
            </a:r>
            <a:r>
              <a:rPr lang="en-IN" sz="2000" b="1" i="1" dirty="0">
                <a:solidFill>
                  <a:srgbClr val="FF0000"/>
                </a:solidFill>
              </a:rPr>
              <a:t>attributes of the RHS non-terminals of </a:t>
            </a:r>
            <a:r>
              <a:rPr lang="en-IN" sz="2000" b="1" i="1" dirty="0" smtClean="0">
                <a:solidFill>
                  <a:srgbClr val="FF0000"/>
                </a:solidFill>
              </a:rPr>
              <a:t>p</a:t>
            </a:r>
          </a:p>
          <a:p>
            <a:pPr algn="just"/>
            <a:r>
              <a:rPr lang="en-IN" sz="2400" dirty="0"/>
              <a:t>These rules can use attributes of symbols from the production p </a:t>
            </a:r>
            <a:r>
              <a:rPr lang="en-IN" sz="2400" dirty="0" smtClean="0"/>
              <a:t>only</a:t>
            </a:r>
          </a:p>
          <a:p>
            <a:pPr lvl="1" algn="just"/>
            <a:r>
              <a:rPr lang="en-IN" sz="2000" dirty="0"/>
              <a:t>Rules are </a:t>
            </a:r>
            <a:r>
              <a:rPr lang="en-IN" sz="2000" b="1" i="1" dirty="0">
                <a:solidFill>
                  <a:srgbClr val="FF0000"/>
                </a:solidFill>
              </a:rPr>
              <a:t>strictly local </a:t>
            </a:r>
            <a:r>
              <a:rPr lang="en-IN" sz="2000" dirty="0"/>
              <a:t>to the production p (no side effects</a:t>
            </a:r>
            <a:r>
              <a:rPr lang="en-IN" sz="2000" dirty="0" smtClean="0"/>
              <a:t>)</a:t>
            </a:r>
          </a:p>
          <a:p>
            <a:pPr algn="just"/>
            <a:r>
              <a:rPr lang="en-IN" sz="2400" b="1" i="1" u="sng" dirty="0">
                <a:solidFill>
                  <a:srgbClr val="FF0000"/>
                </a:solidFill>
              </a:rPr>
              <a:t>Restrictions on the rules </a:t>
            </a:r>
            <a:r>
              <a:rPr lang="en-IN" sz="2400" dirty="0"/>
              <a:t>define different types of attribute </a:t>
            </a:r>
            <a:r>
              <a:rPr lang="en-IN" sz="2400" dirty="0" smtClean="0"/>
              <a:t>grammars</a:t>
            </a:r>
          </a:p>
          <a:p>
            <a:pPr lvl="1" algn="just"/>
            <a:r>
              <a:rPr lang="en-IN" dirty="0"/>
              <a:t>L-attribute grammars, S-attribute grammars, ordered attribute grammars, absolutely non-circular attribute grammars, circular attribute grammars, </a:t>
            </a:r>
            <a:r>
              <a:rPr lang="en-IN" dirty="0" err="1"/>
              <a:t>etc</a:t>
            </a:r>
            <a:endParaRPr lang="en-IN" dirty="0"/>
          </a:p>
          <a:p>
            <a:pPr lvl="1"/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Semantic Analysis II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2866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Synthesized and Inherited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An attribute cannot be both synthesized and inherited, but a symbol can have both types of </a:t>
            </a:r>
            <a:r>
              <a:rPr lang="en-IN" dirty="0" smtClean="0"/>
              <a:t>attributes.</a:t>
            </a:r>
          </a:p>
          <a:p>
            <a:pPr lvl="1"/>
            <a:r>
              <a:rPr lang="en-IN" dirty="0" err="1" smtClean="0"/>
              <a:t>X.a</a:t>
            </a:r>
            <a:r>
              <a:rPr lang="en-IN" dirty="0" smtClean="0"/>
              <a:t> {</a:t>
            </a:r>
            <a:r>
              <a:rPr lang="en-IN" b="1" i="1" dirty="0" smtClean="0">
                <a:solidFill>
                  <a:srgbClr val="FF0000"/>
                </a:solidFill>
              </a:rPr>
              <a:t>a should be either </a:t>
            </a:r>
            <a:r>
              <a:rPr lang="en-IN" b="1" i="1" dirty="0">
                <a:solidFill>
                  <a:srgbClr val="FF0000"/>
                </a:solidFill>
              </a:rPr>
              <a:t>synthesized </a:t>
            </a:r>
            <a:r>
              <a:rPr lang="en-IN" b="1" i="1" dirty="0" smtClean="0">
                <a:solidFill>
                  <a:srgbClr val="FF0000"/>
                </a:solidFill>
              </a:rPr>
              <a:t>or </a:t>
            </a:r>
            <a:r>
              <a:rPr lang="en-IN" b="1" i="1" dirty="0">
                <a:solidFill>
                  <a:srgbClr val="FF0000"/>
                </a:solidFill>
              </a:rPr>
              <a:t>inherited</a:t>
            </a:r>
            <a:r>
              <a:rPr lang="en-IN" dirty="0" smtClean="0"/>
              <a:t>} but X may have {</a:t>
            </a:r>
            <a:r>
              <a:rPr lang="en-IN" b="1" i="1" dirty="0" err="1" smtClean="0">
                <a:solidFill>
                  <a:srgbClr val="FF0000"/>
                </a:solidFill>
              </a:rPr>
              <a:t>X.a</a:t>
            </a:r>
            <a:r>
              <a:rPr lang="en-IN" b="1" i="1" dirty="0" smtClean="0">
                <a:solidFill>
                  <a:srgbClr val="FF0000"/>
                </a:solidFill>
              </a:rPr>
              <a:t> and </a:t>
            </a:r>
            <a:r>
              <a:rPr lang="en-IN" b="1" i="1" dirty="0" err="1" smtClean="0">
                <a:solidFill>
                  <a:srgbClr val="FF0000"/>
                </a:solidFill>
              </a:rPr>
              <a:t>X.b</a:t>
            </a:r>
            <a:r>
              <a:rPr lang="en-IN" b="1" i="1" dirty="0" smtClean="0">
                <a:solidFill>
                  <a:srgbClr val="FF0000"/>
                </a:solidFill>
              </a:rPr>
              <a:t>….}</a:t>
            </a:r>
          </a:p>
          <a:p>
            <a:r>
              <a:rPr lang="en-IN" dirty="0"/>
              <a:t>Attributes of symbols are evaluated over a parse tree by making </a:t>
            </a:r>
            <a:r>
              <a:rPr lang="en-IN" b="1" i="1" dirty="0">
                <a:solidFill>
                  <a:srgbClr val="FF0000"/>
                </a:solidFill>
              </a:rPr>
              <a:t>passes over the parse </a:t>
            </a:r>
            <a:r>
              <a:rPr lang="en-IN" b="1" i="1" dirty="0" smtClean="0">
                <a:solidFill>
                  <a:srgbClr val="FF0000"/>
                </a:solidFill>
              </a:rPr>
              <a:t>tree</a:t>
            </a:r>
          </a:p>
          <a:p>
            <a:r>
              <a:rPr lang="en-IN" dirty="0"/>
              <a:t>Synthesized attributes are computed in a bottom-up fashion from the leaves </a:t>
            </a:r>
            <a:r>
              <a:rPr lang="en-IN" dirty="0" smtClean="0"/>
              <a:t>upwards</a:t>
            </a:r>
          </a:p>
          <a:p>
            <a:pPr lvl="1"/>
            <a:r>
              <a:rPr lang="en-IN" dirty="0"/>
              <a:t>Always </a:t>
            </a:r>
            <a:r>
              <a:rPr lang="en-IN" b="1" dirty="0">
                <a:solidFill>
                  <a:srgbClr val="FF0000"/>
                </a:solidFill>
              </a:rPr>
              <a:t>synthesized from the attribute values of the children </a:t>
            </a:r>
            <a:r>
              <a:rPr lang="en-IN" dirty="0"/>
              <a:t>of the node </a:t>
            </a:r>
            <a:endParaRPr lang="en-IN" dirty="0" smtClean="0"/>
          </a:p>
          <a:p>
            <a:pPr lvl="1"/>
            <a:r>
              <a:rPr lang="en-IN" dirty="0" smtClean="0"/>
              <a:t>Leaf </a:t>
            </a:r>
            <a:r>
              <a:rPr lang="en-IN" dirty="0"/>
              <a:t>nodes (terminals) have synthesized attributes initialized by the </a:t>
            </a:r>
            <a:r>
              <a:rPr lang="en-IN" b="1" dirty="0">
                <a:solidFill>
                  <a:srgbClr val="FF0000"/>
                </a:solidFill>
              </a:rPr>
              <a:t>lexical </a:t>
            </a:r>
            <a:r>
              <a:rPr lang="en-IN" b="1" dirty="0" err="1">
                <a:solidFill>
                  <a:srgbClr val="FF0000"/>
                </a:solidFill>
              </a:rPr>
              <a:t>analyzer</a:t>
            </a:r>
            <a:r>
              <a:rPr lang="en-IN" b="1" dirty="0">
                <a:solidFill>
                  <a:srgbClr val="FF0000"/>
                </a:solidFill>
              </a:rPr>
              <a:t> and cannot be modified</a:t>
            </a:r>
            <a:r>
              <a:rPr lang="en-IN" dirty="0"/>
              <a:t> </a:t>
            </a:r>
            <a:endParaRPr lang="en-IN" dirty="0" smtClean="0"/>
          </a:p>
          <a:p>
            <a:pPr lvl="1"/>
            <a:r>
              <a:rPr lang="en-IN" dirty="0" smtClean="0"/>
              <a:t>An </a:t>
            </a:r>
            <a:r>
              <a:rPr lang="en-IN" dirty="0"/>
              <a:t>AG with only synthesized attributes is an </a:t>
            </a:r>
            <a:r>
              <a:rPr lang="en-IN" b="1" i="1" dirty="0">
                <a:solidFill>
                  <a:srgbClr val="FF0000"/>
                </a:solidFill>
              </a:rPr>
              <a:t>S-attributed grammar (SAG</a:t>
            </a:r>
            <a:r>
              <a:rPr lang="en-IN" b="1" i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IN" dirty="0"/>
              <a:t>Inherited attributes </a:t>
            </a:r>
            <a:r>
              <a:rPr lang="en-IN" b="1" u="sng" dirty="0">
                <a:solidFill>
                  <a:srgbClr val="FF0000"/>
                </a:solidFill>
              </a:rPr>
              <a:t>flow down from the parent or siblings </a:t>
            </a:r>
            <a:r>
              <a:rPr lang="en-IN" dirty="0"/>
              <a:t>to the node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Semantic Analysis II</a:t>
            </a:r>
            <a:endParaRPr lang="de-CH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5561213"/>
            <a:ext cx="2676376" cy="1231499"/>
          </a:xfrm>
          <a:prstGeom prst="rect">
            <a:avLst/>
          </a:prstGeom>
        </p:spPr>
      </p:pic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6115050" y="5539147"/>
            <a:ext cx="2667000" cy="1068388"/>
            <a:chOff x="3168" y="960"/>
            <a:chExt cx="1680" cy="673"/>
          </a:xfrm>
        </p:grpSpPr>
        <p:sp>
          <p:nvSpPr>
            <p:cNvPr id="7" name="Oval 16"/>
            <p:cNvSpPr>
              <a:spLocks noChangeArrowheads="1"/>
            </p:cNvSpPr>
            <p:nvPr/>
          </p:nvSpPr>
          <p:spPr bwMode="auto">
            <a:xfrm>
              <a:off x="3168" y="1422"/>
              <a:ext cx="336" cy="21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o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Times New Roman" panose="02020603050405020304" pitchFamily="18" charset="0"/>
                <a:buChar char="-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Times New Roman" panose="02020603050405020304" pitchFamily="18" charset="0"/>
                <a:buChar char="-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Times New Roman" panose="02020603050405020304" pitchFamily="18" charset="0"/>
                <a:buChar char="-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Times New Roman" panose="02020603050405020304" pitchFamily="18" charset="0"/>
                <a:buChar char="-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Times New Roman" panose="02020603050405020304" pitchFamily="18" charset="0"/>
                <a:buChar char="-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  <a:ea typeface="SimSun" panose="02010600030101010101" pitchFamily="2" charset="-122"/>
                </a:rPr>
                <a:t>D</a:t>
              </a:r>
              <a:endParaRPr lang="en-US" altLang="zh-CN" sz="1800" baseline="-25000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8" name="Oval 17"/>
            <p:cNvSpPr>
              <a:spLocks noChangeArrowheads="1"/>
            </p:cNvSpPr>
            <p:nvPr/>
          </p:nvSpPr>
          <p:spPr bwMode="auto">
            <a:xfrm>
              <a:off x="3840" y="1422"/>
              <a:ext cx="336" cy="21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o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Times New Roman" panose="02020603050405020304" pitchFamily="18" charset="0"/>
                <a:buChar char="-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Times New Roman" panose="02020603050405020304" pitchFamily="18" charset="0"/>
                <a:buChar char="-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Times New Roman" panose="02020603050405020304" pitchFamily="18" charset="0"/>
                <a:buChar char="-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Times New Roman" panose="02020603050405020304" pitchFamily="18" charset="0"/>
                <a:buChar char="-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Times New Roman" panose="02020603050405020304" pitchFamily="18" charset="0"/>
                <a:buChar char="-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  <a:ea typeface="SimSun" panose="02010600030101010101" pitchFamily="2" charset="-122"/>
                </a:rPr>
                <a:t>E</a:t>
              </a:r>
              <a:endParaRPr lang="en-US" altLang="zh-CN" sz="1800" baseline="-25000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9" name="Oval 18"/>
            <p:cNvSpPr>
              <a:spLocks noChangeArrowheads="1"/>
            </p:cNvSpPr>
            <p:nvPr/>
          </p:nvSpPr>
          <p:spPr bwMode="auto">
            <a:xfrm>
              <a:off x="4512" y="1422"/>
              <a:ext cx="336" cy="21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o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Times New Roman" panose="02020603050405020304" pitchFamily="18" charset="0"/>
                <a:buChar char="-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Times New Roman" panose="02020603050405020304" pitchFamily="18" charset="0"/>
                <a:buChar char="-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Times New Roman" panose="02020603050405020304" pitchFamily="18" charset="0"/>
                <a:buChar char="-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Times New Roman" panose="02020603050405020304" pitchFamily="18" charset="0"/>
                <a:buChar char="-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Times New Roman" panose="02020603050405020304" pitchFamily="18" charset="0"/>
                <a:buChar char="-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  <a:ea typeface="SimSun" panose="02010600030101010101" pitchFamily="2" charset="-122"/>
                </a:rPr>
                <a:t>F</a:t>
              </a:r>
              <a:endParaRPr lang="en-US" altLang="zh-CN" sz="1800" baseline="-25000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10" name="Oval 19"/>
            <p:cNvSpPr>
              <a:spLocks noChangeArrowheads="1"/>
            </p:cNvSpPr>
            <p:nvPr/>
          </p:nvSpPr>
          <p:spPr bwMode="auto">
            <a:xfrm>
              <a:off x="3840" y="960"/>
              <a:ext cx="336" cy="21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o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Times New Roman" panose="02020603050405020304" pitchFamily="18" charset="0"/>
                <a:buChar char="-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Times New Roman" panose="02020603050405020304" pitchFamily="18" charset="0"/>
                <a:buChar char="-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Times New Roman" panose="02020603050405020304" pitchFamily="18" charset="0"/>
                <a:buChar char="-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Times New Roman" panose="02020603050405020304" pitchFamily="18" charset="0"/>
                <a:buChar char="-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Times New Roman" panose="02020603050405020304" pitchFamily="18" charset="0"/>
                <a:buChar char="-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  <a:ea typeface="SimSun" panose="02010600030101010101" pitchFamily="2" charset="-122"/>
                </a:rPr>
                <a:t>A</a:t>
              </a:r>
              <a:endParaRPr lang="en-US" altLang="zh-CN" sz="1800" baseline="-25000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cxnSp>
          <p:nvCxnSpPr>
            <p:cNvPr id="11" name="AutoShape 20"/>
            <p:cNvCxnSpPr>
              <a:cxnSpLocks noChangeShapeType="1"/>
              <a:stCxn id="10" idx="3"/>
              <a:endCxn id="7" idx="0"/>
            </p:cNvCxnSpPr>
            <p:nvPr/>
          </p:nvCxnSpPr>
          <p:spPr bwMode="auto">
            <a:xfrm flipH="1">
              <a:off x="3336" y="1139"/>
              <a:ext cx="553" cy="28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AutoShape 21"/>
            <p:cNvCxnSpPr>
              <a:cxnSpLocks noChangeShapeType="1"/>
              <a:stCxn id="10" idx="4"/>
              <a:endCxn id="8" idx="0"/>
            </p:cNvCxnSpPr>
            <p:nvPr/>
          </p:nvCxnSpPr>
          <p:spPr bwMode="auto">
            <a:xfrm>
              <a:off x="4008" y="1170"/>
              <a:ext cx="0" cy="25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22"/>
            <p:cNvCxnSpPr>
              <a:cxnSpLocks noChangeShapeType="1"/>
              <a:stCxn id="10" idx="5"/>
              <a:endCxn id="9" idx="0"/>
            </p:cNvCxnSpPr>
            <p:nvPr/>
          </p:nvCxnSpPr>
          <p:spPr bwMode="auto">
            <a:xfrm>
              <a:off x="4127" y="1139"/>
              <a:ext cx="553" cy="28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23"/>
            <p:cNvCxnSpPr>
              <a:cxnSpLocks noChangeShapeType="1"/>
              <a:stCxn id="10" idx="2"/>
              <a:endCxn id="7" idx="1"/>
            </p:cNvCxnSpPr>
            <p:nvPr/>
          </p:nvCxnSpPr>
          <p:spPr bwMode="auto">
            <a:xfrm rot="10800000" flipV="1">
              <a:off x="3217" y="1065"/>
              <a:ext cx="623" cy="388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24"/>
            <p:cNvCxnSpPr>
              <a:cxnSpLocks noChangeShapeType="1"/>
              <a:stCxn id="9" idx="4"/>
              <a:endCxn id="7" idx="4"/>
            </p:cNvCxnSpPr>
            <p:nvPr/>
          </p:nvCxnSpPr>
          <p:spPr bwMode="auto">
            <a:xfrm rot="5400000">
              <a:off x="4007" y="961"/>
              <a:ext cx="1" cy="1344"/>
            </a:xfrm>
            <a:prstGeom prst="curvedConnector3">
              <a:avLst>
                <a:gd name="adj1" fmla="val 14400005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AutoShape 25"/>
            <p:cNvCxnSpPr>
              <a:cxnSpLocks noChangeShapeType="1"/>
              <a:stCxn id="8" idx="3"/>
              <a:endCxn id="7" idx="5"/>
            </p:cNvCxnSpPr>
            <p:nvPr/>
          </p:nvCxnSpPr>
          <p:spPr bwMode="auto">
            <a:xfrm rot="5400000">
              <a:off x="3671" y="1385"/>
              <a:ext cx="1" cy="434"/>
            </a:xfrm>
            <a:prstGeom prst="curvedConnector3">
              <a:avLst>
                <a:gd name="adj1" fmla="val 9700005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3891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  <a:cs typeface="ＭＳ Ｐゴシック" charset="-128"/>
              </a:rPr>
              <a:t>Roadmap</a:t>
            </a:r>
          </a:p>
        </p:txBody>
      </p:sp>
      <p:sp>
        <p:nvSpPr>
          <p:cNvPr id="19459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DBDDD"/>
                </a:solidFill>
                <a:ea typeface="ＭＳ Ｐゴシック" charset="-128"/>
                <a:cs typeface="ＭＳ Ｐゴシック" charset="-128"/>
              </a:rPr>
              <a:t>Context-sensitive analysis</a:t>
            </a:r>
          </a:p>
          <a:p>
            <a:r>
              <a:rPr lang="en-US" b="1" dirty="0" smtClean="0">
                <a:ea typeface="ＭＳ Ｐゴシック" charset="-128"/>
                <a:cs typeface="ＭＳ Ｐゴシック" charset="-128"/>
              </a:rPr>
              <a:t>Attributed Grammar Examples</a:t>
            </a:r>
          </a:p>
          <a:p>
            <a:r>
              <a:rPr lang="en-US" dirty="0">
                <a:solidFill>
                  <a:srgbClr val="9DBDDD"/>
                </a:solidFill>
                <a:ea typeface="ＭＳ Ｐゴシック" charset="-128"/>
                <a:cs typeface="ＭＳ Ｐゴシック" charset="-128"/>
              </a:rPr>
              <a:t>Type System</a:t>
            </a:r>
          </a:p>
          <a:p>
            <a:r>
              <a:rPr lang="en-US" dirty="0" smtClean="0">
                <a:solidFill>
                  <a:srgbClr val="9DBDDD"/>
                </a:solidFill>
                <a:ea typeface="ＭＳ Ｐゴシック" charset="-128"/>
                <a:cs typeface="ＭＳ Ｐゴシック" charset="-128"/>
              </a:rPr>
              <a:t>Attribute grammars</a:t>
            </a:r>
          </a:p>
          <a:p>
            <a:r>
              <a:rPr lang="en-US" dirty="0" smtClean="0">
                <a:solidFill>
                  <a:srgbClr val="9DBDDD"/>
                </a:solidFill>
                <a:ea typeface="ＭＳ Ｐゴシック" charset="-128"/>
                <a:cs typeface="ＭＳ Ｐゴシック" charset="-128"/>
              </a:rPr>
              <a:t>Symbol tables and type-checking</a:t>
            </a:r>
          </a:p>
        </p:txBody>
      </p:sp>
      <p:sp>
        <p:nvSpPr>
          <p:cNvPr id="1946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Semantic Analysis II</a:t>
            </a:r>
            <a:endParaRPr lang="de-CH" smtClean="0"/>
          </a:p>
        </p:txBody>
      </p:sp>
      <p:pic>
        <p:nvPicPr>
          <p:cNvPr id="19463" name="Picture 2" descr="roadmap-gre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29400" y="1905000"/>
            <a:ext cx="2116138" cy="183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4889</TotalTime>
  <Words>989</Words>
  <Application>Microsoft Office PowerPoint</Application>
  <PresentationFormat>On-screen Show (4:3)</PresentationFormat>
  <Paragraphs>217</Paragraphs>
  <Slides>24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ＭＳ Ｐゴシック</vt:lpstr>
      <vt:lpstr>SimSun</vt:lpstr>
      <vt:lpstr>Arial</vt:lpstr>
      <vt:lpstr>Calibri</vt:lpstr>
      <vt:lpstr>Calibri Light</vt:lpstr>
      <vt:lpstr>Helvetica</vt:lpstr>
      <vt:lpstr>Symbol</vt:lpstr>
      <vt:lpstr>Times</vt:lpstr>
      <vt:lpstr>Times New Roman</vt:lpstr>
      <vt:lpstr>Wingdings</vt:lpstr>
      <vt:lpstr>Office Theme</vt:lpstr>
      <vt:lpstr>Semantic Analysis -II</vt:lpstr>
      <vt:lpstr>Roadmap</vt:lpstr>
      <vt:lpstr>Roadmap</vt:lpstr>
      <vt:lpstr>Attribute Grammar</vt:lpstr>
      <vt:lpstr>Attribute Grammar</vt:lpstr>
      <vt:lpstr>Attribute Grammar</vt:lpstr>
      <vt:lpstr>Attribute Computation Rules</vt:lpstr>
      <vt:lpstr>Synthesized and Inherited Attributes</vt:lpstr>
      <vt:lpstr>Roadmap</vt:lpstr>
      <vt:lpstr>Attributed Grammar - 1</vt:lpstr>
      <vt:lpstr>PowerPoint Presentation</vt:lpstr>
      <vt:lpstr>S-Attribute Grammar</vt:lpstr>
      <vt:lpstr>Attribute Grammar - Example 2 </vt:lpstr>
      <vt:lpstr>Attribute Grammar - Example 2 </vt:lpstr>
      <vt:lpstr>Attribute Grammar - Example 2 </vt:lpstr>
      <vt:lpstr>Attribute Grammar - Example 2 </vt:lpstr>
      <vt:lpstr>Attribute Grammar - Example 2 </vt:lpstr>
      <vt:lpstr>Attribute Grammar - Example 2 </vt:lpstr>
      <vt:lpstr>Attribute Grammar - Example 3</vt:lpstr>
      <vt:lpstr>Attribute Grammar - Example 3</vt:lpstr>
      <vt:lpstr>Attribute Grammar - Example 3</vt:lpstr>
      <vt:lpstr>Attribute Grammar - Example 3</vt:lpstr>
      <vt:lpstr>Attribute Grammar - Example 3</vt:lpstr>
      <vt:lpstr>PowerPoint Presentation</vt:lpstr>
    </vt:vector>
  </TitlesOfParts>
  <Company>Ĳ ɦ禜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Oscar Nierstrasz</dc:creator>
  <cp:lastModifiedBy>Prakash Periyasamy</cp:lastModifiedBy>
  <cp:revision>348</cp:revision>
  <cp:lastPrinted>2019-02-02T03:48:28Z</cp:lastPrinted>
  <dcterms:created xsi:type="dcterms:W3CDTF">2011-02-07T14:33:57Z</dcterms:created>
  <dcterms:modified xsi:type="dcterms:W3CDTF">2019-02-06T04:41:30Z</dcterms:modified>
</cp:coreProperties>
</file>