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4" r:id="rId1"/>
  </p:sldMasterIdLst>
  <p:notesMasterIdLst>
    <p:notesMasterId r:id="rId30"/>
  </p:notesMasterIdLst>
  <p:handoutMasterIdLst>
    <p:handoutMasterId r:id="rId31"/>
  </p:handoutMasterIdLst>
  <p:sldIdLst>
    <p:sldId id="316" r:id="rId2"/>
    <p:sldId id="317" r:id="rId3"/>
    <p:sldId id="354" r:id="rId4"/>
    <p:sldId id="414" r:id="rId5"/>
    <p:sldId id="416" r:id="rId6"/>
    <p:sldId id="440" r:id="rId7"/>
    <p:sldId id="417" r:id="rId8"/>
    <p:sldId id="418" r:id="rId9"/>
    <p:sldId id="419" r:id="rId10"/>
    <p:sldId id="420" r:id="rId11"/>
    <p:sldId id="421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7" r:id="rId26"/>
    <p:sldId id="438" r:id="rId27"/>
    <p:sldId id="439" r:id="rId28"/>
    <p:sldId id="415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1DEFA"/>
    <a:srgbClr val="A7A7A7"/>
    <a:srgbClr val="D3D3D3"/>
    <a:srgbClr val="7F0101"/>
    <a:srgbClr val="60BDC4"/>
    <a:srgbClr val="B4CFDC"/>
    <a:srgbClr val="C9D4DC"/>
    <a:srgbClr val="9DB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CCFB1384-598A-A640-ACB5-F116E6A90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2889AE38-8DF2-F24B-8B10-D1A89E031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7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697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48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8EBE-3961-4A0B-B2F9-C1DFB6C057FF}" type="datetime1">
              <a:rPr lang="en-US" smtClean="0"/>
              <a:t>2/5/2019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50F-E379-4457-9F02-64BB037BA6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7315200" cy="502920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959B4D-D252-47F0-BA6D-8DD4E8911F57}" type="datetime1">
              <a:rPr lang="en-US" smtClean="0"/>
              <a:t>2/5/2019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A5D73-121C-41C7-81BC-12C49DC6ED3A}" type="datetime1">
              <a:rPr lang="en-US" smtClean="0"/>
              <a:t>2/5/2019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76E08-CC84-4DBE-9D2C-B6CFF57A94BA}" type="datetime1">
              <a:rPr lang="en-US" smtClean="0"/>
              <a:t>2/5/2019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4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D14D71-2900-46E7-891B-58AF59A60F61}" type="datetime1">
              <a:rPr lang="en-US" smtClean="0"/>
              <a:t>2/5/2019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2E426-CDD9-4EC9-8C74-489E8356EFA4}" type="datetime1">
              <a:rPr lang="en-US" smtClean="0"/>
              <a:t>2/5/2019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25DAF-A2CB-1F4C-8B89-ABEC3F4977A2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200C82-DE29-42DE-8DCE-8D94799E50EC}" type="datetime1">
              <a:rPr lang="en-US" smtClean="0"/>
              <a:t>2/5/2019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C76B7-C175-478D-A9DA-9FDEF7417020}" type="datetime1">
              <a:rPr lang="en-US" smtClean="0"/>
              <a:t>2/5/2019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5FDE3-59EE-A74C-9AE1-D51F2D36BD58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A4DC6-9EE0-47F6-918B-BE8A85538259}" type="datetime1">
              <a:rPr lang="en-US" smtClean="0"/>
              <a:t>2/5/2019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914AC-9068-8247-82D5-433C18FCE72A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31F3ED-6FF8-464D-9B66-7C29DDF33E84}" type="datetime1">
              <a:rPr lang="en-US" smtClean="0"/>
              <a:t>2/5/2019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6C2016-676C-4D90-8E1E-A60ECCC66792}" type="datetime1">
              <a:rPr lang="en-US" smtClean="0"/>
              <a:t>2/5/2019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CF5A83-7594-4B5B-91EF-FF691DE1295F}" type="datetime1">
              <a:rPr lang="en-US" smtClean="0"/>
              <a:t>2/5/2019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829945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Semantic Analysis -III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17" y="339702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25625"/>
            <a:ext cx="8335838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Semantic Analysis II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96" y="1726959"/>
            <a:ext cx="214312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72" r="2964" b="3763"/>
          <a:stretch/>
        </p:blipFill>
        <p:spPr>
          <a:xfrm>
            <a:off x="5148064" y="3854343"/>
            <a:ext cx="3888432" cy="2520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0472" y="1849428"/>
            <a:ext cx="64509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Where on the tree should we do the multiplication 3*5?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560" y="2418242"/>
            <a:ext cx="63823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There is no node that has 3 and * and 5 as children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473" y="3001118"/>
            <a:ext cx="652176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The second production is the one with the * so that is the natural candidate for the multiplication </a:t>
            </a:r>
            <a:r>
              <a:rPr lang="en-IN" sz="2000" dirty="0" smtClean="0"/>
              <a:t>site.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834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17" y="339702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25625"/>
            <a:ext cx="8335838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Semantic Analysis II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96" y="1726959"/>
            <a:ext cx="214312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72" r="2964" b="3763"/>
          <a:stretch/>
        </p:blipFill>
        <p:spPr>
          <a:xfrm>
            <a:off x="5148064" y="3854343"/>
            <a:ext cx="3888432" cy="2520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0472" y="1849428"/>
            <a:ext cx="64509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Where on the tree should we do the multiplication 3*5?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560" y="2418242"/>
            <a:ext cx="63823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There is no node that has 3 and * and 5 as children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473" y="3001118"/>
            <a:ext cx="652176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The second production is the one with the * so that is the natural candidate for the multiplication </a:t>
            </a:r>
            <a:r>
              <a:rPr lang="en-IN" sz="2000" dirty="0" smtClean="0"/>
              <a:t>site.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179512" y="3899493"/>
            <a:ext cx="49685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800" dirty="0"/>
              <a:t>The right operand (5) can be obtained from the F that is the middle child of this T'</a:t>
            </a:r>
          </a:p>
        </p:txBody>
      </p:sp>
    </p:spTree>
    <p:extLst>
      <p:ext uri="{BB962C8B-B14F-4D97-AF65-F5344CB8AC3E}">
        <p14:creationId xmlns:p14="http://schemas.microsoft.com/office/powerpoint/2010/main" val="15642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17" y="339702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25625"/>
            <a:ext cx="8335838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Semantic Analysis II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96" y="1726959"/>
            <a:ext cx="214312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72" r="2964" b="3763"/>
          <a:stretch/>
        </p:blipFill>
        <p:spPr>
          <a:xfrm>
            <a:off x="5148064" y="3854343"/>
            <a:ext cx="3888432" cy="2520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0472" y="1849428"/>
            <a:ext cx="64509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Where on the tree should we do the multiplication 3*5?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560" y="2418242"/>
            <a:ext cx="63823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There is no node that has 3 and * and 5 as children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473" y="3001118"/>
            <a:ext cx="652176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The second production is the one with the * so that is the natural candidate for the multiplication </a:t>
            </a:r>
            <a:r>
              <a:rPr lang="en-IN" sz="2000" dirty="0" smtClean="0"/>
              <a:t>site.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179512" y="3899493"/>
            <a:ext cx="49685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800" dirty="0"/>
              <a:t>The right operand (5) can be obtained from the F that is the middle child of this T'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9512" y="4641042"/>
            <a:ext cx="4926152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F gets the value from its child, the number </a:t>
            </a:r>
            <a:r>
              <a:rPr lang="en-IN" dirty="0" smtClean="0"/>
              <a:t>itself</a:t>
            </a:r>
            <a:r>
              <a:rPr lang="en-IN" dirty="0"/>
              <a:t> </a:t>
            </a:r>
            <a:r>
              <a:rPr lang="en-IN" dirty="0" smtClean="0"/>
              <a:t>--</a:t>
            </a:r>
            <a:r>
              <a:rPr lang="en-IN" dirty="0"/>
              <a:t>simple </a:t>
            </a:r>
            <a:r>
              <a:rPr lang="en-IN" dirty="0" smtClean="0"/>
              <a:t>synthesized</a:t>
            </a:r>
          </a:p>
          <a:p>
            <a:r>
              <a:rPr lang="en-IN" dirty="0" err="1">
                <a:solidFill>
                  <a:srgbClr val="FFFF00"/>
                </a:solidFill>
              </a:rPr>
              <a:t>F.val</a:t>
            </a:r>
            <a:r>
              <a:rPr lang="en-IN" dirty="0">
                <a:solidFill>
                  <a:srgbClr val="FFFF00"/>
                </a:solidFill>
              </a:rPr>
              <a:t>=</a:t>
            </a:r>
            <a:r>
              <a:rPr lang="en-IN" dirty="0" err="1">
                <a:solidFill>
                  <a:srgbClr val="FFFF00"/>
                </a:solidFill>
              </a:rPr>
              <a:t>num.lexval</a:t>
            </a:r>
            <a:endParaRPr lang="en-IN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07904" y="5506712"/>
            <a:ext cx="1656184" cy="73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Why </a:t>
            </a:r>
            <a:r>
              <a:rPr lang="en-IN" b="1" dirty="0"/>
              <a:t>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2378"/>
            <a:ext cx="78867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19" y="1710129"/>
            <a:ext cx="2143125" cy="1590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512" y="1782378"/>
            <a:ext cx="436048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But where is the left operand?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72" r="2964" b="3763"/>
          <a:stretch/>
        </p:blipFill>
        <p:spPr>
          <a:xfrm>
            <a:off x="5255568" y="3631507"/>
            <a:ext cx="388843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Why </a:t>
            </a:r>
            <a:r>
              <a:rPr lang="en-IN" b="1" dirty="0"/>
              <a:t>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2378"/>
            <a:ext cx="78867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19" y="1710129"/>
            <a:ext cx="2143125" cy="1590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512" y="1782378"/>
            <a:ext cx="436048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But where is the left operand?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2301791"/>
            <a:ext cx="662473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It is located at the sibling of T' in the parse tree, i.e., at the F immediately to T's left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72" r="2964" b="3763"/>
          <a:stretch/>
        </p:blipFill>
        <p:spPr>
          <a:xfrm>
            <a:off x="5255568" y="3631507"/>
            <a:ext cx="3888432" cy="252028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139952" y="2132856"/>
            <a:ext cx="2880924" cy="784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0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Why </a:t>
            </a:r>
            <a:r>
              <a:rPr lang="en-IN" b="1" dirty="0"/>
              <a:t>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2378"/>
            <a:ext cx="78867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19" y="1710129"/>
            <a:ext cx="2143125" cy="1590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512" y="1782378"/>
            <a:ext cx="436048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But where is the left operand?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2301791"/>
            <a:ext cx="662473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It is located at the sibling of T' in the parse tree, i.e., at the F immediately to T's left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116" y="3248284"/>
            <a:ext cx="684076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This F is not mentioned in the production associated with the T' node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72" r="2964" b="3763"/>
          <a:stretch/>
        </p:blipFill>
        <p:spPr>
          <a:xfrm>
            <a:off x="5255568" y="3631507"/>
            <a:ext cx="3888432" cy="252028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139952" y="2132856"/>
            <a:ext cx="2880924" cy="784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Why </a:t>
            </a:r>
            <a:r>
              <a:rPr lang="en-IN" b="1" dirty="0"/>
              <a:t>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2378"/>
            <a:ext cx="78867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19" y="1710129"/>
            <a:ext cx="2143125" cy="1590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512" y="1782378"/>
            <a:ext cx="436048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But where is the left operand?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2301791"/>
            <a:ext cx="662473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It is located at the sibling of T' in the parse tree, i.e., at the F immediately to T's left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116" y="3248284"/>
            <a:ext cx="684076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This F is not mentioned in the production associated with the T' node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72" r="2964" b="3763"/>
          <a:stretch/>
        </p:blipFill>
        <p:spPr>
          <a:xfrm>
            <a:off x="5255568" y="3631507"/>
            <a:ext cx="3888432" cy="252028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139952" y="2132856"/>
            <a:ext cx="2880924" cy="784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9512" y="4283289"/>
            <a:ext cx="487712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How </a:t>
            </a:r>
            <a:r>
              <a:rPr lang="en-IN" dirty="0"/>
              <a:t>does T' get </a:t>
            </a:r>
            <a:r>
              <a:rPr lang="en-IN" dirty="0" err="1"/>
              <a:t>F.val</a:t>
            </a:r>
            <a:r>
              <a:rPr lang="en-IN" dirty="0"/>
              <a:t> from its sibling? </a:t>
            </a:r>
          </a:p>
        </p:txBody>
      </p:sp>
    </p:spTree>
    <p:extLst>
      <p:ext uri="{BB962C8B-B14F-4D97-AF65-F5344CB8AC3E}">
        <p14:creationId xmlns:p14="http://schemas.microsoft.com/office/powerpoint/2010/main" val="12713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Why </a:t>
            </a:r>
            <a:r>
              <a:rPr lang="en-IN" b="1" dirty="0"/>
              <a:t>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2378"/>
            <a:ext cx="78867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19" y="1710129"/>
            <a:ext cx="2143125" cy="1590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512" y="1782378"/>
            <a:ext cx="436048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But where is the left operand?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2301791"/>
            <a:ext cx="662473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It is located at the sibling of T' in the parse tree, i.e., at the F immediately to T's left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116" y="3248284"/>
            <a:ext cx="684076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This F is not mentioned in the production associated with the T' node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72" r="2964" b="3763"/>
          <a:stretch/>
        </p:blipFill>
        <p:spPr>
          <a:xfrm>
            <a:off x="5255568" y="3631507"/>
            <a:ext cx="3888432" cy="252028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139952" y="2132856"/>
            <a:ext cx="2880924" cy="784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9512" y="4283289"/>
            <a:ext cx="487712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How </a:t>
            </a:r>
            <a:r>
              <a:rPr lang="en-IN" dirty="0"/>
              <a:t>does T' get </a:t>
            </a:r>
            <a:r>
              <a:rPr lang="en-IN" dirty="0" err="1"/>
              <a:t>F.val</a:t>
            </a:r>
            <a:r>
              <a:rPr lang="en-IN" dirty="0"/>
              <a:t> from its sibling?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9512" y="4809381"/>
            <a:ext cx="4877121" cy="10156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800" dirty="0"/>
              <a:t>The common parent, in this case T, can get the value from F and then our node can inherit the value from its </a:t>
            </a:r>
            <a:r>
              <a:rPr lang="en-IN" sz="1800" dirty="0" smtClean="0"/>
              <a:t>parent</a:t>
            </a:r>
            <a:r>
              <a:rPr lang="en-IN" sz="1800" dirty="0"/>
              <a:t> </a:t>
            </a:r>
            <a:r>
              <a:rPr lang="en-IN" sz="1800" dirty="0" smtClean="0"/>
              <a:t>-- </a:t>
            </a:r>
            <a:r>
              <a:rPr lang="en-IN" b="1" dirty="0">
                <a:solidFill>
                  <a:srgbClr val="FFFF00"/>
                </a:solidFill>
              </a:rPr>
              <a:t>inherited attribute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02" y="1556792"/>
            <a:ext cx="3889585" cy="44382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301" y="1785874"/>
            <a:ext cx="547609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T.tmp</a:t>
            </a:r>
            <a:r>
              <a:rPr lang="en-IN" dirty="0"/>
              <a:t>   = </a:t>
            </a:r>
            <a:r>
              <a:rPr lang="en-IN" dirty="0" err="1">
                <a:solidFill>
                  <a:srgbClr val="FF0000"/>
                </a:solidFill>
              </a:rPr>
              <a:t>F.val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(synthesized)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T</a:t>
            </a:r>
            <a:r>
              <a:rPr lang="en-IN" dirty="0">
                <a:solidFill>
                  <a:srgbClr val="FF0000"/>
                </a:solidFill>
              </a:rPr>
              <a:t>'.</a:t>
            </a:r>
            <a:r>
              <a:rPr lang="en-IN" dirty="0" err="1">
                <a:solidFill>
                  <a:srgbClr val="FF0000"/>
                </a:solidFill>
              </a:rPr>
              <a:t>lval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= </a:t>
            </a:r>
            <a:r>
              <a:rPr lang="en-IN" dirty="0" err="1"/>
              <a:t>T.tmp</a:t>
            </a:r>
            <a:r>
              <a:rPr lang="en-IN" dirty="0"/>
              <a:t> (inherited)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71600" y="2420888"/>
            <a:ext cx="5143450" cy="1579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301" y="4010553"/>
            <a:ext cx="4781731" cy="707886"/>
          </a:xfrm>
          <a:prstGeom prst="rect">
            <a:avLst/>
          </a:prstGeom>
          <a:solidFill>
            <a:srgbClr val="FF99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 smtClean="0"/>
              <a:t>Lets </a:t>
            </a:r>
            <a:r>
              <a:rPr lang="en-IN" sz="2000" dirty="0"/>
              <a:t>look at the second multiplication (3*5)*4, where the parent of T' is another T'</a:t>
            </a:r>
          </a:p>
        </p:txBody>
      </p:sp>
    </p:spTree>
    <p:extLst>
      <p:ext uri="{BB962C8B-B14F-4D97-AF65-F5344CB8AC3E}">
        <p14:creationId xmlns:p14="http://schemas.microsoft.com/office/powerpoint/2010/main" val="36555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02" y="1556792"/>
            <a:ext cx="3889585" cy="44382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301" y="1785874"/>
            <a:ext cx="547609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T.tmp</a:t>
            </a:r>
            <a:r>
              <a:rPr lang="en-IN" dirty="0"/>
              <a:t>   = </a:t>
            </a:r>
            <a:r>
              <a:rPr lang="en-IN" dirty="0" err="1">
                <a:solidFill>
                  <a:srgbClr val="FF0000"/>
                </a:solidFill>
              </a:rPr>
              <a:t>F.val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(synthesized)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T</a:t>
            </a:r>
            <a:r>
              <a:rPr lang="en-IN" dirty="0">
                <a:solidFill>
                  <a:srgbClr val="FF0000"/>
                </a:solidFill>
              </a:rPr>
              <a:t>'.</a:t>
            </a:r>
            <a:r>
              <a:rPr lang="en-IN" dirty="0" err="1">
                <a:solidFill>
                  <a:srgbClr val="FF0000"/>
                </a:solidFill>
              </a:rPr>
              <a:t>lval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= </a:t>
            </a:r>
            <a:r>
              <a:rPr lang="en-IN" dirty="0" err="1"/>
              <a:t>T.tmp</a:t>
            </a:r>
            <a:r>
              <a:rPr lang="en-IN" dirty="0"/>
              <a:t> (inherited)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301" y="4010553"/>
            <a:ext cx="4781731" cy="707886"/>
          </a:xfrm>
          <a:prstGeom prst="rect">
            <a:avLst/>
          </a:prstGeom>
          <a:solidFill>
            <a:srgbClr val="FF99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 smtClean="0"/>
              <a:t>Lets </a:t>
            </a:r>
            <a:r>
              <a:rPr lang="en-IN" sz="2000" dirty="0"/>
              <a:t>look at the second multiplication (3*5)*4, where the parent of T' is another T'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16016" y="2348880"/>
            <a:ext cx="3384376" cy="2088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Attribute Grammar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Attribute Grammar Examples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Inherited attributes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Symbol tables and type-checking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 II</a:t>
            </a:r>
            <a:endParaRPr lang="de-CH" smtClean="0"/>
          </a:p>
        </p:txBody>
      </p:sp>
      <p:pic>
        <p:nvPicPr>
          <p:cNvPr id="11271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950" y="1873626"/>
            <a:ext cx="3889585" cy="4438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465" y="1600451"/>
            <a:ext cx="585497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T’ </a:t>
            </a:r>
            <a:r>
              <a:rPr lang="en-IN" dirty="0"/>
              <a:t>needs as left operand, the product 3*5 that its parent can </a:t>
            </a:r>
            <a:r>
              <a:rPr lang="en-IN" dirty="0" smtClean="0"/>
              <a:t>calculate.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93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950" y="1873626"/>
            <a:ext cx="3889585" cy="4438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465" y="1600451"/>
            <a:ext cx="585497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T’ </a:t>
            </a:r>
            <a:r>
              <a:rPr lang="en-IN" dirty="0"/>
              <a:t>needs as left operand, the product 3*5 that its parent can </a:t>
            </a:r>
            <a:r>
              <a:rPr lang="en-IN" dirty="0" smtClean="0"/>
              <a:t>calculate.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5209" y="2732449"/>
            <a:ext cx="6061285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600" dirty="0" smtClean="0"/>
              <a:t>We </a:t>
            </a:r>
            <a:r>
              <a:rPr lang="en-IN" sz="1600" dirty="0"/>
              <a:t>have the parent (another T' node, the blue one in this case) calculate the product and store it as an attribute of its right child namely the pink T</a:t>
            </a:r>
            <a:r>
              <a:rPr lang="en-IN" sz="1600" dirty="0" smtClean="0"/>
              <a:t>'.</a:t>
            </a:r>
            <a:endParaRPr lang="en-IN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63688" y="2221909"/>
            <a:ext cx="5904656" cy="704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8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950" y="1873626"/>
            <a:ext cx="3889585" cy="4438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465" y="1600451"/>
            <a:ext cx="585497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T’ </a:t>
            </a:r>
            <a:r>
              <a:rPr lang="en-IN" dirty="0"/>
              <a:t>needs as left operand, the product 3*5 that its parent can </a:t>
            </a:r>
            <a:r>
              <a:rPr lang="en-IN" dirty="0" smtClean="0"/>
              <a:t>calculate.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5209" y="2732449"/>
            <a:ext cx="6061285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600" dirty="0" smtClean="0"/>
              <a:t>We </a:t>
            </a:r>
            <a:r>
              <a:rPr lang="en-IN" sz="1600" dirty="0"/>
              <a:t>have the parent (another T' node, the blue one in this case) calculate the product and store it as an attribute of its right child namely the pink T</a:t>
            </a:r>
            <a:r>
              <a:rPr lang="en-IN" sz="1600" dirty="0" smtClean="0"/>
              <a:t>'.</a:t>
            </a:r>
            <a:endParaRPr lang="en-IN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63688" y="2221909"/>
            <a:ext cx="5904656" cy="704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52950" y="2645395"/>
            <a:ext cx="3091458" cy="502552"/>
          </a:xfrm>
          <a:prstGeom prst="straightConnector1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950" y="1873626"/>
            <a:ext cx="3889585" cy="4438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465" y="1600451"/>
            <a:ext cx="585497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T’ </a:t>
            </a:r>
            <a:r>
              <a:rPr lang="en-IN" dirty="0"/>
              <a:t>needs as left operand, the product 3*5 that its parent can </a:t>
            </a:r>
            <a:r>
              <a:rPr lang="en-IN" dirty="0" smtClean="0"/>
              <a:t>calculate.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5209" y="2732449"/>
            <a:ext cx="6061285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600" dirty="0" smtClean="0"/>
              <a:t>We </a:t>
            </a:r>
            <a:r>
              <a:rPr lang="en-IN" sz="1600" dirty="0"/>
              <a:t>have the parent (another T' node, the blue one in this case) calculate the product and store it as an attribute of its right child namely the pink </a:t>
            </a:r>
            <a:r>
              <a:rPr lang="en-IN" sz="1600" dirty="0" smtClean="0"/>
              <a:t>T‘ – </a:t>
            </a:r>
            <a:r>
              <a:rPr lang="en-IN" sz="1600" u="sng" dirty="0" smtClean="0"/>
              <a:t>added as a first rule in T’</a:t>
            </a:r>
            <a:endParaRPr lang="en-IN" sz="1600" u="sn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43808" y="3429000"/>
            <a:ext cx="3384376" cy="1512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07" y="1883922"/>
            <a:ext cx="3889585" cy="44382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3" y="4321429"/>
            <a:ext cx="4844854" cy="2059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1417821"/>
            <a:ext cx="665456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 smtClean="0"/>
              <a:t>We </a:t>
            </a:r>
            <a:r>
              <a:rPr lang="en-IN" sz="2000" dirty="0"/>
              <a:t>trace it through, 60 does get evaluated and stored in the bottom right T', the one associated with the ε-production</a:t>
            </a:r>
          </a:p>
        </p:txBody>
      </p:sp>
    </p:spTree>
    <p:extLst>
      <p:ext uri="{BB962C8B-B14F-4D97-AF65-F5344CB8AC3E}">
        <p14:creationId xmlns:p14="http://schemas.microsoft.com/office/powerpoint/2010/main" val="11882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07" y="1883922"/>
            <a:ext cx="3889585" cy="44382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3" y="4321429"/>
            <a:ext cx="4844854" cy="2059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1417821"/>
            <a:ext cx="665456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 smtClean="0"/>
              <a:t>We </a:t>
            </a:r>
            <a:r>
              <a:rPr lang="en-IN" sz="2000" dirty="0"/>
              <a:t>trace it through, 60 does get evaluated and stored in the bottom right T', the one associated with the ε-production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274838"/>
            <a:ext cx="685800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 smtClean="0"/>
              <a:t>To </a:t>
            </a:r>
            <a:r>
              <a:rPr lang="en-IN" sz="2000" dirty="0"/>
              <a:t>get the value up to the root where it represents the evaluation of this term T and can be combined with other terms to get the value of a larger expression.</a:t>
            </a:r>
          </a:p>
        </p:txBody>
      </p:sp>
    </p:spTree>
    <p:extLst>
      <p:ext uri="{BB962C8B-B14F-4D97-AF65-F5344CB8AC3E}">
        <p14:creationId xmlns:p14="http://schemas.microsoft.com/office/powerpoint/2010/main" val="37777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3399610"/>
            <a:ext cx="67322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800" dirty="0" smtClean="0"/>
              <a:t>Just synthesize to go up from </a:t>
            </a:r>
            <a:r>
              <a:rPr lang="el-GR" sz="1800" dirty="0"/>
              <a:t>ε-</a:t>
            </a:r>
            <a:r>
              <a:rPr lang="en-IN" sz="1800" dirty="0" smtClean="0"/>
              <a:t>production– named as term value ( T’-</a:t>
            </a:r>
            <a:r>
              <a:rPr lang="en-IN" sz="1800" dirty="0" err="1" smtClean="0"/>
              <a:t>tval</a:t>
            </a:r>
            <a:r>
              <a:rPr lang="en-IN" sz="1800" dirty="0" smtClean="0"/>
              <a:t>)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07" y="1883922"/>
            <a:ext cx="3889585" cy="44382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3" y="4321429"/>
            <a:ext cx="4844854" cy="2059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1417821"/>
            <a:ext cx="665456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 smtClean="0"/>
              <a:t>We </a:t>
            </a:r>
            <a:r>
              <a:rPr lang="en-IN" sz="2000" dirty="0"/>
              <a:t>trace it through, 60 does get evaluated and stored in the bottom right T', the one associated with the ε-production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274838"/>
            <a:ext cx="685800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 smtClean="0"/>
              <a:t>To </a:t>
            </a:r>
            <a:r>
              <a:rPr lang="en-IN" sz="2000" dirty="0"/>
              <a:t>get the value up to the root where it represents the evaluation of this term T and can be combined with other terms to get the value of a larger expression.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5536" y="3933056"/>
            <a:ext cx="5832648" cy="1800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76625"/>
            <a:ext cx="5715000" cy="242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1309976"/>
            <a:ext cx="3105150" cy="2162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9506" y="3892740"/>
            <a:ext cx="797579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 smtClean="0"/>
              <a:t>Another way to write an Semantic Rule for the given grammar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06" y="4259475"/>
            <a:ext cx="7325446" cy="24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Thanks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3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Attribute Grammar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Attribute Grammar Examples</a:t>
            </a:r>
          </a:p>
          <a:p>
            <a:r>
              <a:rPr lang="en-US" dirty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Inherited attributes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Attribute </a:t>
            </a:r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grammars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Symbol tables and type-checking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 II</a:t>
            </a:r>
            <a:endParaRPr lang="de-CH" smtClean="0"/>
          </a:p>
        </p:txBody>
      </p:sp>
      <p:pic>
        <p:nvPicPr>
          <p:cNvPr id="13319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Grammar - Example </a:t>
            </a:r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A simple AG for the evaluation of a real number from its bit-string representation </a:t>
            </a:r>
            <a:endParaRPr lang="en-IN" sz="2800" dirty="0" smtClean="0"/>
          </a:p>
          <a:p>
            <a:pPr algn="just"/>
            <a:endParaRPr lang="en-IN" sz="28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 smtClean="0"/>
              <a:t>Example</a:t>
            </a:r>
            <a:r>
              <a:rPr lang="en-IN" sz="2800" dirty="0"/>
              <a:t>: </a:t>
            </a:r>
            <a:r>
              <a:rPr lang="en-IN" sz="2800" dirty="0" smtClean="0"/>
              <a:t>110.1010 </a:t>
            </a:r>
            <a:r>
              <a:rPr lang="en-IN" sz="2800" dirty="0"/>
              <a:t>= 6 + </a:t>
            </a:r>
            <a:r>
              <a:rPr lang="en-IN" sz="2800" dirty="0" smtClean="0"/>
              <a:t>10/2</a:t>
            </a:r>
            <a:r>
              <a:rPr lang="en-IN" sz="2800" baseline="30000" dirty="0" smtClean="0"/>
              <a:t>4</a:t>
            </a:r>
            <a:r>
              <a:rPr lang="en-IN" sz="2800" dirty="0" smtClean="0"/>
              <a:t> </a:t>
            </a:r>
            <a:r>
              <a:rPr lang="en-IN" sz="2800" dirty="0"/>
              <a:t>= 6 + 10/16 = 6 + 0.625 = 6.625 </a:t>
            </a:r>
            <a:endParaRPr lang="en-IN" sz="2800" dirty="0" smtClean="0"/>
          </a:p>
          <a:p>
            <a:pPr marL="0" indent="0" algn="just">
              <a:buNone/>
            </a:pPr>
            <a:endParaRPr lang="en-IN" sz="2800" dirty="0" smtClean="0"/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N → </a:t>
            </a:r>
            <a:r>
              <a:rPr lang="en-IN" sz="2800" dirty="0" smtClean="0">
                <a:solidFill>
                  <a:srgbClr val="FF0000"/>
                </a:solidFill>
              </a:rPr>
              <a:t>X.X		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X </a:t>
            </a:r>
            <a:r>
              <a:rPr lang="en-IN" sz="2800" dirty="0">
                <a:solidFill>
                  <a:srgbClr val="FF0000"/>
                </a:solidFill>
              </a:rPr>
              <a:t>→ BX | </a:t>
            </a:r>
            <a:r>
              <a:rPr lang="en-IN" sz="2800" dirty="0" smtClean="0">
                <a:solidFill>
                  <a:srgbClr val="FF0000"/>
                </a:solidFill>
              </a:rPr>
              <a:t>B</a:t>
            </a:r>
          </a:p>
          <a:p>
            <a:pPr algn="just"/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B → 0 |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45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Grammar - 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AS(N) = AS(B) = {value ↑: real}, </a:t>
            </a:r>
            <a:endParaRPr lang="en-IN" dirty="0" smtClean="0"/>
          </a:p>
          <a:p>
            <a:r>
              <a:rPr lang="en-IN" dirty="0" smtClean="0"/>
              <a:t>AS(X</a:t>
            </a:r>
            <a:r>
              <a:rPr lang="en-IN" dirty="0"/>
              <a:t>) = {length ↑: integer, value ↑: real} 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N </a:t>
            </a:r>
            <a:r>
              <a:rPr lang="en-IN" dirty="0">
                <a:solidFill>
                  <a:srgbClr val="FF0000"/>
                </a:solidFill>
              </a:rPr>
              <a:t>→ X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.X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smtClean="0"/>
              <a:t>{</a:t>
            </a:r>
            <a:r>
              <a:rPr lang="en-IN" dirty="0" err="1"/>
              <a:t>N.value</a:t>
            </a:r>
            <a:r>
              <a:rPr lang="en-IN" dirty="0"/>
              <a:t> ↑:= X</a:t>
            </a:r>
            <a:r>
              <a:rPr lang="en-IN" baseline="-25000" dirty="0"/>
              <a:t>1</a:t>
            </a:r>
            <a:r>
              <a:rPr lang="en-IN" dirty="0"/>
              <a:t>.value ↑ +X</a:t>
            </a:r>
            <a:r>
              <a:rPr lang="en-IN" baseline="-25000" dirty="0"/>
              <a:t>2</a:t>
            </a:r>
            <a:r>
              <a:rPr lang="en-IN" dirty="0"/>
              <a:t>.value ↑ /2 </a:t>
            </a:r>
            <a:r>
              <a:rPr lang="en-IN" baseline="30000" dirty="0"/>
              <a:t>X</a:t>
            </a:r>
            <a:r>
              <a:rPr lang="en-IN" baseline="-25000" dirty="0"/>
              <a:t>2</a:t>
            </a:r>
            <a:r>
              <a:rPr lang="en-IN" baseline="30000" dirty="0"/>
              <a:t>.length</a:t>
            </a:r>
            <a:r>
              <a:rPr lang="en-IN" dirty="0"/>
              <a:t>} 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X </a:t>
            </a:r>
            <a:r>
              <a:rPr lang="en-IN" dirty="0">
                <a:solidFill>
                  <a:srgbClr val="FF0000"/>
                </a:solidFill>
              </a:rPr>
              <a:t>→ B </a:t>
            </a:r>
            <a:r>
              <a:rPr lang="en-IN" dirty="0" smtClean="0"/>
              <a:t>	{</a:t>
            </a:r>
            <a:r>
              <a:rPr lang="en-IN" dirty="0" err="1"/>
              <a:t>X.value</a:t>
            </a:r>
            <a:r>
              <a:rPr lang="en-IN" dirty="0"/>
              <a:t> ↑:= </a:t>
            </a:r>
            <a:r>
              <a:rPr lang="en-IN" dirty="0" err="1"/>
              <a:t>B.value</a:t>
            </a:r>
            <a:r>
              <a:rPr lang="en-IN" dirty="0"/>
              <a:t> ↑; </a:t>
            </a:r>
            <a:r>
              <a:rPr lang="en-IN" dirty="0" err="1"/>
              <a:t>X.length</a:t>
            </a:r>
            <a:r>
              <a:rPr lang="en-IN" dirty="0"/>
              <a:t> ↑:= 1} 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→ BX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/>
              <a:t>	{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.length ↑:= X</a:t>
            </a:r>
            <a:r>
              <a:rPr lang="en-IN" baseline="-25000" dirty="0"/>
              <a:t>2</a:t>
            </a:r>
            <a:r>
              <a:rPr lang="en-IN" dirty="0"/>
              <a:t>.length </a:t>
            </a:r>
            <a:r>
              <a:rPr lang="en-IN" dirty="0" smtClean="0"/>
              <a:t>↑+</a:t>
            </a:r>
            <a:r>
              <a:rPr lang="en-IN" dirty="0"/>
              <a:t>1;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X</a:t>
            </a:r>
            <a:r>
              <a:rPr lang="en-IN" baseline="-25000" dirty="0" smtClean="0"/>
              <a:t>1</a:t>
            </a:r>
            <a:r>
              <a:rPr lang="en-IN" dirty="0" smtClean="0"/>
              <a:t>.value </a:t>
            </a:r>
            <a:r>
              <a:rPr lang="en-IN" dirty="0"/>
              <a:t>↑:= </a:t>
            </a:r>
            <a:r>
              <a:rPr lang="en-IN" dirty="0" err="1"/>
              <a:t>B.value</a:t>
            </a:r>
            <a:r>
              <a:rPr lang="en-IN" dirty="0"/>
              <a:t> ↑ ∗2 </a:t>
            </a:r>
            <a:r>
              <a:rPr lang="en-IN" baseline="30000" dirty="0"/>
              <a:t>X</a:t>
            </a:r>
            <a:r>
              <a:rPr lang="en-IN" baseline="-25000" dirty="0"/>
              <a:t>2</a:t>
            </a:r>
            <a:r>
              <a:rPr lang="en-IN" baseline="30000" dirty="0"/>
              <a:t>.length</a:t>
            </a:r>
            <a:r>
              <a:rPr lang="en-IN" dirty="0"/>
              <a:t>↑ + X</a:t>
            </a:r>
            <a:r>
              <a:rPr lang="en-IN" baseline="-25000" dirty="0"/>
              <a:t>2</a:t>
            </a:r>
            <a:r>
              <a:rPr lang="en-IN" dirty="0"/>
              <a:t>.value ↑} 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B </a:t>
            </a:r>
            <a:r>
              <a:rPr lang="en-IN" dirty="0">
                <a:solidFill>
                  <a:srgbClr val="FF0000"/>
                </a:solidFill>
              </a:rPr>
              <a:t>→ 0 </a:t>
            </a: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smtClean="0"/>
              <a:t>{</a:t>
            </a:r>
            <a:r>
              <a:rPr lang="en-IN" dirty="0" err="1"/>
              <a:t>B.value</a:t>
            </a:r>
            <a:r>
              <a:rPr lang="en-IN" dirty="0"/>
              <a:t> ↑:= 0}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 </a:t>
            </a:r>
            <a:r>
              <a:rPr lang="en-IN" dirty="0">
                <a:solidFill>
                  <a:srgbClr val="FF0000"/>
                </a:solidFill>
              </a:rPr>
              <a:t>→ 1 </a:t>
            </a: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smtClean="0"/>
              <a:t>{</a:t>
            </a:r>
            <a:r>
              <a:rPr lang="en-IN" dirty="0" err="1"/>
              <a:t>B.value</a:t>
            </a:r>
            <a:r>
              <a:rPr lang="en-IN" dirty="0"/>
              <a:t> ↑:= 1}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23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Roadmap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Attribute Grammar</a:t>
            </a:r>
          </a:p>
          <a:p>
            <a:r>
              <a:rPr lang="en-US" dirty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Attribute Grammar Examples</a:t>
            </a:r>
          </a:p>
          <a:p>
            <a:r>
              <a:rPr lang="en-US" dirty="0">
                <a:solidFill>
                  <a:srgbClr val="002060"/>
                </a:solidFill>
                <a:ea typeface="ＭＳ Ｐゴシック" charset="-128"/>
                <a:cs typeface="ＭＳ Ｐゴシック" charset="-128"/>
              </a:rPr>
              <a:t>Inherited attributes</a:t>
            </a:r>
          </a:p>
          <a:p>
            <a:r>
              <a:rPr lang="en-US" dirty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Attribute grammars</a:t>
            </a:r>
          </a:p>
          <a:p>
            <a:r>
              <a:rPr lang="en-US" dirty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Symbol tables and type-checking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Why </a:t>
            </a:r>
            <a:r>
              <a:rPr lang="en-IN" b="1" dirty="0"/>
              <a:t>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70" y="1513726"/>
            <a:ext cx="7886700" cy="4351338"/>
          </a:xfrm>
        </p:spPr>
        <p:txBody>
          <a:bodyPr/>
          <a:lstStyle/>
          <a:p>
            <a:r>
              <a:rPr lang="en-IN" dirty="0"/>
              <a:t>Consider the following left-recursive grammar for multiplication of numbers and the parse tree on the right for 3*5*4.</a:t>
            </a:r>
          </a:p>
          <a:p>
            <a:endParaRPr lang="en-IN" dirty="0"/>
          </a:p>
          <a:p>
            <a:r>
              <a:rPr lang="en-IN" dirty="0"/>
              <a:t>    T → T * F</a:t>
            </a:r>
          </a:p>
          <a:p>
            <a:r>
              <a:rPr lang="en-IN" dirty="0"/>
              <a:t>    T → F</a:t>
            </a:r>
          </a:p>
          <a:p>
            <a:r>
              <a:rPr lang="en-IN" dirty="0"/>
              <a:t>    F → </a:t>
            </a:r>
            <a:r>
              <a:rPr lang="en-IN" dirty="0" err="1"/>
              <a:t>num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92082"/>
            <a:ext cx="1524000" cy="1514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2253" y="4101537"/>
            <a:ext cx="8702934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When doing top-down parsing, we need to avoid left recursion. Consider the grammar below, which is the result of removing the left </a:t>
            </a:r>
            <a:r>
              <a:rPr lang="en-IN" sz="2000" dirty="0" smtClean="0"/>
              <a:t>recursion….</a:t>
            </a:r>
            <a:endParaRPr lang="en-IN" sz="2000" dirty="0"/>
          </a:p>
        </p:txBody>
      </p:sp>
      <p:sp>
        <p:nvSpPr>
          <p:cNvPr id="8" name="Rectangle 7"/>
          <p:cNvSpPr/>
          <p:nvPr/>
        </p:nvSpPr>
        <p:spPr>
          <a:xfrm>
            <a:off x="6344865" y="4857194"/>
            <a:ext cx="2572866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dirty="0"/>
              <a:t>T → F T'	</a:t>
            </a:r>
            <a:endParaRPr lang="en-IN" dirty="0" smtClean="0"/>
          </a:p>
          <a:p>
            <a:r>
              <a:rPr lang="en-IN" dirty="0" smtClean="0"/>
              <a:t>T</a:t>
            </a:r>
            <a:r>
              <a:rPr lang="en-IN" dirty="0"/>
              <a:t>' → * F </a:t>
            </a:r>
            <a:r>
              <a:rPr lang="en-IN" dirty="0" smtClean="0"/>
              <a:t>T'</a:t>
            </a:r>
            <a:r>
              <a:rPr lang="en-IN" dirty="0"/>
              <a:t>	</a:t>
            </a:r>
          </a:p>
          <a:p>
            <a:r>
              <a:rPr lang="en-IN" dirty="0" smtClean="0"/>
              <a:t>T</a:t>
            </a:r>
            <a:r>
              <a:rPr lang="en-IN" dirty="0"/>
              <a:t>' → </a:t>
            </a:r>
            <a:r>
              <a:rPr lang="el-GR" dirty="0"/>
              <a:t>ε	</a:t>
            </a:r>
            <a:r>
              <a:rPr lang="en-IN" dirty="0"/>
              <a:t>T</a:t>
            </a:r>
            <a:r>
              <a:rPr lang="en-IN" dirty="0" smtClean="0"/>
              <a:t>'</a:t>
            </a:r>
            <a:endParaRPr lang="en-IN" dirty="0"/>
          </a:p>
          <a:p>
            <a:r>
              <a:rPr lang="en-IN" dirty="0"/>
              <a:t>F → </a:t>
            </a:r>
            <a:r>
              <a:rPr lang="en-IN" dirty="0" err="1"/>
              <a:t>num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17" y="339702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25625"/>
            <a:ext cx="8335838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Semantic Analysis II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96" y="1726959"/>
            <a:ext cx="214312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72" r="2964" b="3763"/>
          <a:stretch/>
        </p:blipFill>
        <p:spPr>
          <a:xfrm>
            <a:off x="5148064" y="3854343"/>
            <a:ext cx="3888432" cy="2520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0472" y="1849428"/>
            <a:ext cx="64509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Where on the tree should we do the multiplication 3*5?</a:t>
            </a:r>
          </a:p>
        </p:txBody>
      </p:sp>
    </p:spTree>
    <p:extLst>
      <p:ext uri="{BB962C8B-B14F-4D97-AF65-F5344CB8AC3E}">
        <p14:creationId xmlns:p14="http://schemas.microsoft.com/office/powerpoint/2010/main" val="2956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17" y="339702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Why Have Inherited Attributes?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25625"/>
            <a:ext cx="8335838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Semantic Analysis II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96" y="1726959"/>
            <a:ext cx="214312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72" r="2964" b="3763"/>
          <a:stretch/>
        </p:blipFill>
        <p:spPr>
          <a:xfrm>
            <a:off x="5148064" y="3854343"/>
            <a:ext cx="3888432" cy="2520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0472" y="1849428"/>
            <a:ext cx="64509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Where on the tree should we do the multiplication 3*5?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560" y="2418242"/>
            <a:ext cx="63823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/>
              <a:t>There is no node that has 3 and * and 5 as children</a:t>
            </a:r>
          </a:p>
        </p:txBody>
      </p:sp>
    </p:spTree>
    <p:extLst>
      <p:ext uri="{BB962C8B-B14F-4D97-AF65-F5344CB8AC3E}">
        <p14:creationId xmlns:p14="http://schemas.microsoft.com/office/powerpoint/2010/main" val="17043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5204</TotalTime>
  <Words>1126</Words>
  <Application>Microsoft Office PowerPoint</Application>
  <PresentationFormat>On-screen Show (4:3)</PresentationFormat>
  <Paragraphs>145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PGothic</vt:lpstr>
      <vt:lpstr>Arial</vt:lpstr>
      <vt:lpstr>Calibri</vt:lpstr>
      <vt:lpstr>Calibri Light</vt:lpstr>
      <vt:lpstr>Helvetica</vt:lpstr>
      <vt:lpstr>Times</vt:lpstr>
      <vt:lpstr>Wingdings</vt:lpstr>
      <vt:lpstr>Office Theme</vt:lpstr>
      <vt:lpstr>Semantic Analysis -III</vt:lpstr>
      <vt:lpstr>Roadmap</vt:lpstr>
      <vt:lpstr>Roadmap</vt:lpstr>
      <vt:lpstr>Attribute Grammar - Example 4</vt:lpstr>
      <vt:lpstr>Attribute Grammar - Example 4</vt:lpstr>
      <vt:lpstr>Roadmap</vt:lpstr>
      <vt:lpstr> Why Have Inherited Attributes?  </vt:lpstr>
      <vt:lpstr> Why Have Inherited Attributes?  </vt:lpstr>
      <vt:lpstr> Why Have Inherited Attributes?  </vt:lpstr>
      <vt:lpstr> Why Have Inherited Attributes?  </vt:lpstr>
      <vt:lpstr> Why Have Inherited Attributes?  </vt:lpstr>
      <vt:lpstr> Why Have Inherited Attributes?  </vt:lpstr>
      <vt:lpstr>  Why Have Inherited Attributes?  </vt:lpstr>
      <vt:lpstr>  Why Have Inherited Attributes?  </vt:lpstr>
      <vt:lpstr>  Why Have Inherited Attributes?  </vt:lpstr>
      <vt:lpstr>  Why Have Inherited Attributes?  </vt:lpstr>
      <vt:lpstr>  Why Have Inherited Attributes?  </vt:lpstr>
      <vt:lpstr>  Why Have Inherited Attributes?  </vt:lpstr>
      <vt:lpstr>  Why Have Inherited Attributes?  </vt:lpstr>
      <vt:lpstr>  Why Have Inherited Attributes?  </vt:lpstr>
      <vt:lpstr>  Why Have Inherited Attributes?  </vt:lpstr>
      <vt:lpstr>  Why Have Inherited Attributes?  </vt:lpstr>
      <vt:lpstr>  Why Have Inherited Attributes?  </vt:lpstr>
      <vt:lpstr>  Why Have Inherited Attributes?  </vt:lpstr>
      <vt:lpstr>  Why Have Inherited Attributes?  </vt:lpstr>
      <vt:lpstr>  Why Have Inherited Attributes?  </vt:lpstr>
      <vt:lpstr>  Why Have Inherited Attributes?  </vt:lpstr>
      <vt:lpstr>PowerPoint Presentation</vt:lpstr>
    </vt:vector>
  </TitlesOfParts>
  <Company>Ĳ ɦ禜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Nierstrasz</dc:creator>
  <cp:lastModifiedBy>Prakash Periyasamy</cp:lastModifiedBy>
  <cp:revision>385</cp:revision>
  <cp:lastPrinted>2019-02-02T03:48:28Z</cp:lastPrinted>
  <dcterms:created xsi:type="dcterms:W3CDTF">2011-02-07T14:33:57Z</dcterms:created>
  <dcterms:modified xsi:type="dcterms:W3CDTF">2019-02-05T15:36:53Z</dcterms:modified>
</cp:coreProperties>
</file>