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4" r:id="rId1"/>
  </p:sldMasterIdLst>
  <p:notesMasterIdLst>
    <p:notesMasterId r:id="rId33"/>
  </p:notesMasterIdLst>
  <p:handoutMasterIdLst>
    <p:handoutMasterId r:id="rId34"/>
  </p:handoutMasterIdLst>
  <p:sldIdLst>
    <p:sldId id="316" r:id="rId2"/>
    <p:sldId id="317" r:id="rId3"/>
    <p:sldId id="414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281" r:id="rId17"/>
    <p:sldId id="460" r:id="rId18"/>
    <p:sldId id="282" r:id="rId19"/>
    <p:sldId id="310" r:id="rId20"/>
    <p:sldId id="311" r:id="rId21"/>
    <p:sldId id="313" r:id="rId22"/>
    <p:sldId id="314" r:id="rId23"/>
    <p:sldId id="315" r:id="rId24"/>
    <p:sldId id="459" r:id="rId25"/>
    <p:sldId id="453" r:id="rId26"/>
    <p:sldId id="454" r:id="rId27"/>
    <p:sldId id="455" r:id="rId28"/>
    <p:sldId id="456" r:id="rId29"/>
    <p:sldId id="457" r:id="rId30"/>
    <p:sldId id="458" r:id="rId31"/>
    <p:sldId id="41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1DEFA"/>
    <a:srgbClr val="A7A7A7"/>
    <a:srgbClr val="D3D3D3"/>
    <a:srgbClr val="7F0101"/>
    <a:srgbClr val="60BDC4"/>
    <a:srgbClr val="B4CFDC"/>
    <a:srgbClr val="C9D4DC"/>
    <a:srgbClr val="9DB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CFB1384-598A-A640-ACB5-F116E6A9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889AE38-8DF2-F24B-8B10-D1A89E031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697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470-7A03-4811-BA23-5B2D2C9ABB0E}" type="datetime1">
              <a:rPr lang="en-US" smtClean="0"/>
              <a:t>2/12/2019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50F-E379-4457-9F02-64BB037BA6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7315200" cy="502920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4F383-2B87-40E3-A409-F83A69E470B8}" type="datetime1">
              <a:rPr lang="en-US" smtClean="0"/>
              <a:t>2/12/2019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91B8BB-BC9E-4777-94C8-5C7BD50BF6AE}" type="datetime1">
              <a:rPr lang="en-US" smtClean="0"/>
              <a:t>2/12/2019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6E15A7-FFE0-4B28-8C21-63539395882A}" type="datetime1">
              <a:rPr lang="en-US" smtClean="0"/>
              <a:t>2/12/2019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3E8E83-EAB9-4B9B-A1F1-9729331E0BA6}" type="datetime1">
              <a:rPr lang="en-US" smtClean="0"/>
              <a:t>2/12/2019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774ED-F26A-4D09-B786-63103BF75496}" type="datetime1">
              <a:rPr lang="en-US" smtClean="0"/>
              <a:t>2/12/2019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0AC61-46EA-4309-A436-49DBE36391AC}" type="datetime1">
              <a:rPr lang="en-US" smtClean="0"/>
              <a:t>2/12/2019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88FA63-3132-43A0-AFFD-04F4891E3D56}" type="datetime1">
              <a:rPr lang="en-US" smtClean="0"/>
              <a:t>2/12/2019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DBF23-08CA-4C4F-96C0-67184D062842}" type="datetime1">
              <a:rPr lang="en-US" smtClean="0"/>
              <a:t>2/12/2019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4AC-9068-8247-82D5-433C18FCE72A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6889A3-1351-46A6-BEAB-6266E9415169}" type="datetime1">
              <a:rPr lang="en-US" smtClean="0"/>
              <a:t>2/12/2019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1AFFE6-2DDE-4D8F-8CB3-AD28AB8D68DD}" type="datetime1">
              <a:rPr lang="en-US" smtClean="0"/>
              <a:t>2/12/2019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70EB89-E8A6-4C08-BFD1-452F69CF354F}" type="datetime1">
              <a:rPr lang="en-US" smtClean="0"/>
              <a:t>2/12/2019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829945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Semantic Analysis -IV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L Attribute Grammar </a:t>
            </a:r>
            <a:r>
              <a:rPr lang="en-IN" dirty="0"/>
              <a:t>- 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46236"/>
            <a:ext cx="7886700" cy="4351338"/>
          </a:xfrm>
        </p:spPr>
        <p:txBody>
          <a:bodyPr/>
          <a:lstStyle/>
          <a:p>
            <a:r>
              <a:rPr lang="en-IN" dirty="0"/>
              <a:t>Dependency Graph for w = -101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916832"/>
            <a:ext cx="4886624" cy="41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EVALUATE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A parse tree containing or showing the values of its attributes is called Attributed Parse Tree </a:t>
            </a:r>
          </a:p>
          <a:p>
            <a:r>
              <a:rPr lang="en-IN" dirty="0">
                <a:solidFill>
                  <a:srgbClr val="FF0000"/>
                </a:solidFill>
              </a:rPr>
              <a:t>For synthesized attributes we can evaluate the attributes in Bottom up manner. </a:t>
            </a:r>
          </a:p>
          <a:p>
            <a:r>
              <a:rPr lang="en-IN" dirty="0">
                <a:solidFill>
                  <a:srgbClr val="00B050"/>
                </a:solidFill>
              </a:rPr>
              <a:t>For SDD’s with both inherited and synthesized attributes, it can’t be ensured that there exists even own order to evaluate the attributes. </a:t>
            </a:r>
            <a:r>
              <a:rPr lang="en-IN" dirty="0"/>
              <a:t>Let us consider the following example: </a:t>
            </a:r>
          </a:p>
          <a:p>
            <a:r>
              <a:rPr lang="en-IN" dirty="0"/>
              <a:t>PRODUCTION   SEMANTIC RULE </a:t>
            </a:r>
          </a:p>
          <a:p>
            <a:pPr marL="342900" lvl="1" indent="0">
              <a:buNone/>
            </a:pPr>
            <a:r>
              <a:rPr lang="en-IN" dirty="0"/>
              <a:t>X-&gt;Y   		 </a:t>
            </a:r>
            <a:r>
              <a:rPr lang="en-IN" dirty="0" err="1"/>
              <a:t>X.syn</a:t>
            </a:r>
            <a:r>
              <a:rPr lang="en-IN" dirty="0"/>
              <a:t>=f(</a:t>
            </a:r>
            <a:r>
              <a:rPr lang="en-IN" dirty="0" err="1"/>
              <a:t>Y.inh</a:t>
            </a:r>
            <a:r>
              <a:rPr lang="en-IN" dirty="0"/>
              <a:t>)    </a:t>
            </a:r>
          </a:p>
          <a:p>
            <a:pPr marL="342900" lvl="1" indent="0">
              <a:buNone/>
            </a:pPr>
            <a:r>
              <a:rPr lang="en-IN" dirty="0"/>
              <a:t>                                 </a:t>
            </a:r>
            <a:r>
              <a:rPr lang="en-IN" dirty="0" err="1"/>
              <a:t>Y.inh</a:t>
            </a:r>
            <a:r>
              <a:rPr lang="en-IN" dirty="0"/>
              <a:t>=g(</a:t>
            </a:r>
            <a:r>
              <a:rPr lang="en-IN" dirty="0" err="1"/>
              <a:t>X.syn</a:t>
            </a:r>
            <a:r>
              <a:rPr lang="en-IN" dirty="0"/>
              <a:t>) </a:t>
            </a:r>
          </a:p>
          <a:p>
            <a:pPr marL="342900" lvl="1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Semantic Analysis IV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3933056"/>
            <a:ext cx="1186800" cy="178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6206" y="5509535"/>
            <a:ext cx="7848872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Dependency Graphs are used to find the evaluation order for evaluating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34404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depicts the path of flow of information.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628650" y="2852936"/>
            <a:ext cx="78867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IN" sz="1800" dirty="0"/>
              <a:t>For each node in the Parse Tree the Dependency graph has a node for each attribute in the node. </a:t>
            </a:r>
          </a:p>
          <a:p>
            <a:pPr marL="457200" indent="-457200">
              <a:buAutoNum type="arabicParenR"/>
            </a:pPr>
            <a:r>
              <a:rPr lang="en-IN" sz="1800" dirty="0"/>
              <a:t>For each production of the form </a:t>
            </a:r>
            <a:r>
              <a:rPr lang="en-IN" sz="1800" dirty="0" err="1"/>
              <a:t>X.a</a:t>
            </a:r>
            <a:r>
              <a:rPr lang="en-IN" sz="1800" dirty="0"/>
              <a:t>=f(</a:t>
            </a:r>
            <a:r>
              <a:rPr lang="en-IN" sz="1800" dirty="0" err="1"/>
              <a:t>Y.a,Z.b</a:t>
            </a:r>
            <a:r>
              <a:rPr lang="en-IN" sz="1800" dirty="0"/>
              <a:t>,….)  create an edge from </a:t>
            </a:r>
            <a:r>
              <a:rPr lang="en-IN" sz="1800" dirty="0" err="1"/>
              <a:t>Y.a</a:t>
            </a:r>
            <a:r>
              <a:rPr lang="en-IN" sz="1800" dirty="0"/>
              <a:t>  node to </a:t>
            </a:r>
            <a:r>
              <a:rPr lang="en-IN" sz="1800" dirty="0" err="1"/>
              <a:t>X.a</a:t>
            </a:r>
            <a:r>
              <a:rPr lang="en-IN" sz="1800" dirty="0"/>
              <a:t>  </a:t>
            </a:r>
            <a:r>
              <a:rPr lang="en-IN" sz="1800" dirty="0" err="1"/>
              <a:t>node,Z.b</a:t>
            </a:r>
            <a:r>
              <a:rPr lang="en-IN" sz="1800" dirty="0"/>
              <a:t> to </a:t>
            </a:r>
            <a:r>
              <a:rPr lang="en-IN" sz="1800" dirty="0" err="1"/>
              <a:t>X.a</a:t>
            </a:r>
            <a:r>
              <a:rPr lang="en-IN" sz="1800" dirty="0"/>
              <a:t> and so on. This means </a:t>
            </a:r>
            <a:r>
              <a:rPr lang="en-IN" sz="1800" dirty="0" err="1"/>
              <a:t>Y.a</a:t>
            </a:r>
            <a:r>
              <a:rPr lang="en-IN" sz="1800" dirty="0"/>
              <a:t> and </a:t>
            </a:r>
            <a:r>
              <a:rPr lang="en-IN" sz="1800" dirty="0" err="1"/>
              <a:t>Z.b</a:t>
            </a:r>
            <a:r>
              <a:rPr lang="en-IN" sz="1800" dirty="0"/>
              <a:t> are to be evaluated before evaluating </a:t>
            </a:r>
            <a:r>
              <a:rPr lang="en-IN" sz="1800" dirty="0" err="1"/>
              <a:t>X.a</a:t>
            </a:r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2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 Attributed SDD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323528" y="1484784"/>
            <a:ext cx="8136904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/>
              <a:t>An S Attributed SDD is a SDD if all the attributed is synthesized. </a:t>
            </a:r>
          </a:p>
          <a:p>
            <a:r>
              <a:rPr lang="en-IN" sz="1800" dirty="0"/>
              <a:t> </a:t>
            </a:r>
          </a:p>
          <a:p>
            <a:r>
              <a:rPr lang="en-IN" sz="1800" dirty="0"/>
              <a:t>When the SDD is S attributed, it can evaluated in any bottom-up order of the nodes of the parse tree.  Generally post order traversal is used to evaluate where attributes of child are evaluated first and then the attribute of it.  </a:t>
            </a:r>
          </a:p>
          <a:p>
            <a:r>
              <a:rPr lang="en-IN" sz="1800" dirty="0"/>
              <a:t> </a:t>
            </a:r>
          </a:p>
          <a:p>
            <a:r>
              <a:rPr lang="en-IN" sz="1800" dirty="0"/>
              <a:t>POSTORDER (N) {  for (each child C of N, from the left)   POSTORDER(C);  Evaluate the attributes of node N 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089" y="4581128"/>
            <a:ext cx="783178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It is easy to implement the S attributed SDD with Bottom up Parser as Bottom up Parser corresponds to Post 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17500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 Attributed SDD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Each attribute in each semantic rule for the production    </a:t>
            </a:r>
            <a:r>
              <a:rPr lang="en-US" altLang="zh-TW" sz="2400" i="1" dirty="0">
                <a:latin typeface="Times New Roman" panose="02020603050405020304" pitchFamily="18" charset="0"/>
              </a:rPr>
              <a:t>A </a:t>
            </a:r>
            <a:r>
              <a:rPr lang="en-US" altLang="zh-TW" sz="2400" dirty="0">
                <a:sym typeface="Wingdings" panose="05000000000000000000" pitchFamily="2" charset="2"/>
              </a:rPr>
              <a:t> </a:t>
            </a:r>
            <a:r>
              <a:rPr lang="en-US" altLang="zh-TW" sz="2400" i="1" dirty="0">
                <a:latin typeface="Times New Roman" panose="02020603050405020304" pitchFamily="18" charset="0"/>
              </a:rPr>
              <a:t>X</a:t>
            </a:r>
            <a:r>
              <a:rPr lang="en-US" altLang="zh-TW" sz="24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/>
              <a:t>, . . . ,</a:t>
            </a:r>
            <a:r>
              <a:rPr lang="en-US" altLang="zh-TW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zh-TW" sz="24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TW" sz="2400" dirty="0"/>
              <a:t> is either</a:t>
            </a:r>
          </a:p>
          <a:p>
            <a:pPr lvl="1"/>
            <a:r>
              <a:rPr lang="en-US" altLang="zh-TW" sz="2000" dirty="0">
                <a:solidFill>
                  <a:srgbClr val="00B050"/>
                </a:solidFill>
              </a:rPr>
              <a:t>a synthesized attribute or </a:t>
            </a:r>
          </a:p>
          <a:p>
            <a:pPr lvl="1"/>
            <a:r>
              <a:rPr lang="en-US" altLang="zh-TW" sz="2000" dirty="0">
                <a:solidFill>
                  <a:srgbClr val="00B050"/>
                </a:solidFill>
              </a:rPr>
              <a:t>an inherited attribute </a:t>
            </a:r>
            <a:r>
              <a:rPr lang="en-US" altLang="zh-TW" sz="2000" i="1" dirty="0">
                <a:latin typeface="Times New Roman" panose="02020603050405020304" pitchFamily="18" charset="0"/>
              </a:rPr>
              <a:t>X</a:t>
            </a:r>
            <a:r>
              <a:rPr lang="en-US" altLang="zh-TW" sz="20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000" dirty="0"/>
              <a:t> with the following constraints.</a:t>
            </a:r>
            <a:endParaRPr lang="en-US" altLang="zh-TW" dirty="0"/>
          </a:p>
          <a:p>
            <a:pPr lvl="2"/>
            <a:r>
              <a:rPr lang="en-US" altLang="zh-TW" sz="1800" dirty="0"/>
              <a:t>the inherited attributes of its parent node A;</a:t>
            </a:r>
          </a:p>
          <a:p>
            <a:pPr lvl="2"/>
            <a:r>
              <a:rPr lang="en-US" altLang="zh-TW" sz="1800" dirty="0"/>
              <a:t>either inherited or synthesized attributes from its elder siblings </a:t>
            </a:r>
            <a:r>
              <a:rPr lang="en-US" altLang="zh-TW" sz="1800" i="1" dirty="0">
                <a:latin typeface="Times New Roman" panose="02020603050405020304" pitchFamily="18" charset="0"/>
              </a:rPr>
              <a:t>X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, </a:t>
            </a:r>
            <a:r>
              <a:rPr lang="en-US" altLang="zh-TW" sz="1800" i="1" dirty="0">
                <a:latin typeface="Times New Roman" panose="02020603050405020304" pitchFamily="18" charset="0"/>
              </a:rPr>
              <a:t>X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,..., </a:t>
            </a:r>
            <a:r>
              <a:rPr lang="en-US" altLang="zh-TW" sz="1800" i="1" dirty="0">
                <a:latin typeface="Times New Roman" panose="02020603050405020304" pitchFamily="18" charset="0"/>
              </a:rPr>
              <a:t>X</a:t>
            </a:r>
            <a:r>
              <a:rPr lang="en-US" altLang="zh-TW" sz="1800" baseline="-25000" dirty="0"/>
              <a:t>i−1</a:t>
            </a:r>
            <a:r>
              <a:rPr lang="en-US" altLang="zh-TW" sz="1800" dirty="0"/>
              <a:t>;</a:t>
            </a:r>
          </a:p>
          <a:p>
            <a:pPr lvl="2"/>
            <a:r>
              <a:rPr lang="en-US" altLang="zh-TW" sz="1800" dirty="0"/>
              <a:t>inherited or synthesized attributed associated from itself </a:t>
            </a:r>
            <a:r>
              <a:rPr lang="en-US" altLang="zh-TW" sz="1800" i="1" dirty="0">
                <a:latin typeface="Times New Roman" panose="02020603050405020304" pitchFamily="18" charset="0"/>
              </a:rPr>
              <a:t>X</a:t>
            </a:r>
            <a:r>
              <a:rPr lang="en-US" altLang="zh-TW" sz="1800" baseline="-25000" dirty="0"/>
              <a:t>i</a:t>
            </a:r>
            <a:r>
              <a:rPr lang="en-US" altLang="zh-TW" sz="1800" dirty="0"/>
              <a:t>, </a:t>
            </a:r>
            <a:r>
              <a:rPr lang="en-US" altLang="zh-TW" sz="1800" dirty="0">
                <a:solidFill>
                  <a:schemeClr val="folHlink"/>
                </a:solidFill>
              </a:rPr>
              <a:t>but only in such a way that there are no cycles in a dependency graph formed by the attributes of this </a:t>
            </a:r>
            <a:r>
              <a:rPr lang="en-US" altLang="zh-TW" sz="1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1800" baseline="-25000" dirty="0">
                <a:solidFill>
                  <a:schemeClr val="folHlink"/>
                </a:solidFill>
              </a:rPr>
              <a:t>i</a:t>
            </a:r>
            <a:r>
              <a:rPr lang="en-US" altLang="zh-TW" sz="1800" dirty="0">
                <a:solidFill>
                  <a:schemeClr val="folHlink"/>
                </a:solidFill>
              </a:rPr>
              <a:t>.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Every </a:t>
            </a:r>
            <a:r>
              <a:rPr lang="en-US" altLang="zh-TW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sz="2400" dirty="0">
                <a:solidFill>
                  <a:srgbClr val="00B050"/>
                </a:solidFill>
              </a:rPr>
              <a:t>-attributed definition is an </a:t>
            </a:r>
            <a:r>
              <a:rPr lang="en-US" altLang="zh-TW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TW" sz="2400" dirty="0">
                <a:solidFill>
                  <a:srgbClr val="00B050"/>
                </a:solidFill>
              </a:rPr>
              <a:t>-attributed definition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40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7886700" cy="4351338"/>
          </a:xfrm>
        </p:spPr>
        <p:txBody>
          <a:bodyPr/>
          <a:lstStyle/>
          <a:p>
            <a:r>
              <a:rPr lang="en-IN" dirty="0"/>
              <a:t>A topological sort of a Directed Acyclic Graph (DAG) is a linear ordering of its vertices such that for every directed edge </a:t>
            </a:r>
            <a:r>
              <a:rPr lang="en-IN" dirty="0" err="1"/>
              <a:t>uv</a:t>
            </a:r>
            <a:r>
              <a:rPr lang="en-IN" dirty="0"/>
              <a:t> from vertex u to vertex v, u comes before v in the ordering. </a:t>
            </a:r>
          </a:p>
          <a:p>
            <a:r>
              <a:rPr lang="en-IN" dirty="0"/>
              <a:t>The vertices may represent the task to be done and the edges constraints that one order should be completed before another.  </a:t>
            </a:r>
          </a:p>
          <a:p>
            <a:r>
              <a:rPr lang="en-IN" dirty="0"/>
              <a:t>Top Sort is possible only is the Graph is Acyclic or else there doesn’t any order. Any DAG has at least one topological ordering.</a:t>
            </a:r>
          </a:p>
          <a:p>
            <a:r>
              <a:rPr lang="en-IN" dirty="0"/>
              <a:t> It can more than 1 order.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677546"/>
            <a:ext cx="4856592" cy="27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09ED5DE6-4A9F-4E64-80C5-9DDDF7BDB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/>
              <a:t>Circularity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C26B50C4-076E-43A6-B9DE-416FC24E9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256112"/>
          </a:xfrm>
        </p:spPr>
        <p:txBody>
          <a:bodyPr>
            <a:normAutofit/>
          </a:bodyPr>
          <a:lstStyle/>
          <a:p>
            <a:pPr algn="just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IN" altLang="en-US" sz="2400" dirty="0"/>
              <a:t>Circular attribute grammars can give rise to cyclic attribute-dependence </a:t>
            </a:r>
            <a:r>
              <a:rPr lang="en-IN" altLang="en-US" sz="2400" dirty="0" smtClean="0"/>
              <a:t>graphs.</a:t>
            </a:r>
          </a:p>
          <a:p>
            <a:pPr lvl="1" algn="just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IN" altLang="en-US" dirty="0"/>
              <a:t>A failure of this kind in a compiler causes serious </a:t>
            </a:r>
            <a:r>
              <a:rPr lang="en-IN" altLang="en-US" dirty="0" smtClean="0"/>
              <a:t>problems</a:t>
            </a:r>
          </a:p>
          <a:p>
            <a:pPr lvl="1" algn="just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IN" altLang="en-US" dirty="0"/>
              <a:t>E</a:t>
            </a:r>
            <a:r>
              <a:rPr lang="en-IN" altLang="en-US" dirty="0" smtClean="0"/>
              <a:t>xample</a:t>
            </a:r>
            <a:r>
              <a:rPr lang="en-IN" altLang="en-US" dirty="0"/>
              <a:t>, the compiler might not be able to generate code for its </a:t>
            </a:r>
            <a:r>
              <a:rPr lang="en-IN" altLang="en-US" dirty="0" smtClean="0"/>
              <a:t>input</a:t>
            </a:r>
          </a:p>
          <a:p>
            <a:pPr algn="just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IN" altLang="en-US" sz="2400" dirty="0"/>
              <a:t>If a compiler uses attribute grammars, it </a:t>
            </a:r>
            <a:r>
              <a:rPr lang="en-IN" altLang="en-US" sz="2400" b="1" i="1" dirty="0">
                <a:solidFill>
                  <a:srgbClr val="FF0000"/>
                </a:solidFill>
              </a:rPr>
              <a:t>must handle circularity</a:t>
            </a:r>
            <a:r>
              <a:rPr lang="en-IN" altLang="en-US" sz="2400" dirty="0"/>
              <a:t> in an appropriate </a:t>
            </a:r>
            <a:r>
              <a:rPr lang="en-IN" altLang="en-US" sz="2400" dirty="0" smtClean="0"/>
              <a:t>way.</a:t>
            </a:r>
          </a:p>
          <a:p>
            <a:pPr lvl="1" algn="just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IN" altLang="en-US" b="1" dirty="0">
                <a:solidFill>
                  <a:srgbClr val="00B050"/>
                </a:solidFill>
              </a:rPr>
              <a:t>Avoidance </a:t>
            </a:r>
            <a:endParaRPr lang="en-IN" altLang="en-US" b="1" dirty="0" smtClean="0">
              <a:solidFill>
                <a:srgbClr val="00B050"/>
              </a:solidFill>
            </a:endParaRPr>
          </a:p>
          <a:p>
            <a:pPr lvl="2" algn="just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IN" altLang="en-US" sz="1600" dirty="0"/>
              <a:t>R</a:t>
            </a:r>
            <a:r>
              <a:rPr lang="en-IN" altLang="en-US" sz="1600" dirty="0" smtClean="0"/>
              <a:t>estrict </a:t>
            </a:r>
            <a:r>
              <a:rPr lang="en-IN" altLang="en-US" sz="1600" dirty="0"/>
              <a:t>the attribute grammar </a:t>
            </a:r>
            <a:r>
              <a:rPr lang="en-IN" altLang="en-US" sz="1600" dirty="0" smtClean="0"/>
              <a:t>- </a:t>
            </a:r>
            <a:r>
              <a:rPr lang="en-IN" sz="1600" dirty="0" smtClean="0"/>
              <a:t>Grammar </a:t>
            </a:r>
            <a:r>
              <a:rPr lang="en-IN" sz="1600" dirty="0"/>
              <a:t>uses only synthesized attributes or constant attributes</a:t>
            </a:r>
            <a:endParaRPr lang="en-IN" altLang="en-US" sz="1600" dirty="0" smtClean="0"/>
          </a:p>
          <a:p>
            <a:pPr lvl="1" algn="just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IN" altLang="en-US" b="1" i="1" dirty="0">
                <a:solidFill>
                  <a:srgbClr val="00B050"/>
                </a:solidFill>
              </a:rPr>
              <a:t>Evaluation </a:t>
            </a:r>
          </a:p>
          <a:p>
            <a:pPr lvl="2" algn="just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en-US" sz="1600" dirty="0"/>
              <a:t>use an </a:t>
            </a:r>
            <a:r>
              <a:rPr lang="en-US" altLang="en-US" sz="1600" dirty="0" smtClean="0"/>
              <a:t>proper evaluation method </a:t>
            </a:r>
            <a:endParaRPr lang="en-US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09ED5DE6-4A9F-4E64-80C5-9DDDF7BDB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/>
              <a:t>Circularity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C26B50C4-076E-43A6-B9DE-416FC24E9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690689"/>
            <a:ext cx="8147248" cy="4024311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  <a:buFont typeface="Times" panose="02020603050405020304" pitchFamily="18" charset="0"/>
              <a:buNone/>
            </a:pPr>
            <a:r>
              <a:rPr lang="en-US" altLang="en-US" sz="2000" dirty="0"/>
              <a:t>We can only evaluate acyclic instances</a:t>
            </a:r>
          </a:p>
          <a:p>
            <a:r>
              <a:rPr lang="en-US" altLang="en-US" sz="2000" dirty="0"/>
              <a:t>We can prove that some grammars can only generate instances with acyclic dependence graphs</a:t>
            </a:r>
          </a:p>
          <a:p>
            <a:r>
              <a:rPr lang="en-US" altLang="en-US" sz="2000" dirty="0"/>
              <a:t>Largest such class is “strongly non-circular” grammars (</a:t>
            </a:r>
            <a:r>
              <a:rPr lang="en-US" altLang="en-US" sz="2000" i="1" dirty="0"/>
              <a:t>SNC</a:t>
            </a:r>
            <a:r>
              <a:rPr lang="en-US" altLang="en-US" sz="2000" dirty="0"/>
              <a:t> )</a:t>
            </a:r>
          </a:p>
          <a:p>
            <a:r>
              <a:rPr lang="en-US" altLang="en-US" sz="2000" i="1" dirty="0"/>
              <a:t>SNC </a:t>
            </a:r>
            <a:r>
              <a:rPr lang="en-US" altLang="en-US" sz="2000" dirty="0"/>
              <a:t>grammars can be tested in polynomial time</a:t>
            </a:r>
          </a:p>
          <a:p>
            <a:r>
              <a:rPr lang="en-US" altLang="en-US" sz="2000" dirty="0"/>
              <a:t>Failing the </a:t>
            </a:r>
            <a:r>
              <a:rPr lang="en-US" altLang="en-US" sz="2000" i="1" dirty="0"/>
              <a:t>SNC</a:t>
            </a:r>
            <a:r>
              <a:rPr lang="en-US" altLang="en-US" sz="2000" dirty="0"/>
              <a:t> test is </a:t>
            </a:r>
            <a:r>
              <a:rPr lang="en-US" altLang="en-US" sz="2000" u="sng" dirty="0"/>
              <a:t>not</a:t>
            </a:r>
            <a:r>
              <a:rPr lang="en-US" altLang="en-US" sz="2000" dirty="0"/>
              <a:t> conclusive</a:t>
            </a:r>
          </a:p>
          <a:p>
            <a:pPr>
              <a:spcBef>
                <a:spcPct val="150000"/>
              </a:spcBef>
              <a:buFont typeface="Times" panose="02020603050405020304" pitchFamily="18" charset="0"/>
              <a:buNone/>
            </a:pPr>
            <a:r>
              <a:rPr lang="en-US" altLang="en-US" sz="2000" dirty="0"/>
              <a:t>Many evaluation methods discover circularity dynamically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 Bad property for a compiler to have</a:t>
            </a:r>
          </a:p>
          <a:p>
            <a:pPr>
              <a:spcBef>
                <a:spcPct val="200000"/>
              </a:spcBef>
              <a:buFont typeface="Times" panose="02020603050405020304" pitchFamily="18" charset="0"/>
              <a:buNone/>
            </a:pPr>
            <a:r>
              <a:rPr lang="en-US" altLang="en-US" sz="2000" i="1" dirty="0"/>
              <a:t>SNC </a:t>
            </a:r>
            <a:r>
              <a:rPr lang="en-US" altLang="en-US" sz="2000" dirty="0"/>
              <a:t>grammars were first defined by Kennedy &amp; Warren </a:t>
            </a:r>
          </a:p>
        </p:txBody>
      </p:sp>
    </p:spTree>
    <p:extLst>
      <p:ext uri="{BB962C8B-B14F-4D97-AF65-F5344CB8AC3E}">
        <p14:creationId xmlns:p14="http://schemas.microsoft.com/office/powerpoint/2010/main" val="15066457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="" xmlns:a16="http://schemas.microsoft.com/office/drawing/2014/main" id="{830156DF-7927-417E-A539-D66FA4B9B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/>
              <a:t>A Circular Attribute Grammar</a:t>
            </a:r>
          </a:p>
        </p:txBody>
      </p:sp>
      <p:graphicFrame>
        <p:nvGraphicFramePr>
          <p:cNvPr id="50179" name="Object 2">
            <a:extLst>
              <a:ext uri="{FF2B5EF4-FFF2-40B4-BE49-F238E27FC236}">
                <a16:creationId xmlns="" xmlns:a16="http://schemas.microsoft.com/office/drawing/2014/main" id="{9E75B33D-EF66-479C-97F9-BF1516775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133600"/>
          <a:ext cx="624205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6239256" imgH="3819144" progId="Word.Document.8">
                  <p:embed/>
                </p:oleObj>
              </mc:Choice>
              <mc:Fallback>
                <p:oleObj name="Document" r:id="rId3" imgW="6239256" imgH="3819144" progId="Word.Document.8">
                  <p:embed/>
                  <p:pic>
                    <p:nvPicPr>
                      <p:cNvPr id="50179" name="Object 2">
                        <a:extLst>
                          <a:ext uri="{FF2B5EF4-FFF2-40B4-BE49-F238E27FC236}">
                            <a16:creationId xmlns="" xmlns:a16="http://schemas.microsoft.com/office/drawing/2014/main" id="{9E75B33D-EF66-479C-97F9-BF1516775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6242050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="" xmlns:a16="http://schemas.microsoft.com/office/drawing/2014/main" id="{0A3A310C-4613-4A73-BAF3-E465FB762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Circular Attribute Grammar</a:t>
            </a:r>
            <a:endParaRPr lang="en-IN" altLang="en-US"/>
          </a:p>
        </p:txBody>
      </p:sp>
      <p:pic>
        <p:nvPicPr>
          <p:cNvPr id="51203" name="Picture 2">
            <a:extLst>
              <a:ext uri="{FF2B5EF4-FFF2-40B4-BE49-F238E27FC236}">
                <a16:creationId xmlns="" xmlns:a16="http://schemas.microsoft.com/office/drawing/2014/main" id="{29E540B3-57E6-44B6-9A9E-6FD73B485A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22525"/>
            <a:ext cx="7620000" cy="3643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L Attribute Grammar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Attribute Grammar Examples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Inherited attributes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Review Questions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Semantic Analysis IV</a:t>
            </a:r>
            <a:endParaRPr lang="de-CH"/>
          </a:p>
        </p:txBody>
      </p:sp>
      <p:pic>
        <p:nvPicPr>
          <p:cNvPr id="1127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="" xmlns:a16="http://schemas.microsoft.com/office/drawing/2014/main" id="{DC6FB425-A05C-45A7-BAA1-491E74F9C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Circular Attribute Grammar</a:t>
            </a:r>
            <a:endParaRPr lang="en-IN" altLang="en-US"/>
          </a:p>
        </p:txBody>
      </p:sp>
      <p:pic>
        <p:nvPicPr>
          <p:cNvPr id="52227" name="Picture 2">
            <a:extLst>
              <a:ext uri="{FF2B5EF4-FFF2-40B4-BE49-F238E27FC236}">
                <a16:creationId xmlns="" xmlns:a16="http://schemas.microsoft.com/office/drawing/2014/main" id="{1D5B7382-260E-41D9-AB2C-EE3EDC2E7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6925" y="2438400"/>
            <a:ext cx="7550150" cy="3611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="" xmlns:a16="http://schemas.microsoft.com/office/drawing/2014/main" id="{9DC2C803-E4C8-40D8-9511-D629FD169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Circular Attribute Grammar</a:t>
            </a:r>
            <a:endParaRPr lang="en-IN" altLang="en-US" dirty="0"/>
          </a:p>
        </p:txBody>
      </p:sp>
      <p:pic>
        <p:nvPicPr>
          <p:cNvPr id="53251" name="Picture 2">
            <a:extLst>
              <a:ext uri="{FF2B5EF4-FFF2-40B4-BE49-F238E27FC236}">
                <a16:creationId xmlns="" xmlns:a16="http://schemas.microsoft.com/office/drawing/2014/main" id="{DFA73853-0BCB-4C9E-A8FC-AAE56A0130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178050"/>
            <a:ext cx="8180388" cy="3890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="" xmlns:a16="http://schemas.microsoft.com/office/drawing/2014/main" id="{D80E154B-E298-4575-B0C2-82B598FAC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Circular Attribute Grammar</a:t>
            </a:r>
            <a:endParaRPr lang="en-IN" altLang="en-US"/>
          </a:p>
        </p:txBody>
      </p:sp>
      <p:pic>
        <p:nvPicPr>
          <p:cNvPr id="54275" name="Picture 2">
            <a:extLst>
              <a:ext uri="{FF2B5EF4-FFF2-40B4-BE49-F238E27FC236}">
                <a16:creationId xmlns="" xmlns:a16="http://schemas.microsoft.com/office/drawing/2014/main" id="{A9B11A56-1F55-405D-83A9-6F6D50FAD8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0888" y="2389188"/>
            <a:ext cx="7642225" cy="3709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="" xmlns:a16="http://schemas.microsoft.com/office/drawing/2014/main" id="{ABCA22A4-4113-4271-9386-3E8627A5F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Circular Attribute Grammar</a:t>
            </a:r>
            <a:endParaRPr lang="en-IN" altLang="en-US"/>
          </a:p>
        </p:txBody>
      </p:sp>
      <p:pic>
        <p:nvPicPr>
          <p:cNvPr id="55299" name="Picture 2">
            <a:extLst>
              <a:ext uri="{FF2B5EF4-FFF2-40B4-BE49-F238E27FC236}">
                <a16:creationId xmlns="" xmlns:a16="http://schemas.microsoft.com/office/drawing/2014/main" id="{5D50CDB6-9155-4B6F-90C6-E6C3986890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209800"/>
            <a:ext cx="7539038" cy="4237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="" xmlns:a16="http://schemas.microsoft.com/office/drawing/2014/main" id="{76323B03-2F60-4E13-9F44-D486FA3C8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Circular Attribute Grammar</a:t>
            </a:r>
            <a:endParaRPr lang="en-IN" altLang="en-US"/>
          </a:p>
        </p:txBody>
      </p:sp>
      <p:pic>
        <p:nvPicPr>
          <p:cNvPr id="56323" name="Picture 3">
            <a:extLst>
              <a:ext uri="{FF2B5EF4-FFF2-40B4-BE49-F238E27FC236}">
                <a16:creationId xmlns="" xmlns:a16="http://schemas.microsoft.com/office/drawing/2014/main" id="{0DE7C588-BA3E-400C-A299-83B84BB511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362200"/>
            <a:ext cx="8153400" cy="376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2" y="6137595"/>
            <a:ext cx="4200508" cy="426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</a:t>
            </a:r>
          </a:p>
          <a:p>
            <a:pPr lvl="1"/>
            <a:r>
              <a:rPr lang="en-IN" dirty="0"/>
              <a:t>A → LM </a:t>
            </a:r>
            <a:r>
              <a:rPr lang="en-IN" dirty="0" err="1"/>
              <a:t>L.i</a:t>
            </a:r>
            <a:r>
              <a:rPr lang="en-IN" dirty="0"/>
              <a:t> = f1 (</a:t>
            </a:r>
            <a:r>
              <a:rPr lang="en-IN" dirty="0" err="1"/>
              <a:t>A.i</a:t>
            </a:r>
            <a:r>
              <a:rPr lang="en-IN" dirty="0"/>
              <a:t>) </a:t>
            </a:r>
            <a:r>
              <a:rPr lang="en-IN" dirty="0" err="1"/>
              <a:t>M.i</a:t>
            </a:r>
            <a:r>
              <a:rPr lang="en-IN" dirty="0"/>
              <a:t> = f2 (L.s) A.s = f3 (M.s)</a:t>
            </a:r>
          </a:p>
          <a:p>
            <a:pPr lvl="1"/>
            <a:r>
              <a:rPr lang="en-IN" dirty="0"/>
              <a:t>A → QR </a:t>
            </a:r>
            <a:r>
              <a:rPr lang="en-IN" dirty="0" err="1"/>
              <a:t>R.i</a:t>
            </a:r>
            <a:r>
              <a:rPr lang="en-IN" dirty="0"/>
              <a:t> = f4(</a:t>
            </a:r>
            <a:r>
              <a:rPr lang="en-IN" dirty="0" err="1"/>
              <a:t>A.i</a:t>
            </a:r>
            <a:r>
              <a:rPr lang="en-IN" dirty="0"/>
              <a:t>) </a:t>
            </a:r>
            <a:r>
              <a:rPr lang="en-IN" dirty="0" err="1"/>
              <a:t>Q.i</a:t>
            </a:r>
            <a:r>
              <a:rPr lang="en-IN" dirty="0"/>
              <a:t> = f5(R.s) A.s = f6(Q.s)</a:t>
            </a:r>
          </a:p>
          <a:p>
            <a:endParaRPr lang="en-IN" dirty="0"/>
          </a:p>
          <a:p>
            <a:pPr lvl="1"/>
            <a:r>
              <a:rPr lang="en-IN" dirty="0"/>
              <a:t>A) S – Attributed B ) L – Attributed C ) both D) None </a:t>
            </a:r>
          </a:p>
          <a:p>
            <a:endParaRPr lang="en-IN" dirty="0"/>
          </a:p>
          <a:p>
            <a:r>
              <a:rPr lang="en-IN" dirty="0"/>
              <a:t>2) A </a:t>
            </a:r>
            <a:r>
              <a:rPr lang="en-IN" dirty="0">
                <a:sym typeface="Wingdings" panose="05000000000000000000" pitchFamily="2" charset="2"/>
              </a:rPr>
              <a:t> BC {B.s = A.s}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/>
              <a:t>A) S – Attributed B ) L – Attributed C ) both D) None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4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</a:t>
            </a:r>
          </a:p>
          <a:p>
            <a:pPr lvl="1"/>
            <a:r>
              <a:rPr lang="en-IN" dirty="0"/>
              <a:t>A → LM </a:t>
            </a:r>
            <a:r>
              <a:rPr lang="en-IN" b="1" dirty="0" err="1">
                <a:solidFill>
                  <a:srgbClr val="FF0000"/>
                </a:solidFill>
              </a:rPr>
              <a:t>L.i</a:t>
            </a:r>
            <a:r>
              <a:rPr lang="en-IN" b="1" dirty="0">
                <a:solidFill>
                  <a:srgbClr val="FF0000"/>
                </a:solidFill>
              </a:rPr>
              <a:t> = f1 (</a:t>
            </a:r>
            <a:r>
              <a:rPr lang="en-IN" b="1" dirty="0" err="1">
                <a:solidFill>
                  <a:srgbClr val="FF0000"/>
                </a:solidFill>
              </a:rPr>
              <a:t>A.i</a:t>
            </a:r>
            <a:r>
              <a:rPr lang="en-IN" b="1" dirty="0">
                <a:solidFill>
                  <a:srgbClr val="FF0000"/>
                </a:solidFill>
              </a:rPr>
              <a:t>) </a:t>
            </a:r>
            <a:r>
              <a:rPr lang="en-IN" dirty="0" err="1"/>
              <a:t>M.i</a:t>
            </a:r>
            <a:r>
              <a:rPr lang="en-IN" dirty="0"/>
              <a:t> = f2 (L.s) A.s = f3 (M.s)</a:t>
            </a:r>
          </a:p>
          <a:p>
            <a:pPr lvl="1"/>
            <a:r>
              <a:rPr lang="en-IN" dirty="0"/>
              <a:t>A → QR </a:t>
            </a:r>
            <a:r>
              <a:rPr lang="en-IN" dirty="0" err="1"/>
              <a:t>R.i</a:t>
            </a:r>
            <a:r>
              <a:rPr lang="en-IN" dirty="0"/>
              <a:t> = f4(</a:t>
            </a:r>
            <a:r>
              <a:rPr lang="en-IN" dirty="0" err="1"/>
              <a:t>A.i</a:t>
            </a:r>
            <a:r>
              <a:rPr lang="en-IN" dirty="0"/>
              <a:t>) </a:t>
            </a:r>
            <a:r>
              <a:rPr lang="en-IN" b="1" dirty="0" err="1">
                <a:solidFill>
                  <a:srgbClr val="FF0000"/>
                </a:solidFill>
              </a:rPr>
              <a:t>Q.i</a:t>
            </a:r>
            <a:r>
              <a:rPr lang="en-IN" b="1" dirty="0">
                <a:solidFill>
                  <a:srgbClr val="FF0000"/>
                </a:solidFill>
              </a:rPr>
              <a:t> = f5(R.s) </a:t>
            </a:r>
            <a:r>
              <a:rPr lang="en-IN" dirty="0"/>
              <a:t>A.s = f6(Q.s)</a:t>
            </a:r>
          </a:p>
          <a:p>
            <a:endParaRPr lang="en-IN" dirty="0"/>
          </a:p>
          <a:p>
            <a:pPr lvl="1"/>
            <a:r>
              <a:rPr lang="en-IN" dirty="0"/>
              <a:t>A) S – Attributed B ) L – Attributed C ) both </a:t>
            </a:r>
            <a:r>
              <a:rPr lang="en-IN" b="1" dirty="0">
                <a:solidFill>
                  <a:srgbClr val="FF0000"/>
                </a:solidFill>
              </a:rPr>
              <a:t>D) None </a:t>
            </a:r>
          </a:p>
          <a:p>
            <a:endParaRPr lang="en-IN" dirty="0"/>
          </a:p>
          <a:p>
            <a:r>
              <a:rPr lang="en-IN" dirty="0"/>
              <a:t>2) A </a:t>
            </a:r>
            <a:r>
              <a:rPr lang="en-IN" dirty="0">
                <a:sym typeface="Wingdings" panose="05000000000000000000" pitchFamily="2" charset="2"/>
              </a:rPr>
              <a:t> BC {B.s = A.s}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/>
              <a:t>A) S – Attributed B ) </a:t>
            </a:r>
            <a:r>
              <a:rPr lang="en-IN" b="1" dirty="0">
                <a:solidFill>
                  <a:srgbClr val="FF0000"/>
                </a:solidFill>
              </a:rPr>
              <a:t>L – Attributed </a:t>
            </a:r>
            <a:r>
              <a:rPr lang="en-IN" dirty="0"/>
              <a:t>C ) both D) None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10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Consider the grammar with the following translation rules and E as the start symbol.</a:t>
            </a:r>
            <a:br>
              <a:rPr lang="en-IN" b="1" dirty="0"/>
            </a:br>
            <a:r>
              <a:rPr lang="en-IN" b="1" dirty="0"/>
              <a:t>E -&gt; E1 #T {</a:t>
            </a:r>
            <a:r>
              <a:rPr lang="en-IN" b="1" dirty="0" err="1"/>
              <a:t>E.value</a:t>
            </a:r>
            <a:r>
              <a:rPr lang="en-IN" b="1" dirty="0"/>
              <a:t> = E1.value * </a:t>
            </a:r>
            <a:r>
              <a:rPr lang="en-IN" b="1" dirty="0" err="1"/>
              <a:t>T.value</a:t>
            </a:r>
            <a:r>
              <a:rPr lang="en-IN" b="1" dirty="0"/>
              <a:t>}</a:t>
            </a:r>
            <a:br>
              <a:rPr lang="en-IN" b="1" dirty="0"/>
            </a:br>
            <a:r>
              <a:rPr lang="en-IN" b="1" dirty="0"/>
              <a:t>| T {</a:t>
            </a:r>
            <a:r>
              <a:rPr lang="en-IN" b="1" dirty="0" err="1"/>
              <a:t>E.value</a:t>
            </a:r>
            <a:r>
              <a:rPr lang="en-IN" b="1" dirty="0"/>
              <a:t> = </a:t>
            </a:r>
            <a:r>
              <a:rPr lang="en-IN" b="1" dirty="0" err="1"/>
              <a:t>T.value</a:t>
            </a:r>
            <a:r>
              <a:rPr lang="en-IN" b="1" dirty="0"/>
              <a:t>}</a:t>
            </a:r>
            <a:br>
              <a:rPr lang="en-IN" b="1" dirty="0"/>
            </a:br>
            <a:r>
              <a:rPr lang="en-IN" b="1" dirty="0"/>
              <a:t>T -&gt; T1 &amp; F {</a:t>
            </a:r>
            <a:r>
              <a:rPr lang="en-IN" b="1" dirty="0" err="1"/>
              <a:t>T.value</a:t>
            </a:r>
            <a:r>
              <a:rPr lang="en-IN" b="1" dirty="0"/>
              <a:t> = T1.value + </a:t>
            </a:r>
            <a:r>
              <a:rPr lang="en-IN" b="1" dirty="0" err="1"/>
              <a:t>F.value</a:t>
            </a:r>
            <a:r>
              <a:rPr lang="en-IN" b="1" dirty="0"/>
              <a:t>}</a:t>
            </a:r>
            <a:br>
              <a:rPr lang="en-IN" b="1" dirty="0"/>
            </a:br>
            <a:r>
              <a:rPr lang="en-IN" b="1" dirty="0"/>
              <a:t>|F {</a:t>
            </a:r>
            <a:r>
              <a:rPr lang="en-IN" b="1" dirty="0" err="1"/>
              <a:t>T.value</a:t>
            </a:r>
            <a:r>
              <a:rPr lang="en-IN" b="1" dirty="0"/>
              <a:t>= </a:t>
            </a:r>
            <a:r>
              <a:rPr lang="en-IN" b="1" dirty="0" err="1"/>
              <a:t>F.value</a:t>
            </a:r>
            <a:r>
              <a:rPr lang="en-IN" b="1" dirty="0"/>
              <a:t>}</a:t>
            </a:r>
            <a:br>
              <a:rPr lang="en-IN" b="1" dirty="0"/>
            </a:br>
            <a:r>
              <a:rPr lang="en-IN" b="1" dirty="0"/>
              <a:t>F -&gt; </a:t>
            </a:r>
            <a:r>
              <a:rPr lang="en-IN" b="1" dirty="0" err="1"/>
              <a:t>num</a:t>
            </a:r>
            <a:r>
              <a:rPr lang="en-IN" b="1" dirty="0"/>
              <a:t> {</a:t>
            </a:r>
            <a:r>
              <a:rPr lang="en-IN" b="1" dirty="0" err="1"/>
              <a:t>F.value</a:t>
            </a:r>
            <a:r>
              <a:rPr lang="en-IN" b="1" dirty="0"/>
              <a:t> = </a:t>
            </a:r>
            <a:r>
              <a:rPr lang="en-IN" b="1" dirty="0" err="1"/>
              <a:t>num.value</a:t>
            </a:r>
            <a:r>
              <a:rPr lang="en-IN" b="1" dirty="0"/>
              <a:t>}</a:t>
            </a:r>
            <a:endParaRPr lang="en-IN" dirty="0"/>
          </a:p>
          <a:p>
            <a:pPr fontAlgn="base"/>
            <a:r>
              <a:rPr lang="en-IN" b="1" dirty="0"/>
              <a:t>Compute </a:t>
            </a:r>
            <a:r>
              <a:rPr lang="en-IN" b="1" dirty="0" err="1"/>
              <a:t>E.value</a:t>
            </a:r>
            <a:r>
              <a:rPr lang="en-IN" b="1" dirty="0"/>
              <a:t> for the root of the parse tree for the expression:</a:t>
            </a:r>
          </a:p>
          <a:p>
            <a:pPr marL="0" indent="0" fontAlgn="base">
              <a:buNone/>
            </a:pPr>
            <a:r>
              <a:rPr lang="en-IN" b="1" dirty="0"/>
              <a:t>	2 # 3 &amp; 5 # 6 &amp;4</a:t>
            </a:r>
            <a:endParaRPr lang="en-IN" dirty="0"/>
          </a:p>
          <a:p>
            <a:r>
              <a:rPr lang="pt-BR" dirty="0"/>
              <a:t>a) 200</a:t>
            </a:r>
            <a:br>
              <a:rPr lang="pt-BR" dirty="0"/>
            </a:br>
            <a:r>
              <a:rPr lang="pt-BR" dirty="0"/>
              <a:t>b) 180</a:t>
            </a:r>
            <a:br>
              <a:rPr lang="pt-BR" dirty="0"/>
            </a:br>
            <a:r>
              <a:rPr lang="pt-BR" dirty="0"/>
              <a:t>c) 160</a:t>
            </a:r>
            <a:br>
              <a:rPr lang="pt-BR" dirty="0"/>
            </a:br>
            <a:r>
              <a:rPr lang="pt-BR" dirty="0"/>
              <a:t>d) 40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60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Consider the grammar with the following translation rules and E as the start symbol.</a:t>
            </a:r>
            <a:br>
              <a:rPr lang="en-IN" b="1" dirty="0"/>
            </a:br>
            <a:r>
              <a:rPr lang="en-IN" b="1" dirty="0"/>
              <a:t>E -&gt; E1 #T {</a:t>
            </a:r>
            <a:r>
              <a:rPr lang="en-IN" b="1" dirty="0" err="1"/>
              <a:t>E.value</a:t>
            </a:r>
            <a:r>
              <a:rPr lang="en-IN" b="1" dirty="0"/>
              <a:t> = E1.value * </a:t>
            </a:r>
            <a:r>
              <a:rPr lang="en-IN" b="1" dirty="0" err="1"/>
              <a:t>T.value</a:t>
            </a:r>
            <a:r>
              <a:rPr lang="en-IN" b="1" dirty="0"/>
              <a:t>}</a:t>
            </a:r>
            <a:br>
              <a:rPr lang="en-IN" b="1" dirty="0"/>
            </a:br>
            <a:r>
              <a:rPr lang="en-IN" b="1" dirty="0"/>
              <a:t>| T {</a:t>
            </a:r>
            <a:r>
              <a:rPr lang="en-IN" b="1" dirty="0" err="1"/>
              <a:t>E.value</a:t>
            </a:r>
            <a:r>
              <a:rPr lang="en-IN" b="1" dirty="0"/>
              <a:t> = </a:t>
            </a:r>
            <a:r>
              <a:rPr lang="en-IN" b="1" dirty="0" err="1"/>
              <a:t>T.value</a:t>
            </a:r>
            <a:r>
              <a:rPr lang="en-IN" b="1" dirty="0"/>
              <a:t>}</a:t>
            </a:r>
            <a:br>
              <a:rPr lang="en-IN" b="1" dirty="0"/>
            </a:br>
            <a:r>
              <a:rPr lang="en-IN" b="1" dirty="0"/>
              <a:t>T -&gt; T1 &amp; F {</a:t>
            </a:r>
            <a:r>
              <a:rPr lang="en-IN" b="1" dirty="0" err="1"/>
              <a:t>T.value</a:t>
            </a:r>
            <a:r>
              <a:rPr lang="en-IN" b="1" dirty="0"/>
              <a:t> = T1.value + </a:t>
            </a:r>
            <a:r>
              <a:rPr lang="en-IN" b="1" dirty="0" err="1"/>
              <a:t>F.value</a:t>
            </a:r>
            <a:r>
              <a:rPr lang="en-IN" b="1" dirty="0"/>
              <a:t>}</a:t>
            </a:r>
            <a:br>
              <a:rPr lang="en-IN" b="1" dirty="0"/>
            </a:br>
            <a:r>
              <a:rPr lang="en-IN" b="1" dirty="0"/>
              <a:t>|F {</a:t>
            </a:r>
            <a:r>
              <a:rPr lang="en-IN" b="1" dirty="0" err="1"/>
              <a:t>T.value</a:t>
            </a:r>
            <a:r>
              <a:rPr lang="en-IN" b="1" dirty="0"/>
              <a:t>= </a:t>
            </a:r>
            <a:r>
              <a:rPr lang="en-IN" b="1" dirty="0" err="1"/>
              <a:t>F.value</a:t>
            </a:r>
            <a:r>
              <a:rPr lang="en-IN" b="1" dirty="0"/>
              <a:t>}</a:t>
            </a:r>
            <a:br>
              <a:rPr lang="en-IN" b="1" dirty="0"/>
            </a:br>
            <a:r>
              <a:rPr lang="en-IN" b="1" dirty="0"/>
              <a:t>F -&gt; </a:t>
            </a:r>
            <a:r>
              <a:rPr lang="en-IN" b="1" dirty="0" err="1"/>
              <a:t>num</a:t>
            </a:r>
            <a:r>
              <a:rPr lang="en-IN" b="1" dirty="0"/>
              <a:t> {</a:t>
            </a:r>
            <a:r>
              <a:rPr lang="en-IN" b="1" dirty="0" err="1"/>
              <a:t>F.value</a:t>
            </a:r>
            <a:r>
              <a:rPr lang="en-IN" b="1" dirty="0"/>
              <a:t> = </a:t>
            </a:r>
            <a:r>
              <a:rPr lang="en-IN" b="1" dirty="0" err="1"/>
              <a:t>num.value</a:t>
            </a:r>
            <a:r>
              <a:rPr lang="en-IN" b="1" dirty="0"/>
              <a:t>}</a:t>
            </a:r>
            <a:endParaRPr lang="en-IN" dirty="0"/>
          </a:p>
          <a:p>
            <a:pPr fontAlgn="base"/>
            <a:r>
              <a:rPr lang="en-IN" b="1" dirty="0"/>
              <a:t>Compute </a:t>
            </a:r>
            <a:r>
              <a:rPr lang="en-IN" b="1" dirty="0" err="1"/>
              <a:t>E.value</a:t>
            </a:r>
            <a:r>
              <a:rPr lang="en-IN" b="1" dirty="0"/>
              <a:t> for the root of the parse tree for the expression:</a:t>
            </a:r>
          </a:p>
          <a:p>
            <a:pPr marL="0" indent="0" fontAlgn="base">
              <a:buNone/>
            </a:pPr>
            <a:r>
              <a:rPr lang="en-IN" b="1" dirty="0"/>
              <a:t>	2 # 3 &amp; 5 # 6 &amp;4</a:t>
            </a:r>
            <a:endParaRPr lang="en-IN" dirty="0"/>
          </a:p>
          <a:p>
            <a:r>
              <a:rPr lang="pt-BR" dirty="0"/>
              <a:t>a) 200</a:t>
            </a:r>
            <a:br>
              <a:rPr lang="pt-BR" dirty="0"/>
            </a:br>
            <a:r>
              <a:rPr lang="pt-BR" dirty="0"/>
              <a:t>b) 180</a:t>
            </a:r>
            <a:br>
              <a:rPr lang="pt-BR" dirty="0"/>
            </a:br>
            <a:r>
              <a:rPr lang="pt-BR" b="1" dirty="0">
                <a:solidFill>
                  <a:srgbClr val="FF0000"/>
                </a:solidFill>
              </a:rPr>
              <a:t>c) 160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d) 40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5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the syntax directed definition shown below.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742950" y="2276872"/>
            <a:ext cx="829354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/>
              <a:t>S → id : = E  {gen (</a:t>
            </a:r>
            <a:r>
              <a:rPr lang="en-IN" sz="1800" dirty="0" err="1"/>
              <a:t>id.place</a:t>
            </a:r>
            <a:r>
              <a:rPr lang="en-IN" sz="1800" dirty="0"/>
              <a:t> = </a:t>
            </a:r>
            <a:r>
              <a:rPr lang="en-IN" sz="1800" dirty="0" err="1"/>
              <a:t>E.place</a:t>
            </a:r>
            <a:r>
              <a:rPr lang="en-IN" sz="1800" dirty="0"/>
              <a:t>;);}</a:t>
            </a:r>
          </a:p>
          <a:p>
            <a:r>
              <a:rPr lang="en-IN" sz="1800" dirty="0"/>
              <a:t>E → E1 + E2   {t = </a:t>
            </a:r>
            <a:r>
              <a:rPr lang="en-IN" sz="1800" dirty="0" err="1"/>
              <a:t>newtemp</a:t>
            </a:r>
            <a:r>
              <a:rPr lang="en-IN" sz="1800" dirty="0"/>
              <a:t> ( ); gen (t = </a:t>
            </a:r>
            <a:r>
              <a:rPr lang="en-IN" sz="1800" dirty="0" err="1"/>
              <a:t>El.place</a:t>
            </a:r>
            <a:r>
              <a:rPr lang="en-IN" sz="1800" dirty="0"/>
              <a:t> + E2.place;); </a:t>
            </a:r>
            <a:r>
              <a:rPr lang="en-IN" sz="1800" dirty="0" err="1"/>
              <a:t>E.place</a:t>
            </a:r>
            <a:r>
              <a:rPr lang="en-IN" sz="1800" dirty="0"/>
              <a:t> = t}</a:t>
            </a:r>
          </a:p>
          <a:p>
            <a:r>
              <a:rPr lang="en-IN" sz="1800" dirty="0"/>
              <a:t>E → id     {</a:t>
            </a:r>
            <a:r>
              <a:rPr lang="en-IN" sz="1800" dirty="0" err="1"/>
              <a:t>E.place</a:t>
            </a:r>
            <a:r>
              <a:rPr lang="en-IN" sz="1800" dirty="0"/>
              <a:t> = </a:t>
            </a:r>
            <a:r>
              <a:rPr lang="en-IN" sz="1800" dirty="0" err="1"/>
              <a:t>id.place</a:t>
            </a:r>
            <a:r>
              <a:rPr lang="en-IN" sz="1800" dirty="0"/>
              <a:t>;} </a:t>
            </a:r>
          </a:p>
        </p:txBody>
      </p:sp>
      <p:sp>
        <p:nvSpPr>
          <p:cNvPr id="8" name="Rectangle 7"/>
          <p:cNvSpPr/>
          <p:nvPr/>
        </p:nvSpPr>
        <p:spPr>
          <a:xfrm>
            <a:off x="742950" y="3209354"/>
            <a:ext cx="814953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Here, gen is a function that generates the output code, and </a:t>
            </a:r>
            <a:r>
              <a:rPr lang="en-IN" sz="1600" dirty="0" err="1"/>
              <a:t>newtemp</a:t>
            </a:r>
            <a:r>
              <a:rPr lang="en-IN" sz="1600" dirty="0"/>
              <a:t> is a function that returns the name of a new temporary variable on every call. Assume that </a:t>
            </a:r>
            <a:r>
              <a:rPr lang="en-IN" sz="1600" dirty="0" err="1"/>
              <a:t>ti's</a:t>
            </a:r>
            <a:r>
              <a:rPr lang="en-IN" sz="1600" dirty="0"/>
              <a:t> are the temporary variable names generated by </a:t>
            </a:r>
            <a:r>
              <a:rPr lang="en-IN" sz="1600" dirty="0" err="1"/>
              <a:t>newtemp</a:t>
            </a:r>
            <a:r>
              <a:rPr lang="en-IN" sz="1600" dirty="0"/>
              <a:t>. For the statement 'X: = Y + Z', the 3-address code sequence generated by this definition is</a:t>
            </a:r>
          </a:p>
          <a:p>
            <a:endParaRPr lang="fr-FR" sz="1600" dirty="0"/>
          </a:p>
          <a:p>
            <a:endParaRPr lang="fr-FR" sz="1600" dirty="0"/>
          </a:p>
          <a:p>
            <a:pPr eaLnBrk="1" hangingPunct="1"/>
            <a:r>
              <a:rPr lang="en-IN" sz="1600" dirty="0"/>
              <a:t>A) X = Y + Z</a:t>
            </a:r>
          </a:p>
          <a:p>
            <a:pPr eaLnBrk="1" hangingPunct="1"/>
            <a:r>
              <a:rPr lang="fr-FR" sz="1600" dirty="0"/>
              <a:t>B) t1 = Y + Z; X = t1</a:t>
            </a:r>
            <a:endParaRPr lang="en-IN" sz="1600" dirty="0"/>
          </a:p>
          <a:p>
            <a:pPr eaLnBrk="1" hangingPunct="1"/>
            <a:r>
              <a:rPr lang="en-IN" sz="1600" dirty="0"/>
              <a:t>C) </a:t>
            </a:r>
            <a:r>
              <a:rPr lang="fr-FR" sz="1600" dirty="0"/>
              <a:t>t1 =Y; t2 = t1 + Z; X = t2</a:t>
            </a:r>
            <a:endParaRPr lang="en-IN" sz="1600" dirty="0"/>
          </a:p>
          <a:p>
            <a:pPr eaLnBrk="1" hangingPunct="1"/>
            <a:r>
              <a:rPr lang="en-IN" sz="1600" dirty="0"/>
              <a:t>D) </a:t>
            </a:r>
            <a:r>
              <a:rPr lang="fr-FR" sz="1600" dirty="0"/>
              <a:t>t1 = Y; t2 = Z; t3 = t1 + t2; X = t3</a:t>
            </a:r>
            <a:endParaRPr lang="en-IN" sz="1600" dirty="0"/>
          </a:p>
          <a:p>
            <a:endParaRPr lang="fr-FR" sz="1600" dirty="0"/>
          </a:p>
          <a:p>
            <a:endParaRPr lang="fr-FR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626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65126"/>
            <a:ext cx="8335838" cy="1325563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L Attribute Grammar </a:t>
            </a:r>
            <a:r>
              <a:rPr lang="en-IN" dirty="0"/>
              <a:t>- Example 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1825625"/>
            <a:ext cx="8784976" cy="4351338"/>
          </a:xfrm>
        </p:spPr>
        <p:txBody>
          <a:bodyPr>
            <a:normAutofit/>
          </a:bodyPr>
          <a:lstStyle/>
          <a:p>
            <a:pPr lvl="1"/>
            <a:r>
              <a:rPr lang="en-US" altLang="zh-TW" sz="3200" i="1" dirty="0">
                <a:latin typeface="Times New Roman" panose="02020603050405020304" pitchFamily="18" charset="0"/>
              </a:rPr>
              <a:t>D </a:t>
            </a:r>
            <a:r>
              <a:rPr lang="en-US" altLang="zh-TW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2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</a:rPr>
              <a:t>T 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32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L.inh</a:t>
            </a:r>
            <a:r>
              <a:rPr lang="en-US" altLang="zh-TW" sz="32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:=</a:t>
            </a:r>
            <a:r>
              <a:rPr lang="en-US" altLang="zh-TW" sz="32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T.type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TW" sz="3200" i="1" dirty="0">
                <a:latin typeface="Times New Roman" panose="02020603050405020304" pitchFamily="18" charset="0"/>
              </a:rPr>
              <a:t> L</a:t>
            </a:r>
          </a:p>
          <a:p>
            <a:pPr lvl="1"/>
            <a:r>
              <a:rPr lang="en-US" altLang="zh-TW" sz="3200" i="1" dirty="0">
                <a:latin typeface="Times New Roman" panose="02020603050405020304" pitchFamily="18" charset="0"/>
              </a:rPr>
              <a:t>T </a:t>
            </a:r>
            <a:r>
              <a:rPr lang="en-US" altLang="zh-TW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200" i="1" dirty="0">
                <a:latin typeface="Times New Roman" panose="02020603050405020304" pitchFamily="18" charset="0"/>
              </a:rPr>
              <a:t> </a:t>
            </a:r>
            <a:r>
              <a:rPr lang="en-US" altLang="zh-TW" sz="3200" i="1" dirty="0" err="1">
                <a:latin typeface="Times New Roman" panose="02020603050405020304" pitchFamily="18" charset="0"/>
              </a:rPr>
              <a:t>int</a:t>
            </a:r>
            <a:r>
              <a:rPr lang="en-US" altLang="zh-TW" sz="3200" i="1" dirty="0"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32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T.type</a:t>
            </a:r>
            <a:r>
              <a:rPr lang="en-US" altLang="zh-TW" sz="32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:=</a:t>
            </a:r>
            <a:r>
              <a:rPr lang="en-US" altLang="zh-TW" sz="32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integer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TW" sz="3200" i="1" dirty="0">
                <a:latin typeface="Times New Roman" panose="02020603050405020304" pitchFamily="18" charset="0"/>
              </a:rPr>
              <a:t>T </a:t>
            </a:r>
            <a:r>
              <a:rPr lang="en-US" altLang="zh-TW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200" i="1" dirty="0">
                <a:latin typeface="Times New Roman" panose="02020603050405020304" pitchFamily="18" charset="0"/>
              </a:rPr>
              <a:t> real 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32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T.type</a:t>
            </a:r>
            <a:r>
              <a:rPr lang="en-US" altLang="zh-TW" sz="32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:=</a:t>
            </a:r>
            <a:r>
              <a:rPr lang="en-US" altLang="zh-TW" sz="32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real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TW" sz="3200" i="1" dirty="0">
                <a:latin typeface="Times New Roman" panose="02020603050405020304" pitchFamily="18" charset="0"/>
              </a:rPr>
              <a:t>L </a:t>
            </a:r>
            <a:r>
              <a:rPr lang="en-US" altLang="zh-TW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200" i="1" dirty="0"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32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TW" sz="3200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32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.inh 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:=</a:t>
            </a:r>
            <a:r>
              <a:rPr lang="en-US" altLang="zh-TW" sz="32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L.inh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TW" sz="3200" i="1" dirty="0">
                <a:latin typeface="Times New Roman" panose="02020603050405020304" pitchFamily="18" charset="0"/>
              </a:rPr>
              <a:t> L</a:t>
            </a:r>
            <a:r>
              <a:rPr lang="en-US" altLang="zh-TW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3200" i="1" dirty="0">
                <a:latin typeface="Times New Roman" panose="02020603050405020304" pitchFamily="18" charset="0"/>
              </a:rPr>
              <a:t>, id 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32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addtype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32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id.entry</a:t>
            </a:r>
            <a:r>
              <a:rPr lang="en-US" altLang="zh-TW" sz="32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32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L.inh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)}</a:t>
            </a:r>
          </a:p>
          <a:p>
            <a:pPr lvl="1"/>
            <a:r>
              <a:rPr lang="en-US" altLang="zh-TW" sz="3200" i="1" dirty="0">
                <a:latin typeface="Times New Roman" panose="02020603050405020304" pitchFamily="18" charset="0"/>
              </a:rPr>
              <a:t>L </a:t>
            </a:r>
            <a:r>
              <a:rPr lang="en-US" altLang="zh-TW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200" i="1" dirty="0">
                <a:latin typeface="Times New Roman" panose="02020603050405020304" pitchFamily="18" charset="0"/>
              </a:rPr>
              <a:t> id 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32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addtype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32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id.entry</a:t>
            </a:r>
            <a:r>
              <a:rPr lang="en-US" altLang="zh-TW" sz="32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32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L.inh</a:t>
            </a:r>
            <a:r>
              <a:rPr lang="en-US" altLang="zh-TW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)}</a:t>
            </a:r>
          </a:p>
          <a:p>
            <a:pPr algn="just"/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45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the syntax directed definition shown below.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742950" y="2276872"/>
            <a:ext cx="829354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/>
              <a:t>S → id : = E  {gen (</a:t>
            </a:r>
            <a:r>
              <a:rPr lang="en-IN" sz="1800" dirty="0" err="1"/>
              <a:t>id.place</a:t>
            </a:r>
            <a:r>
              <a:rPr lang="en-IN" sz="1800" dirty="0"/>
              <a:t> = </a:t>
            </a:r>
            <a:r>
              <a:rPr lang="en-IN" sz="1800" dirty="0" err="1"/>
              <a:t>E.place</a:t>
            </a:r>
            <a:r>
              <a:rPr lang="en-IN" sz="1800" dirty="0"/>
              <a:t>;);}</a:t>
            </a:r>
          </a:p>
          <a:p>
            <a:r>
              <a:rPr lang="en-IN" sz="1800" dirty="0"/>
              <a:t>E → E1 + E2   {t = </a:t>
            </a:r>
            <a:r>
              <a:rPr lang="en-IN" sz="1800" dirty="0" err="1"/>
              <a:t>newtemp</a:t>
            </a:r>
            <a:r>
              <a:rPr lang="en-IN" sz="1800" dirty="0"/>
              <a:t> ( ); gen (t = </a:t>
            </a:r>
            <a:r>
              <a:rPr lang="en-IN" sz="1800" dirty="0" err="1"/>
              <a:t>El.place</a:t>
            </a:r>
            <a:r>
              <a:rPr lang="en-IN" sz="1800" dirty="0"/>
              <a:t> + E2.place;); </a:t>
            </a:r>
            <a:r>
              <a:rPr lang="en-IN" sz="1800" dirty="0" err="1"/>
              <a:t>E.place</a:t>
            </a:r>
            <a:r>
              <a:rPr lang="en-IN" sz="1800" dirty="0"/>
              <a:t> = t}</a:t>
            </a:r>
          </a:p>
          <a:p>
            <a:r>
              <a:rPr lang="en-IN" sz="1800" dirty="0"/>
              <a:t>E → id     {</a:t>
            </a:r>
            <a:r>
              <a:rPr lang="en-IN" sz="1800" dirty="0" err="1"/>
              <a:t>E.place</a:t>
            </a:r>
            <a:r>
              <a:rPr lang="en-IN" sz="1800" dirty="0"/>
              <a:t> = </a:t>
            </a:r>
            <a:r>
              <a:rPr lang="en-IN" sz="1800" dirty="0" err="1"/>
              <a:t>id.place</a:t>
            </a:r>
            <a:r>
              <a:rPr lang="en-IN" sz="1800" dirty="0"/>
              <a:t>;} </a:t>
            </a:r>
          </a:p>
        </p:txBody>
      </p:sp>
      <p:sp>
        <p:nvSpPr>
          <p:cNvPr id="8" name="Rectangle 7"/>
          <p:cNvSpPr/>
          <p:nvPr/>
        </p:nvSpPr>
        <p:spPr>
          <a:xfrm>
            <a:off x="742950" y="3209354"/>
            <a:ext cx="814953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Here, gen is a function that generates the output code, and </a:t>
            </a:r>
            <a:r>
              <a:rPr lang="en-IN" sz="1600" dirty="0" err="1"/>
              <a:t>newtemp</a:t>
            </a:r>
            <a:r>
              <a:rPr lang="en-IN" sz="1600" dirty="0"/>
              <a:t> is a function that returns the name of a new temporary variable on every call. Assume that </a:t>
            </a:r>
            <a:r>
              <a:rPr lang="en-IN" sz="1600" dirty="0" err="1"/>
              <a:t>ti's</a:t>
            </a:r>
            <a:r>
              <a:rPr lang="en-IN" sz="1600" dirty="0"/>
              <a:t> are the temporary variable names generated by </a:t>
            </a:r>
            <a:r>
              <a:rPr lang="en-IN" sz="1600" dirty="0" err="1"/>
              <a:t>newtemp</a:t>
            </a:r>
            <a:r>
              <a:rPr lang="en-IN" sz="1600" dirty="0"/>
              <a:t>. For the statement 'X: = Y + Z', the 3-address code sequence generated by this definition is</a:t>
            </a:r>
          </a:p>
          <a:p>
            <a:endParaRPr lang="fr-FR" sz="1600" dirty="0"/>
          </a:p>
          <a:p>
            <a:endParaRPr lang="fr-FR" sz="1600" dirty="0"/>
          </a:p>
          <a:p>
            <a:pPr eaLnBrk="1" hangingPunct="1"/>
            <a:r>
              <a:rPr lang="en-IN" sz="1600" dirty="0"/>
              <a:t>A) X = Y + Z</a:t>
            </a:r>
          </a:p>
          <a:p>
            <a:pPr eaLnBrk="1" hangingPunct="1"/>
            <a:r>
              <a:rPr lang="fr-FR" sz="1600" b="1" dirty="0">
                <a:solidFill>
                  <a:srgbClr val="FF0000"/>
                </a:solidFill>
              </a:rPr>
              <a:t>B) t1 = Y + Z; X = t1</a:t>
            </a:r>
            <a:endParaRPr lang="en-IN" sz="1600" b="1" dirty="0">
              <a:solidFill>
                <a:srgbClr val="FF0000"/>
              </a:solidFill>
            </a:endParaRPr>
          </a:p>
          <a:p>
            <a:pPr eaLnBrk="1" hangingPunct="1"/>
            <a:r>
              <a:rPr lang="en-IN" sz="1600" dirty="0"/>
              <a:t>C) </a:t>
            </a:r>
            <a:r>
              <a:rPr lang="fr-FR" sz="1600" dirty="0"/>
              <a:t>t1 =Y; t2 = t1 + Z; X = t2</a:t>
            </a:r>
            <a:endParaRPr lang="en-IN" sz="1600" dirty="0"/>
          </a:p>
          <a:p>
            <a:pPr eaLnBrk="1" hangingPunct="1"/>
            <a:r>
              <a:rPr lang="en-IN" sz="1600" dirty="0"/>
              <a:t>D) </a:t>
            </a:r>
            <a:r>
              <a:rPr lang="fr-FR" sz="1600" dirty="0"/>
              <a:t>t1 = Y; t2 = Z; t3 = t1 + t2; X = t3</a:t>
            </a:r>
            <a:endParaRPr lang="en-IN" sz="1600" dirty="0"/>
          </a:p>
          <a:p>
            <a:endParaRPr lang="fr-FR" sz="1600" dirty="0"/>
          </a:p>
          <a:p>
            <a:endParaRPr lang="fr-FR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293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65126"/>
            <a:ext cx="8335838" cy="1325563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L Attribute Grammar </a:t>
            </a:r>
            <a:r>
              <a:rPr lang="en-IN" dirty="0"/>
              <a:t>- Example 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412776"/>
            <a:ext cx="8784976" cy="4351338"/>
          </a:xfrm>
        </p:spPr>
        <p:txBody>
          <a:bodyPr>
            <a:normAutofit/>
          </a:bodyPr>
          <a:lstStyle/>
          <a:p>
            <a:pPr lvl="1"/>
            <a:r>
              <a:rPr lang="en-US" altLang="zh-TW" sz="2000" i="1" dirty="0">
                <a:latin typeface="Times New Roman" panose="02020603050405020304" pitchFamily="18" charset="0"/>
              </a:rPr>
              <a:t>D </a:t>
            </a:r>
            <a:r>
              <a:rPr lang="en-US" altLang="zh-TW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</a:rPr>
              <a:t>T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L.inh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:=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T.type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TW" sz="2000" i="1" dirty="0">
                <a:latin typeface="Times New Roman" panose="02020603050405020304" pitchFamily="18" charset="0"/>
              </a:rPr>
              <a:t> L</a:t>
            </a:r>
          </a:p>
          <a:p>
            <a:pPr lvl="1"/>
            <a:r>
              <a:rPr lang="en-US" altLang="zh-TW" sz="2000" i="1" dirty="0">
                <a:latin typeface="Times New Roman" panose="02020603050405020304" pitchFamily="18" charset="0"/>
              </a:rPr>
              <a:t>T </a:t>
            </a:r>
            <a:r>
              <a:rPr lang="en-US" altLang="zh-TW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i="1" dirty="0" err="1">
                <a:latin typeface="Times New Roman" panose="02020603050405020304" pitchFamily="18" charset="0"/>
              </a:rPr>
              <a:t>int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T.type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:=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integer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TW" sz="2000" i="1" dirty="0">
                <a:latin typeface="Times New Roman" panose="02020603050405020304" pitchFamily="18" charset="0"/>
              </a:rPr>
              <a:t>T </a:t>
            </a:r>
            <a:r>
              <a:rPr lang="en-US" altLang="zh-TW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i="1" dirty="0">
                <a:latin typeface="Times New Roman" panose="02020603050405020304" pitchFamily="18" charset="0"/>
              </a:rPr>
              <a:t> real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T.type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:=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real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TW" sz="2000" i="1" dirty="0">
                <a:latin typeface="Times New Roman" panose="02020603050405020304" pitchFamily="18" charset="0"/>
              </a:rPr>
              <a:t>L </a:t>
            </a:r>
            <a:r>
              <a:rPr lang="en-US" altLang="zh-TW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TW" sz="2000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.inh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:=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L.inh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TW" sz="2000" i="1" dirty="0">
                <a:latin typeface="Times New Roman" panose="02020603050405020304" pitchFamily="18" charset="0"/>
              </a:rPr>
              <a:t> L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i="1" dirty="0">
                <a:latin typeface="Times New Roman" panose="02020603050405020304" pitchFamily="18" charset="0"/>
              </a:rPr>
              <a:t>, id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addtype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id.entry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L.inh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)}</a:t>
            </a:r>
          </a:p>
          <a:p>
            <a:pPr lvl="1"/>
            <a:r>
              <a:rPr lang="en-US" altLang="zh-TW" sz="2000" i="1" dirty="0">
                <a:latin typeface="Times New Roman" panose="02020603050405020304" pitchFamily="18" charset="0"/>
              </a:rPr>
              <a:t>L </a:t>
            </a:r>
            <a:r>
              <a:rPr lang="en-US" altLang="zh-TW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i="1" dirty="0">
                <a:latin typeface="Times New Roman" panose="02020603050405020304" pitchFamily="18" charset="0"/>
              </a:rPr>
              <a:t> id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addtype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id.entry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L.inh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)}</a:t>
            </a:r>
          </a:p>
          <a:p>
            <a:pPr algn="just"/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65253"/>
            <a:ext cx="7992888" cy="33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L Attribute Grammar </a:t>
            </a:r>
            <a:r>
              <a:rPr lang="en-IN" dirty="0"/>
              <a:t>-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AI(L) = AI(ID) = {type ↓: {integer, real}} </a:t>
            </a:r>
          </a:p>
          <a:p>
            <a:r>
              <a:rPr lang="en-IN" dirty="0"/>
              <a:t>AS(T) = {type ↑: {integer, real}} </a:t>
            </a:r>
          </a:p>
          <a:p>
            <a:r>
              <a:rPr lang="en-IN" dirty="0"/>
              <a:t>AS(ID) = AS(identifier) = {name ↑: string}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FF0000"/>
                </a:solidFill>
              </a:rPr>
              <a:t>DList</a:t>
            </a:r>
            <a:r>
              <a:rPr lang="en-IN" dirty="0">
                <a:solidFill>
                  <a:srgbClr val="FF0000"/>
                </a:solidFill>
              </a:rPr>
              <a:t> → D | </a:t>
            </a:r>
            <a:r>
              <a:rPr lang="en-IN" dirty="0" err="1">
                <a:solidFill>
                  <a:srgbClr val="FF0000"/>
                </a:solidFill>
              </a:rPr>
              <a:t>DList</a:t>
            </a:r>
            <a:r>
              <a:rPr lang="en-IN" dirty="0">
                <a:solidFill>
                  <a:srgbClr val="FF0000"/>
                </a:solidFill>
              </a:rPr>
              <a:t> ; 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 D → T L {</a:t>
            </a:r>
            <a:r>
              <a:rPr lang="en-IN" dirty="0" err="1">
                <a:solidFill>
                  <a:srgbClr val="FF0000"/>
                </a:solidFill>
              </a:rPr>
              <a:t>L.type</a:t>
            </a:r>
            <a:r>
              <a:rPr lang="en-IN" dirty="0">
                <a:solidFill>
                  <a:srgbClr val="FF0000"/>
                </a:solidFill>
              </a:rPr>
              <a:t> ↓:= </a:t>
            </a:r>
            <a:r>
              <a:rPr lang="en-IN" dirty="0" err="1">
                <a:solidFill>
                  <a:srgbClr val="FF0000"/>
                </a:solidFill>
              </a:rPr>
              <a:t>T.type</a:t>
            </a:r>
            <a:r>
              <a:rPr lang="en-IN" dirty="0">
                <a:solidFill>
                  <a:srgbClr val="FF0000"/>
                </a:solidFill>
              </a:rPr>
              <a:t> ↑}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T →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{</a:t>
            </a:r>
            <a:r>
              <a:rPr lang="en-IN" dirty="0" err="1">
                <a:solidFill>
                  <a:srgbClr val="FF0000"/>
                </a:solidFill>
              </a:rPr>
              <a:t>T.type</a:t>
            </a:r>
            <a:r>
              <a:rPr lang="en-IN" dirty="0">
                <a:solidFill>
                  <a:srgbClr val="FF0000"/>
                </a:solidFill>
              </a:rPr>
              <a:t> ↑:= integer}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T → float {</a:t>
            </a:r>
            <a:r>
              <a:rPr lang="en-IN" dirty="0" err="1">
                <a:solidFill>
                  <a:srgbClr val="FF0000"/>
                </a:solidFill>
              </a:rPr>
              <a:t>T.type</a:t>
            </a:r>
            <a:r>
              <a:rPr lang="en-IN" dirty="0">
                <a:solidFill>
                  <a:srgbClr val="FF0000"/>
                </a:solidFill>
              </a:rPr>
              <a:t> ↑:= real}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L → ID {</a:t>
            </a:r>
            <a:r>
              <a:rPr lang="en-IN" dirty="0" err="1">
                <a:solidFill>
                  <a:srgbClr val="FF0000"/>
                </a:solidFill>
              </a:rPr>
              <a:t>ID.type</a:t>
            </a:r>
            <a:r>
              <a:rPr lang="en-IN" dirty="0">
                <a:solidFill>
                  <a:srgbClr val="FF0000"/>
                </a:solidFill>
              </a:rPr>
              <a:t> ↓:= </a:t>
            </a:r>
            <a:r>
              <a:rPr lang="en-IN" dirty="0" err="1">
                <a:solidFill>
                  <a:srgbClr val="FF0000"/>
                </a:solidFill>
              </a:rPr>
              <a:t>L.type</a:t>
            </a:r>
            <a:r>
              <a:rPr lang="en-IN" dirty="0">
                <a:solidFill>
                  <a:srgbClr val="FF0000"/>
                </a:solidFill>
              </a:rPr>
              <a:t> ↓}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 → L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, ID {L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.type ↓:= 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.type ↓; </a:t>
            </a:r>
            <a:r>
              <a:rPr lang="en-IN" dirty="0" err="1">
                <a:solidFill>
                  <a:srgbClr val="FF0000"/>
                </a:solidFill>
              </a:rPr>
              <a:t>ID.type</a:t>
            </a:r>
            <a:r>
              <a:rPr lang="en-IN" dirty="0">
                <a:solidFill>
                  <a:srgbClr val="FF0000"/>
                </a:solidFill>
              </a:rPr>
              <a:t> ↓:= 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.type ↓}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ID → identifier {ID.name ↑:= identifier.name ↑}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923" t="3168" r="2535"/>
          <a:stretch/>
        </p:blipFill>
        <p:spPr>
          <a:xfrm>
            <a:off x="2375248" y="1899188"/>
            <a:ext cx="6768752" cy="4802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L Attribute Grammar </a:t>
            </a:r>
            <a:r>
              <a:rPr lang="en-IN" dirty="0"/>
              <a:t>-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7886700" cy="4351338"/>
          </a:xfrm>
        </p:spPr>
        <p:txBody>
          <a:bodyPr>
            <a:normAutofit/>
          </a:bodyPr>
          <a:lstStyle/>
          <a:p>
            <a:r>
              <a:rPr lang="en-IN" sz="1400" dirty="0"/>
              <a:t>AI(L) = AI(ID) = {type ↓: {integer, real}} </a:t>
            </a:r>
          </a:p>
          <a:p>
            <a:r>
              <a:rPr lang="en-IN" sz="1400" dirty="0"/>
              <a:t>AS(T) = {type ↑: {integer, real}} </a:t>
            </a:r>
          </a:p>
          <a:p>
            <a:r>
              <a:rPr lang="en-IN" sz="1400" dirty="0"/>
              <a:t>AS(ID) = AS(identifier) = {name ↑: string}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FF0000"/>
                </a:solidFill>
              </a:rPr>
              <a:t>DList</a:t>
            </a:r>
            <a:r>
              <a:rPr lang="en-IN" sz="1400" dirty="0">
                <a:solidFill>
                  <a:srgbClr val="FF0000"/>
                </a:solidFill>
              </a:rPr>
              <a:t> → D | </a:t>
            </a:r>
            <a:r>
              <a:rPr lang="en-IN" sz="1400" dirty="0" err="1">
                <a:solidFill>
                  <a:srgbClr val="FF0000"/>
                </a:solidFill>
              </a:rPr>
              <a:t>DList</a:t>
            </a:r>
            <a:r>
              <a:rPr lang="en-IN" sz="1400" dirty="0">
                <a:solidFill>
                  <a:srgbClr val="FF0000"/>
                </a:solidFill>
              </a:rPr>
              <a:t> ; 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FF0000"/>
                </a:solidFill>
              </a:rPr>
              <a:t> D → T L {</a:t>
            </a:r>
            <a:r>
              <a:rPr lang="en-IN" sz="1400" dirty="0" err="1">
                <a:solidFill>
                  <a:srgbClr val="FF0000"/>
                </a:solidFill>
              </a:rPr>
              <a:t>L.type</a:t>
            </a:r>
            <a:r>
              <a:rPr lang="en-IN" sz="1400" dirty="0">
                <a:solidFill>
                  <a:srgbClr val="FF0000"/>
                </a:solidFill>
              </a:rPr>
              <a:t> ↓:= </a:t>
            </a:r>
            <a:r>
              <a:rPr lang="en-IN" sz="1400" dirty="0" err="1">
                <a:solidFill>
                  <a:srgbClr val="FF0000"/>
                </a:solidFill>
              </a:rPr>
              <a:t>T.type</a:t>
            </a:r>
            <a:r>
              <a:rPr lang="en-IN" sz="1400" dirty="0">
                <a:solidFill>
                  <a:srgbClr val="FF0000"/>
                </a:solidFill>
              </a:rPr>
              <a:t> ↑}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FF0000"/>
                </a:solidFill>
              </a:rPr>
              <a:t>T → </a:t>
            </a:r>
            <a:r>
              <a:rPr lang="en-IN" sz="1400" dirty="0" err="1">
                <a:solidFill>
                  <a:srgbClr val="FF0000"/>
                </a:solidFill>
              </a:rPr>
              <a:t>int</a:t>
            </a:r>
            <a:r>
              <a:rPr lang="en-IN" sz="1400" dirty="0">
                <a:solidFill>
                  <a:srgbClr val="FF0000"/>
                </a:solidFill>
              </a:rPr>
              <a:t> {</a:t>
            </a:r>
            <a:r>
              <a:rPr lang="en-IN" sz="1400" dirty="0" err="1">
                <a:solidFill>
                  <a:srgbClr val="FF0000"/>
                </a:solidFill>
              </a:rPr>
              <a:t>T.type</a:t>
            </a:r>
            <a:r>
              <a:rPr lang="en-IN" sz="1400" dirty="0">
                <a:solidFill>
                  <a:srgbClr val="FF0000"/>
                </a:solidFill>
              </a:rPr>
              <a:t> ↑:= integer}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FF0000"/>
                </a:solidFill>
              </a:rPr>
              <a:t>T → float {</a:t>
            </a:r>
            <a:r>
              <a:rPr lang="en-IN" sz="1400" dirty="0" err="1">
                <a:solidFill>
                  <a:srgbClr val="FF0000"/>
                </a:solidFill>
              </a:rPr>
              <a:t>T.type</a:t>
            </a:r>
            <a:r>
              <a:rPr lang="en-IN" sz="1400" dirty="0">
                <a:solidFill>
                  <a:srgbClr val="FF0000"/>
                </a:solidFill>
              </a:rPr>
              <a:t> ↑:= real}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FF0000"/>
                </a:solidFill>
              </a:rPr>
              <a:t>L → ID {</a:t>
            </a:r>
            <a:r>
              <a:rPr lang="en-IN" sz="1400" dirty="0" err="1">
                <a:solidFill>
                  <a:srgbClr val="FF0000"/>
                </a:solidFill>
              </a:rPr>
              <a:t>ID.type</a:t>
            </a:r>
            <a:r>
              <a:rPr lang="en-IN" sz="1400" dirty="0">
                <a:solidFill>
                  <a:srgbClr val="FF0000"/>
                </a:solidFill>
              </a:rPr>
              <a:t> ↓:= </a:t>
            </a:r>
            <a:r>
              <a:rPr lang="en-IN" sz="1400" dirty="0" err="1">
                <a:solidFill>
                  <a:srgbClr val="FF0000"/>
                </a:solidFill>
              </a:rPr>
              <a:t>L.type</a:t>
            </a:r>
            <a:r>
              <a:rPr lang="en-IN" sz="1400" dirty="0">
                <a:solidFill>
                  <a:srgbClr val="FF0000"/>
                </a:solidFill>
              </a:rPr>
              <a:t> ↓}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FF0000"/>
                </a:solidFill>
              </a:rPr>
              <a:t>L</a:t>
            </a:r>
            <a:r>
              <a:rPr lang="en-IN" sz="1400" baseline="-25000" dirty="0">
                <a:solidFill>
                  <a:srgbClr val="FF0000"/>
                </a:solidFill>
              </a:rPr>
              <a:t>1</a:t>
            </a:r>
            <a:r>
              <a:rPr lang="en-IN" sz="1400" dirty="0">
                <a:solidFill>
                  <a:srgbClr val="FF0000"/>
                </a:solidFill>
              </a:rPr>
              <a:t> → L</a:t>
            </a:r>
            <a:r>
              <a:rPr lang="en-IN" sz="1400" baseline="-25000" dirty="0">
                <a:solidFill>
                  <a:srgbClr val="FF0000"/>
                </a:solidFill>
              </a:rPr>
              <a:t>2</a:t>
            </a:r>
            <a:r>
              <a:rPr lang="en-IN" sz="1400" dirty="0">
                <a:solidFill>
                  <a:srgbClr val="FF0000"/>
                </a:solidFill>
              </a:rPr>
              <a:t> , ID {L</a:t>
            </a:r>
            <a:r>
              <a:rPr lang="en-IN" sz="1400" baseline="-25000" dirty="0">
                <a:solidFill>
                  <a:srgbClr val="FF0000"/>
                </a:solidFill>
              </a:rPr>
              <a:t>2</a:t>
            </a:r>
            <a:r>
              <a:rPr lang="en-IN" sz="1400" dirty="0">
                <a:solidFill>
                  <a:srgbClr val="FF0000"/>
                </a:solidFill>
              </a:rPr>
              <a:t>.type ↓:= L</a:t>
            </a:r>
            <a:r>
              <a:rPr lang="en-IN" sz="1400" baseline="-25000" dirty="0">
                <a:solidFill>
                  <a:srgbClr val="FF0000"/>
                </a:solidFill>
              </a:rPr>
              <a:t>1</a:t>
            </a:r>
            <a:r>
              <a:rPr lang="en-IN" sz="1400" dirty="0">
                <a:solidFill>
                  <a:srgbClr val="FF0000"/>
                </a:solidFill>
              </a:rPr>
              <a:t>.type ↓; </a:t>
            </a:r>
            <a:r>
              <a:rPr lang="en-IN" sz="1400" dirty="0" err="1">
                <a:solidFill>
                  <a:srgbClr val="FF0000"/>
                </a:solidFill>
              </a:rPr>
              <a:t>ID.type</a:t>
            </a:r>
            <a:r>
              <a:rPr lang="en-IN" sz="1400" dirty="0">
                <a:solidFill>
                  <a:srgbClr val="FF0000"/>
                </a:solidFill>
              </a:rPr>
              <a:t> ↓:= L</a:t>
            </a:r>
            <a:r>
              <a:rPr lang="en-IN" sz="1400" baseline="-25000" dirty="0">
                <a:solidFill>
                  <a:srgbClr val="FF0000"/>
                </a:solidFill>
              </a:rPr>
              <a:t>1</a:t>
            </a:r>
            <a:r>
              <a:rPr lang="en-IN" sz="1400" dirty="0">
                <a:solidFill>
                  <a:srgbClr val="FF0000"/>
                </a:solidFill>
              </a:rPr>
              <a:t>.type ↓}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FF0000"/>
                </a:solidFill>
              </a:rPr>
              <a:t>ID → identifier {ID.name ↑:= identifier.name ↑}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20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58" y="216773"/>
            <a:ext cx="7886700" cy="1325563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L Attribute Grammar </a:t>
            </a:r>
            <a:r>
              <a:rPr lang="en-IN" dirty="0"/>
              <a:t>-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886700" cy="4351338"/>
          </a:xfrm>
        </p:spPr>
        <p:txBody>
          <a:bodyPr>
            <a:normAutofit/>
          </a:bodyPr>
          <a:lstStyle/>
          <a:p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82" y="1219049"/>
            <a:ext cx="7287734" cy="51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42387"/>
            <a:ext cx="7886700" cy="1325563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L Attribute Grammar </a:t>
            </a:r>
            <a:r>
              <a:rPr lang="en-IN" dirty="0"/>
              <a:t>- 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68" y="0"/>
            <a:ext cx="2825100" cy="1487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666722"/>
            <a:ext cx="7533601" cy="47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L Attribute Grammar </a:t>
            </a:r>
            <a:r>
              <a:rPr lang="en-IN" dirty="0"/>
              <a:t>- 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7886700" cy="4351338"/>
          </a:xfrm>
        </p:spPr>
        <p:txBody>
          <a:bodyPr/>
          <a:lstStyle/>
          <a:p>
            <a:r>
              <a:rPr lang="en-IN" dirty="0"/>
              <a:t>Annotated parse tree for w = -101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 Analysis IV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81404"/>
            <a:ext cx="5284345" cy="47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5446</TotalTime>
  <Words>1630</Words>
  <Application>Microsoft Office PowerPoint</Application>
  <PresentationFormat>On-screen Show (4:3)</PresentationFormat>
  <Paragraphs>209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Arial</vt:lpstr>
      <vt:lpstr>Calibri</vt:lpstr>
      <vt:lpstr>Calibri Light</vt:lpstr>
      <vt:lpstr>Helvetica</vt:lpstr>
      <vt:lpstr>新細明體</vt:lpstr>
      <vt:lpstr>Symbol</vt:lpstr>
      <vt:lpstr>Times</vt:lpstr>
      <vt:lpstr>Times New Roman</vt:lpstr>
      <vt:lpstr>Wingdings</vt:lpstr>
      <vt:lpstr>Office Theme</vt:lpstr>
      <vt:lpstr>Document</vt:lpstr>
      <vt:lpstr>Semantic Analysis -IV</vt:lpstr>
      <vt:lpstr>Roadmap</vt:lpstr>
      <vt:lpstr>L Attribute Grammar - Example 2</vt:lpstr>
      <vt:lpstr>L Attribute Grammar - Example 2</vt:lpstr>
      <vt:lpstr>L Attribute Grammar - Example 3</vt:lpstr>
      <vt:lpstr>L Attribute Grammar - Example 3</vt:lpstr>
      <vt:lpstr>L Attribute Grammar - Example 3</vt:lpstr>
      <vt:lpstr>L Attribute Grammar - Example 4</vt:lpstr>
      <vt:lpstr>L Attribute Grammar - Example 4</vt:lpstr>
      <vt:lpstr>L Attribute Grammar - Example 4</vt:lpstr>
      <vt:lpstr>HOW TO EVALUATE ATTRIBUTES </vt:lpstr>
      <vt:lpstr>DEPENDENCY GRAPHS </vt:lpstr>
      <vt:lpstr>S Attributed SDD </vt:lpstr>
      <vt:lpstr>L Attributed SDD </vt:lpstr>
      <vt:lpstr>TOPOLOGICAL SORT</vt:lpstr>
      <vt:lpstr>Circularity</vt:lpstr>
      <vt:lpstr>Circularity</vt:lpstr>
      <vt:lpstr>A Circular Attribute Grammar</vt:lpstr>
      <vt:lpstr>A Circular Attribute Grammar</vt:lpstr>
      <vt:lpstr>A Circular Attribute Grammar</vt:lpstr>
      <vt:lpstr>A Circular Attribute Grammar</vt:lpstr>
      <vt:lpstr>A Circular Attribute Grammar</vt:lpstr>
      <vt:lpstr>A Circular Attribute Grammar</vt:lpstr>
      <vt:lpstr>A Circular Attribute Grammar</vt:lpstr>
      <vt:lpstr>Review Questions </vt:lpstr>
      <vt:lpstr>Review Questions </vt:lpstr>
      <vt:lpstr>Review Questions </vt:lpstr>
      <vt:lpstr>Review Questions </vt:lpstr>
      <vt:lpstr>Review Questions </vt:lpstr>
      <vt:lpstr>Review Questions </vt:lpstr>
      <vt:lpstr>PowerPoint Presentation</vt:lpstr>
    </vt:vector>
  </TitlesOfParts>
  <Company>Ĳ ɦ禜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Nierstrasz</dc:creator>
  <cp:lastModifiedBy>Prakash Periyasamy</cp:lastModifiedBy>
  <cp:revision>425</cp:revision>
  <cp:lastPrinted>2019-02-02T03:48:28Z</cp:lastPrinted>
  <dcterms:created xsi:type="dcterms:W3CDTF">2011-02-07T14:33:57Z</dcterms:created>
  <dcterms:modified xsi:type="dcterms:W3CDTF">2019-02-12T05:28:14Z</dcterms:modified>
</cp:coreProperties>
</file>