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29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Ensemble </a:t>
            </a:r>
            <a:r>
              <a:rPr lang="en-US" b="1" dirty="0" smtClean="0"/>
              <a:t>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32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r>
              <a:rPr lang="en-US" dirty="0"/>
              <a:t> </a:t>
            </a:r>
            <a:r>
              <a:rPr lang="en-US" dirty="0" smtClean="0"/>
              <a:t>Model </a:t>
            </a:r>
            <a:r>
              <a:rPr lang="en-US" dirty="0"/>
              <a:t>averaging approach</a:t>
            </a:r>
            <a:r>
              <a:rPr lang="en-US" dirty="0" smtClean="0"/>
              <a:t>.</a:t>
            </a:r>
          </a:p>
          <a:p>
            <a:r>
              <a:rPr lang="en-US" dirty="0"/>
              <a:t>bootstrap aggregation. One way to reduce the variance of an estimate is to average together multiple estimates</a:t>
            </a:r>
            <a:r>
              <a:rPr lang="en-US" dirty="0" smtClean="0"/>
              <a:t>.</a:t>
            </a:r>
          </a:p>
          <a:p>
            <a:r>
              <a:rPr lang="en-US" dirty="0"/>
              <a:t>models are generated using the same algorithm with random sub-samples of the dataset which are drawn from the original dataset randomly with bootstrap sampling method. </a:t>
            </a:r>
            <a:endParaRPr lang="en-US" dirty="0" smtClean="0"/>
          </a:p>
          <a:p>
            <a:r>
              <a:rPr lang="en-US" dirty="0" smtClean="0"/>
              <a:t>In </a:t>
            </a:r>
            <a:r>
              <a:rPr lang="en-US" dirty="0"/>
              <a:t>bootstrap sampling, some original examples appear more than once and some original examples are not present in the </a:t>
            </a:r>
            <a:r>
              <a:rPr lang="en-US"/>
              <a:t>sample</a:t>
            </a:r>
            <a:r>
              <a:rPr lang="en-US" smtClean="0"/>
              <a:t>.</a:t>
            </a:r>
            <a:endParaRPr lang="en-US" dirty="0" smtClean="0"/>
          </a:p>
        </p:txBody>
      </p:sp>
    </p:spTree>
    <p:extLst>
      <p:ext uri="{BB962C8B-B14F-4D97-AF65-F5344CB8AC3E}">
        <p14:creationId xmlns:p14="http://schemas.microsoft.com/office/powerpoint/2010/main" val="648629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3436" y="446136"/>
            <a:ext cx="9106422" cy="6114311"/>
          </a:xfrm>
          <a:prstGeom prst="rect">
            <a:avLst/>
          </a:prstGeom>
        </p:spPr>
      </p:pic>
    </p:spTree>
    <p:extLst>
      <p:ext uri="{BB962C8B-B14F-4D97-AF65-F5344CB8AC3E}">
        <p14:creationId xmlns:p14="http://schemas.microsoft.com/office/powerpoint/2010/main" val="8321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a:t>build a family of models that are aggregated to obtain a strong learner that performs better</a:t>
            </a:r>
            <a:r>
              <a:rPr lang="en-US" dirty="0" smtClean="0"/>
              <a:t>.</a:t>
            </a:r>
          </a:p>
          <a:p>
            <a:r>
              <a:rPr lang="en-US" dirty="0"/>
              <a:t>each model in the sequence is fitted giving more importance to observations in the dataset that were badly handled by the previous models in the sequence</a:t>
            </a:r>
            <a:r>
              <a:rPr lang="en-US" dirty="0" smtClean="0"/>
              <a:t>.</a:t>
            </a:r>
          </a:p>
          <a:p>
            <a:r>
              <a:rPr lang="en-US" dirty="0" smtClean="0"/>
              <a:t>Adaptive </a:t>
            </a:r>
          </a:p>
          <a:p>
            <a:r>
              <a:rPr lang="en-US" dirty="0" smtClean="0"/>
              <a:t>Gradient</a:t>
            </a:r>
          </a:p>
          <a:p>
            <a:endParaRPr lang="en-US" dirty="0"/>
          </a:p>
        </p:txBody>
      </p:sp>
    </p:spTree>
    <p:extLst>
      <p:ext uri="{BB962C8B-B14F-4D97-AF65-F5344CB8AC3E}">
        <p14:creationId xmlns:p14="http://schemas.microsoft.com/office/powerpoint/2010/main" val="345487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92994" y="826718"/>
            <a:ext cx="11203743" cy="5497882"/>
          </a:xfrm>
          <a:prstGeom prst="rect">
            <a:avLst/>
          </a:prstGeom>
        </p:spPr>
      </p:pic>
    </p:spTree>
    <p:extLst>
      <p:ext uri="{BB962C8B-B14F-4D97-AF65-F5344CB8AC3E}">
        <p14:creationId xmlns:p14="http://schemas.microsoft.com/office/powerpoint/2010/main" val="2010743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3" name="Content Placeholder 2"/>
          <p:cNvSpPr>
            <a:spLocks noGrp="1"/>
          </p:cNvSpPr>
          <p:nvPr>
            <p:ph idx="1"/>
          </p:nvPr>
        </p:nvSpPr>
        <p:spPr/>
        <p:txBody>
          <a:bodyPr/>
          <a:lstStyle/>
          <a:p>
            <a:r>
              <a:rPr lang="en-US" dirty="0" smtClean="0"/>
              <a:t>Stacking </a:t>
            </a:r>
            <a:r>
              <a:rPr lang="en-US" dirty="0"/>
              <a:t>learns to combine the base models using a meta-model </a:t>
            </a:r>
            <a:endParaRPr lang="en-US" dirty="0" smtClean="0"/>
          </a:p>
          <a:p>
            <a:r>
              <a:rPr lang="en-US" dirty="0"/>
              <a:t>idea of stacking is to learn several different weak learners and </a:t>
            </a:r>
            <a:r>
              <a:rPr lang="en-US" b="1" dirty="0"/>
              <a:t>combine them by training a meta-model</a:t>
            </a:r>
            <a:r>
              <a:rPr lang="en-US" dirty="0"/>
              <a:t> to output predictions based on the multiple predictions returned by </a:t>
            </a:r>
            <a:r>
              <a:rPr lang="en-US" dirty="0" smtClean="0"/>
              <a:t>weak </a:t>
            </a:r>
            <a:r>
              <a:rPr lang="en-US" dirty="0"/>
              <a:t>models. </a:t>
            </a:r>
            <a:endParaRPr lang="en-US" dirty="0" smtClean="0"/>
          </a:p>
          <a:p>
            <a:endParaRPr lang="en-US" dirty="0"/>
          </a:p>
        </p:txBody>
      </p:sp>
    </p:spTree>
    <p:extLst>
      <p:ext uri="{BB962C8B-B14F-4D97-AF65-F5344CB8AC3E}">
        <p14:creationId xmlns:p14="http://schemas.microsoft.com/office/powerpoint/2010/main" val="391527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38450" y="1357312"/>
            <a:ext cx="6515100" cy="4143375"/>
          </a:xfrm>
          <a:prstGeom prst="rect">
            <a:avLst/>
          </a:prstGeom>
        </p:spPr>
      </p:pic>
    </p:spTree>
    <p:extLst>
      <p:ext uri="{BB962C8B-B14F-4D97-AF65-F5344CB8AC3E}">
        <p14:creationId xmlns:p14="http://schemas.microsoft.com/office/powerpoint/2010/main" val="979434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a:t>split the training data in two folds</a:t>
            </a:r>
          </a:p>
          <a:p>
            <a:r>
              <a:rPr lang="en-US" dirty="0"/>
              <a:t>choose L weak learners and fit them to data of the first fold</a:t>
            </a:r>
          </a:p>
          <a:p>
            <a:r>
              <a:rPr lang="en-US" dirty="0"/>
              <a:t>for each of the L weak learners, make predictions for observations in the second fold</a:t>
            </a:r>
          </a:p>
          <a:p>
            <a:r>
              <a:rPr lang="en-US" dirty="0"/>
              <a:t>fit the meta-model on the second fold, using predictions made by the weak learners as input</a:t>
            </a:r>
          </a:p>
          <a:p>
            <a:endParaRPr lang="en-US" dirty="0"/>
          </a:p>
        </p:txBody>
      </p:sp>
    </p:spTree>
    <p:extLst>
      <p:ext uri="{BB962C8B-B14F-4D97-AF65-F5344CB8AC3E}">
        <p14:creationId xmlns:p14="http://schemas.microsoft.com/office/powerpoint/2010/main" val="686988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Multi-levels </a:t>
            </a:r>
            <a:r>
              <a:rPr lang="en-US" b="1" dirty="0" smtClean="0"/>
              <a:t>Stacking</a:t>
            </a:r>
            <a:endParaRPr lang="en-US" dirty="0"/>
          </a:p>
        </p:txBody>
      </p:sp>
      <p:sp>
        <p:nvSpPr>
          <p:cNvPr id="3" name="Content Placeholder 2"/>
          <p:cNvSpPr>
            <a:spLocks noGrp="1"/>
          </p:cNvSpPr>
          <p:nvPr>
            <p:ph idx="1"/>
          </p:nvPr>
        </p:nvSpPr>
        <p:spPr/>
        <p:txBody>
          <a:bodyPr/>
          <a:lstStyle/>
          <a:p>
            <a:r>
              <a:rPr lang="en-US" b="1" dirty="0"/>
              <a:t>stacking with multiple layers</a:t>
            </a:r>
            <a:r>
              <a:rPr lang="en-US" dirty="0"/>
              <a:t>. </a:t>
            </a:r>
            <a:endParaRPr lang="en-US" dirty="0" smtClean="0"/>
          </a:p>
          <a:p>
            <a:r>
              <a:rPr lang="en-US" dirty="0" smtClean="0"/>
              <a:t>For </a:t>
            </a:r>
            <a:r>
              <a:rPr lang="en-US" dirty="0"/>
              <a:t>3-levels </a:t>
            </a:r>
            <a:r>
              <a:rPr lang="en-US" dirty="0" smtClean="0"/>
              <a:t>stacking</a:t>
            </a:r>
          </a:p>
          <a:p>
            <a:pPr lvl="1"/>
            <a:r>
              <a:rPr lang="en-US" dirty="0" smtClean="0"/>
              <a:t>First </a:t>
            </a:r>
            <a:r>
              <a:rPr lang="en-US" dirty="0"/>
              <a:t>level (layer), we fit the L weak learners that have been chosen. </a:t>
            </a:r>
            <a:endParaRPr lang="en-US" dirty="0" smtClean="0"/>
          </a:p>
          <a:p>
            <a:pPr lvl="1"/>
            <a:r>
              <a:rPr lang="en-US" dirty="0" smtClean="0"/>
              <a:t>Second </a:t>
            </a:r>
            <a:r>
              <a:rPr lang="en-US" dirty="0"/>
              <a:t>level, instead of fitting a single meta-model on the weak models predictions (as it was described in the previous subsection) </a:t>
            </a:r>
            <a:r>
              <a:rPr lang="en-US" dirty="0" smtClean="0"/>
              <a:t>-fit </a:t>
            </a:r>
            <a:r>
              <a:rPr lang="en-US" dirty="0"/>
              <a:t>M such meta-models. </a:t>
            </a:r>
            <a:endParaRPr lang="en-US" dirty="0" smtClean="0"/>
          </a:p>
          <a:p>
            <a:pPr lvl="1"/>
            <a:r>
              <a:rPr lang="en-US" dirty="0" smtClean="0"/>
              <a:t>Third </a:t>
            </a:r>
            <a:r>
              <a:rPr lang="en-US" dirty="0"/>
              <a:t>level </a:t>
            </a:r>
            <a:r>
              <a:rPr lang="en-US" dirty="0" smtClean="0"/>
              <a:t>Fit </a:t>
            </a:r>
            <a:r>
              <a:rPr lang="en-US" dirty="0"/>
              <a:t>a last meta-model that takes as inputs the predictions returned by the M meta-models of the previous level.</a:t>
            </a:r>
          </a:p>
        </p:txBody>
      </p:sp>
    </p:spTree>
    <p:extLst>
      <p:ext uri="{BB962C8B-B14F-4D97-AF65-F5344CB8AC3E}">
        <p14:creationId xmlns:p14="http://schemas.microsoft.com/office/powerpoint/2010/main" val="151865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3852" y="1037181"/>
            <a:ext cx="10915650" cy="4933950"/>
          </a:xfrm>
          <a:prstGeom prst="rect">
            <a:avLst/>
          </a:prstGeom>
        </p:spPr>
      </p:pic>
    </p:spTree>
    <p:extLst>
      <p:ext uri="{BB962C8B-B14F-4D97-AF65-F5344CB8AC3E}">
        <p14:creationId xmlns:p14="http://schemas.microsoft.com/office/powerpoint/2010/main" val="2776265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ensemble learning is a machine learning paradigm where multiple models (often called weak learners or base models) are trained to solve the same problem and combined to get better performances</a:t>
            </a:r>
          </a:p>
          <a:p>
            <a:r>
              <a:rPr lang="en-US" dirty="0"/>
              <a:t>the main hypothesis is that </a:t>
            </a:r>
            <a:r>
              <a:rPr lang="en-US" dirty="0" smtClean="0"/>
              <a:t> combining weak </a:t>
            </a:r>
            <a:r>
              <a:rPr lang="en-US" dirty="0"/>
              <a:t>learners the right way we can obtain more accurate and/or robust models</a:t>
            </a:r>
          </a:p>
          <a:p>
            <a:r>
              <a:rPr lang="en-US" dirty="0"/>
              <a:t>in bagging methods, several instance of the same base model are trained in parallel (independently from each others) on different bootstrap samples and then aggregated in some kind of “averaging” process</a:t>
            </a:r>
          </a:p>
          <a:p>
            <a:r>
              <a:rPr lang="en-US" dirty="0"/>
              <a:t>the kind of averaging operation done over the (almost) </a:t>
            </a:r>
            <a:r>
              <a:rPr lang="en-US" dirty="0" err="1"/>
              <a:t>i.i.d</a:t>
            </a:r>
            <a:r>
              <a:rPr lang="en-US" dirty="0"/>
              <a:t> fitted models in bagging methods mainly allows us to obtain an ensemble model with a lower variance than its components: that is why base models with low bias but high variance are well adapted for bagging</a:t>
            </a:r>
          </a:p>
          <a:p>
            <a:endParaRPr lang="en-US" dirty="0"/>
          </a:p>
        </p:txBody>
      </p:sp>
    </p:spTree>
    <p:extLst>
      <p:ext uri="{BB962C8B-B14F-4D97-AF65-F5344CB8AC3E}">
        <p14:creationId xmlns:p14="http://schemas.microsoft.com/office/powerpoint/2010/main" val="3327578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 </a:t>
            </a:r>
            <a:r>
              <a:rPr lang="en-US" b="1" dirty="0"/>
              <a:t>Ensemble methods</a:t>
            </a:r>
            <a:r>
              <a:rPr lang="en-US" dirty="0"/>
              <a:t> is a machine learning technique that combines several base models in order to produce one optimal predictive model</a:t>
            </a:r>
            <a:r>
              <a:rPr lang="en-US" dirty="0" smtClean="0"/>
              <a:t>.</a:t>
            </a:r>
          </a:p>
          <a:p>
            <a:r>
              <a:rPr lang="en-US" dirty="0"/>
              <a:t>diverse group of people are likely to make better decisions as compared to individuals. </a:t>
            </a:r>
            <a:endParaRPr lang="en-US" dirty="0" smtClean="0"/>
          </a:p>
          <a:p>
            <a:r>
              <a:rPr lang="en-US" dirty="0" smtClean="0"/>
              <a:t>diverse </a:t>
            </a:r>
            <a:r>
              <a:rPr lang="en-US" dirty="0"/>
              <a:t>set of models in comparison to single models. </a:t>
            </a:r>
            <a:endParaRPr lang="en-US" dirty="0" smtClean="0"/>
          </a:p>
          <a:p>
            <a:r>
              <a:rPr lang="en-US" dirty="0" smtClean="0"/>
              <a:t>This </a:t>
            </a:r>
            <a:r>
              <a:rPr lang="en-US" dirty="0"/>
              <a:t>diversification in Machine Learning is achieved by a technique called Ensemble Learning.</a:t>
            </a:r>
          </a:p>
        </p:txBody>
      </p:sp>
    </p:spTree>
    <p:extLst>
      <p:ext uri="{BB962C8B-B14F-4D97-AF65-F5344CB8AC3E}">
        <p14:creationId xmlns:p14="http://schemas.microsoft.com/office/powerpoint/2010/main" val="1528587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boosting methods, several instance of the same base model are trained sequentially such that, at each iteration, the way to train the current weak learner depends on the previous weak learners and more especially on how they are performing on the data</a:t>
            </a:r>
          </a:p>
          <a:p>
            <a:r>
              <a:rPr lang="en-US" dirty="0"/>
              <a:t>this iterative strategy of learning used in boosting methods, that adapts to the weaknesses of the previous models to train the current one, mainly allows us to get an ensemble model with a lower bias than its components: that is why weak learners with low variance but high bias are well adapted for boosting</a:t>
            </a:r>
          </a:p>
          <a:p>
            <a:r>
              <a:rPr lang="en-US" dirty="0"/>
              <a:t>in stacking methods, different weak learners are fitted independently from each others and a meta-model is trained on top of that to predict outputs based on the outputs returned by the base models</a:t>
            </a:r>
          </a:p>
          <a:p>
            <a:endParaRPr lang="en-US" dirty="0"/>
          </a:p>
        </p:txBody>
      </p:sp>
    </p:spTree>
    <p:extLst>
      <p:ext uri="{BB962C8B-B14F-4D97-AF65-F5344CB8AC3E}">
        <p14:creationId xmlns:p14="http://schemas.microsoft.com/office/powerpoint/2010/main" val="2554874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Algorithm</a:t>
            </a:r>
            <a:endParaRPr lang="en-US" dirty="0"/>
          </a:p>
        </p:txBody>
      </p:sp>
      <p:sp>
        <p:nvSpPr>
          <p:cNvPr id="3" name="Content Placeholder 2"/>
          <p:cNvSpPr>
            <a:spLocks noGrp="1"/>
          </p:cNvSpPr>
          <p:nvPr>
            <p:ph idx="1"/>
          </p:nvPr>
        </p:nvSpPr>
        <p:spPr/>
        <p:txBody>
          <a:bodyPr/>
          <a:lstStyle/>
          <a:p>
            <a:pPr fontAlgn="base"/>
            <a:r>
              <a:rPr lang="en-US" b="1" dirty="0"/>
              <a:t>Boosting </a:t>
            </a:r>
            <a:r>
              <a:rPr lang="en-US" dirty="0"/>
              <a:t>algorithm tries to build a strong learner (predictive model) from the mistakes of several weaker models. </a:t>
            </a:r>
            <a:endParaRPr lang="en-US" dirty="0" smtClean="0"/>
          </a:p>
          <a:p>
            <a:pPr fontAlgn="base"/>
            <a:r>
              <a:rPr lang="en-US" dirty="0" smtClean="0"/>
              <a:t>Starts </a:t>
            </a:r>
            <a:r>
              <a:rPr lang="en-US" dirty="0"/>
              <a:t>by creating a model from the training data. Then, you create a second model from the previous one by trying to reduce the errors from the previous model. Models are added sequentially, each correcting its predecessor, </a:t>
            </a:r>
            <a:endParaRPr lang="en-US" dirty="0" smtClean="0"/>
          </a:p>
          <a:p>
            <a:pPr fontAlgn="base"/>
            <a:r>
              <a:rPr lang="en-US" dirty="0" smtClean="0"/>
              <a:t>until </a:t>
            </a:r>
            <a:r>
              <a:rPr lang="en-US" dirty="0"/>
              <a:t>the training data is predicted perfectly or the maximum number of models have been added.</a:t>
            </a:r>
          </a:p>
          <a:p>
            <a:pPr fontAlgn="base"/>
            <a:r>
              <a:rPr lang="en-US" dirty="0"/>
              <a:t>Boosting basically tries to reduce the bias error which arises when models are not able to identify relevant trends in the data.</a:t>
            </a:r>
          </a:p>
          <a:p>
            <a:endParaRPr lang="en-US" dirty="0"/>
          </a:p>
        </p:txBody>
      </p:sp>
    </p:spTree>
    <p:extLst>
      <p:ext uri="{BB962C8B-B14F-4D97-AF65-F5344CB8AC3E}">
        <p14:creationId xmlns:p14="http://schemas.microsoft.com/office/powerpoint/2010/main" val="3633442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Boosting </a:t>
            </a:r>
            <a:r>
              <a:rPr lang="en-US" b="1" dirty="0" smtClean="0"/>
              <a:t>Algorithms</a:t>
            </a:r>
            <a:endParaRPr lang="en-US" dirty="0"/>
          </a:p>
        </p:txBody>
      </p:sp>
      <p:sp>
        <p:nvSpPr>
          <p:cNvPr id="3" name="Content Placeholder 2"/>
          <p:cNvSpPr>
            <a:spLocks noGrp="1"/>
          </p:cNvSpPr>
          <p:nvPr>
            <p:ph idx="1"/>
          </p:nvPr>
        </p:nvSpPr>
        <p:spPr/>
        <p:txBody>
          <a:bodyPr/>
          <a:lstStyle/>
          <a:p>
            <a:pPr fontAlgn="base"/>
            <a:r>
              <a:rPr lang="en-US" dirty="0" err="1" smtClean="0"/>
              <a:t>AdaBoost</a:t>
            </a:r>
            <a:r>
              <a:rPr lang="en-US" dirty="0" smtClean="0"/>
              <a:t> </a:t>
            </a:r>
            <a:r>
              <a:rPr lang="en-US" dirty="0"/>
              <a:t>(</a:t>
            </a:r>
            <a:r>
              <a:rPr lang="en-US" b="1" dirty="0"/>
              <a:t>Ada</a:t>
            </a:r>
            <a:r>
              <a:rPr lang="en-US" dirty="0"/>
              <a:t>ptive </a:t>
            </a:r>
            <a:r>
              <a:rPr lang="en-US" b="1" dirty="0"/>
              <a:t>Boost</a:t>
            </a:r>
            <a:r>
              <a:rPr lang="en-US" dirty="0"/>
              <a:t>ing)</a:t>
            </a:r>
          </a:p>
          <a:p>
            <a:pPr fontAlgn="base"/>
            <a:r>
              <a:rPr lang="en-US" dirty="0"/>
              <a:t>Gradient Tree Boosting</a:t>
            </a:r>
          </a:p>
          <a:p>
            <a:pPr fontAlgn="base"/>
            <a:r>
              <a:rPr lang="en-US" dirty="0" err="1"/>
              <a:t>XGBoost</a:t>
            </a:r>
            <a:endParaRPr lang="en-US" dirty="0"/>
          </a:p>
          <a:p>
            <a:endParaRPr lang="en-US" dirty="0"/>
          </a:p>
        </p:txBody>
      </p:sp>
    </p:spTree>
    <p:extLst>
      <p:ext uri="{BB962C8B-B14F-4D97-AF65-F5344CB8AC3E}">
        <p14:creationId xmlns:p14="http://schemas.microsoft.com/office/powerpoint/2010/main" val="2808177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weak classifier is one that performs better than random guessing, but still performs poorly at designating classes to objects. </a:t>
            </a:r>
            <a:endParaRPr lang="en-US" dirty="0" smtClean="0"/>
          </a:p>
          <a:p>
            <a:r>
              <a:rPr lang="en-US" b="1" dirty="0"/>
              <a:t>best out-of-the-box </a:t>
            </a:r>
            <a:r>
              <a:rPr lang="en-US" b="1" dirty="0" smtClean="0"/>
              <a:t>classifier.</a:t>
            </a:r>
          </a:p>
          <a:p>
            <a:r>
              <a:rPr lang="en-US" b="1" dirty="0"/>
              <a:t>Decision Stumps</a:t>
            </a:r>
            <a:endParaRPr lang="en-US" dirty="0"/>
          </a:p>
        </p:txBody>
      </p:sp>
    </p:spTree>
    <p:extLst>
      <p:ext uri="{BB962C8B-B14F-4D97-AF65-F5344CB8AC3E}">
        <p14:creationId xmlns:p14="http://schemas.microsoft.com/office/powerpoint/2010/main" val="83793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1:</a:t>
            </a:r>
            <a:r>
              <a:rPr lang="en-US" dirty="0"/>
              <a:t> A weak classifier (e.g. a decision stump) is made on top of the training data based on the weighted samples. Here, the weights of each sample indicate how important it is to be correctly classified. Initially, for the first stump, we give all the samples equal weights.</a:t>
            </a:r>
          </a:p>
        </p:txBody>
      </p:sp>
    </p:spTree>
    <p:extLst>
      <p:ext uri="{BB962C8B-B14F-4D97-AF65-F5344CB8AC3E}">
        <p14:creationId xmlns:p14="http://schemas.microsoft.com/office/powerpoint/2010/main" val="2198410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2:</a:t>
            </a:r>
            <a:r>
              <a:rPr lang="en-US" dirty="0"/>
              <a:t> We create a decision stump for each variable and see how well each stump classifies samples to their target classes. For example, in the diagram below we check for Age, Eating Junk Food, and Exercise. We'd look at how many samples are correctly or incorrectly classified as Fit or Unfit for each individual stump.</a:t>
            </a:r>
          </a:p>
        </p:txBody>
      </p:sp>
    </p:spTree>
    <p:extLst>
      <p:ext uri="{BB962C8B-B14F-4D97-AF65-F5344CB8AC3E}">
        <p14:creationId xmlns:p14="http://schemas.microsoft.com/office/powerpoint/2010/main" val="1635534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3: </a:t>
            </a:r>
            <a:r>
              <a:rPr lang="en-US" dirty="0"/>
              <a:t>More weight is assigned to the incorrectly classified samples so that they're classified correctly in the next decision stump. Weight is also assigned to each classifier based on the accuracy of the classifier, which means high accuracy = high weight!</a:t>
            </a:r>
          </a:p>
        </p:txBody>
      </p:sp>
    </p:spTree>
    <p:extLst>
      <p:ext uri="{BB962C8B-B14F-4D97-AF65-F5344CB8AC3E}">
        <p14:creationId xmlns:p14="http://schemas.microsoft.com/office/powerpoint/2010/main" val="3009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4:</a:t>
            </a:r>
            <a:r>
              <a:rPr lang="en-US" dirty="0"/>
              <a:t> Reiterate from Step 2 until all the data points have been correctly classified, or the maximum iteration level has been reached.</a:t>
            </a:r>
          </a:p>
        </p:txBody>
      </p:sp>
    </p:spTree>
    <p:extLst>
      <p:ext uri="{BB962C8B-B14F-4D97-AF65-F5344CB8AC3E}">
        <p14:creationId xmlns:p14="http://schemas.microsoft.com/office/powerpoint/2010/main" val="3424312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kpQjxgGIxnSnMm495bDs0OZf4rE08E58PV1wwK9q10b_pL5AtKkRcY0OY5Hc_NFY0aW6iRQYAQDKuueEwnOfcEz9_IYyO-Ej-HwAqoFS_rQ779mP5HTHPKCy4x-lBmr33dd-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649" y="191573"/>
            <a:ext cx="9622302" cy="653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7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Content Placeholder 2"/>
          <p:cNvSpPr>
            <a:spLocks noGrp="1"/>
          </p:cNvSpPr>
          <p:nvPr>
            <p:ph idx="1"/>
          </p:nvPr>
        </p:nvSpPr>
        <p:spPr/>
        <p:txBody>
          <a:bodyPr>
            <a:normAutofit lnSpcReduction="10000"/>
          </a:bodyPr>
          <a:lstStyle/>
          <a:p>
            <a:pPr fontAlgn="base"/>
            <a:endParaRPr lang="en-US" i="1" dirty="0" smtClean="0"/>
          </a:p>
          <a:p>
            <a:pPr fontAlgn="base"/>
            <a:endParaRPr lang="en-US" i="1" dirty="0"/>
          </a:p>
          <a:p>
            <a:pPr fontAlgn="base"/>
            <a:r>
              <a:rPr lang="en-US" sz="2800" i="1" dirty="0" smtClean="0"/>
              <a:t>n</a:t>
            </a:r>
            <a:r>
              <a:rPr lang="en-US" sz="2800" dirty="0"/>
              <a:t> is the dimension of real numbers, or the number of attributes in our dataset</a:t>
            </a:r>
          </a:p>
          <a:p>
            <a:pPr fontAlgn="base"/>
            <a:r>
              <a:rPr lang="en-US" sz="2800" i="1" dirty="0"/>
              <a:t>x</a:t>
            </a:r>
            <a:r>
              <a:rPr lang="en-US" sz="2800" dirty="0"/>
              <a:t> is the set of data points</a:t>
            </a:r>
          </a:p>
          <a:p>
            <a:pPr fontAlgn="base"/>
            <a:r>
              <a:rPr lang="en-US" sz="2800" i="1" dirty="0"/>
              <a:t>y</a:t>
            </a:r>
            <a:r>
              <a:rPr lang="en-US" sz="2800" dirty="0"/>
              <a:t> is the target variable which is either -1 or 1 as it is a binary classification problem, denoting the first or the second class (e.g. Fit </a:t>
            </a:r>
            <a:r>
              <a:rPr lang="en-US" sz="2800" dirty="0" err="1"/>
              <a:t>vs</a:t>
            </a:r>
            <a:r>
              <a:rPr lang="en-US" sz="2800" dirty="0"/>
              <a:t> Not Fit)</a:t>
            </a:r>
          </a:p>
          <a:p>
            <a:endParaRPr lang="en-US" dirty="0"/>
          </a:p>
        </p:txBody>
      </p:sp>
      <p:pic>
        <p:nvPicPr>
          <p:cNvPr id="4" name="Picture 3"/>
          <p:cNvPicPr>
            <a:picLocks noChangeAspect="1"/>
          </p:cNvPicPr>
          <p:nvPr/>
        </p:nvPicPr>
        <p:blipFill>
          <a:blip r:embed="rId2"/>
          <a:stretch>
            <a:fillRect/>
          </a:stretch>
        </p:blipFill>
        <p:spPr>
          <a:xfrm>
            <a:off x="3570847" y="1634526"/>
            <a:ext cx="4102053" cy="1074347"/>
          </a:xfrm>
          <a:prstGeom prst="rect">
            <a:avLst/>
          </a:prstGeom>
        </p:spPr>
      </p:pic>
    </p:spTree>
    <p:extLst>
      <p:ext uri="{BB962C8B-B14F-4D97-AF65-F5344CB8AC3E}">
        <p14:creationId xmlns:p14="http://schemas.microsoft.com/office/powerpoint/2010/main" val="3068774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 want to invest in a company XYZ. I am not sure about its performance though. So, I look for advice on whether the stock price will increase more than 6% per annum or not? </a:t>
            </a:r>
          </a:p>
        </p:txBody>
      </p:sp>
    </p:spTree>
    <p:extLst>
      <p:ext uri="{BB962C8B-B14F-4D97-AF65-F5344CB8AC3E}">
        <p14:creationId xmlns:p14="http://schemas.microsoft.com/office/powerpoint/2010/main" val="4247070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initialization</a:t>
            </a:r>
            <a:br>
              <a:rPr lang="en-US" dirty="0" smtClean="0"/>
            </a:br>
            <a:endParaRPr lang="en-US" dirty="0"/>
          </a:p>
        </p:txBody>
      </p:sp>
      <p:sp>
        <p:nvSpPr>
          <p:cNvPr id="3" name="Content Placeholder 2"/>
          <p:cNvSpPr>
            <a:spLocks noGrp="1"/>
          </p:cNvSpPr>
          <p:nvPr>
            <p:ph idx="1"/>
          </p:nvPr>
        </p:nvSpPr>
        <p:spPr/>
        <p:txBody>
          <a:bodyPr/>
          <a:lstStyle/>
          <a:p>
            <a:r>
              <a:rPr lang="en-US" dirty="0" smtClean="0"/>
              <a:t>N is the number of data points</a:t>
            </a:r>
          </a:p>
          <a:p>
            <a:endParaRPr lang="en-US" dirty="0"/>
          </a:p>
          <a:p>
            <a:endParaRPr lang="en-US" dirty="0" smtClean="0"/>
          </a:p>
          <a:p>
            <a:endParaRPr lang="en-US" dirty="0"/>
          </a:p>
          <a:p>
            <a:endParaRPr lang="en-US" dirty="0" smtClean="0"/>
          </a:p>
          <a:p>
            <a:r>
              <a:rPr lang="en-US" dirty="0"/>
              <a:t>weighted samples always sum to 1, so the value of each individual weight will always lie between 0 and 1.</a:t>
            </a:r>
            <a:endParaRPr lang="en-US" dirty="0" smtClean="0"/>
          </a:p>
          <a:p>
            <a:endParaRPr lang="en-US" dirty="0"/>
          </a:p>
        </p:txBody>
      </p:sp>
      <p:pic>
        <p:nvPicPr>
          <p:cNvPr id="5" name="Picture 4"/>
          <p:cNvPicPr>
            <a:picLocks noChangeAspect="1"/>
          </p:cNvPicPr>
          <p:nvPr/>
        </p:nvPicPr>
        <p:blipFill>
          <a:blip r:embed="rId2"/>
          <a:stretch>
            <a:fillRect/>
          </a:stretch>
        </p:blipFill>
        <p:spPr>
          <a:xfrm>
            <a:off x="3017184" y="3276380"/>
            <a:ext cx="4362200" cy="887657"/>
          </a:xfrm>
          <a:prstGeom prst="rect">
            <a:avLst/>
          </a:prstGeom>
        </p:spPr>
      </p:pic>
    </p:spTree>
    <p:extLst>
      <p:ext uri="{BB962C8B-B14F-4D97-AF65-F5344CB8AC3E}">
        <p14:creationId xmlns:p14="http://schemas.microsoft.com/office/powerpoint/2010/main" val="1288283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a:t>Alpha</a:t>
            </a:r>
            <a:r>
              <a:rPr lang="en-US" dirty="0"/>
              <a:t> is how much influence this stump will have in the final classification. </a:t>
            </a:r>
            <a:r>
              <a:rPr lang="en-US" i="1" dirty="0"/>
              <a:t>Total Error</a:t>
            </a:r>
            <a:r>
              <a:rPr lang="en-US" dirty="0"/>
              <a:t> is nothing but the total number of misclassifications for that training set divided by the training set size.</a:t>
            </a:r>
          </a:p>
        </p:txBody>
      </p:sp>
      <p:pic>
        <p:nvPicPr>
          <p:cNvPr id="4" name="Picture 3"/>
          <p:cNvPicPr>
            <a:picLocks noChangeAspect="1"/>
          </p:cNvPicPr>
          <p:nvPr/>
        </p:nvPicPr>
        <p:blipFill>
          <a:blip r:embed="rId2"/>
          <a:stretch>
            <a:fillRect/>
          </a:stretch>
        </p:blipFill>
        <p:spPr>
          <a:xfrm>
            <a:off x="4279875" y="3397751"/>
            <a:ext cx="4393199" cy="1357898"/>
          </a:xfrm>
          <a:prstGeom prst="rect">
            <a:avLst/>
          </a:prstGeom>
        </p:spPr>
      </p:pic>
      <p:pic>
        <p:nvPicPr>
          <p:cNvPr id="5" name="Picture 4"/>
          <p:cNvPicPr>
            <a:picLocks noChangeAspect="1"/>
          </p:cNvPicPr>
          <p:nvPr/>
        </p:nvPicPr>
        <p:blipFill>
          <a:blip r:embed="rId3"/>
          <a:stretch>
            <a:fillRect/>
          </a:stretch>
        </p:blipFill>
        <p:spPr>
          <a:xfrm>
            <a:off x="4628271" y="5077517"/>
            <a:ext cx="3277772" cy="1282606"/>
          </a:xfrm>
          <a:prstGeom prst="rect">
            <a:avLst/>
          </a:prstGeom>
        </p:spPr>
      </p:pic>
    </p:spTree>
    <p:extLst>
      <p:ext uri="{BB962C8B-B14F-4D97-AF65-F5344CB8AC3E}">
        <p14:creationId xmlns:p14="http://schemas.microsoft.com/office/powerpoint/2010/main" val="1232470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value</a:t>
            </a:r>
            <a:endParaRPr lang="en-US" dirty="0"/>
          </a:p>
        </p:txBody>
      </p:sp>
      <p:sp>
        <p:nvSpPr>
          <p:cNvPr id="3" name="Content Placeholder 2"/>
          <p:cNvSpPr>
            <a:spLocks noGrp="1"/>
          </p:cNvSpPr>
          <p:nvPr>
            <p:ph idx="1"/>
          </p:nvPr>
        </p:nvSpPr>
        <p:spPr/>
        <p:txBody>
          <a:bodyPr>
            <a:noAutofit/>
          </a:bodyPr>
          <a:lstStyle/>
          <a:p>
            <a:pPr fontAlgn="base"/>
            <a:r>
              <a:rPr lang="en-US" sz="2400" dirty="0"/>
              <a:t>Alpha is positive </a:t>
            </a:r>
            <a:endParaRPr lang="en-US" sz="2400" dirty="0" smtClean="0"/>
          </a:p>
          <a:p>
            <a:pPr lvl="1" fontAlgn="base"/>
            <a:r>
              <a:rPr lang="en-US" sz="2400" dirty="0" smtClean="0"/>
              <a:t>when </a:t>
            </a:r>
            <a:r>
              <a:rPr lang="en-US" sz="2400" dirty="0"/>
              <a:t>the predicted and the actual output agree (the sample was classified correctly). In this case we decrease the sample weight from what it was before, since we're already performing well.</a:t>
            </a:r>
          </a:p>
          <a:p>
            <a:pPr fontAlgn="base"/>
            <a:r>
              <a:rPr lang="en-US" sz="2400" dirty="0"/>
              <a:t>Alpha is </a:t>
            </a:r>
            <a:r>
              <a:rPr lang="en-US" sz="2400" dirty="0" smtClean="0"/>
              <a:t>negative</a:t>
            </a:r>
          </a:p>
          <a:p>
            <a:pPr lvl="1" fontAlgn="base"/>
            <a:r>
              <a:rPr lang="en-US" sz="2400" dirty="0" smtClean="0"/>
              <a:t> </a:t>
            </a:r>
            <a:r>
              <a:rPr lang="en-US" sz="2400" dirty="0"/>
              <a:t>when the predicted output does not agree with the actual class (i.e. the sample is misclassified). In this case we need to increase the sample weight so that the same misclassification does not repeat in the next stump. This is how the stumps are dependent on their predecessors.</a:t>
            </a:r>
          </a:p>
          <a:p>
            <a:endParaRPr lang="en-US" sz="2800" dirty="0"/>
          </a:p>
        </p:txBody>
      </p:sp>
    </p:spTree>
    <p:extLst>
      <p:ext uri="{BB962C8B-B14F-4D97-AF65-F5344CB8AC3E}">
        <p14:creationId xmlns:p14="http://schemas.microsoft.com/office/powerpoint/2010/main" val="3484440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pPr fontAlgn="base"/>
            <a:r>
              <a:rPr lang="en-US" b="1" dirty="0" err="1"/>
              <a:t>base_estimator</a:t>
            </a:r>
            <a:r>
              <a:rPr lang="en-US" b="1" dirty="0"/>
              <a:t>:</a:t>
            </a:r>
            <a:r>
              <a:rPr lang="en-US" dirty="0"/>
              <a:t> It is a weak learner used to train the model.</a:t>
            </a:r>
          </a:p>
          <a:p>
            <a:pPr fontAlgn="base"/>
            <a:r>
              <a:rPr lang="en-US" b="1" dirty="0" err="1"/>
              <a:t>n_estimators</a:t>
            </a:r>
            <a:r>
              <a:rPr lang="en-US" b="1" dirty="0"/>
              <a:t>:</a:t>
            </a:r>
            <a:r>
              <a:rPr lang="en-US" dirty="0"/>
              <a:t> Number of weak learners to train in each iteration.</a:t>
            </a:r>
          </a:p>
          <a:p>
            <a:pPr fontAlgn="base"/>
            <a:r>
              <a:rPr lang="en-US" b="1" dirty="0" err="1"/>
              <a:t>learning_rate</a:t>
            </a:r>
            <a:r>
              <a:rPr lang="en-US" b="1" dirty="0"/>
              <a:t>:</a:t>
            </a:r>
            <a:r>
              <a:rPr lang="en-US" dirty="0"/>
              <a:t> It contributes to the weights of weak learners. It uses 1 as a default value.</a:t>
            </a:r>
          </a:p>
          <a:p>
            <a:endParaRPr lang="en-US" dirty="0"/>
          </a:p>
        </p:txBody>
      </p:sp>
    </p:spTree>
    <p:extLst>
      <p:ext uri="{BB962C8B-B14F-4D97-AF65-F5344CB8AC3E}">
        <p14:creationId xmlns:p14="http://schemas.microsoft.com/office/powerpoint/2010/main" val="29034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ALORITHM</a:t>
            </a:r>
            <a:endParaRPr lang="en-US" dirty="0"/>
          </a:p>
        </p:txBody>
      </p:sp>
      <p:sp>
        <p:nvSpPr>
          <p:cNvPr id="3" name="Content Placeholder 2"/>
          <p:cNvSpPr>
            <a:spLocks noGrp="1"/>
          </p:cNvSpPr>
          <p:nvPr>
            <p:ph idx="1"/>
          </p:nvPr>
        </p:nvSpPr>
        <p:spPr/>
        <p:txBody>
          <a:bodyPr/>
          <a:lstStyle/>
          <a:p>
            <a:r>
              <a:rPr lang="en-US" dirty="0"/>
              <a:t>Random forest is a supervised learning algorithm which is used for both classification as well as </a:t>
            </a:r>
            <a:r>
              <a:rPr lang="en-US" dirty="0" smtClean="0"/>
              <a:t>regression.</a:t>
            </a:r>
          </a:p>
          <a:p>
            <a:r>
              <a:rPr lang="en-US" dirty="0" smtClean="0"/>
              <a:t>Constructing multiple decision tree during training and voting</a:t>
            </a:r>
          </a:p>
          <a:p>
            <a:r>
              <a:rPr lang="en-US" dirty="0" smtClean="0"/>
              <a:t>Application</a:t>
            </a:r>
          </a:p>
          <a:p>
            <a:pPr lvl="1"/>
            <a:r>
              <a:rPr lang="en-US" dirty="0" smtClean="0"/>
              <a:t>Remote sensing</a:t>
            </a:r>
          </a:p>
          <a:p>
            <a:pPr lvl="1"/>
            <a:r>
              <a:rPr lang="en-US" dirty="0" smtClean="0"/>
              <a:t>Object detection</a:t>
            </a:r>
          </a:p>
          <a:p>
            <a:pPr lvl="1"/>
            <a:r>
              <a:rPr lang="en-US" dirty="0" smtClean="0"/>
              <a:t>Human movement- Dance , Gait </a:t>
            </a:r>
            <a:r>
              <a:rPr lang="en-US" dirty="0" err="1" smtClean="0"/>
              <a:t>etc</a:t>
            </a:r>
            <a:r>
              <a:rPr lang="en-US" smtClean="0"/>
              <a:t> </a:t>
            </a:r>
            <a:endParaRPr lang="en-US" dirty="0" smtClean="0"/>
          </a:p>
          <a:p>
            <a:endParaRPr lang="en-US" dirty="0"/>
          </a:p>
        </p:txBody>
      </p:sp>
    </p:spTree>
    <p:extLst>
      <p:ext uri="{BB962C8B-B14F-4D97-AF65-F5344CB8AC3E}">
        <p14:creationId xmlns:p14="http://schemas.microsoft.com/office/powerpoint/2010/main" val="262153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a:t>
            </a:r>
            <a:r>
              <a:rPr lang="en-US" dirty="0"/>
              <a:t>m</a:t>
            </a:r>
          </a:p>
        </p:txBody>
      </p:sp>
      <p:sp>
        <p:nvSpPr>
          <p:cNvPr id="3" name="Content Placeholder 2"/>
          <p:cNvSpPr>
            <a:spLocks noGrp="1"/>
          </p:cNvSpPr>
          <p:nvPr>
            <p:ph idx="1"/>
          </p:nvPr>
        </p:nvSpPr>
        <p:spPr/>
        <p:txBody>
          <a:bodyPr/>
          <a:lstStyle/>
          <a:p>
            <a:r>
              <a:rPr lang="en-US" b="1" dirty="0"/>
              <a:t>Step 1</a:t>
            </a:r>
            <a:r>
              <a:rPr lang="en-US" dirty="0"/>
              <a:t> − First, start with the selection of random samples from a given dataset.</a:t>
            </a:r>
          </a:p>
          <a:p>
            <a:r>
              <a:rPr lang="en-US" b="1" dirty="0"/>
              <a:t>Step 2</a:t>
            </a:r>
            <a:r>
              <a:rPr lang="en-US" dirty="0"/>
              <a:t> − Next, this algorithm will construct a decision tree for every sample. Then it will get the prediction result from every decision tree.</a:t>
            </a:r>
          </a:p>
          <a:p>
            <a:r>
              <a:rPr lang="en-US" b="1" dirty="0"/>
              <a:t>Step 3</a:t>
            </a:r>
            <a:r>
              <a:rPr lang="en-US" dirty="0"/>
              <a:t> − In this step, voting will be performed for every predicted result.</a:t>
            </a:r>
          </a:p>
          <a:p>
            <a:r>
              <a:rPr lang="en-US" b="1" dirty="0"/>
              <a:t>Step 4</a:t>
            </a:r>
            <a:r>
              <a:rPr lang="en-US" dirty="0"/>
              <a:t> − At last, select the most voted prediction result as the final prediction result.</a:t>
            </a:r>
          </a:p>
          <a:p>
            <a:endParaRPr lang="en-US" dirty="0"/>
          </a:p>
        </p:txBody>
      </p:sp>
    </p:spTree>
    <p:extLst>
      <p:ext uri="{BB962C8B-B14F-4D97-AF65-F5344CB8AC3E}">
        <p14:creationId xmlns:p14="http://schemas.microsoft.com/office/powerpoint/2010/main" val="111483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2575" y="587299"/>
            <a:ext cx="7390357" cy="5697678"/>
          </a:xfrm>
          <a:prstGeom prst="rect">
            <a:avLst/>
          </a:prstGeom>
        </p:spPr>
      </p:pic>
    </p:spTree>
    <p:extLst>
      <p:ext uri="{BB962C8B-B14F-4D97-AF65-F5344CB8AC3E}">
        <p14:creationId xmlns:p14="http://schemas.microsoft.com/office/powerpoint/2010/main" val="219074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lnSpcReduction="10000"/>
          </a:bodyPr>
          <a:lstStyle/>
          <a:p>
            <a:r>
              <a:rPr lang="en-US" dirty="0"/>
              <a:t>It overcomes the problem of </a:t>
            </a:r>
            <a:r>
              <a:rPr lang="en-US" dirty="0" err="1"/>
              <a:t>overfitting</a:t>
            </a:r>
            <a:r>
              <a:rPr lang="en-US" dirty="0"/>
              <a:t> by averaging or combining the results of different decision trees.</a:t>
            </a:r>
          </a:p>
          <a:p>
            <a:r>
              <a:rPr lang="en-US" dirty="0"/>
              <a:t>Random forests work well for a large range of data items than a single decision tree does.</a:t>
            </a:r>
          </a:p>
          <a:p>
            <a:r>
              <a:rPr lang="en-US" dirty="0"/>
              <a:t>Random forest has less variance then single decision tree.</a:t>
            </a:r>
          </a:p>
          <a:p>
            <a:r>
              <a:rPr lang="en-US" dirty="0"/>
              <a:t>Random forests are very flexible and possess very high accuracy.</a:t>
            </a:r>
          </a:p>
          <a:p>
            <a:r>
              <a:rPr lang="en-US" dirty="0"/>
              <a:t>Scaling of data does not require in random forest algorithm. It maintains good accuracy even after providing data without scaling.</a:t>
            </a:r>
          </a:p>
          <a:p>
            <a:r>
              <a:rPr lang="en-US" dirty="0"/>
              <a:t>Random Forest algorithms maintains good accuracy even a large proportion of the data is missing.</a:t>
            </a:r>
          </a:p>
          <a:p>
            <a:endParaRPr lang="en-US" dirty="0"/>
          </a:p>
        </p:txBody>
      </p:sp>
    </p:spTree>
    <p:extLst>
      <p:ext uri="{BB962C8B-B14F-4D97-AF65-F5344CB8AC3E}">
        <p14:creationId xmlns:p14="http://schemas.microsoft.com/office/powerpoint/2010/main" val="3372221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Complexity is the main disadvantage of Random forest algorithms.</a:t>
            </a:r>
          </a:p>
          <a:p>
            <a:r>
              <a:rPr lang="en-US" dirty="0"/>
              <a:t>Construction of Random forests are much harder and time-consuming than decision trees.</a:t>
            </a:r>
          </a:p>
          <a:p>
            <a:r>
              <a:rPr lang="en-US" dirty="0"/>
              <a:t>More computational resources are required to implement Random Forest algorithm.</a:t>
            </a:r>
          </a:p>
          <a:p>
            <a:r>
              <a:rPr lang="en-US" dirty="0"/>
              <a:t>It is less intuitive in case when we have a large collection of decision trees.</a:t>
            </a:r>
          </a:p>
          <a:p>
            <a:r>
              <a:rPr lang="en-US" dirty="0"/>
              <a:t>The prediction process using random forests is very time-consuming in comparison with other algorithms.</a:t>
            </a:r>
          </a:p>
          <a:p>
            <a:endParaRPr lang="en-US" dirty="0"/>
          </a:p>
        </p:txBody>
      </p:sp>
    </p:spTree>
    <p:extLst>
      <p:ext uri="{BB962C8B-B14F-4D97-AF65-F5344CB8AC3E}">
        <p14:creationId xmlns:p14="http://schemas.microsoft.com/office/powerpoint/2010/main" val="3118822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523995" y="2534433"/>
            <a:ext cx="6705600" cy="3352800"/>
          </a:xfrm>
          <a:prstGeom prst="rect">
            <a:avLst/>
          </a:prstGeom>
          <a:noFill/>
          <a:ln w="9525">
            <a:noFill/>
            <a:miter lim="800000"/>
            <a:headEnd/>
            <a:tailEnd/>
          </a:ln>
          <a:effectLst/>
        </p:spPr>
      </p:pic>
    </p:spTree>
    <p:extLst>
      <p:ext uri="{BB962C8B-B14F-4D97-AF65-F5344CB8AC3E}">
        <p14:creationId xmlns:p14="http://schemas.microsoft.com/office/powerpoint/2010/main" val="424444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i="1" dirty="0"/>
              <a:t>Employee of Company </a:t>
            </a:r>
            <a:r>
              <a:rPr lang="en-US" i="1" dirty="0" smtClean="0"/>
              <a:t>XYZ</a:t>
            </a:r>
            <a:endParaRPr lang="en-US" dirty="0"/>
          </a:p>
          <a:p>
            <a:r>
              <a:rPr lang="en-US" i="1" dirty="0"/>
              <a:t>Financial Advisor of Company </a:t>
            </a:r>
            <a:r>
              <a:rPr lang="en-US" i="1" dirty="0" smtClean="0"/>
              <a:t>XYZ</a:t>
            </a:r>
          </a:p>
          <a:p>
            <a:r>
              <a:rPr lang="en-US" i="1" dirty="0"/>
              <a:t>Stock Market </a:t>
            </a:r>
            <a:r>
              <a:rPr lang="en-US" i="1" dirty="0" smtClean="0"/>
              <a:t>Trader</a:t>
            </a:r>
            <a:endParaRPr lang="en-US" dirty="0" smtClean="0"/>
          </a:p>
          <a:p>
            <a:r>
              <a:rPr lang="en-US" i="1" dirty="0"/>
              <a:t>Employee of a </a:t>
            </a:r>
            <a:r>
              <a:rPr lang="en-US" i="1" dirty="0" smtClean="0"/>
              <a:t>competitor</a:t>
            </a:r>
            <a:endParaRPr lang="en-US" dirty="0" smtClean="0"/>
          </a:p>
          <a:p>
            <a:r>
              <a:rPr lang="en-US" i="1" dirty="0"/>
              <a:t>Market Research team in same </a:t>
            </a:r>
            <a:r>
              <a:rPr lang="en-US" i="1" dirty="0" smtClean="0"/>
              <a:t>segment</a:t>
            </a:r>
            <a:endParaRPr lang="en-US" dirty="0" smtClean="0"/>
          </a:p>
          <a:p>
            <a:r>
              <a:rPr lang="en-US" i="1" dirty="0"/>
              <a:t>Social Media Expert</a:t>
            </a:r>
            <a:endParaRPr lang="en-US" dirty="0"/>
          </a:p>
        </p:txBody>
      </p:sp>
    </p:spTree>
    <p:extLst>
      <p:ext uri="{BB962C8B-B14F-4D97-AF65-F5344CB8AC3E}">
        <p14:creationId xmlns:p14="http://schemas.microsoft.com/office/powerpoint/2010/main" val="258257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3962400" y="2362200"/>
            <a:ext cx="4610100" cy="2971800"/>
          </a:xfrm>
          <a:prstGeom prst="rect">
            <a:avLst/>
          </a:prstGeom>
          <a:noFill/>
          <a:ln w="9525">
            <a:noFill/>
            <a:miter lim="800000"/>
            <a:headEnd/>
            <a:tailEnd/>
          </a:ln>
          <a:effectLst/>
        </p:spPr>
      </p:pic>
    </p:spTree>
    <p:extLst>
      <p:ext uri="{BB962C8B-B14F-4D97-AF65-F5344CB8AC3E}">
        <p14:creationId xmlns:p14="http://schemas.microsoft.com/office/powerpoint/2010/main" val="3809049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667001" y="609601"/>
            <a:ext cx="2517303" cy="256698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477000" y="609600"/>
            <a:ext cx="2606890" cy="24574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800600" y="3733801"/>
            <a:ext cx="2774404" cy="2757487"/>
          </a:xfrm>
          <a:prstGeom prst="rect">
            <a:avLst/>
          </a:prstGeom>
          <a:noFill/>
          <a:ln w="9525">
            <a:noFill/>
            <a:miter lim="800000"/>
            <a:headEnd/>
            <a:tailEnd/>
          </a:ln>
          <a:effectLst/>
        </p:spPr>
      </p:pic>
    </p:spTree>
    <p:extLst>
      <p:ext uri="{BB962C8B-B14F-4D97-AF65-F5344CB8AC3E}">
        <p14:creationId xmlns:p14="http://schemas.microsoft.com/office/powerpoint/2010/main" val="226101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14600" y="3124200"/>
            <a:ext cx="647700" cy="7048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886200" y="0"/>
            <a:ext cx="3861514" cy="207168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553201" y="2133600"/>
            <a:ext cx="3839891" cy="2043112"/>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3657600" y="4419601"/>
            <a:ext cx="4077978" cy="2217587"/>
          </a:xfrm>
          <a:prstGeom prst="rect">
            <a:avLst/>
          </a:prstGeom>
          <a:noFill/>
          <a:ln w="9525">
            <a:noFill/>
            <a:miter lim="800000"/>
            <a:headEnd/>
            <a:tailEnd/>
          </a:ln>
          <a:effectLst/>
        </p:spPr>
      </p:pic>
      <p:cxnSp>
        <p:nvCxnSpPr>
          <p:cNvPr id="9" name="Straight Arrow Connector 8"/>
          <p:cNvCxnSpPr/>
          <p:nvPr/>
        </p:nvCxnSpPr>
        <p:spPr>
          <a:xfrm rot="5400000" flipH="1" flipV="1">
            <a:off x="3200400" y="21336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35052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71800" y="4114800"/>
            <a:ext cx="1219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871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905001" y="1905000"/>
            <a:ext cx="8116957" cy="3733800"/>
          </a:xfrm>
          <a:prstGeom prst="rect">
            <a:avLst/>
          </a:prstGeom>
          <a:noFill/>
          <a:ln w="9525">
            <a:noFill/>
            <a:miter lim="800000"/>
            <a:headEnd/>
            <a:tailEnd/>
          </a:ln>
          <a:effectLst/>
        </p:spPr>
      </p:pic>
    </p:spTree>
    <p:extLst>
      <p:ext uri="{BB962C8B-B14F-4D97-AF65-F5344CB8AC3E}">
        <p14:creationId xmlns:p14="http://schemas.microsoft.com/office/powerpoint/2010/main" val="1422804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1812" y="981075"/>
            <a:ext cx="6048375" cy="4895850"/>
          </a:xfrm>
          <a:prstGeom prst="rect">
            <a:avLst/>
          </a:prstGeom>
        </p:spPr>
      </p:pic>
    </p:spTree>
    <p:extLst>
      <p:ext uri="{BB962C8B-B14F-4D97-AF65-F5344CB8AC3E}">
        <p14:creationId xmlns:p14="http://schemas.microsoft.com/office/powerpoint/2010/main" val="48005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MODELS</a:t>
            </a:r>
            <a:endParaRPr lang="en-US" dirty="0"/>
          </a:p>
        </p:txBody>
      </p:sp>
      <p:pic>
        <p:nvPicPr>
          <p:cNvPr id="1026" name="Picture 2" descr="801f0435a8742c0c58211e3d820335b4dddb44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35" y="1615858"/>
            <a:ext cx="5276065" cy="2096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koe_convers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732" y="1604116"/>
            <a:ext cx="4121063" cy="219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a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762" y="4036633"/>
            <a:ext cx="3965488" cy="24885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art-of-r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2373" y="4036633"/>
            <a:ext cx="2634685" cy="27044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73666" y="4133589"/>
            <a:ext cx="2718148"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Population</a:t>
            </a:r>
          </a:p>
          <a:p>
            <a:pPr marL="285750" indent="-285750">
              <a:buFont typeface="Wingdings" panose="05000000000000000000" pitchFamily="2" charset="2"/>
              <a:buChar char="ü"/>
            </a:pPr>
            <a:r>
              <a:rPr lang="en-US" dirty="0" smtClean="0"/>
              <a:t>Hypothesis</a:t>
            </a:r>
          </a:p>
          <a:p>
            <a:pPr marL="285750" indent="-285750">
              <a:buFont typeface="Wingdings" panose="05000000000000000000" pitchFamily="2" charset="2"/>
              <a:buChar char="ü"/>
            </a:pPr>
            <a:r>
              <a:rPr lang="en-US" dirty="0" smtClean="0"/>
              <a:t>Model</a:t>
            </a:r>
          </a:p>
          <a:p>
            <a:pPr marL="285750" indent="-285750">
              <a:buFont typeface="Wingdings" panose="05000000000000000000" pitchFamily="2" charset="2"/>
              <a:buChar char="ü"/>
            </a:pPr>
            <a:r>
              <a:rPr lang="en-US" dirty="0" smtClean="0"/>
              <a:t>Initial Seed</a:t>
            </a:r>
            <a:endParaRPr lang="en-US" dirty="0"/>
          </a:p>
        </p:txBody>
      </p:sp>
    </p:spTree>
    <p:extLst>
      <p:ext uri="{BB962C8B-B14F-4D97-AF65-F5344CB8AC3E}">
        <p14:creationId xmlns:p14="http://schemas.microsoft.com/office/powerpoint/2010/main" val="202644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Ensemble </a:t>
            </a:r>
            <a:r>
              <a:rPr lang="en-US" b="1" dirty="0" smtClean="0"/>
              <a:t>Techniques</a:t>
            </a:r>
            <a:endParaRPr lang="en-US" dirty="0"/>
          </a:p>
        </p:txBody>
      </p:sp>
      <p:sp>
        <p:nvSpPr>
          <p:cNvPr id="3" name="Content Placeholder 2"/>
          <p:cNvSpPr>
            <a:spLocks noGrp="1"/>
          </p:cNvSpPr>
          <p:nvPr>
            <p:ph idx="1"/>
          </p:nvPr>
        </p:nvSpPr>
        <p:spPr/>
        <p:txBody>
          <a:bodyPr/>
          <a:lstStyle/>
          <a:p>
            <a:r>
              <a:rPr lang="en-US" dirty="0"/>
              <a:t>Max Voting</a:t>
            </a:r>
          </a:p>
          <a:p>
            <a:r>
              <a:rPr lang="en-US" dirty="0"/>
              <a:t>Averaging</a:t>
            </a:r>
          </a:p>
          <a:p>
            <a:r>
              <a:rPr lang="en-US" dirty="0"/>
              <a:t>Weighted Averaging</a:t>
            </a:r>
          </a:p>
          <a:p>
            <a:endParaRPr lang="en-US" dirty="0"/>
          </a:p>
        </p:txBody>
      </p:sp>
    </p:spTree>
    <p:extLst>
      <p:ext uri="{BB962C8B-B14F-4D97-AF65-F5344CB8AC3E}">
        <p14:creationId xmlns:p14="http://schemas.microsoft.com/office/powerpoint/2010/main" val="399029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1060326"/>
              </p:ext>
            </p:extLst>
          </p:nvPr>
        </p:nvGraphicFramePr>
        <p:xfrm>
          <a:off x="2316461" y="2171700"/>
          <a:ext cx="8656338" cy="739140"/>
        </p:xfrm>
        <a:graphic>
          <a:graphicData uri="http://schemas.openxmlformats.org/drawingml/2006/table">
            <a:tbl>
              <a:tblPr/>
              <a:tblGrid>
                <a:gridCol w="1442723"/>
                <a:gridCol w="1442723"/>
                <a:gridCol w="1442723"/>
                <a:gridCol w="1442723"/>
                <a:gridCol w="1442723"/>
                <a:gridCol w="1442723"/>
              </a:tblGrid>
              <a:tr h="0">
                <a:tc>
                  <a:txBody>
                    <a:bodyPr/>
                    <a:lstStyle/>
                    <a:p>
                      <a:r>
                        <a:rPr lang="en-US" dirty="0">
                          <a:effectLst/>
                        </a:rPr>
                        <a:t>Colleague 1</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c>
                  <a:txBody>
                    <a:bodyPr/>
                    <a:lstStyle/>
                    <a:p>
                      <a:r>
                        <a:rPr lang="en-US">
                          <a:effectLst/>
                        </a:rPr>
                        <a:t>Colleague 2</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c>
                  <a:txBody>
                    <a:bodyPr/>
                    <a:lstStyle/>
                    <a:p>
                      <a:r>
                        <a:rPr lang="en-US">
                          <a:effectLst/>
                        </a:rPr>
                        <a:t>Colleague 3</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c>
                  <a:txBody>
                    <a:bodyPr/>
                    <a:lstStyle/>
                    <a:p>
                      <a:r>
                        <a:rPr lang="en-US">
                          <a:effectLst/>
                        </a:rPr>
                        <a:t>Colleague 4</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c>
                  <a:txBody>
                    <a:bodyPr/>
                    <a:lstStyle/>
                    <a:p>
                      <a:r>
                        <a:rPr lang="en-US">
                          <a:effectLst/>
                        </a:rPr>
                        <a:t>Colleague 5</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c>
                  <a:txBody>
                    <a:bodyPr/>
                    <a:lstStyle/>
                    <a:p>
                      <a:r>
                        <a:rPr lang="en-US">
                          <a:effectLst/>
                        </a:rPr>
                        <a:t>Final rating</a:t>
                      </a:r>
                    </a:p>
                  </a:txBody>
                  <a:tcPr marL="95250" marR="95250" marT="47625" marB="47625"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tr>
              <a:tr h="0">
                <a:tc>
                  <a:txBody>
                    <a:bodyPr/>
                    <a:lstStyle/>
                    <a:p>
                      <a:r>
                        <a:rPr lang="en-US">
                          <a:effectLst/>
                        </a:rPr>
                        <a:t>5</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r>
                        <a:rPr lang="en-US">
                          <a:effectLst/>
                        </a:rPr>
                        <a:t>4</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r>
                        <a:rPr lang="en-US">
                          <a:effectLst/>
                        </a:rPr>
                        <a:t>5</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r>
                        <a:rPr lang="en-US">
                          <a:effectLst/>
                        </a:rPr>
                        <a:t>4</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r>
                        <a:rPr lang="en-US">
                          <a:effectLst/>
                        </a:rPr>
                        <a:t>4</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r>
                        <a:rPr lang="en-US" dirty="0">
                          <a:effectLst/>
                        </a:rPr>
                        <a:t>4</a:t>
                      </a:r>
                    </a:p>
                  </a:txBody>
                  <a:tcPr marL="95250" marR="95250" marT="47625" marB="47625"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6729303"/>
              </p:ext>
            </p:extLst>
          </p:nvPr>
        </p:nvGraphicFramePr>
        <p:xfrm>
          <a:off x="2208629" y="3995802"/>
          <a:ext cx="8764170" cy="1871598"/>
        </p:xfrm>
        <a:graphic>
          <a:graphicData uri="http://schemas.openxmlformats.org/drawingml/2006/table">
            <a:tbl>
              <a:tblPr/>
              <a:tblGrid>
                <a:gridCol w="1460695"/>
                <a:gridCol w="1460695"/>
                <a:gridCol w="1460695"/>
                <a:gridCol w="1460695"/>
                <a:gridCol w="1460695"/>
                <a:gridCol w="1460695"/>
              </a:tblGrid>
              <a:tr h="623866">
                <a:tc>
                  <a:txBody>
                    <a:bodyPr/>
                    <a:lstStyle/>
                    <a:p>
                      <a:r>
                        <a:rPr lang="en-US" sz="1800" kern="1200" dirty="0">
                          <a:solidFill>
                            <a:schemeClr val="tx1"/>
                          </a:solidFill>
                          <a:effectLst/>
                          <a:latin typeface="+mn-lt"/>
                          <a:ea typeface="+mn-ea"/>
                          <a:cs typeface="+mn-cs"/>
                        </a:rPr>
                        <a:t>Colleague 1</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Colleague 2</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Colleague 3</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Colleague 4</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Colleague 5</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Final rating</a:t>
                      </a:r>
                    </a:p>
                  </a:txBody>
                  <a:tcPr marL="64880" marR="64880" marT="32440" marB="32440" anchor="ctr">
                    <a:lnL>
                      <a:noFill/>
                    </a:lnL>
                    <a:lnR>
                      <a:noFill/>
                    </a:lnR>
                    <a:lnT>
                      <a:noFill/>
                    </a:lnT>
                    <a:lnB w="9525" cap="flat" cmpd="sng" algn="ctr">
                      <a:solidFill>
                        <a:srgbClr val="E7E7E7"/>
                      </a:solidFill>
                      <a:prstDash val="solid"/>
                      <a:round/>
                      <a:headEnd type="none" w="med" len="med"/>
                      <a:tailEnd type="none" w="med" len="med"/>
                    </a:lnB>
                    <a:solidFill>
                      <a:schemeClr val="bg1"/>
                    </a:solidFill>
                  </a:tcPr>
                </a:tc>
              </a:tr>
              <a:tr h="623866">
                <a:tc>
                  <a:txBody>
                    <a:bodyPr/>
                    <a:lstStyle/>
                    <a:p>
                      <a:r>
                        <a:rPr lang="en-US" sz="1800" kern="1200">
                          <a:solidFill>
                            <a:schemeClr val="tx1"/>
                          </a:solidFill>
                          <a:effectLst/>
                          <a:latin typeface="+mn-lt"/>
                          <a:ea typeface="+mn-ea"/>
                          <a:cs typeface="+mn-cs"/>
                        </a:rPr>
                        <a:t>weight</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dirty="0">
                          <a:solidFill>
                            <a:schemeClr val="tx1"/>
                          </a:solidFill>
                          <a:effectLst/>
                          <a:latin typeface="+mn-lt"/>
                          <a:ea typeface="+mn-ea"/>
                          <a:cs typeface="+mn-cs"/>
                        </a:rPr>
                        <a:t>0.23</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0.23</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0.18</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a:solidFill>
                            <a:schemeClr val="tx1"/>
                          </a:solidFill>
                          <a:effectLst/>
                          <a:latin typeface="+mn-lt"/>
                          <a:ea typeface="+mn-ea"/>
                          <a:cs typeface="+mn-cs"/>
                        </a:rPr>
                        <a:t>0.18</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c>
                  <a:txBody>
                    <a:bodyPr/>
                    <a:lstStyle/>
                    <a:p>
                      <a:r>
                        <a:rPr lang="en-US" sz="1800" kern="1200" dirty="0">
                          <a:solidFill>
                            <a:schemeClr val="tx1"/>
                          </a:solidFill>
                          <a:effectLst/>
                          <a:latin typeface="+mn-lt"/>
                          <a:ea typeface="+mn-ea"/>
                          <a:cs typeface="+mn-cs"/>
                        </a:rPr>
                        <a:t>0.18</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chemeClr val="bg1"/>
                    </a:solidFill>
                  </a:tcPr>
                </a:tc>
              </a:tr>
              <a:tr h="623866">
                <a:tc>
                  <a:txBody>
                    <a:bodyPr/>
                    <a:lstStyle/>
                    <a:p>
                      <a:r>
                        <a:rPr lang="en-US" sz="1800" kern="1200">
                          <a:solidFill>
                            <a:schemeClr val="tx1"/>
                          </a:solidFill>
                          <a:effectLst/>
                          <a:latin typeface="+mn-lt"/>
                          <a:ea typeface="+mn-ea"/>
                          <a:cs typeface="+mn-cs"/>
                        </a:rPr>
                        <a:t>rating</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c>
                  <a:txBody>
                    <a:bodyPr/>
                    <a:lstStyle/>
                    <a:p>
                      <a:r>
                        <a:rPr lang="en-US" sz="1800" kern="1200">
                          <a:solidFill>
                            <a:schemeClr val="tx1"/>
                          </a:solidFill>
                          <a:effectLst/>
                          <a:latin typeface="+mn-lt"/>
                          <a:ea typeface="+mn-ea"/>
                          <a:cs typeface="+mn-cs"/>
                        </a:rPr>
                        <a:t>5</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c>
                  <a:txBody>
                    <a:bodyPr/>
                    <a:lstStyle/>
                    <a:p>
                      <a:r>
                        <a:rPr lang="en-US" sz="1800" kern="1200">
                          <a:solidFill>
                            <a:schemeClr val="tx1"/>
                          </a:solidFill>
                          <a:effectLst/>
                          <a:latin typeface="+mn-lt"/>
                          <a:ea typeface="+mn-ea"/>
                          <a:cs typeface="+mn-cs"/>
                        </a:rPr>
                        <a:t>4</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c>
                  <a:txBody>
                    <a:bodyPr/>
                    <a:lstStyle/>
                    <a:p>
                      <a:r>
                        <a:rPr lang="en-US" sz="1800" kern="1200" dirty="0">
                          <a:solidFill>
                            <a:schemeClr val="tx1"/>
                          </a:solidFill>
                          <a:effectLst/>
                          <a:latin typeface="+mn-lt"/>
                          <a:ea typeface="+mn-ea"/>
                          <a:cs typeface="+mn-cs"/>
                        </a:rPr>
                        <a:t>5</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c>
                  <a:txBody>
                    <a:bodyPr/>
                    <a:lstStyle/>
                    <a:p>
                      <a:r>
                        <a:rPr lang="en-US" sz="1800" kern="1200">
                          <a:solidFill>
                            <a:schemeClr val="tx1"/>
                          </a:solidFill>
                          <a:effectLst/>
                          <a:latin typeface="+mn-lt"/>
                          <a:ea typeface="+mn-ea"/>
                          <a:cs typeface="+mn-cs"/>
                        </a:rPr>
                        <a:t>4</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c>
                  <a:txBody>
                    <a:bodyPr/>
                    <a:lstStyle/>
                    <a:p>
                      <a:r>
                        <a:rPr lang="en-US" sz="1800" kern="1200" dirty="0">
                          <a:solidFill>
                            <a:schemeClr val="tx1"/>
                          </a:solidFill>
                          <a:effectLst/>
                          <a:latin typeface="+mn-lt"/>
                          <a:ea typeface="+mn-ea"/>
                          <a:cs typeface="+mn-cs"/>
                        </a:rPr>
                        <a:t>4</a:t>
                      </a:r>
                    </a:p>
                  </a:txBody>
                  <a:tcPr marL="64880" marR="64880" marT="32440" marB="32440" anchor="ctr">
                    <a:lnL>
                      <a:noFill/>
                    </a:lnL>
                    <a:lnR>
                      <a:noFill/>
                    </a:lnR>
                    <a:lnT w="9525" cap="flat" cmpd="sng" algn="ctr">
                      <a:solidFill>
                        <a:srgbClr val="E7E7E7"/>
                      </a:solidFill>
                      <a:prstDash val="solid"/>
                      <a:round/>
                      <a:headEnd type="none" w="med" len="med"/>
                      <a:tailEnd type="none" w="med" len="med"/>
                    </a:lnT>
                    <a:lnB>
                      <a:noFill/>
                    </a:lnB>
                    <a:solidFill>
                      <a:schemeClr val="bg1"/>
                    </a:solidFill>
                  </a:tcPr>
                </a:tc>
              </a:tr>
            </a:tbl>
          </a:graphicData>
        </a:graphic>
      </p:graphicFrame>
    </p:spTree>
    <p:extLst>
      <p:ext uri="{BB962C8B-B14F-4D97-AF65-F5344CB8AC3E}">
        <p14:creationId xmlns:p14="http://schemas.microsoft.com/office/powerpoint/2010/main" val="302022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371600" y="2286000"/>
            <a:ext cx="9601200" cy="4240060"/>
          </a:xfrm>
        </p:spPr>
        <p:txBody>
          <a:bodyPr>
            <a:normAutofit/>
          </a:bodyPr>
          <a:lstStyle/>
          <a:p>
            <a:r>
              <a:rPr lang="en-US" dirty="0" smtClean="0"/>
              <a:t>Bagging</a:t>
            </a:r>
          </a:p>
          <a:p>
            <a:pPr lvl="1"/>
            <a:r>
              <a:rPr lang="en-US" dirty="0"/>
              <a:t>considers homogeneous weak learners, learns them independently from each other in parallel and combines them following some kind of deterministic averaging process</a:t>
            </a:r>
            <a:endParaRPr lang="en-US" dirty="0" smtClean="0"/>
          </a:p>
          <a:p>
            <a:r>
              <a:rPr lang="en-US" dirty="0" smtClean="0"/>
              <a:t>Boosting</a:t>
            </a:r>
          </a:p>
          <a:p>
            <a:pPr lvl="1"/>
            <a:r>
              <a:rPr lang="en-US" dirty="0" smtClean="0"/>
              <a:t>Considers </a:t>
            </a:r>
            <a:r>
              <a:rPr lang="en-US" dirty="0"/>
              <a:t>homogeneous weak learners, learns them sequentially in a very </a:t>
            </a:r>
            <a:r>
              <a:rPr lang="en-US" dirty="0" err="1"/>
              <a:t>adaptative</a:t>
            </a:r>
            <a:r>
              <a:rPr lang="en-US" dirty="0"/>
              <a:t> way (a base model depends on the previous ones) and combines them following a deterministic strategy</a:t>
            </a:r>
          </a:p>
          <a:p>
            <a:r>
              <a:rPr lang="en-US" dirty="0" smtClean="0"/>
              <a:t>Stacking</a:t>
            </a:r>
          </a:p>
          <a:p>
            <a:pPr lvl="1"/>
            <a:r>
              <a:rPr lang="en-US" dirty="0"/>
              <a:t>considers heterogeneous weak learners, learns them in parallel and combines them by training a meta-model to output a prediction based on the different weak models predictions</a:t>
            </a:r>
            <a:endParaRPr lang="en-US" dirty="0" smtClean="0"/>
          </a:p>
          <a:p>
            <a:endParaRPr lang="en-US" dirty="0"/>
          </a:p>
        </p:txBody>
      </p:sp>
    </p:spTree>
    <p:extLst>
      <p:ext uri="{BB962C8B-B14F-4D97-AF65-F5344CB8AC3E}">
        <p14:creationId xmlns:p14="http://schemas.microsoft.com/office/powerpoint/2010/main" val="196882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301392" y="2171700"/>
            <a:ext cx="5501636" cy="3873152"/>
          </a:xfrm>
          <a:prstGeom prst="rect">
            <a:avLst/>
          </a:prstGeom>
        </p:spPr>
      </p:pic>
    </p:spTree>
    <p:extLst>
      <p:ext uri="{BB962C8B-B14F-4D97-AF65-F5344CB8AC3E}">
        <p14:creationId xmlns:p14="http://schemas.microsoft.com/office/powerpoint/2010/main" val="942545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214</TotalTime>
  <Words>1039</Words>
  <Application>Microsoft Office PowerPoint</Application>
  <PresentationFormat>Widescreen</PresentationFormat>
  <Paragraphs>158</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Franklin Gothic Book</vt:lpstr>
      <vt:lpstr>Wingdings</vt:lpstr>
      <vt:lpstr>Crop</vt:lpstr>
      <vt:lpstr>Ensemble Learning</vt:lpstr>
      <vt:lpstr>INTRODUCTION</vt:lpstr>
      <vt:lpstr>EXAMPLE</vt:lpstr>
      <vt:lpstr>SOLUTION</vt:lpstr>
      <vt:lpstr>DIFFERENCE BETWEEN MODELS</vt:lpstr>
      <vt:lpstr>Ensemble Techniques</vt:lpstr>
      <vt:lpstr>Example</vt:lpstr>
      <vt:lpstr>METHODS</vt:lpstr>
      <vt:lpstr>PowerPoint Presentation</vt:lpstr>
      <vt:lpstr>Bagging</vt:lpstr>
      <vt:lpstr>PowerPoint Presentation</vt:lpstr>
      <vt:lpstr>Boosting</vt:lpstr>
      <vt:lpstr>PowerPoint Presentation</vt:lpstr>
      <vt:lpstr>Stacking</vt:lpstr>
      <vt:lpstr>PowerPoint Presentation</vt:lpstr>
      <vt:lpstr>Steps</vt:lpstr>
      <vt:lpstr>Multi-levels Stacking</vt:lpstr>
      <vt:lpstr>PowerPoint Presentation</vt:lpstr>
      <vt:lpstr>Conclusion</vt:lpstr>
      <vt:lpstr>PowerPoint Presentation</vt:lpstr>
      <vt:lpstr>Boosting Algorithm</vt:lpstr>
      <vt:lpstr>Types of Boosting Algorithms</vt:lpstr>
      <vt:lpstr>PowerPoint Presentation</vt:lpstr>
      <vt:lpstr>PowerPoint Presentation</vt:lpstr>
      <vt:lpstr>PowerPoint Presentation</vt:lpstr>
      <vt:lpstr>PowerPoint Presentation</vt:lpstr>
      <vt:lpstr>PowerPoint Presentation</vt:lpstr>
      <vt:lpstr>PowerPoint Presentation</vt:lpstr>
      <vt:lpstr>Working </vt:lpstr>
      <vt:lpstr>Weight initialization </vt:lpstr>
      <vt:lpstr>PowerPoint Presentation</vt:lpstr>
      <vt:lpstr>Alpha value</vt:lpstr>
      <vt:lpstr>Parameter</vt:lpstr>
      <vt:lpstr>RANDOM FOREST ALORITHM</vt:lpstr>
      <vt:lpstr>Algorithm</vt:lpstr>
      <vt:lpstr>PowerPoint Presentation</vt:lpstr>
      <vt:lpstr>Advantage</vt:lpstr>
      <vt:lpstr>Disadvantages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sabareesh</dc:creator>
  <cp:lastModifiedBy>sabareesh</cp:lastModifiedBy>
  <cp:revision>26</cp:revision>
  <dcterms:created xsi:type="dcterms:W3CDTF">2020-09-15T17:04:10Z</dcterms:created>
  <dcterms:modified xsi:type="dcterms:W3CDTF">2020-09-29T03:35:17Z</dcterms:modified>
</cp:coreProperties>
</file>