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6" d="100"/>
          <a:sy n="76" d="100"/>
        </p:scale>
        <p:origin x="49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8/19/2020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Hierarchical Clustering </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Linkage</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US" dirty="0"/>
              <a:t>It is the Shortest Distance between the closest points of the clusters.</a:t>
            </a:r>
            <a:endParaRPr lang="en-US" dirty="0"/>
          </a:p>
        </p:txBody>
      </p:sp>
      <p:pic>
        <p:nvPicPr>
          <p:cNvPr id="4" name="Picture 3"/>
          <p:cNvPicPr>
            <a:picLocks noChangeAspect="1"/>
          </p:cNvPicPr>
          <p:nvPr/>
        </p:nvPicPr>
        <p:blipFill>
          <a:blip r:embed="rId2"/>
          <a:stretch>
            <a:fillRect/>
          </a:stretch>
        </p:blipFill>
        <p:spPr>
          <a:xfrm>
            <a:off x="7138140" y="2373551"/>
            <a:ext cx="3752850" cy="2762250"/>
          </a:xfrm>
          <a:prstGeom prst="rect">
            <a:avLst/>
          </a:prstGeom>
        </p:spPr>
      </p:pic>
    </p:spTree>
    <p:extLst>
      <p:ext uri="{BB962C8B-B14F-4D97-AF65-F5344CB8AC3E}">
        <p14:creationId xmlns:p14="http://schemas.microsoft.com/office/powerpoint/2010/main" val="232659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Linkage</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dirty="0"/>
              <a:t>It is the farthest distance between the two points of two different clusters. It is one of the popular linkage methods as it forms tighter clusters than single-linkage.</a:t>
            </a:r>
            <a:endParaRPr lang="en-US" dirty="0"/>
          </a:p>
        </p:txBody>
      </p:sp>
      <p:pic>
        <p:nvPicPr>
          <p:cNvPr id="4" name="Picture 3"/>
          <p:cNvPicPr>
            <a:picLocks noChangeAspect="1"/>
          </p:cNvPicPr>
          <p:nvPr/>
        </p:nvPicPr>
        <p:blipFill>
          <a:blip r:embed="rId2"/>
          <a:stretch>
            <a:fillRect/>
          </a:stretch>
        </p:blipFill>
        <p:spPr>
          <a:xfrm>
            <a:off x="6317147" y="2049636"/>
            <a:ext cx="3805188" cy="2935723"/>
          </a:xfrm>
          <a:prstGeom prst="rect">
            <a:avLst/>
          </a:prstGeom>
        </p:spPr>
      </p:pic>
    </p:spTree>
    <p:extLst>
      <p:ext uri="{BB962C8B-B14F-4D97-AF65-F5344CB8AC3E}">
        <p14:creationId xmlns:p14="http://schemas.microsoft.com/office/powerpoint/2010/main" val="64392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285750" indent="-285750">
              <a:buFont typeface="Wingdings" panose="05000000000000000000" pitchFamily="2" charset="2"/>
              <a:buChar char="ü"/>
            </a:pPr>
            <a:r>
              <a:rPr lang="en-US" b="1" dirty="0"/>
              <a:t>Average Linkage:</a:t>
            </a:r>
            <a:r>
              <a:rPr lang="en-US" dirty="0"/>
              <a:t> It is the linkage method in which the distance between each pair of datasets is added up and then divided by the total number of datasets to calculate the average distance between two clusters. It is also one of the most popular linkage methods.</a:t>
            </a:r>
          </a:p>
          <a:p>
            <a:pPr marL="285750" indent="-285750">
              <a:buFont typeface="Wingdings" panose="05000000000000000000" pitchFamily="2" charset="2"/>
              <a:buChar char="ü"/>
            </a:pPr>
            <a:r>
              <a:rPr lang="en-US" b="1" dirty="0"/>
              <a:t>Centroid Linkage:</a:t>
            </a:r>
            <a:r>
              <a:rPr lang="en-US" dirty="0"/>
              <a:t> It is the linkage method in which the distance between the centroid of the clusters is calculated. Consider the below image:</a:t>
            </a:r>
          </a:p>
          <a:p>
            <a:pPr marL="285750" indent="-285750">
              <a:buFont typeface="Wingdings" panose="05000000000000000000" pitchFamily="2" charset="2"/>
              <a:buChar char="ü"/>
            </a:pPr>
            <a:endParaRPr lang="en-US" dirty="0"/>
          </a:p>
        </p:txBody>
      </p:sp>
      <p:pic>
        <p:nvPicPr>
          <p:cNvPr id="4" name="Picture 3"/>
          <p:cNvPicPr>
            <a:picLocks noChangeAspect="1"/>
          </p:cNvPicPr>
          <p:nvPr/>
        </p:nvPicPr>
        <p:blipFill>
          <a:blip r:embed="rId2"/>
          <a:stretch>
            <a:fillRect/>
          </a:stretch>
        </p:blipFill>
        <p:spPr>
          <a:xfrm>
            <a:off x="5887662" y="2253053"/>
            <a:ext cx="4713468" cy="3483868"/>
          </a:xfrm>
          <a:prstGeom prst="rect">
            <a:avLst/>
          </a:prstGeom>
        </p:spPr>
      </p:pic>
    </p:spTree>
    <p:extLst>
      <p:ext uri="{BB962C8B-B14F-4D97-AF65-F5344CB8AC3E}">
        <p14:creationId xmlns:p14="http://schemas.microsoft.com/office/powerpoint/2010/main" val="150110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1" y="1825625"/>
            <a:ext cx="10134599" cy="4351338"/>
          </a:xfrm>
        </p:spPr>
        <p:txBody>
          <a:bodyPr/>
          <a:lstStyle/>
          <a:p>
            <a:pPr marL="285750" indent="-285750">
              <a:buFont typeface="Wingdings" panose="05000000000000000000" pitchFamily="2" charset="2"/>
              <a:buChar char="ü"/>
            </a:pPr>
            <a:r>
              <a:rPr lang="en-US" dirty="0"/>
              <a:t>Hierarchical clustering is another unsupervised machine learning algorithm, which is used to group the unlabeled datasets </a:t>
            </a:r>
            <a:r>
              <a:rPr lang="en-US" dirty="0" smtClean="0"/>
              <a:t>into </a:t>
            </a:r>
            <a:r>
              <a:rPr lang="en-US" dirty="0"/>
              <a:t>a cluster and also known as </a:t>
            </a:r>
            <a:r>
              <a:rPr lang="en-US" b="1" dirty="0"/>
              <a:t>hierarchical cluster analysis</a:t>
            </a:r>
            <a:r>
              <a:rPr lang="en-US" dirty="0"/>
              <a:t> or HCA</a:t>
            </a:r>
            <a:r>
              <a:rPr lang="en-US" dirty="0" smtClean="0"/>
              <a:t>.</a:t>
            </a:r>
          </a:p>
          <a:p>
            <a:pPr marL="285750" indent="-285750">
              <a:buFont typeface="Wingdings" panose="05000000000000000000" pitchFamily="2" charset="2"/>
              <a:buChar char="ü"/>
            </a:pPr>
            <a:r>
              <a:rPr lang="en-US" dirty="0"/>
              <a:t>hierarchy of clusters in the form of a tree, and this tree-shaped structure is known as the </a:t>
            </a:r>
            <a:r>
              <a:rPr lang="en-US" b="1" dirty="0"/>
              <a:t>dendrogram</a:t>
            </a:r>
            <a:r>
              <a:rPr lang="en-US" dirty="0" smtClean="0"/>
              <a:t>.</a:t>
            </a:r>
          </a:p>
          <a:p>
            <a:pPr algn="ctr"/>
            <a:r>
              <a:rPr lang="en-US" sz="2000" b="1" dirty="0" smtClean="0">
                <a:solidFill>
                  <a:srgbClr val="FF0000"/>
                </a:solidFill>
              </a:rPr>
              <a:t>Why</a:t>
            </a:r>
          </a:p>
          <a:p>
            <a:pPr marL="285750" indent="-285750">
              <a:buFont typeface="Wingdings" panose="05000000000000000000" pitchFamily="2" charset="2"/>
              <a:buChar char="ü"/>
            </a:pPr>
            <a:r>
              <a:rPr lang="en-US" dirty="0" smtClean="0"/>
              <a:t>A </a:t>
            </a:r>
            <a:r>
              <a:rPr lang="en-US" dirty="0"/>
              <a:t>predetermined number of clusters, </a:t>
            </a:r>
            <a:endParaRPr lang="en-US" dirty="0" smtClean="0"/>
          </a:p>
          <a:p>
            <a:pPr marL="285750" indent="-285750">
              <a:buFont typeface="Wingdings" panose="05000000000000000000" pitchFamily="2" charset="2"/>
              <a:buChar char="ü"/>
            </a:pPr>
            <a:r>
              <a:rPr lang="en-US" dirty="0" smtClean="0"/>
              <a:t>It </a:t>
            </a:r>
            <a:r>
              <a:rPr lang="en-US" dirty="0"/>
              <a:t>always tries to create the clusters of the same size.</a:t>
            </a:r>
            <a:endParaRPr lang="en-US" b="1" dirty="0" smtClean="0">
              <a:solidFill>
                <a:srgbClr val="FF0000"/>
              </a:solidFill>
            </a:endParaRP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64944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a:xfrm>
            <a:off x="838201" y="1825625"/>
            <a:ext cx="10122073" cy="4351338"/>
          </a:xfrm>
        </p:spPr>
        <p:txBody>
          <a:bodyPr/>
          <a:lstStyle/>
          <a:p>
            <a:pPr marL="285750" indent="-285750">
              <a:buFont typeface="Wingdings" panose="05000000000000000000" pitchFamily="2" charset="2"/>
              <a:buChar char="ü"/>
            </a:pPr>
            <a:r>
              <a:rPr lang="en-US" b="1" dirty="0"/>
              <a:t>Agglomerative:</a:t>
            </a:r>
            <a:r>
              <a:rPr lang="en-US" dirty="0"/>
              <a:t> Agglomerative is a </a:t>
            </a:r>
            <a:r>
              <a:rPr lang="en-US" b="1" dirty="0"/>
              <a:t>bottom-up</a:t>
            </a:r>
            <a:r>
              <a:rPr lang="en-US" dirty="0"/>
              <a:t> approach, in which the algorithm starts with taking all data points as single clusters and merging them until one cluster is left.</a:t>
            </a:r>
          </a:p>
          <a:p>
            <a:pPr marL="285750" indent="-285750">
              <a:buFont typeface="Wingdings" panose="05000000000000000000" pitchFamily="2" charset="2"/>
              <a:buChar char="ü"/>
            </a:pPr>
            <a:r>
              <a:rPr lang="en-US" b="1" dirty="0"/>
              <a:t>Divisive:</a:t>
            </a:r>
            <a:r>
              <a:rPr lang="en-US" dirty="0"/>
              <a:t> Divisive algorithm is the reverse of the agglomerative algorithm as it is a </a:t>
            </a:r>
            <a:r>
              <a:rPr lang="en-US" b="1" dirty="0"/>
              <a:t>top-down approach.</a:t>
            </a: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89281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Agglomerative Hierarchical </a:t>
            </a:r>
            <a:r>
              <a:rPr lang="en-US" dirty="0" smtClean="0"/>
              <a:t>clustering</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Step-1:</a:t>
            </a:r>
            <a:r>
              <a:rPr lang="en-US" dirty="0"/>
              <a:t> Create each data point as a single cluster. Let's say there are N data points, so the number of clusters will also be N.</a:t>
            </a:r>
            <a:endParaRPr lang="en-US" dirty="0"/>
          </a:p>
        </p:txBody>
      </p:sp>
      <p:pic>
        <p:nvPicPr>
          <p:cNvPr id="5" name="Picture 4"/>
          <p:cNvPicPr>
            <a:picLocks noChangeAspect="1"/>
          </p:cNvPicPr>
          <p:nvPr/>
        </p:nvPicPr>
        <p:blipFill>
          <a:blip r:embed="rId2"/>
          <a:stretch>
            <a:fillRect/>
          </a:stretch>
        </p:blipFill>
        <p:spPr>
          <a:xfrm>
            <a:off x="6306985" y="1695450"/>
            <a:ext cx="5314950" cy="5162550"/>
          </a:xfrm>
          <a:prstGeom prst="rect">
            <a:avLst/>
          </a:prstGeom>
        </p:spPr>
      </p:pic>
    </p:spTree>
    <p:extLst>
      <p:ext uri="{BB962C8B-B14F-4D97-AF65-F5344CB8AC3E}">
        <p14:creationId xmlns:p14="http://schemas.microsoft.com/office/powerpoint/2010/main" val="76241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Step-2:</a:t>
            </a:r>
            <a:r>
              <a:rPr lang="en-US" dirty="0"/>
              <a:t> Take two closest data points or clusters and merge them to form one cluster. So, there will now be N-1 clusters.</a:t>
            </a:r>
            <a:endParaRPr lang="en-US" dirty="0"/>
          </a:p>
        </p:txBody>
      </p:sp>
      <p:pic>
        <p:nvPicPr>
          <p:cNvPr id="5" name="Picture 4"/>
          <p:cNvPicPr>
            <a:picLocks noChangeAspect="1"/>
          </p:cNvPicPr>
          <p:nvPr/>
        </p:nvPicPr>
        <p:blipFill>
          <a:blip r:embed="rId2"/>
          <a:stretch>
            <a:fillRect/>
          </a:stretch>
        </p:blipFill>
        <p:spPr>
          <a:xfrm>
            <a:off x="5784937" y="1448594"/>
            <a:ext cx="5181600" cy="5105400"/>
          </a:xfrm>
          <a:prstGeom prst="rect">
            <a:avLst/>
          </a:prstGeom>
        </p:spPr>
      </p:pic>
    </p:spTree>
    <p:extLst>
      <p:ext uri="{BB962C8B-B14F-4D97-AF65-F5344CB8AC3E}">
        <p14:creationId xmlns:p14="http://schemas.microsoft.com/office/powerpoint/2010/main" val="367517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Step-3</a:t>
            </a:r>
            <a:r>
              <a:rPr lang="en-US" dirty="0"/>
              <a:t>: Again, take the two closest clusters and merge them together to form one cluster. There will be N-2 clusters.</a:t>
            </a:r>
            <a:endParaRPr lang="en-US" dirty="0"/>
          </a:p>
        </p:txBody>
      </p:sp>
      <p:pic>
        <p:nvPicPr>
          <p:cNvPr id="4" name="Picture 3"/>
          <p:cNvPicPr>
            <a:picLocks noChangeAspect="1"/>
          </p:cNvPicPr>
          <p:nvPr/>
        </p:nvPicPr>
        <p:blipFill>
          <a:blip r:embed="rId2"/>
          <a:stretch>
            <a:fillRect/>
          </a:stretch>
        </p:blipFill>
        <p:spPr>
          <a:xfrm>
            <a:off x="6427222" y="2134905"/>
            <a:ext cx="4448175" cy="3314700"/>
          </a:xfrm>
          <a:prstGeom prst="rect">
            <a:avLst/>
          </a:prstGeom>
        </p:spPr>
      </p:pic>
    </p:spTree>
    <p:extLst>
      <p:ext uri="{BB962C8B-B14F-4D97-AF65-F5344CB8AC3E}">
        <p14:creationId xmlns:p14="http://schemas.microsoft.com/office/powerpoint/2010/main" val="52064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ü"/>
            </a:pPr>
            <a:r>
              <a:rPr lang="en-US" b="1" dirty="0"/>
              <a:t>Step-4:</a:t>
            </a:r>
            <a:r>
              <a:rPr lang="en-US" dirty="0"/>
              <a:t> Repeat Step 3 until only one cluster left. So, we will get the following clusters.</a:t>
            </a:r>
            <a:endParaRPr lang="en-US" dirty="0"/>
          </a:p>
        </p:txBody>
      </p:sp>
      <p:pic>
        <p:nvPicPr>
          <p:cNvPr id="4" name="Picture 3"/>
          <p:cNvPicPr>
            <a:picLocks noChangeAspect="1"/>
          </p:cNvPicPr>
          <p:nvPr/>
        </p:nvPicPr>
        <p:blipFill>
          <a:blip r:embed="rId2"/>
          <a:stretch>
            <a:fillRect/>
          </a:stretch>
        </p:blipFill>
        <p:spPr>
          <a:xfrm>
            <a:off x="5776651" y="1562100"/>
            <a:ext cx="5248275" cy="5295900"/>
          </a:xfrm>
          <a:prstGeom prst="rect">
            <a:avLst/>
          </a:prstGeom>
        </p:spPr>
      </p:pic>
    </p:spTree>
    <p:extLst>
      <p:ext uri="{BB962C8B-B14F-4D97-AF65-F5344CB8AC3E}">
        <p14:creationId xmlns:p14="http://schemas.microsoft.com/office/powerpoint/2010/main" val="125772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Picture 3"/>
          <p:cNvPicPr>
            <a:picLocks noChangeAspect="1"/>
          </p:cNvPicPr>
          <p:nvPr/>
        </p:nvPicPr>
        <p:blipFill>
          <a:blip r:embed="rId2"/>
          <a:stretch>
            <a:fillRect/>
          </a:stretch>
        </p:blipFill>
        <p:spPr>
          <a:xfrm>
            <a:off x="1102290" y="1510111"/>
            <a:ext cx="8029183" cy="4797755"/>
          </a:xfrm>
          <a:prstGeom prst="rect">
            <a:avLst/>
          </a:prstGeom>
        </p:spPr>
      </p:pic>
    </p:spTree>
    <p:extLst>
      <p:ext uri="{BB962C8B-B14F-4D97-AF65-F5344CB8AC3E}">
        <p14:creationId xmlns:p14="http://schemas.microsoft.com/office/powerpoint/2010/main" val="236581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Linkage Measure/ </a:t>
            </a:r>
            <a:r>
              <a:rPr lang="en-US" dirty="0"/>
              <a:t>Measure for the distance between two </a:t>
            </a:r>
            <a:r>
              <a:rPr lang="en-US" dirty="0" smtClean="0"/>
              <a:t>clusters</a:t>
            </a:r>
            <a:endParaRPr lang="en-US" dirty="0"/>
          </a:p>
        </p:txBody>
      </p:sp>
      <p:pic>
        <p:nvPicPr>
          <p:cNvPr id="4" name="Picture 3"/>
          <p:cNvPicPr>
            <a:picLocks noChangeAspect="1"/>
          </p:cNvPicPr>
          <p:nvPr/>
        </p:nvPicPr>
        <p:blipFill>
          <a:blip r:embed="rId2"/>
          <a:stretch>
            <a:fillRect/>
          </a:stretch>
        </p:blipFill>
        <p:spPr>
          <a:xfrm>
            <a:off x="931753" y="1800551"/>
            <a:ext cx="8650657" cy="4810125"/>
          </a:xfrm>
          <a:prstGeom prst="rect">
            <a:avLst/>
          </a:prstGeom>
        </p:spPr>
      </p:pic>
    </p:spTree>
    <p:extLst>
      <p:ext uri="{BB962C8B-B14F-4D97-AF65-F5344CB8AC3E}">
        <p14:creationId xmlns:p14="http://schemas.microsoft.com/office/powerpoint/2010/main" val="188739635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7924809703774F9F1540A07852F405" ma:contentTypeVersion="2" ma:contentTypeDescription="Create a new document." ma:contentTypeScope="" ma:versionID="94bb3afc98ac6235560c74534482d8e4">
  <xsd:schema xmlns:xsd="http://www.w3.org/2001/XMLSchema" xmlns:xs="http://www.w3.org/2001/XMLSchema" xmlns:p="http://schemas.microsoft.com/office/2006/metadata/properties" xmlns:ns2="2f1b3196-13b1-4f57-a46a-962c9f17c1b4" targetNamespace="http://schemas.microsoft.com/office/2006/metadata/properties" ma:root="true" ma:fieldsID="b4ac0d5b1f71f5518c3fb157e48aeb87" ns2:_="">
    <xsd:import namespace="2f1b3196-13b1-4f57-a46a-962c9f17c1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1b3196-13b1-4f57-a46a-962c9f17c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03777CF9-3FBA-4F3D-9D96-91FA30E37FDF}"/>
</file>

<file path=customXml/itemProps3.xml><?xml version="1.0" encoding="utf-8"?>
<ds:datastoreItem xmlns:ds="http://schemas.openxmlformats.org/officeDocument/2006/customXml" ds:itemID="{D2E550C3-C8C6-409A-B584-F1F4BFAFFB17}"/>
</file>

<file path=docProps/app.xml><?xml version="1.0" encoding="utf-8"?>
<Properties xmlns="http://schemas.openxmlformats.org/officeDocument/2006/extended-properties" xmlns:vt="http://schemas.openxmlformats.org/officeDocument/2006/docPropsVTypes">
  <Template>Welcome to PowerPoint 2013</Template>
  <TotalTime>23</TotalTime>
  <Words>125</Words>
  <Application>Microsoft Office PowerPoint</Application>
  <PresentationFormat>Widescreen</PresentationFormat>
  <Paragraphs>24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Segoe UI Light</vt:lpstr>
      <vt:lpstr>Wingdings</vt:lpstr>
      <vt:lpstr>WelcomeDoc</vt:lpstr>
      <vt:lpstr>Hierarchical Clustering </vt:lpstr>
      <vt:lpstr>Introduction</vt:lpstr>
      <vt:lpstr>Approaches</vt:lpstr>
      <vt:lpstr>Agglomerative Hierarchical clustering</vt:lpstr>
      <vt:lpstr>PowerPoint Presentation</vt:lpstr>
      <vt:lpstr>PowerPoint Presentation</vt:lpstr>
      <vt:lpstr>PowerPoint Presentation</vt:lpstr>
      <vt:lpstr>Result</vt:lpstr>
      <vt:lpstr>Linkage Measure/ Measure for the distance between two clusters</vt:lpstr>
      <vt:lpstr>Single Linkage</vt:lpstr>
      <vt:lpstr>Complete Linkage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Clustering </dc:title>
  <dc:creator>sabareesh</dc:creator>
  <cp:keywords/>
  <cp:lastModifiedBy>sabareesh</cp:lastModifiedBy>
  <cp:revision>5</cp:revision>
  <dcterms:created xsi:type="dcterms:W3CDTF">2020-08-19T05:03:45Z</dcterms:created>
  <dcterms:modified xsi:type="dcterms:W3CDTF">2020-08-19T05:27:19Z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0x010100037924809703774F9F1540A07852F405</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