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63" r:id="rId5"/>
    <p:sldId id="264" r:id="rId6"/>
    <p:sldId id="265" r:id="rId7"/>
    <p:sldId id="258" r:id="rId8"/>
    <p:sldId id="266" r:id="rId9"/>
    <p:sldId id="267" r:id="rId10"/>
    <p:sldId id="260" r:id="rId11"/>
    <p:sldId id="259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313" r:id="rId22"/>
    <p:sldId id="278" r:id="rId23"/>
    <p:sldId id="280" r:id="rId24"/>
    <p:sldId id="281" r:id="rId25"/>
    <p:sldId id="283" r:id="rId26"/>
    <p:sldId id="282" r:id="rId27"/>
    <p:sldId id="311" r:id="rId28"/>
    <p:sldId id="301" r:id="rId29"/>
    <p:sldId id="303" r:id="rId30"/>
    <p:sldId id="305" r:id="rId31"/>
    <p:sldId id="312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60" d="100"/>
          <a:sy n="60" d="100"/>
        </p:scale>
        <p:origin x="10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A44-765B-4B8D-A4A5-4CFDAAA2B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4308-D595-45C5-958B-4EE58AC0F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C583-342E-4F16-9F0A-388573B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6E92-B89F-43DA-BCB3-FED9B264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031B-D1DE-4435-BE86-DF184996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9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C7F4-887E-404E-B53B-A3AF1937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97781-6A7D-4A5C-AE75-9DF5F5F6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500C-3D94-4BD3-8C78-6265A2BD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667C-3452-4D3E-81B9-FA20BCAE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C41D-4A1D-46AE-8C47-4A1F242F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0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5A460-742D-48D3-A0F6-905B40C41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A3BD9-60AD-4C31-AD6E-CB5BE000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8DE1-9E4B-45E6-94BD-741EBA09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D1D-5C4B-4D09-89AB-EBF58E77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1F02-930F-4183-AE50-EB67640F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6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35D-80A4-4042-88AD-83B7D7A4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13FE-E35F-4BC1-9D69-81E7DC1F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3F44-6F17-4175-9B8A-68345E4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24F7-28F1-4419-A288-4CD4AE6A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CDF7-F43C-481F-89A3-1BAE05C5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4960-F2CA-406C-9FF5-BFE2FF6C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D173-23D7-4FDE-9F2A-269993C7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AFC1-0D81-4401-92C8-5F3EDE2B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9ED0-A832-4A81-8A90-7F3C740A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74E8-158C-4F1C-A634-F64CF641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95A-1A9B-487E-811A-6C4EB836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375C-7398-4D54-9C8F-0C60A9262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5FF81-7FF3-4776-8557-B89CEA7BE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EDEB0-6C20-42A3-8086-89B8BAA9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59317-D83F-4D2C-AABF-6710450C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25D70-5F0B-4D7A-A58A-823429C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7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75D1-9723-4EF1-BAF0-C1D02864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960A-3D30-4A6E-BCED-83071591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D7047-1C5D-4870-9A5C-18ED0F7F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72A4D-1E74-430D-B24B-4E0494630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C9C6-87A9-4F39-9F15-474CE7D09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70338-6402-4210-BBF4-5B9C39A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7BF-093B-4572-9820-CFDAAE2E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85957-6A65-4754-84E6-C404BBC8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650B-3C16-4891-B8A1-EDA499BE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6E4DD-64B9-4004-BC48-FEC94B58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77368-8216-4CB9-946F-1338BA4B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1EE3B-8B8B-4ED7-B262-B0302B5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9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F20D-8125-4D65-89A7-060207E2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A303F-EF33-4FB5-84F5-223272C7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FA07-9F56-4A1B-B8A4-86179AAE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7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7B49-DDB5-4F50-84A6-F8869038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DDD-B120-4B37-B354-A80AFAB4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C10CA-BBA3-42C7-AAB9-47A2DD1F0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4A2B7-1FBE-4216-938A-C3B8C6C9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31220-F9DA-4331-A727-898F494D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D9B69-A728-40FD-B2A4-3106207B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13EC-8745-4019-9061-80B80179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A80F5-B55D-4B13-9E94-BDEE91323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D2039-34C5-4679-A8BD-39E48F66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92A2-F233-4A17-A334-0B9C85B9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B9044-7160-46A0-BC0E-3CC1EA58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CCAF-3182-44F8-AF6C-B037CEC8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AA9CD-6B13-45E6-B742-EB3D1C45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CBBD-D3AB-49F3-BBEE-2C15E9F1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5F85-427B-4DD2-95D3-C46E4AF22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8A98-6849-445E-B2E3-547D951E2675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0DF9-934F-44D1-B687-040F650ED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70E3-824F-40EC-A619-6A55D3BE3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FA35-3584-4E07-9B70-07F61F6F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shalay@iith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9682" y="1508654"/>
            <a:ext cx="10031240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053" algn="ctr">
              <a:spcBef>
                <a:spcPts val="307"/>
              </a:spcBef>
            </a:pPr>
            <a:r>
              <a:rPr lang="en-US" sz="3600" b="1" dirty="0">
                <a:solidFill>
                  <a:srgbClr val="2D75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</a:t>
            </a:r>
            <a:r>
              <a:rPr lang="en-US" sz="3600" b="1" spc="-10" dirty="0">
                <a:solidFill>
                  <a:srgbClr val="2D75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D75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53" algn="ctr">
              <a:spcBef>
                <a:spcPts val="191"/>
              </a:spcBef>
            </a:pPr>
            <a:r>
              <a:rPr lang="en-US" sz="3600" b="1" dirty="0">
                <a:solidFill>
                  <a:srgbClr val="2D75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</a:t>
            </a:r>
            <a:r>
              <a:rPr lang="en-US" sz="3600" b="1" spc="-20" dirty="0">
                <a:solidFill>
                  <a:srgbClr val="2D75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D75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 (Chapter 3 &amp; 4)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971800"/>
            <a:ext cx="5814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Kishalay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Chemical Engineering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Hyderabad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kishalay@iith.ac.in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(https://sites.google.com/site/kishalaymitra/)</a:t>
            </a:r>
          </a:p>
        </p:txBody>
      </p:sp>
    </p:spTree>
    <p:extLst>
      <p:ext uri="{BB962C8B-B14F-4D97-AF65-F5344CB8AC3E}">
        <p14:creationId xmlns:p14="http://schemas.microsoft.com/office/powerpoint/2010/main" val="257354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246" y="3843616"/>
            <a:ext cx="5407936" cy="193899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firstDerivative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firstDerivative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1 - ((1.0/3.0) * </a:t>
            </a:r>
            <a:r>
              <a:rPr lang="en-IN" sz="2400" i="1" dirty="0" err="1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firstDerivative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28571" y="474515"/>
            <a:ext cx="5407936" cy="193899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functionValue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functionValue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((1.0/3.0) * </a:t>
            </a:r>
            <a:r>
              <a:rPr lang="en-IN" sz="2400" i="1" dirty="0" err="1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functionValue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346" y="1123950"/>
            <a:ext cx="497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Write a subprogram for the given function.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346" y="4495800"/>
            <a:ext cx="497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Write a subprogram for the derivative of the given function. </a:t>
            </a:r>
          </a:p>
        </p:txBody>
      </p:sp>
    </p:spTree>
    <p:extLst>
      <p:ext uri="{BB962C8B-B14F-4D97-AF65-F5344CB8AC3E}">
        <p14:creationId xmlns:p14="http://schemas.microsoft.com/office/powerpoint/2010/main" val="35495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06" y="383995"/>
            <a:ext cx="7460056" cy="618630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newtonRaphson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real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functionValue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firstDerivative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slope, error, tolerance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1.0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integer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iterNum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an initial guess for x:"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(*,*)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"Iteration"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iterNum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1))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iterNum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iterNum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firstDerivative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b="1" dirty="0">
              <a:solidFill>
                <a:srgbClr val="7F00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functionValue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write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(*,*)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iterNum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(*,*)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"Root = "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newtonRaphson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8162" y="4562475"/>
            <a:ext cx="4489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Write a subprogram for the newton Raphson method by taking initial guess of 1.25 (tolerance = 1e-6)</a:t>
            </a:r>
          </a:p>
        </p:txBody>
      </p:sp>
    </p:spTree>
    <p:extLst>
      <p:ext uri="{BB962C8B-B14F-4D97-AF65-F5344CB8AC3E}">
        <p14:creationId xmlns:p14="http://schemas.microsoft.com/office/powerpoint/2010/main" val="28565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6849" y="2597914"/>
            <a:ext cx="4733925" cy="34163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an initial guess for x: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     Root     Error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1    1.7795    1.7795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2    1.5785    0.2011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3    1.5178    0.0607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4    1.5122    0.0056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5    1.5121    0.0000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6    1.5121    0.0000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   1.51213455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3550" y="176542"/>
            <a:ext cx="4200525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mainProgram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newtonRaphson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mainProgram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762" y="463750"/>
            <a:ext cx="448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Write a main program for calling the subprogram(s)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8850" y="3475077"/>
            <a:ext cx="286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809" y="6117072"/>
            <a:ext cx="1154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Convergence as compared to successive substitutions technique (20 – SS, 6 – NR). </a:t>
            </a:r>
          </a:p>
        </p:txBody>
      </p:sp>
    </p:spTree>
    <p:extLst>
      <p:ext uri="{BB962C8B-B14F-4D97-AF65-F5344CB8AC3E}">
        <p14:creationId xmlns:p14="http://schemas.microsoft.com/office/powerpoint/2010/main" val="29624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1620570" y="269383"/>
            <a:ext cx="91711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spc="-5" dirty="0">
                <a:solidFill>
                  <a:srgbClr val="993366"/>
                </a:solidFill>
                <a:latin typeface="Arial Black"/>
                <a:cs typeface="Arial Black"/>
              </a:rPr>
              <a:t>Multi-Variable Newton-</a:t>
            </a:r>
            <a:r>
              <a:rPr lang="en-IN" sz="3200" spc="-5" dirty="0" err="1">
                <a:solidFill>
                  <a:srgbClr val="993366"/>
                </a:solidFill>
                <a:latin typeface="Arial Black"/>
                <a:cs typeface="Arial Black"/>
              </a:rPr>
              <a:t>Raphson</a:t>
            </a:r>
            <a:endParaRPr lang="en-IN" sz="32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3085" y="2283757"/>
                <a:ext cx="4600940" cy="1540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≡4−8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≡1−4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85" y="2283757"/>
                <a:ext cx="4600940" cy="15403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0781" y="4063982"/>
                <a:ext cx="4222053" cy="86549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I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0" dirty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n-I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81" y="4063982"/>
                <a:ext cx="4222053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266" y="1176786"/>
                <a:ext cx="11318633" cy="597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4: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=[0.5  0.5],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solve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Newton-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Raphson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6" y="1176786"/>
                <a:ext cx="11318633" cy="597279"/>
              </a:xfrm>
              <a:prstGeom prst="rect">
                <a:avLst/>
              </a:prstGeom>
              <a:blipFill rotWithShape="0">
                <a:blip r:embed="rId4"/>
                <a:stretch>
                  <a:fillRect l="-862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60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66252"/>
            <a:ext cx="12192000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366218" y="1260196"/>
                <a:ext cx="1070165" cy="38517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1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218" y="1260196"/>
                <a:ext cx="1070165" cy="385170"/>
              </a:xfrm>
              <a:prstGeom prst="rect">
                <a:avLst/>
              </a:prstGeom>
              <a:blipFill rotWithShape="0">
                <a:blip r:embed="rId2"/>
                <a:stretch>
                  <a:fillRect l="-5682" t="-4762" r="-9659" b="-3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56488" y="1976702"/>
                <a:ext cx="823879" cy="38517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1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488" y="1976702"/>
                <a:ext cx="823879" cy="385170"/>
              </a:xfrm>
              <a:prstGeom prst="rect">
                <a:avLst/>
              </a:prstGeom>
              <a:blipFill rotWithShape="0">
                <a:blip r:embed="rId3"/>
                <a:stretch>
                  <a:fillRect l="-12593" t="-4762" r="-14074" b="-349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38922" y="2594221"/>
                <a:ext cx="1203727" cy="46756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2400" b="1" dirty="0">
                              <a:solidFill>
                                <a:schemeClr val="accent2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IN" sz="2400" b="1" dirty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922" y="2594221"/>
                <a:ext cx="1203727" cy="4675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80999" y="3812528"/>
                <a:ext cx="2382191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2400" b="1" dirty="0">
                              <a:solidFill>
                                <a:schemeClr val="accent2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1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99" y="3812528"/>
                <a:ext cx="2382191" cy="559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330005" y="5517255"/>
                <a:ext cx="4289636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sz="2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sz="2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I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2400" b="1" dirty="0">
                              <a:solidFill>
                                <a:schemeClr val="accent2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b="1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005" y="5517255"/>
                <a:ext cx="4289636" cy="5598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10004079" y="1452781"/>
            <a:ext cx="36213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94349" y="2240276"/>
            <a:ext cx="36213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276783" y="2912118"/>
            <a:ext cx="36213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2143" y="1175150"/>
            <a:ext cx="982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Write a subprogram for calculating given function values (in matrix format).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242143" y="1976702"/>
            <a:ext cx="7352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Write a subprogram for computing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Jacobian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2371" y="2649727"/>
            <a:ext cx="9044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Write a subprogram for calculating the inverse of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Jacobian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2371" y="3406342"/>
            <a:ext cx="10957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Write a subprogram for multiplying the matrices obtained in step (1) and step (3).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8385" y="4625156"/>
                <a:ext cx="111879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Write a main program for two-variable Newton Raphson Technique where the initial guess for x is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0.5  0.5]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(tolerance = 1e-7).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5" y="4625156"/>
                <a:ext cx="11187998" cy="830997"/>
              </a:xfrm>
              <a:prstGeom prst="rect">
                <a:avLst/>
              </a:prstGeom>
              <a:blipFill>
                <a:blip r:embed="rId7"/>
                <a:stretch>
                  <a:fillRect l="-872" t="-5882" r="-817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3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889" y="1615974"/>
            <a:ext cx="5078992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- 2 *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** 3 - 8 *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+ 4 *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+ 4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- 4 *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** 2 + 3 *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+ 1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659" y="525101"/>
            <a:ext cx="591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Write a subprogram for calculating given function values (in matrix format).</a:t>
            </a:r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043277" y="525101"/>
            <a:ext cx="5380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Write a subprogram for computing the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Jacobian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3277" y="1615974"/>
            <a:ext cx="5616918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my_jacobi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 = - 8 - 6 * </a:t>
            </a:r>
            <a:r>
              <a:rPr lang="pl-PL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** 2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 = 4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 = - 4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 = 3 + 2 *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my_jacobi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67" y="208726"/>
            <a:ext cx="1101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Write a subprogram for calculating the inverse of the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Jacobian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11794" y="768119"/>
            <a:ext cx="6005466" cy="56323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getInverse2D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 = -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 = -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  <a:p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 * 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(2,2)) - (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 * 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aInverse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</a:t>
            </a:r>
            <a:endParaRPr lang="en-IN" sz="2400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getInverse2D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8452" y="2498756"/>
            <a:ext cx="4173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“This subprogram is specific to this problem. You may use your own generalized codes for calculating inverse of a matrix.”</a:t>
            </a:r>
          </a:p>
        </p:txBody>
      </p:sp>
    </p:spTree>
    <p:extLst>
      <p:ext uri="{BB962C8B-B14F-4D97-AF65-F5344CB8AC3E}">
        <p14:creationId xmlns:p14="http://schemas.microsoft.com/office/powerpoint/2010/main" val="11168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950" y="36209"/>
            <a:ext cx="9632888" cy="67403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matrixProd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aRow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aColumn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bColumn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summation = 0</a:t>
            </a:r>
            <a:endParaRPr lang="en-IN" sz="2400" b="1" i="1" dirty="0">
              <a:solidFill>
                <a:srgbClr val="7F00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bColumn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aRow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1,2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aColumn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1,2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bColumn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summation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aRow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aColumn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bColumn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summation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bColumn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summation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matrixProd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060" y="604142"/>
            <a:ext cx="2277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Write a subprogram for multiplying the matrices obtained in step (1) and step (3).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50166B-C7CA-416B-A89A-BF73DC08C73F}"/>
              </a:ext>
            </a:extLst>
          </p:cNvPr>
          <p:cNvSpPr/>
          <p:nvPr/>
        </p:nvSpPr>
        <p:spPr>
          <a:xfrm>
            <a:off x="85060" y="3429000"/>
            <a:ext cx="2277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may write a code for multiplication of two matrices or use </a:t>
            </a:r>
            <a:r>
              <a:rPr lang="en-I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I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keyword)</a:t>
            </a:r>
          </a:p>
        </p:txBody>
      </p:sp>
    </p:spTree>
    <p:extLst>
      <p:ext uri="{BB962C8B-B14F-4D97-AF65-F5344CB8AC3E}">
        <p14:creationId xmlns:p14="http://schemas.microsoft.com/office/powerpoint/2010/main" val="5892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3800" y="166568"/>
            <a:ext cx="6311425" cy="65248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1,1000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my_jacobi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getInverse2D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jacobInverse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matrixProd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jacobInverse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prodMat</a:t>
            </a:r>
            <a:r>
              <a:rPr lang="en-IN" sz="2200" b="1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 *)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-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prodMat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-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prodMat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sz="2200" b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-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(1)) .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200" b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-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(2)) .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"The solution is x1 = 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x2 = 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NRM_multiVar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371" y="949830"/>
            <a:ext cx="5083751" cy="55092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NRM_multiVar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::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prodMat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IN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jacobInverse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1.0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initial guess for x1: 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initial guess for x2: 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xPrevious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(*,*)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Iteration“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"x(2)"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"f(1)"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"f(2)”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371" y="88698"/>
            <a:ext cx="5263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Two-variable Newton-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Raphson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78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832" y="1303962"/>
            <a:ext cx="8165805" cy="48936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initial guess for x1: </a:t>
            </a:r>
          </a:p>
          <a:p>
            <a:r>
              <a:rPr lang="en-IN" sz="2400" b="1" dirty="0">
                <a:solidFill>
                  <a:srgbClr val="00C8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 initial guess for x2: </a:t>
            </a:r>
          </a:p>
          <a:p>
            <a:r>
              <a:rPr lang="en-IN" sz="2400" b="1" dirty="0">
                <a:solidFill>
                  <a:srgbClr val="00C8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          x(1)             x(2)                 f(1)           f(2)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        	0.50000        0.50000        1.75000        0.75000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      	0.68182        0.49432       -0.11119        0.00003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        	0.66541        0.47785       -0.00109        0.00027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4        	0.66520        0.47758       -0.00000        0.00000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5        	0.66520        0.47758        0.00000       -0.00000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6        	0.66520        0.47758       -0.00000        0.00000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is x1 =   0.665201068      x2 =   0.477575332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6227" y="563525"/>
            <a:ext cx="300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6528" y="3750785"/>
            <a:ext cx="2775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“Rapid Convergence but at the cost of inverse of </a:t>
            </a:r>
            <a:r>
              <a:rPr lang="en-I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Jacobian</a:t>
            </a:r>
            <a:r>
              <a:rPr lang="en-I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33367" y="1427779"/>
            <a:ext cx="288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“Recall that one form of the method of SS from the same initial guess did not converge.”</a:t>
            </a:r>
          </a:p>
        </p:txBody>
      </p:sp>
    </p:spTree>
    <p:extLst>
      <p:ext uri="{BB962C8B-B14F-4D97-AF65-F5344CB8AC3E}">
        <p14:creationId xmlns:p14="http://schemas.microsoft.com/office/powerpoint/2010/main" val="28839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1620570" y="269383"/>
            <a:ext cx="91711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spc="-5" dirty="0">
                <a:solidFill>
                  <a:srgbClr val="993366"/>
                </a:solidFill>
                <a:latin typeface="Arial Black"/>
                <a:cs typeface="Arial Black"/>
              </a:rPr>
              <a:t>Single Variable Successive</a:t>
            </a:r>
            <a:r>
              <a:rPr lang="en-IN" sz="3200" spc="-95" dirty="0">
                <a:solidFill>
                  <a:srgbClr val="993366"/>
                </a:solidFill>
                <a:latin typeface="Arial Black"/>
                <a:cs typeface="Arial Black"/>
              </a:rPr>
              <a:t> </a:t>
            </a:r>
            <a:r>
              <a:rPr lang="en-IN" sz="3200" dirty="0">
                <a:solidFill>
                  <a:srgbClr val="993366"/>
                </a:solidFill>
                <a:latin typeface="Arial Black"/>
                <a:cs typeface="Arial Black"/>
              </a:rPr>
              <a:t>Substitution</a:t>
            </a:r>
            <a:endParaRPr lang="en-IN" sz="32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72218" y="2647460"/>
                <a:ext cx="27548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18" y="2647460"/>
                <a:ext cx="2754857" cy="6938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50018" y="3819457"/>
                <a:ext cx="219925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18" y="3819457"/>
                <a:ext cx="2199256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267" y="1176786"/>
                <a:ext cx="10934992" cy="124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=1.25,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 the root of F(x) using the substituted form f(x).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the calculations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=1.75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7" y="1176786"/>
                <a:ext cx="10934992" cy="1246367"/>
              </a:xfrm>
              <a:prstGeom prst="rect">
                <a:avLst/>
              </a:prstGeom>
              <a:blipFill rotWithShape="0">
                <a:blip r:embed="rId4"/>
                <a:stretch>
                  <a:fillRect l="-892" b="-49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0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710"/>
            <a:ext cx="12192000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for opening and closing text file in Fortran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59" y="730843"/>
            <a:ext cx="1105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is used to open files.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859" y="1465105"/>
            <a:ext cx="681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open(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= “name”)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5139" y="1948349"/>
            <a:ext cx="9054" cy="5294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2308" y="2567146"/>
            <a:ext cx="436377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integer used to refer the file (except 6 as Fortran uses that number to refer to the screen) 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4839642" y="1927034"/>
            <a:ext cx="1367074" cy="525629"/>
          </a:xfrm>
          <a:prstGeom prst="bentConnector3">
            <a:avLst>
              <a:gd name="adj1" fmla="val 2318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4512" y="2078136"/>
            <a:ext cx="431228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file (with extension)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7836" y="3385545"/>
            <a:ext cx="416512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read: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    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(10,*)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37837" y="2936477"/>
            <a:ext cx="4378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open (10, file = "scores.txt")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859" y="4617620"/>
            <a:ext cx="681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close(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06716" y="4696921"/>
            <a:ext cx="3397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close (10), close (3,8)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8859" y="5830816"/>
            <a:ext cx="10899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handling large amounts of data – to avoid possible memory problems and to increase efficiency.</a:t>
            </a:r>
            <a:endParaRPr lang="en-IN" sz="2400" dirty="0"/>
          </a:p>
        </p:txBody>
      </p:sp>
      <p:sp>
        <p:nvSpPr>
          <p:cNvPr id="32" name="Rectangle 31"/>
          <p:cNvSpPr/>
          <p:nvPr/>
        </p:nvSpPr>
        <p:spPr>
          <a:xfrm>
            <a:off x="568859" y="5310118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All files will automatically be closed when an 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or 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stop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statement is executed.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F8EFC-68D3-4D2F-B6B6-F6E4AF216F29}"/>
              </a:ext>
            </a:extLst>
          </p:cNvPr>
          <p:cNvSpPr/>
          <p:nvPr/>
        </p:nvSpPr>
        <p:spPr>
          <a:xfrm>
            <a:off x="10616793" y="2909630"/>
            <a:ext cx="15103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 rows, 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 columns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CD4BFAB-5B09-4667-9EC8-8E73AD7E027C}"/>
              </a:ext>
            </a:extLst>
          </p:cNvPr>
          <p:cNvSpPr/>
          <p:nvPr/>
        </p:nvSpPr>
        <p:spPr>
          <a:xfrm>
            <a:off x="10213436" y="2691166"/>
            <a:ext cx="636105" cy="325217"/>
          </a:xfrm>
          <a:prstGeom prst="curvedDownArrow">
            <a:avLst>
              <a:gd name="adj1" fmla="val 25000"/>
              <a:gd name="adj2" fmla="val 50000"/>
              <a:gd name="adj3" fmla="val 406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2" grpId="0" animBg="1"/>
      <p:bldP spid="16" grpId="0" animBg="1"/>
      <p:bldP spid="20" grpId="0" animBg="1"/>
      <p:bldP spid="21" grpId="0"/>
      <p:bldP spid="22" grpId="0"/>
      <p:bldP spid="24" grpId="0"/>
      <p:bldP spid="31" grpId="0"/>
      <p:bldP spid="32" grpId="0"/>
      <p:bldP spid="27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0" y="160742"/>
            <a:ext cx="12192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spc="-5" dirty="0">
                <a:solidFill>
                  <a:srgbClr val="993366"/>
                </a:solidFill>
                <a:latin typeface="Arial Black"/>
                <a:cs typeface="Arial Black"/>
              </a:rPr>
              <a:t>Least Squares Curve-Fit (Linear Regression)</a:t>
            </a:r>
            <a:endParaRPr lang="en-IN" sz="32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504" y="894150"/>
                <a:ext cx="10934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experimental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04" y="894150"/>
                <a:ext cx="1093499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836" b="-113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778562" y="1762002"/>
              <a:ext cx="5328000" cy="5047826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0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dirty="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4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5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1.096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188836"/>
                  </p:ext>
                </p:extLst>
              </p:nvPr>
            </p:nvGraphicFramePr>
            <p:xfrm>
              <a:off x="778562" y="1762002"/>
              <a:ext cx="5328000" cy="5047826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628000"/>
                    <a:gridCol w="2700000"/>
                  </a:tblGrid>
                  <a:tr h="67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3" t="-2727" r="-103704" b="-65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7968" t="-2727" r="-1129" b="-657273"/>
                          </a:stretch>
                        </a:blipFill>
                      </a:tcPr>
                    </a:tc>
                  </a:tr>
                  <a:tr h="56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0.716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5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1.096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37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6268584" y="1913540"/>
            <a:ext cx="592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straight line passing through these 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48942" y="2630984"/>
                <a:ext cx="1873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942" y="2630984"/>
                <a:ext cx="18732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583" r="-130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44008" y="3788874"/>
                <a:ext cx="3903504" cy="812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dirty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dirty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0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dirty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IN" sz="2400" b="0" i="0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400" i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400" b="0" i="0" dirty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400" i="0" dirty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008" y="3788874"/>
                <a:ext cx="3903504" cy="8120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35014" y="4974387"/>
                <a:ext cx="3578095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)]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14" y="4974387"/>
                <a:ext cx="3578095" cy="521681"/>
              </a:xfrm>
              <a:prstGeom prst="rect">
                <a:avLst/>
              </a:prstGeom>
              <a:blipFill rotWithShape="0">
                <a:blip r:embed="rId6"/>
                <a:stretch>
                  <a:fillRect t="-2326" r="-4259" b="-20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9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1630"/>
            <a:ext cx="12192000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2141" y="756871"/>
                <a:ext cx="115307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Using the given values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create a text file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“data.txt”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 matrix format with space between the two rows). </a:t>
                </a:r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1" y="756871"/>
                <a:ext cx="11530759" cy="830997"/>
              </a:xfrm>
              <a:prstGeom prst="rect">
                <a:avLst/>
              </a:prstGeom>
              <a:blipFill>
                <a:blip r:embed="rId2"/>
                <a:stretch>
                  <a:fillRect l="-846" t="-6618" r="-793" b="-15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2141" y="2277340"/>
                <a:ext cx="11530759" cy="479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Write a subprogram for calculating the following terms: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I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I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1" y="2277340"/>
                <a:ext cx="11530759" cy="479683"/>
              </a:xfrm>
              <a:prstGeom prst="rect">
                <a:avLst/>
              </a:prstGeom>
              <a:blipFill rotWithShape="0">
                <a:blip r:embed="rId3"/>
                <a:stretch>
                  <a:fillRect l="-846" t="-123077" r="-899" b="-19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2141" y="3653370"/>
                <a:ext cx="115307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Write a main program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(slope)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(y-intercept) of the line using the following equations: (use the data from the created text file in step 1)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1" y="3653370"/>
                <a:ext cx="1153075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846" t="-5839" r="-793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9958" y="4836720"/>
                <a:ext cx="3903504" cy="812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dirty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dirty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0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dirty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IN" sz="2400" b="0" i="0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400" i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400" b="0" i="0" dirty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400" i="0" dirty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IN" sz="2400" i="0" dirty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58" y="4836720"/>
                <a:ext cx="3903504" cy="8120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7520" y="4981887"/>
                <a:ext cx="3578095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)]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520" y="4981887"/>
                <a:ext cx="3578095" cy="521681"/>
              </a:xfrm>
              <a:prstGeom prst="rect">
                <a:avLst/>
              </a:prstGeom>
              <a:blipFill rotWithShape="0">
                <a:blip r:embed="rId6"/>
                <a:stretch>
                  <a:fillRect t="-2326" r="-4259" b="-20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991364" y="6116455"/>
            <a:ext cx="3819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output in this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0" y="6162622"/>
                <a:ext cx="1873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62622"/>
                <a:ext cx="187320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83" r="-130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1666" y="2955024"/>
            <a:ext cx="997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n (dimension of x and y)		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terms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66241" y="1677315"/>
            <a:ext cx="6006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it in the current Fortran project folder. 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5657" y="397745"/>
                <a:ext cx="41629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Using the given values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create a text file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“data.txt”.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7" y="397745"/>
                <a:ext cx="416299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78" t="-4061" r="-2782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47516" y="1918038"/>
            <a:ext cx="1819275" cy="26776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0.716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	0.806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0.869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	0.943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	1.013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	1.096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	1.160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257" y="5007844"/>
                <a:ext cx="4610668" cy="122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Write a subprogram for calculating the following terms: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IN" sz="2400" b="1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IN" sz="2400" b="1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IN" sz="2400" b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7" y="5007844"/>
                <a:ext cx="4610668" cy="1227003"/>
              </a:xfrm>
              <a:prstGeom prst="rect">
                <a:avLst/>
              </a:prstGeom>
              <a:blipFill rotWithShape="0">
                <a:blip r:embed="rId3"/>
                <a:stretch>
                  <a:fillRect t="-3960" r="-264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867276" y="117693"/>
            <a:ext cx="6838950" cy="63709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US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endParaRPr lang="en-US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))**2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* 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8901" y="51018"/>
            <a:ext cx="9410700" cy="67403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yIntercept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"data.txt"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(2,*)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(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/ ((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(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)**2)</a:t>
            </a:r>
          </a:p>
          <a:p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yIntercept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 ((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pt-BR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"The best fit straight line is y = "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yintercept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"+"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"x"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875" y="295334"/>
                <a:ext cx="231514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Write a main program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(Read the data created in step 1).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295334"/>
                <a:ext cx="2315143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3684" t="-2111" r="-6842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2221" y="3816934"/>
            <a:ext cx="2076450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fit straight line is y = 0.57614 + 0.014686 x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643" y="3268771"/>
            <a:ext cx="231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9148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7675" y="476250"/>
                <a:ext cx="82581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matrix format, 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𝐀𝐚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I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</m:d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p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IN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476250"/>
                <a:ext cx="8258175" cy="509178"/>
              </a:xfrm>
              <a:prstGeom prst="rect">
                <a:avLst/>
              </a:prstGeom>
              <a:blipFill rotWithShape="0">
                <a:blip r:embed="rId2"/>
                <a:stretch>
                  <a:fillRect l="-959" t="-4762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23899" y="1152525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76450" y="1276350"/>
                <a:ext cx="1647502" cy="3548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IN" sz="2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IN" sz="2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1276350"/>
                <a:ext cx="1647502" cy="35484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67225" y="2721905"/>
                <a:ext cx="1211678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25" y="2721905"/>
                <a:ext cx="1211678" cy="657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8875" y="1561074"/>
                <a:ext cx="1149354" cy="297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4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75" y="1561074"/>
                <a:ext cx="1149354" cy="29789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674" y="5257528"/>
            <a:ext cx="970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equation is in the form of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674" y="5886290"/>
            <a:ext cx="1071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Gauss-elimination, Gauss Jordan, etc. can be used to solve it.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826" y="47625"/>
            <a:ext cx="4600574" cy="67403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(7,2)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(2,7)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xTrans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(7,1)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augA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 = 1 </a:t>
            </a: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open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"data.txt"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(2,*)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xTrans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i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25" y="1283464"/>
            <a:ext cx="5857875" cy="48936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i="1" dirty="0" err="1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xTrans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i="1" dirty="0" err="1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xTrans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(1:2,1:2)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(1:2,1:2)</a:t>
            </a:r>
          </a:p>
          <a:p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(1,3)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  <a:p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(2,3)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gaussEliminationMethod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augA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,2,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"The best fit straight line is y = "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(1,1), 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"+"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(2,1), 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"x"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62791" y="166629"/>
                <a:ext cx="218373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I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I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a:rPr lang="en-I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I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𝐲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791" y="166629"/>
                <a:ext cx="2183739" cy="5091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28339" y="675807"/>
                <a:ext cx="14526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</m:d>
                      <m:r>
                        <a:rPr lang="en-I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𝐚</m:t>
                      </m:r>
                      <m:r>
                        <a:rPr lang="en-I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39" y="675807"/>
                <a:ext cx="145264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5219700" y="5686425"/>
            <a:ext cx="552450" cy="9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F628A7-DC08-48CE-B098-4F0BF4018BE1}"/>
              </a:ext>
            </a:extLst>
          </p:cNvPr>
          <p:cNvSpPr txBox="1">
            <a:spLocks/>
          </p:cNvSpPr>
          <p:nvPr/>
        </p:nvSpPr>
        <p:spPr>
          <a:xfrm>
            <a:off x="0" y="137036"/>
            <a:ext cx="12192000" cy="6651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Interpolation (Forward Difference)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60987A8-B8F7-4B0D-A805-3EDA99EEF2C4}"/>
              </a:ext>
            </a:extLst>
          </p:cNvPr>
          <p:cNvGraphicFramePr>
            <a:graphicFrameLocks noGrp="1"/>
          </p:cNvGraphicFramePr>
          <p:nvPr/>
        </p:nvGraphicFramePr>
        <p:xfrm>
          <a:off x="3468088" y="2580763"/>
          <a:ext cx="4064001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4444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47439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0786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4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3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6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787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CBAF1DF-BD06-4E02-98F9-4EB64D1F4E4F}"/>
              </a:ext>
            </a:extLst>
          </p:cNvPr>
          <p:cNvSpPr txBox="1"/>
          <p:nvPr/>
        </p:nvSpPr>
        <p:spPr>
          <a:xfrm>
            <a:off x="357809" y="967409"/>
            <a:ext cx="1098605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degree polynomial passing through the 4 data points shown below and calculate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at x = 1.5, 2.5 and 3.5.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61EF16-3256-4370-8DE3-EDC47B2E106F}"/>
                  </a:ext>
                </a:extLst>
              </p:cNvPr>
              <p:cNvSpPr/>
              <p:nvPr/>
            </p:nvSpPr>
            <p:spPr>
              <a:xfrm>
                <a:off x="8321007" y="5549215"/>
                <a:ext cx="2245743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l-GR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61EF16-3256-4370-8DE3-EDC47B2E1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07" y="5549215"/>
                <a:ext cx="2245743" cy="666914"/>
              </a:xfrm>
              <a:prstGeom prst="rect">
                <a:avLst/>
              </a:prstGeom>
              <a:blipFill>
                <a:blip r:embed="rId2"/>
                <a:stretch>
                  <a:fillRect t="-1818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F59B14C-FB1D-4E20-A7C5-C96BAB1AE3CE}"/>
                  </a:ext>
                </a:extLst>
              </p:cNvPr>
              <p:cNvSpPr/>
              <p:nvPr/>
            </p:nvSpPr>
            <p:spPr>
              <a:xfrm>
                <a:off x="1026011" y="5549215"/>
                <a:ext cx="7197996" cy="682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l-GR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l-G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l-G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l-G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F59B14C-FB1D-4E20-A7C5-C96BAB1AE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1" y="5549215"/>
                <a:ext cx="7197996" cy="682751"/>
              </a:xfrm>
              <a:prstGeom prst="rect">
                <a:avLst/>
              </a:prstGeom>
              <a:blipFill>
                <a:blip r:embed="rId3"/>
                <a:stretch>
                  <a:fillRect l="-1270"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14"/>
            <a:ext cx="12192000" cy="6651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Interpolation (Forward Difference)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5846" y="1544280"/>
          <a:ext cx="8128002" cy="4145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64444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47439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078669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21692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89543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641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28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2800" baseline="30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2800" baseline="30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4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5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3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2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0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787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5608936" y="2305687"/>
            <a:ext cx="257577" cy="105606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619553" y="3380651"/>
            <a:ext cx="257577" cy="105606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631729" y="4455615"/>
            <a:ext cx="257577" cy="105606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088162" y="2769618"/>
            <a:ext cx="257577" cy="105606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7100734" y="3855436"/>
            <a:ext cx="257577" cy="105606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8427982" y="3368192"/>
            <a:ext cx="257577" cy="105606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71138" y="2555841"/>
            <a:ext cx="80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2908" y="3596519"/>
            <a:ext cx="80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2426" y="4663321"/>
            <a:ext cx="80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986" y="4136451"/>
            <a:ext cx="80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16756" y="3100129"/>
            <a:ext cx="80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75292" y="3609580"/>
            <a:ext cx="80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9377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" y="15504"/>
            <a:ext cx="12187514" cy="7176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33146"/>
                <a:ext cx="11990291" cy="610935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3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given values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300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300" b="1" i="0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300" b="1" i="0" dirty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IN" sz="2300" b="1" i="0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create a text file </a:t>
                </a:r>
                <a:r>
                  <a:rPr lang="en-IN" sz="23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“data.txt” </a:t>
                </a:r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 matrix format). </a:t>
                </a:r>
                <a:endParaRPr lang="en-US" sz="23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3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subroutine to calculate the values of </a:t>
                </a:r>
                <a14:m>
                  <m:oMath xmlns:m="http://schemas.openxmlformats.org/officeDocument/2006/math">
                    <m:r>
                      <a:rPr lang="el-GR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3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3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3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(Size of 1-D array = 4)         </a:t>
                </a:r>
                <a:r>
                  <a:rPr 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3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3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(Size of 1-D arrays = 3,2,1)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3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subroutine for the following: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x, say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</a:t>
                </a:r>
                <a:r>
                  <a:rPr 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FD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300" b="1" i="1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Step 2 subroutine needs to be called in this subroutine).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300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3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3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3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3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l-GR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l-GR" sz="23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l-GR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300" b="1" baseline="-25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l-GR" sz="23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3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3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sz="23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l-GR" sz="2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3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3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l-GR" sz="23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3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3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sz="23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3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    </a:t>
                </a:r>
                <a:r>
                  <a:rPr 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                      </a:t>
                </a:r>
                <a:r>
                  <a:rPr 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x, y – Size of 1-D array = 4,   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Single variables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3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main program for calculating </a:t>
                </a:r>
                <a:r>
                  <a:rPr lang="en-US" sz="2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r>
                  <a:rPr 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sz="2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  <a:r>
                  <a:rPr 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1.5, 2.5 and 3.5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Print the </a:t>
                </a:r>
                <a:r>
                  <a:rPr 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in the console.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3146"/>
                <a:ext cx="11990291" cy="6109350"/>
              </a:xfrm>
              <a:blipFill>
                <a:blip r:embed="rId2"/>
                <a:stretch>
                  <a:fillRect l="-712" r="-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2501152" y="3071553"/>
            <a:ext cx="9057731" cy="1094705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8515" y="1173076"/>
            <a:ext cx="4058970" cy="26776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(1.0/3.0)*</a:t>
            </a:r>
            <a:r>
              <a:rPr lang="en-IN" sz="2400" i="1" dirty="0" err="1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93805" y="0"/>
            <a:ext cx="6183517" cy="67403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picard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0.00001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initial guess for x: "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1,1000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"Iteration No. "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 = "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"Function value = "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4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24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"The solution is x = "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picard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82" y="159620"/>
            <a:ext cx="5613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Write a subprogram for the given function.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664" y="4154037"/>
            <a:ext cx="5145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Write a program for successive substitution method where the initial guess for x is taken from the user.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64623" y="5823585"/>
            <a:ext cx="4647426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guess for x = 1.25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x =  0.619077742    </a:t>
            </a:r>
          </a:p>
        </p:txBody>
      </p:sp>
    </p:spTree>
    <p:extLst>
      <p:ext uri="{BB962C8B-B14F-4D97-AF65-F5344CB8AC3E}">
        <p14:creationId xmlns:p14="http://schemas.microsoft.com/office/powerpoint/2010/main" val="32036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7938" y="335845"/>
            <a:ext cx="5523692" cy="6186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del3Y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real, dimension(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),intent(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200" b="1" dirty="0">
              <a:solidFill>
                <a:srgbClr val="7F00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(3),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endParaRPr lang="en-US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del3Y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1,3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- 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1,2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- </a:t>
            </a:r>
            <a:r>
              <a:rPr lang="en-US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del3Y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- </a:t>
            </a:r>
            <a:r>
              <a:rPr lang="en-US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54A822-C3B9-4655-A68E-2975C959D776}"/>
                  </a:ext>
                </a:extLst>
              </p:cNvPr>
              <p:cNvSpPr txBox="1"/>
              <p:nvPr/>
            </p:nvSpPr>
            <p:spPr>
              <a:xfrm>
                <a:off x="275657" y="397745"/>
                <a:ext cx="41629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Using the given values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create a text file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“data.txt”.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54A822-C3B9-4655-A68E-2975C959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7" y="397745"/>
                <a:ext cx="4162994" cy="1200329"/>
              </a:xfrm>
              <a:prstGeom prst="rect">
                <a:avLst/>
              </a:prstGeom>
              <a:blipFill>
                <a:blip r:embed="rId2"/>
                <a:stretch>
                  <a:fillRect l="-878" t="-4061" r="-2782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4DEA929-FF38-4DD0-9BB2-755A7C6870AE}"/>
              </a:ext>
            </a:extLst>
          </p:cNvPr>
          <p:cNvSpPr/>
          <p:nvPr/>
        </p:nvSpPr>
        <p:spPr>
          <a:xfrm>
            <a:off x="1576790" y="1859340"/>
            <a:ext cx="1560727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7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17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53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157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0E5815-A5F9-4832-88F6-8E07D97C3AAA}"/>
                  </a:ext>
                </a:extLst>
              </p:cNvPr>
              <p:cNvSpPr txBox="1"/>
              <p:nvPr/>
            </p:nvSpPr>
            <p:spPr>
              <a:xfrm>
                <a:off x="275657" y="4151931"/>
                <a:ext cx="46106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Write a subroutine for calculating the following terms: </a:t>
                </a:r>
                <a14:m>
                  <m:oMath xmlns:m="http://schemas.openxmlformats.org/officeDocument/2006/math">
                    <m:r>
                      <a:rPr lang="el-GR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(Size of 1-D array: 4), 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(Size of 1-D arrays: 3, 2, 1)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0E5815-A5F9-4832-88F6-8E07D97C3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7" y="4151931"/>
                <a:ext cx="4610668" cy="2308324"/>
              </a:xfrm>
              <a:prstGeom prst="rect">
                <a:avLst/>
              </a:prstGeom>
              <a:blipFill>
                <a:blip r:embed="rId3"/>
                <a:stretch>
                  <a:fillRect t="-2111" r="-264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79B95-AA58-4D59-8EA1-634964A5BB58}"/>
              </a:ext>
            </a:extLst>
          </p:cNvPr>
          <p:cNvSpPr txBox="1"/>
          <p:nvPr/>
        </p:nvSpPr>
        <p:spPr>
          <a:xfrm>
            <a:off x="5678444" y="428178"/>
            <a:ext cx="5989983" cy="6001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getvalues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r>
              <a:rPr 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::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endParaRPr lang="en-IN" sz="24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del3Y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4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del3Y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(1))/(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- </a:t>
            </a:r>
            <a:r>
              <a:rPr lang="en-IN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(1))</a:t>
            </a:r>
          </a:p>
          <a:p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es-ES" sz="24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delY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(1)*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del2Y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(1)*(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**2 - 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 + 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del3Y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*((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**2 - 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)*(</a:t>
            </a:r>
            <a:r>
              <a:rPr lang="es-ES" sz="24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- 2))/6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getvalues</a:t>
            </a:r>
            <a:endParaRPr lang="en-US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B34ABC-208F-4210-B176-3473E7A7D3C5}"/>
                  </a:ext>
                </a:extLst>
              </p:cNvPr>
              <p:cNvSpPr txBox="1"/>
              <p:nvPr/>
            </p:nvSpPr>
            <p:spPr>
              <a:xfrm>
                <a:off x="222649" y="982175"/>
                <a:ext cx="4610668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subroutine for the following: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x, say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Newton’s FD,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 – Size of 1-D array = 4</a:t>
                </a:r>
              </a:p>
              <a:p>
                <a:pPr algn="ctr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xNew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yNew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Single variables</a:t>
                </a:r>
              </a:p>
              <a:p>
                <a:pPr algn="ctr"/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b="1" i="1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Step 2 subroutine needs to be called in this subroutine.</a:t>
                </a:r>
              </a:p>
              <a:p>
                <a:pPr algn="ctr"/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B34ABC-208F-4210-B176-3473E7A7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9" y="982175"/>
                <a:ext cx="4610668" cy="5632311"/>
              </a:xfrm>
              <a:prstGeom prst="rect">
                <a:avLst/>
              </a:prstGeom>
              <a:blipFill>
                <a:blip r:embed="rId2"/>
                <a:stretch>
                  <a:fillRect l="-1587" t="-866" r="-3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2470" y="-5417"/>
            <a:ext cx="5857461" cy="68634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s-E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s-E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2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s-E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:: </a:t>
            </a:r>
            <a:r>
              <a:rPr lang="es-E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ES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::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endParaRPr lang="en-US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n-NO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nn-NO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</a:t>
            </a:r>
            <a:r>
              <a:rPr lang="nn-NO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nn-NO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n-NO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"data.txt"</a:t>
            </a:r>
            <a:r>
              <a:rPr lang="nn-NO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1,4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(10,*)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1.5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2.5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= 3.5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1,3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(*,*)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"y at x="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"is"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58596-77AB-4FEC-BDAC-71DEF5487EFA}"/>
              </a:ext>
            </a:extLst>
          </p:cNvPr>
          <p:cNvSpPr txBox="1"/>
          <p:nvPr/>
        </p:nvSpPr>
        <p:spPr>
          <a:xfrm>
            <a:off x="9329530" y="1251866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37A02-1B6C-4BD9-9371-3C079D88DB51}"/>
              </a:ext>
            </a:extLst>
          </p:cNvPr>
          <p:cNvSpPr/>
          <p:nvPr/>
        </p:nvSpPr>
        <p:spPr>
          <a:xfrm>
            <a:off x="8821707" y="1713531"/>
            <a:ext cx="3339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at x =   1.5  is   11.375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at x =   2.5  is   29.125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at x =   3.5  is   93.875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40A50-4089-4C91-91E5-F226C7A88BC9}"/>
              </a:ext>
            </a:extLst>
          </p:cNvPr>
          <p:cNvSpPr txBox="1"/>
          <p:nvPr/>
        </p:nvSpPr>
        <p:spPr>
          <a:xfrm>
            <a:off x="235901" y="1713531"/>
            <a:ext cx="2494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main program for calculating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xNew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1.5, 2.5 and 3.5.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in the console. </a:t>
            </a:r>
          </a:p>
        </p:txBody>
      </p:sp>
    </p:spTree>
    <p:extLst>
      <p:ext uri="{BB962C8B-B14F-4D97-AF65-F5344CB8AC3E}">
        <p14:creationId xmlns:p14="http://schemas.microsoft.com/office/powerpoint/2010/main" val="392372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" y="6210300"/>
            <a:ext cx="984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different choice of initial guess leads to divergence from the roots.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9798" y="272891"/>
            <a:ext cx="3211135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guess for x = 1.75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2675" y="1056382"/>
            <a:ext cx="7581900" cy="483209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No.            1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   1.75000000     Function value =    1.91820085    </a:t>
            </a:r>
          </a:p>
          <a:p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2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   1.91820085     Function value =    2.26956606    </a:t>
            </a:r>
          </a:p>
          <a:p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3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   2.26956606     Function value =    3.22506714    </a:t>
            </a:r>
          </a:p>
          <a:p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4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   3.22506714     Function value =    8.38508797    </a:t>
            </a:r>
          </a:p>
          <a:p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5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   8.38508797     Function value =    1460.41479    </a:t>
            </a:r>
          </a:p>
          <a:p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6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   1460.41479     Function value =          Infinity</a:t>
            </a:r>
          </a:p>
          <a:p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7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         Infinity     Function value =           Infinity</a:t>
            </a:r>
          </a:p>
        </p:txBody>
      </p:sp>
    </p:spTree>
    <p:extLst>
      <p:ext uri="{BB962C8B-B14F-4D97-AF65-F5344CB8AC3E}">
        <p14:creationId xmlns:p14="http://schemas.microsoft.com/office/powerpoint/2010/main" val="13835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1620570" y="269383"/>
            <a:ext cx="91711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spc="-5" dirty="0">
                <a:solidFill>
                  <a:srgbClr val="993366"/>
                </a:solidFill>
                <a:latin typeface="Arial Black"/>
                <a:cs typeface="Arial Black"/>
              </a:rPr>
              <a:t>Multi-Variable Successive</a:t>
            </a:r>
            <a:r>
              <a:rPr lang="en-IN" sz="3200" spc="-95" dirty="0">
                <a:solidFill>
                  <a:srgbClr val="993366"/>
                </a:solidFill>
                <a:latin typeface="Arial Black"/>
                <a:cs typeface="Arial Black"/>
              </a:rPr>
              <a:t> </a:t>
            </a:r>
            <a:r>
              <a:rPr lang="en-IN" sz="3200" dirty="0">
                <a:solidFill>
                  <a:srgbClr val="993366"/>
                </a:solidFill>
                <a:latin typeface="Arial Black"/>
                <a:cs typeface="Arial Black"/>
              </a:rPr>
              <a:t>Substitution</a:t>
            </a:r>
            <a:endParaRPr lang="en-IN" sz="32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8843" y="2602094"/>
                <a:ext cx="4600940" cy="1540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≡4−8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≡1−4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02094"/>
                <a:ext cx="4600940" cy="15403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38843" y="4333807"/>
                <a:ext cx="5901295" cy="1178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4333807"/>
                <a:ext cx="5901295" cy="11783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266" y="1176786"/>
                <a:ext cx="11318633" cy="115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=[0.5  0.5],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solve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the method of successive substitution with choice of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shown below.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6" y="1176786"/>
                <a:ext cx="11318633" cy="1157753"/>
              </a:xfrm>
              <a:prstGeom prst="rect">
                <a:avLst/>
              </a:prstGeom>
              <a:blipFill rotWithShape="0">
                <a:blip r:embed="rId4"/>
                <a:stretch>
                  <a:fillRect l="-862" r="-862" b="-1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5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22559" y="166568"/>
            <a:ext cx="7052649" cy="65248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multivar_ss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-06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initial guess for x1: 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initial guess for x2: 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1,1000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"Iteration No. "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(*,*) 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sz="2200" b="1" i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200" b="1" i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"The solution is x1 = 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x2 = 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multivar_ss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140" y="1045607"/>
            <a:ext cx="4357736" cy="313932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-2*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**3 - 7*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-4*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**2 + 4*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01" y="0"/>
            <a:ext cx="497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Write a subprogram for the given functions.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610815"/>
            <a:ext cx="5145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Write a program for two-variable successive substitution method where the initial guess for x is taken from the user. </a:t>
            </a:r>
          </a:p>
        </p:txBody>
      </p:sp>
    </p:spTree>
    <p:extLst>
      <p:ext uri="{BB962C8B-B14F-4D97-AF65-F5344CB8AC3E}">
        <p14:creationId xmlns:p14="http://schemas.microsoft.com/office/powerpoint/2010/main" val="29851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375" y="247650"/>
            <a:ext cx="955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the solution does not converge.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574" y="897047"/>
            <a:ext cx="3381375" cy="526297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No.            1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0.5000    0.5000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2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2.2500    1.2500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3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-29.5312   -1.4375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4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51713.0625  115.4414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5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******************** 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6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Infinity**********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No.            7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-Infinity -Infinity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2790" y="1461209"/>
            <a:ext cx="50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us try a different choice of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34193" y="2390707"/>
                <a:ext cx="6917599" cy="17310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[4−8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[1−4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93" y="2390707"/>
                <a:ext cx="6917599" cy="17310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2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601" y="28575"/>
            <a:ext cx="4676115" cy="38164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(1.0/20.0)*(4 - 8*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**3)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(1.0/24.0) *(1 - 4*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+ 3*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**2)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my_fun2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8875" y="3419475"/>
            <a:ext cx="1095375" cy="323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139351" y="3720"/>
            <a:ext cx="7052649" cy="65248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multivar_ss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pt-BR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-06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initial guess for x1: 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initial guess for x2: 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1,1000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"Iteration No. "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my_fun2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(*,*) 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print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sz="2200" b="1" i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200" b="1" i="1" dirty="0">
                <a:solidFill>
                  <a:srgbClr val="6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2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IN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"The solution is x1 = 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x2 = "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multivar_ss</a:t>
            </a:r>
            <a:endParaRPr lang="en-IN" sz="2200" b="1" dirty="0">
              <a:solidFill>
                <a:srgbClr val="000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677" y="3998505"/>
            <a:ext cx="4129657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guess for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[0.5  0.5]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is: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 =  0.6652 and x2 = 0.4776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941" y="5454729"/>
            <a:ext cx="4676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“Convergence of solution thus depends on both choice of f(x) and initial estimate”.</a:t>
            </a:r>
          </a:p>
        </p:txBody>
      </p:sp>
    </p:spTree>
    <p:extLst>
      <p:ext uri="{BB962C8B-B14F-4D97-AF65-F5344CB8AC3E}">
        <p14:creationId xmlns:p14="http://schemas.microsoft.com/office/powerpoint/2010/main" val="8258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1620570" y="269383"/>
            <a:ext cx="917116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spc="-5" dirty="0">
                <a:solidFill>
                  <a:srgbClr val="993366"/>
                </a:solidFill>
                <a:latin typeface="Arial Black"/>
                <a:cs typeface="Arial Black"/>
              </a:rPr>
              <a:t>Single Variable Newton-</a:t>
            </a:r>
            <a:r>
              <a:rPr lang="en-IN" sz="3200" spc="-5" dirty="0" err="1">
                <a:solidFill>
                  <a:srgbClr val="993366"/>
                </a:solidFill>
                <a:latin typeface="Arial Black"/>
                <a:cs typeface="Arial Black"/>
              </a:rPr>
              <a:t>Raphson</a:t>
            </a:r>
            <a:r>
              <a:rPr lang="en-IN" sz="3200" spc="-5" dirty="0">
                <a:solidFill>
                  <a:srgbClr val="993366"/>
                </a:solidFill>
                <a:latin typeface="Arial Black"/>
                <a:cs typeface="Arial Black"/>
              </a:rPr>
              <a:t> Technique</a:t>
            </a:r>
            <a:endParaRPr lang="en-IN" sz="32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216" y="1459088"/>
                <a:ext cx="11318633" cy="59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=1.25,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solve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Newton-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Raphson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-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" y="1459088"/>
                <a:ext cx="11318633" cy="596574"/>
              </a:xfrm>
              <a:prstGeom prst="rect">
                <a:avLst/>
              </a:prstGeom>
              <a:blipFill rotWithShape="0">
                <a:blip r:embed="rId2"/>
                <a:stretch>
                  <a:fillRect l="-808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9343" y="2495060"/>
                <a:ext cx="27548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43" y="2495060"/>
                <a:ext cx="2754857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216" y="3706988"/>
                <a:ext cx="11318633" cy="159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is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800" b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ˈ(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" y="3706988"/>
                <a:ext cx="11318633" cy="1590051"/>
              </a:xfrm>
              <a:prstGeom prst="rect">
                <a:avLst/>
              </a:prstGeom>
              <a:blipFill rotWithShape="0">
                <a:blip r:embed="rId4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568584-AD6E-48D3-9CE8-5B6F152D8DF4}"/>
                  </a:ext>
                </a:extLst>
              </p:cNvPr>
              <p:cNvSpPr/>
              <p:nvPr/>
            </p:nvSpPr>
            <p:spPr>
              <a:xfrm>
                <a:off x="1620570" y="5556975"/>
                <a:ext cx="4759252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|&lt;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𝐭𝐨𝐥𝐞𝐫𝐚𝐧𝐜𝐞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568584-AD6E-48D3-9CE8-5B6F152D8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70" y="5556975"/>
                <a:ext cx="4759252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6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4000</Words>
  <Application>Microsoft Office PowerPoint</Application>
  <PresentationFormat>Widescreen</PresentationFormat>
  <Paragraphs>587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Newton’s Interpolation (Forward Difference)</vt:lpstr>
      <vt:lpstr>Solution Procedure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Priyanka</cp:lastModifiedBy>
  <cp:revision>3</cp:revision>
  <dcterms:created xsi:type="dcterms:W3CDTF">2019-10-11T13:39:36Z</dcterms:created>
  <dcterms:modified xsi:type="dcterms:W3CDTF">2019-10-11T13:49:17Z</dcterms:modified>
</cp:coreProperties>
</file>