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8" r:id="rId3"/>
    <p:sldId id="309" r:id="rId4"/>
    <p:sldId id="271" r:id="rId5"/>
    <p:sldId id="310" r:id="rId6"/>
    <p:sldId id="311" r:id="rId7"/>
    <p:sldId id="312" r:id="rId8"/>
    <p:sldId id="313" r:id="rId9"/>
    <p:sldId id="314" r:id="rId10"/>
    <p:sldId id="315" r:id="rId11"/>
    <p:sldId id="316" r:id="rId12"/>
    <p:sldId id="317" r:id="rId13"/>
    <p:sldId id="320" r:id="rId14"/>
    <p:sldId id="322" r:id="rId15"/>
    <p:sldId id="323" r:id="rId16"/>
    <p:sldId id="324"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62" autoAdjust="0"/>
  </p:normalViewPr>
  <p:slideViewPr>
    <p:cSldViewPr>
      <p:cViewPr>
        <p:scale>
          <a:sx n="76" d="100"/>
          <a:sy n="76" d="100"/>
        </p:scale>
        <p:origin x="-1206" y="168"/>
      </p:cViewPr>
      <p:guideLst>
        <p:guide orient="horz" pos="2160"/>
        <p:guide pos="2880"/>
      </p:guideLst>
    </p:cSldViewPr>
  </p:slideViewPr>
  <p:outlineViewPr>
    <p:cViewPr>
      <p:scale>
        <a:sx n="33" d="100"/>
        <a:sy n="33" d="100"/>
      </p:scale>
      <p:origin x="0" y="4404"/>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04212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64122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08460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17365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39468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55619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69316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17215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37362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88577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21240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9/23/2021</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02540303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5.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u="sng" dirty="0" smtClean="0"/>
              <a:t>Housing Price Prediction</a:t>
            </a:r>
            <a:endParaRPr lang="en-US" dirty="0"/>
          </a:p>
        </p:txBody>
      </p:sp>
      <p:sp>
        <p:nvSpPr>
          <p:cNvPr id="3" name="Subtitle 2"/>
          <p:cNvSpPr>
            <a:spLocks noGrp="1"/>
          </p:cNvSpPr>
          <p:nvPr>
            <p:ph type="subTitle" idx="1"/>
          </p:nvPr>
        </p:nvSpPr>
        <p:spPr/>
        <p:txBody>
          <a:bodyPr>
            <a:normAutofit/>
          </a:bodyPr>
          <a:lstStyle/>
          <a:p>
            <a:endParaRPr lang="en-IN" dirty="0" smtClean="0"/>
          </a:p>
          <a:p>
            <a:r>
              <a:rPr lang="en-IN" dirty="0" smtClean="0"/>
              <a:t>Submitted </a:t>
            </a:r>
            <a:r>
              <a:rPr lang="en-IN" dirty="0"/>
              <a:t>by:</a:t>
            </a:r>
            <a:endParaRPr lang="en-US" dirty="0"/>
          </a:p>
          <a:p>
            <a:r>
              <a:rPr lang="en-IN" dirty="0" smtClean="0"/>
              <a:t>AKASH TALWAR</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3079151" y="304800"/>
            <a:ext cx="2929891" cy="2133600"/>
          </a:xfrm>
          <a:prstGeom prst="rect">
            <a:avLst/>
          </a:prstGeom>
          <a:noFill/>
          <a:ln>
            <a:noFill/>
          </a:ln>
        </p:spPr>
      </p:pic>
    </p:spTree>
    <p:extLst>
      <p:ext uri="{BB962C8B-B14F-4D97-AF65-F5344CB8AC3E}">
        <p14:creationId xmlns:p14="http://schemas.microsoft.com/office/powerpoint/2010/main" val="7756179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71591" y="184666"/>
            <a:ext cx="8382000" cy="369332"/>
          </a:xfrm>
          <a:prstGeom prst="rect">
            <a:avLst/>
          </a:prstGeom>
          <a:noFill/>
          <a:ln>
            <a:solidFill>
              <a:schemeClr val="tx1"/>
            </a:solidFill>
          </a:ln>
        </p:spPr>
        <p:txBody>
          <a:bodyPr wrap="square" rtlCol="0">
            <a:spAutoFit/>
          </a:bodyPr>
          <a:lstStyle/>
          <a:p>
            <a:pPr marL="285750" indent="-285750">
              <a:buFont typeface="Wingdings" panose="05000000000000000000" pitchFamily="2" charset="2"/>
              <a:buChar char="v"/>
            </a:pPr>
            <a:r>
              <a:rPr lang="en-US" b="1" dirty="0" smtClean="0"/>
              <a:t>Numerical features that are Correlated with </a:t>
            </a:r>
            <a:r>
              <a:rPr lang="en-US" b="1" dirty="0" err="1" smtClean="0"/>
              <a:t>eachother</a:t>
            </a:r>
            <a:endParaRPr lang="en-US" b="1" dirty="0"/>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999" y="685800"/>
            <a:ext cx="8272591" cy="601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130049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71591" y="184666"/>
            <a:ext cx="8382000" cy="369332"/>
          </a:xfrm>
          <a:prstGeom prst="rect">
            <a:avLst/>
          </a:prstGeom>
          <a:noFill/>
        </p:spPr>
        <p:txBody>
          <a:bodyPr wrap="square" rtlCol="0">
            <a:spAutoFit/>
          </a:bodyPr>
          <a:lstStyle/>
          <a:p>
            <a:pPr marL="285750" indent="-285750">
              <a:buFont typeface="Wingdings" panose="05000000000000000000" pitchFamily="2" charset="2"/>
              <a:buChar char="v"/>
            </a:pPr>
            <a:r>
              <a:rPr lang="en-US" b="1" dirty="0" smtClean="0"/>
              <a:t>Assumption:</a:t>
            </a:r>
            <a:endParaRPr lang="en-US" b="1" dirty="0"/>
          </a:p>
        </p:txBody>
      </p:sp>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591" y="553998"/>
            <a:ext cx="8720009" cy="4170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6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590" y="4724400"/>
            <a:ext cx="8567609" cy="198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260742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71591" y="184666"/>
            <a:ext cx="8382000" cy="369332"/>
          </a:xfrm>
          <a:prstGeom prst="rect">
            <a:avLst/>
          </a:prstGeom>
          <a:noFill/>
        </p:spPr>
        <p:txBody>
          <a:bodyPr wrap="square" rtlCol="0">
            <a:spAutoFit/>
          </a:bodyPr>
          <a:lstStyle/>
          <a:p>
            <a:pPr marL="285750" indent="-285750">
              <a:buFont typeface="Wingdings" panose="05000000000000000000" pitchFamily="2" charset="2"/>
              <a:buChar char="v"/>
            </a:pPr>
            <a:r>
              <a:rPr lang="en-US" b="1" dirty="0" smtClean="0"/>
              <a:t>Assumption:</a:t>
            </a:r>
            <a:endParaRPr lang="en-US" b="1" dirty="0"/>
          </a:p>
        </p:txBody>
      </p:sp>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590" y="617672"/>
            <a:ext cx="8567609" cy="20493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86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895600"/>
            <a:ext cx="5598942"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369355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a:bodyPr>
          <a:lstStyle/>
          <a:p>
            <a:pPr marL="285750" indent="-285750" algn="l">
              <a:buFont typeface="Wingdings" panose="05000000000000000000" pitchFamily="2" charset="2"/>
              <a:buChar char="v"/>
            </a:pPr>
            <a:r>
              <a:rPr lang="en-US" sz="1800" b="1" dirty="0">
                <a:latin typeface="+mn-lt"/>
                <a:ea typeface="+mn-ea"/>
                <a:cs typeface="+mn-cs"/>
              </a:rPr>
              <a:t>Model </a:t>
            </a:r>
            <a:r>
              <a:rPr lang="en-US" sz="1800" b="1" dirty="0" smtClean="0">
                <a:latin typeface="+mn-lt"/>
                <a:ea typeface="+mn-ea"/>
                <a:cs typeface="+mn-cs"/>
              </a:rPr>
              <a:t>Building &amp; Cross Validation</a:t>
            </a:r>
            <a:endParaRPr lang="en-US" sz="1800" b="1" dirty="0">
              <a:latin typeface="+mn-lt"/>
              <a:ea typeface="+mn-ea"/>
              <a:cs typeface="+mn-cs"/>
            </a:endParaRPr>
          </a:p>
        </p:txBody>
      </p:sp>
      <p:sp>
        <p:nvSpPr>
          <p:cNvPr id="3" name="Text Placeholder 2"/>
          <p:cNvSpPr>
            <a:spLocks noGrp="1"/>
          </p:cNvSpPr>
          <p:nvPr>
            <p:ph type="body" idx="1"/>
          </p:nvPr>
        </p:nvSpPr>
        <p:spPr>
          <a:xfrm>
            <a:off x="457201" y="762000"/>
            <a:ext cx="4040188" cy="457200"/>
          </a:xfrm>
          <a:ln>
            <a:solidFill>
              <a:schemeClr val="tx1"/>
            </a:solidFill>
          </a:ln>
        </p:spPr>
        <p:txBody>
          <a:bodyPr>
            <a:normAutofit/>
          </a:bodyPr>
          <a:lstStyle/>
          <a:p>
            <a:pPr algn="ctr"/>
            <a:r>
              <a:rPr lang="en-US" sz="1600" b="0" dirty="0" smtClean="0"/>
              <a:t>1. Decision Tree Regressor</a:t>
            </a:r>
            <a:endParaRPr lang="en-US" sz="1600" b="0" dirty="0"/>
          </a:p>
        </p:txBody>
      </p:sp>
      <p:sp>
        <p:nvSpPr>
          <p:cNvPr id="4" name="Content Placeholder 3"/>
          <p:cNvSpPr>
            <a:spLocks noGrp="1"/>
          </p:cNvSpPr>
          <p:nvPr>
            <p:ph sz="half" idx="2"/>
          </p:nvPr>
        </p:nvSpPr>
        <p:spPr>
          <a:xfrm>
            <a:off x="457200" y="1295400"/>
            <a:ext cx="4040188" cy="2286000"/>
          </a:xfrm>
          <a:ln>
            <a:solidFill>
              <a:schemeClr val="tx1"/>
            </a:solidFill>
          </a:ln>
        </p:spPr>
        <p:txBody>
          <a:bodyPr/>
          <a:lstStyle/>
          <a:p>
            <a:endParaRPr lang="en-US" dirty="0"/>
          </a:p>
        </p:txBody>
      </p:sp>
      <p:sp>
        <p:nvSpPr>
          <p:cNvPr id="9" name="Text Placeholder 2"/>
          <p:cNvSpPr>
            <a:spLocks noGrp="1"/>
          </p:cNvSpPr>
          <p:nvPr>
            <p:ph type="body" idx="1"/>
          </p:nvPr>
        </p:nvSpPr>
        <p:spPr>
          <a:xfrm>
            <a:off x="4724400" y="762000"/>
            <a:ext cx="4040188" cy="457200"/>
          </a:xfrm>
          <a:ln>
            <a:solidFill>
              <a:schemeClr val="tx1"/>
            </a:solidFill>
          </a:ln>
        </p:spPr>
        <p:txBody>
          <a:bodyPr>
            <a:normAutofit/>
          </a:bodyPr>
          <a:lstStyle/>
          <a:p>
            <a:pPr algn="ctr"/>
            <a:r>
              <a:rPr lang="en-US" sz="1600" b="0" dirty="0"/>
              <a:t>2</a:t>
            </a:r>
            <a:r>
              <a:rPr lang="en-US" sz="1600" b="0" dirty="0" smtClean="0"/>
              <a:t>. K Nearest Regressor</a:t>
            </a:r>
            <a:endParaRPr lang="en-US" sz="1600" b="0" dirty="0"/>
          </a:p>
        </p:txBody>
      </p:sp>
      <p:sp>
        <p:nvSpPr>
          <p:cNvPr id="10" name="Content Placeholder 3"/>
          <p:cNvSpPr>
            <a:spLocks noGrp="1"/>
          </p:cNvSpPr>
          <p:nvPr>
            <p:ph sz="half" idx="2"/>
          </p:nvPr>
        </p:nvSpPr>
        <p:spPr>
          <a:xfrm>
            <a:off x="4724399" y="1295400"/>
            <a:ext cx="4040188" cy="2286000"/>
          </a:xfrm>
          <a:ln>
            <a:solidFill>
              <a:schemeClr val="tx1"/>
            </a:solidFill>
          </a:ln>
        </p:spPr>
        <p:txBody>
          <a:bodyPr/>
          <a:lstStyle/>
          <a:p>
            <a:endParaRPr lang="en-US" dirty="0"/>
          </a:p>
        </p:txBody>
      </p:sp>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1" y="1322279"/>
            <a:ext cx="3886200" cy="21067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97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1322278"/>
            <a:ext cx="3810000" cy="22591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 Placeholder 2"/>
          <p:cNvSpPr>
            <a:spLocks noGrp="1"/>
          </p:cNvSpPr>
          <p:nvPr>
            <p:ph type="body" idx="1"/>
          </p:nvPr>
        </p:nvSpPr>
        <p:spPr>
          <a:xfrm>
            <a:off x="456407" y="3725449"/>
            <a:ext cx="4040188" cy="431780"/>
          </a:xfrm>
          <a:ln>
            <a:solidFill>
              <a:schemeClr val="tx1"/>
            </a:solidFill>
          </a:ln>
        </p:spPr>
        <p:txBody>
          <a:bodyPr>
            <a:normAutofit/>
          </a:bodyPr>
          <a:lstStyle/>
          <a:p>
            <a:pPr algn="ctr"/>
            <a:r>
              <a:rPr lang="en-US" sz="1600" b="0" dirty="0"/>
              <a:t>3</a:t>
            </a:r>
            <a:r>
              <a:rPr lang="en-US" sz="1600" b="0" dirty="0" smtClean="0"/>
              <a:t>. Random Forest Regressor</a:t>
            </a:r>
            <a:endParaRPr lang="en-US" sz="1600" b="0" dirty="0"/>
          </a:p>
        </p:txBody>
      </p:sp>
      <p:sp>
        <p:nvSpPr>
          <p:cNvPr id="15" name="Content Placeholder 3"/>
          <p:cNvSpPr>
            <a:spLocks noGrp="1"/>
          </p:cNvSpPr>
          <p:nvPr>
            <p:ph sz="half" idx="2"/>
          </p:nvPr>
        </p:nvSpPr>
        <p:spPr>
          <a:xfrm>
            <a:off x="456406" y="4258849"/>
            <a:ext cx="4040188" cy="2446751"/>
          </a:xfrm>
          <a:ln>
            <a:solidFill>
              <a:schemeClr val="tx1"/>
            </a:solidFill>
          </a:ln>
        </p:spPr>
        <p:txBody>
          <a:bodyPr>
            <a:normAutofit/>
          </a:bodyPr>
          <a:lstStyle/>
          <a:p>
            <a:endParaRPr lang="en-US" sz="800" dirty="0" smtClean="0"/>
          </a:p>
          <a:p>
            <a:endParaRPr lang="en-US" sz="800" dirty="0"/>
          </a:p>
          <a:p>
            <a:endParaRPr lang="en-US" sz="800" dirty="0" smtClean="0"/>
          </a:p>
          <a:p>
            <a:endParaRPr lang="en-US" sz="800" dirty="0"/>
          </a:p>
        </p:txBody>
      </p:sp>
      <p:sp>
        <p:nvSpPr>
          <p:cNvPr id="16" name="Text Placeholder 2"/>
          <p:cNvSpPr>
            <a:spLocks noGrp="1"/>
          </p:cNvSpPr>
          <p:nvPr>
            <p:ph type="body" idx="1"/>
          </p:nvPr>
        </p:nvSpPr>
        <p:spPr>
          <a:xfrm>
            <a:off x="4723606" y="3725449"/>
            <a:ext cx="4040188" cy="431780"/>
          </a:xfrm>
          <a:ln>
            <a:solidFill>
              <a:schemeClr val="tx1"/>
            </a:solidFill>
          </a:ln>
        </p:spPr>
        <p:txBody>
          <a:bodyPr>
            <a:normAutofit/>
          </a:bodyPr>
          <a:lstStyle/>
          <a:p>
            <a:pPr algn="ctr"/>
            <a:r>
              <a:rPr lang="en-US" sz="1600" b="0" dirty="0" smtClean="0"/>
              <a:t>4. </a:t>
            </a:r>
            <a:r>
              <a:rPr lang="en-US" sz="1600" b="0" dirty="0"/>
              <a:t>A</a:t>
            </a:r>
            <a:r>
              <a:rPr lang="en-US" sz="1600" b="0" dirty="0" smtClean="0"/>
              <a:t>da-Boost Regressor</a:t>
            </a:r>
            <a:endParaRPr lang="en-US" sz="1600" b="0" dirty="0"/>
          </a:p>
        </p:txBody>
      </p:sp>
      <p:sp>
        <p:nvSpPr>
          <p:cNvPr id="17" name="Content Placeholder 3"/>
          <p:cNvSpPr>
            <a:spLocks noGrp="1"/>
          </p:cNvSpPr>
          <p:nvPr>
            <p:ph sz="half" idx="2"/>
          </p:nvPr>
        </p:nvSpPr>
        <p:spPr>
          <a:xfrm>
            <a:off x="4723605" y="4258849"/>
            <a:ext cx="4040188" cy="2446751"/>
          </a:xfrm>
          <a:ln>
            <a:solidFill>
              <a:schemeClr val="tx1"/>
            </a:solidFill>
          </a:ln>
        </p:spPr>
        <p:txBody>
          <a:bodyPr>
            <a:normAutofit/>
          </a:bodyPr>
          <a:lstStyle/>
          <a:p>
            <a:endParaRPr lang="en-US" sz="800" dirty="0" smtClean="0"/>
          </a:p>
          <a:p>
            <a:endParaRPr lang="en-US" sz="800" dirty="0"/>
          </a:p>
          <a:p>
            <a:endParaRPr lang="en-US" sz="800" dirty="0" smtClean="0"/>
          </a:p>
          <a:p>
            <a:endParaRPr lang="en-US" sz="800" dirty="0"/>
          </a:p>
          <a:p>
            <a:endParaRPr lang="en-US" sz="800" dirty="0"/>
          </a:p>
        </p:txBody>
      </p:sp>
      <p:pic>
        <p:nvPicPr>
          <p:cNvPr id="22" name="Picture 2"/>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bwMode="auto">
          <a:xfrm>
            <a:off x="533401" y="4343400"/>
            <a:ext cx="3822360"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 name="Picture 3"/>
          <p:cNvPicPr>
            <a:picLocks noGrp="1" noChangeAspect="1" noChangeArrowheads="1"/>
          </p:cNvPicPr>
          <p:nvPr>
            <p:ph sz="half" idx="2"/>
          </p:nvPr>
        </p:nvPicPr>
        <p:blipFill>
          <a:blip r:embed="rId5">
            <a:extLst>
              <a:ext uri="{28A0092B-C50C-407E-A947-70E740481C1C}">
                <a14:useLocalDpi xmlns:a14="http://schemas.microsoft.com/office/drawing/2010/main" val="0"/>
              </a:ext>
            </a:extLst>
          </a:blip>
          <a:srcRect/>
          <a:stretch>
            <a:fillRect/>
          </a:stretch>
        </p:blipFill>
        <p:spPr bwMode="auto">
          <a:xfrm>
            <a:off x="4876800" y="4267200"/>
            <a:ext cx="3733800" cy="236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196021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a:bodyPr>
          <a:lstStyle/>
          <a:p>
            <a:pPr marL="285750" indent="-285750" algn="l">
              <a:buFont typeface="Wingdings" panose="05000000000000000000" pitchFamily="2" charset="2"/>
              <a:buChar char="v"/>
            </a:pPr>
            <a:r>
              <a:rPr lang="en-US" sz="1800" b="1" dirty="0" smtClean="0">
                <a:latin typeface="+mn-lt"/>
                <a:ea typeface="+mn-ea"/>
                <a:cs typeface="+mn-cs"/>
              </a:rPr>
              <a:t>Finalized Model</a:t>
            </a:r>
            <a:endParaRPr lang="en-US" sz="1800" b="1" dirty="0">
              <a:latin typeface="+mn-lt"/>
              <a:ea typeface="+mn-ea"/>
              <a:cs typeface="+mn-cs"/>
            </a:endParaRPr>
          </a:p>
        </p:txBody>
      </p:sp>
      <p:sp>
        <p:nvSpPr>
          <p:cNvPr id="14" name="Text Placeholder 2"/>
          <p:cNvSpPr>
            <a:spLocks noGrp="1"/>
          </p:cNvSpPr>
          <p:nvPr>
            <p:ph type="body" idx="1"/>
          </p:nvPr>
        </p:nvSpPr>
        <p:spPr>
          <a:xfrm>
            <a:off x="533400" y="762000"/>
            <a:ext cx="5181600" cy="431780"/>
          </a:xfrm>
          <a:ln>
            <a:noFill/>
          </a:ln>
        </p:spPr>
        <p:txBody>
          <a:bodyPr>
            <a:noAutofit/>
          </a:bodyPr>
          <a:lstStyle/>
          <a:p>
            <a:pPr marL="285750" indent="-285750">
              <a:buFont typeface="Arial" panose="020B0604020202020204" pitchFamily="34" charset="0"/>
              <a:buChar char="•"/>
            </a:pPr>
            <a:r>
              <a:rPr lang="en-US" sz="1600" b="0" dirty="0" smtClean="0"/>
              <a:t>Random Forest is the best performing model.</a:t>
            </a:r>
            <a:endParaRPr lang="en-US" sz="1600" b="0" dirty="0"/>
          </a:p>
        </p:txBody>
      </p:sp>
      <p:sp>
        <p:nvSpPr>
          <p:cNvPr id="16" name="Text Placeholder 2"/>
          <p:cNvSpPr>
            <a:spLocks noGrp="1"/>
          </p:cNvSpPr>
          <p:nvPr>
            <p:ph type="body" idx="1"/>
          </p:nvPr>
        </p:nvSpPr>
        <p:spPr>
          <a:xfrm>
            <a:off x="609600" y="1295400"/>
            <a:ext cx="6934200" cy="431780"/>
          </a:xfrm>
          <a:ln>
            <a:solidFill>
              <a:schemeClr val="tx1"/>
            </a:solidFill>
          </a:ln>
        </p:spPr>
        <p:txBody>
          <a:bodyPr>
            <a:normAutofit/>
          </a:bodyPr>
          <a:lstStyle/>
          <a:p>
            <a:pPr algn="ctr"/>
            <a:r>
              <a:rPr lang="en-US" sz="1600" b="0" dirty="0" smtClean="0"/>
              <a:t>Hyper Parameter Tuning &amp; Model testing with Hyper Parameters</a:t>
            </a:r>
            <a:endParaRPr lang="en-US" sz="1600" b="0" dirty="0"/>
          </a:p>
        </p:txBody>
      </p:sp>
      <p:sp>
        <p:nvSpPr>
          <p:cNvPr id="17" name="Content Placeholder 3"/>
          <p:cNvSpPr>
            <a:spLocks noGrp="1"/>
          </p:cNvSpPr>
          <p:nvPr>
            <p:ph sz="half" idx="2"/>
          </p:nvPr>
        </p:nvSpPr>
        <p:spPr>
          <a:xfrm>
            <a:off x="609598" y="1828800"/>
            <a:ext cx="6934201" cy="4495800"/>
          </a:xfrm>
          <a:ln>
            <a:solidFill>
              <a:schemeClr val="tx1"/>
            </a:solidFill>
          </a:ln>
        </p:spPr>
        <p:txBody>
          <a:bodyPr>
            <a:normAutofit/>
          </a:bodyPr>
          <a:lstStyle/>
          <a:p>
            <a:endParaRPr lang="en-US" sz="800" dirty="0" smtClean="0"/>
          </a:p>
          <a:p>
            <a:endParaRPr lang="en-US" sz="800" dirty="0"/>
          </a:p>
          <a:p>
            <a:endParaRPr lang="en-US" sz="800" dirty="0" smtClean="0"/>
          </a:p>
          <a:p>
            <a:endParaRPr lang="en-US" sz="800" dirty="0"/>
          </a:p>
          <a:p>
            <a:endParaRPr lang="en-US" sz="800" dirty="0"/>
          </a:p>
        </p:txBody>
      </p:sp>
      <p:pic>
        <p:nvPicPr>
          <p:cNvPr id="20"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62000" y="2057400"/>
            <a:ext cx="5638800" cy="426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341945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a:bodyPr>
          <a:lstStyle/>
          <a:p>
            <a:pPr marL="285750" indent="-285750" algn="l">
              <a:buFont typeface="Wingdings" panose="05000000000000000000" pitchFamily="2" charset="2"/>
              <a:buChar char="v"/>
            </a:pPr>
            <a:r>
              <a:rPr lang="en-US" sz="1800" b="1" dirty="0" smtClean="0">
                <a:latin typeface="+mn-lt"/>
                <a:ea typeface="+mn-ea"/>
                <a:cs typeface="+mn-cs"/>
              </a:rPr>
              <a:t>Conclusion</a:t>
            </a:r>
            <a:endParaRPr lang="en-US" sz="1800" b="1" dirty="0">
              <a:latin typeface="+mn-lt"/>
              <a:ea typeface="+mn-ea"/>
              <a:cs typeface="+mn-cs"/>
            </a:endParaRPr>
          </a:p>
        </p:txBody>
      </p:sp>
      <p:sp>
        <p:nvSpPr>
          <p:cNvPr id="14" name="Text Placeholder 2"/>
          <p:cNvSpPr>
            <a:spLocks noGrp="1"/>
          </p:cNvSpPr>
          <p:nvPr>
            <p:ph type="body" idx="1"/>
          </p:nvPr>
        </p:nvSpPr>
        <p:spPr>
          <a:xfrm>
            <a:off x="533400" y="762000"/>
            <a:ext cx="7315200" cy="431780"/>
          </a:xfrm>
          <a:ln>
            <a:noFill/>
          </a:ln>
        </p:spPr>
        <p:txBody>
          <a:bodyPr>
            <a:noAutofit/>
          </a:bodyPr>
          <a:lstStyle/>
          <a:p>
            <a:pPr marL="285750" indent="-285750">
              <a:buFont typeface="Arial" panose="020B0604020202020204" pitchFamily="34" charset="0"/>
              <a:buChar char="•"/>
            </a:pPr>
            <a:r>
              <a:rPr lang="en-US" sz="1600" b="0" dirty="0" smtClean="0"/>
              <a:t>Using Random Forest model the House Sales Price is predicted for test data.</a:t>
            </a:r>
            <a:endParaRPr lang="en-US" sz="1600" b="0" dirty="0"/>
          </a:p>
        </p:txBody>
      </p:sp>
      <p:sp>
        <p:nvSpPr>
          <p:cNvPr id="16" name="Text Placeholder 2"/>
          <p:cNvSpPr>
            <a:spLocks noGrp="1"/>
          </p:cNvSpPr>
          <p:nvPr>
            <p:ph type="body" idx="1"/>
          </p:nvPr>
        </p:nvSpPr>
        <p:spPr>
          <a:xfrm>
            <a:off x="609600" y="1219200"/>
            <a:ext cx="7391400" cy="431780"/>
          </a:xfrm>
          <a:ln>
            <a:solidFill>
              <a:schemeClr val="tx1"/>
            </a:solidFill>
          </a:ln>
        </p:spPr>
        <p:txBody>
          <a:bodyPr>
            <a:normAutofit/>
          </a:bodyPr>
          <a:lstStyle/>
          <a:p>
            <a:pPr algn="ctr"/>
            <a:r>
              <a:rPr lang="en-US" sz="1600" b="0" dirty="0" smtClean="0"/>
              <a:t>Predicted values for 292 test </a:t>
            </a:r>
            <a:r>
              <a:rPr lang="en-US" sz="1600" b="0" dirty="0" err="1" smtClean="0"/>
              <a:t>datapoints</a:t>
            </a:r>
            <a:r>
              <a:rPr lang="en-US" sz="1600" b="0" dirty="0" smtClean="0"/>
              <a:t>.</a:t>
            </a:r>
            <a:endParaRPr lang="en-US" sz="1600" b="0" dirty="0"/>
          </a:p>
        </p:txBody>
      </p:sp>
      <p:sp>
        <p:nvSpPr>
          <p:cNvPr id="17" name="Content Placeholder 3"/>
          <p:cNvSpPr>
            <a:spLocks noGrp="1"/>
          </p:cNvSpPr>
          <p:nvPr>
            <p:ph sz="half" idx="2"/>
          </p:nvPr>
        </p:nvSpPr>
        <p:spPr>
          <a:xfrm>
            <a:off x="457200" y="1752600"/>
            <a:ext cx="7924800" cy="4953000"/>
          </a:xfrm>
          <a:ln>
            <a:solidFill>
              <a:schemeClr val="tx1"/>
            </a:solidFill>
          </a:ln>
        </p:spPr>
        <p:txBody>
          <a:bodyPr>
            <a:normAutofit/>
          </a:bodyPr>
          <a:lstStyle/>
          <a:p>
            <a:endParaRPr lang="en-US" sz="800" dirty="0" smtClean="0"/>
          </a:p>
          <a:p>
            <a:endParaRPr lang="en-US" sz="800" dirty="0"/>
          </a:p>
          <a:p>
            <a:endParaRPr lang="en-US" sz="800" dirty="0" smtClean="0"/>
          </a:p>
          <a:p>
            <a:endParaRPr lang="en-US" sz="800" dirty="0"/>
          </a:p>
          <a:p>
            <a:endParaRPr lang="en-US" sz="800" dirty="0"/>
          </a:p>
        </p:txBody>
      </p:sp>
      <p:pic>
        <p:nvPicPr>
          <p:cNvPr id="31746"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09600" y="1905000"/>
            <a:ext cx="613156" cy="472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17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6796" y="1905000"/>
            <a:ext cx="800100" cy="472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17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6575" y="1905000"/>
            <a:ext cx="819150" cy="472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174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43400" y="1905000"/>
            <a:ext cx="800100" cy="472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175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33215" y="1905000"/>
            <a:ext cx="876300" cy="472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175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39000" y="1891430"/>
            <a:ext cx="838200"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052182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4800" b="1" u="sng" dirty="0" smtClean="0"/>
              <a:t>Thank You</a:t>
            </a:r>
            <a:endParaRPr lang="en-US" sz="4800" b="1" dirty="0"/>
          </a:p>
        </p:txBody>
      </p:sp>
    </p:spTree>
    <p:extLst>
      <p:ext uri="{BB962C8B-B14F-4D97-AF65-F5344CB8AC3E}">
        <p14:creationId xmlns:p14="http://schemas.microsoft.com/office/powerpoint/2010/main" val="3026997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IN" dirty="0" smtClean="0"/>
              <a:t>Problem Statement</a:t>
            </a:r>
            <a:endParaRPr lang="en-US" dirty="0"/>
          </a:p>
        </p:txBody>
      </p:sp>
      <p:sp>
        <p:nvSpPr>
          <p:cNvPr id="3" name="Content Placeholder 2"/>
          <p:cNvSpPr>
            <a:spLocks noGrp="1"/>
          </p:cNvSpPr>
          <p:nvPr>
            <p:ph idx="1"/>
          </p:nvPr>
        </p:nvSpPr>
        <p:spPr>
          <a:xfrm>
            <a:off x="457200" y="1524001"/>
            <a:ext cx="8229600" cy="5105399"/>
          </a:xfrm>
        </p:spPr>
        <p:txBody>
          <a:bodyPr>
            <a:noAutofit/>
          </a:bodyPr>
          <a:lstStyle/>
          <a:p>
            <a:r>
              <a:rPr lang="en-US" sz="1400" dirty="0">
                <a:latin typeface="+mj-lt"/>
                <a:ea typeface="+mj-ea"/>
                <a:cs typeface="+mj-cs"/>
              </a:rPr>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a:t>
            </a:r>
            <a:r>
              <a:rPr lang="en-US" sz="1400" dirty="0">
                <a:latin typeface="+mj-lt"/>
                <a:ea typeface="+mj-ea"/>
                <a:cs typeface="+mj-cs"/>
              </a:rPr>
              <a:t>Our problem is related to one such housing company</a:t>
            </a:r>
            <a:r>
              <a:rPr lang="en-US" sz="1400" dirty="0" smtClean="0">
                <a:latin typeface="+mj-lt"/>
                <a:ea typeface="+mj-ea"/>
                <a:cs typeface="+mj-cs"/>
              </a:rPr>
              <a:t>.</a:t>
            </a:r>
          </a:p>
          <a:p>
            <a:endParaRPr lang="en-US" sz="1400" dirty="0">
              <a:latin typeface="+mj-lt"/>
              <a:ea typeface="+mj-ea"/>
              <a:cs typeface="+mj-cs"/>
            </a:endParaRPr>
          </a:p>
          <a:p>
            <a:r>
              <a:rPr lang="en-US" sz="1400" dirty="0">
                <a:latin typeface="+mj-lt"/>
                <a:ea typeface="+mj-ea"/>
                <a:cs typeface="+mj-cs"/>
              </a:rPr>
              <a:t>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 The data is provided in the CSV file below.</a:t>
            </a:r>
          </a:p>
          <a:p>
            <a:r>
              <a:rPr lang="en-US" sz="1400" dirty="0">
                <a:latin typeface="+mj-lt"/>
                <a:ea typeface="+mj-ea"/>
                <a:cs typeface="+mj-cs"/>
              </a:rPr>
              <a:t>The company is looking at prospective properties to buy houses to enter the market. You are required to build a model using Machine Learning in order to predict the actual value of the prospective properties and decide whether to invest in them or not. </a:t>
            </a:r>
            <a:r>
              <a:rPr lang="en-US" sz="1400" dirty="0">
                <a:latin typeface="+mj-lt"/>
                <a:ea typeface="+mj-ea"/>
                <a:cs typeface="+mj-cs"/>
              </a:rPr>
              <a:t>For this company wants to know</a:t>
            </a:r>
            <a:r>
              <a:rPr lang="en-US" sz="1400" dirty="0" smtClean="0">
                <a:latin typeface="+mj-lt"/>
                <a:ea typeface="+mj-ea"/>
                <a:cs typeface="+mj-cs"/>
              </a:rPr>
              <a:t>:</a:t>
            </a:r>
          </a:p>
          <a:p>
            <a:endParaRPr lang="en-US" sz="1400" dirty="0">
              <a:latin typeface="+mj-lt"/>
              <a:ea typeface="+mj-ea"/>
              <a:cs typeface="+mj-cs"/>
            </a:endParaRPr>
          </a:p>
          <a:p>
            <a:r>
              <a:rPr lang="en-US" sz="1400" dirty="0">
                <a:latin typeface="+mj-lt"/>
                <a:ea typeface="+mj-ea"/>
                <a:cs typeface="+mj-cs"/>
              </a:rPr>
              <a:t>• Which variables are important to predict the price of variable?</a:t>
            </a:r>
          </a:p>
          <a:p>
            <a:r>
              <a:rPr lang="en-US" sz="1400" dirty="0">
                <a:latin typeface="+mj-lt"/>
                <a:ea typeface="+mj-ea"/>
                <a:cs typeface="+mj-cs"/>
              </a:rPr>
              <a:t>• How do these variables describe the price of the house?</a:t>
            </a:r>
          </a:p>
        </p:txBody>
      </p:sp>
    </p:spTree>
    <p:extLst>
      <p:ext uri="{BB962C8B-B14F-4D97-AF65-F5344CB8AC3E}">
        <p14:creationId xmlns:p14="http://schemas.microsoft.com/office/powerpoint/2010/main" val="10079163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IN" dirty="0" smtClean="0"/>
              <a:t>Business Goal</a:t>
            </a:r>
            <a:endParaRPr lang="en-US" dirty="0"/>
          </a:p>
        </p:txBody>
      </p:sp>
      <p:sp>
        <p:nvSpPr>
          <p:cNvPr id="3" name="Content Placeholder 2"/>
          <p:cNvSpPr>
            <a:spLocks noGrp="1"/>
          </p:cNvSpPr>
          <p:nvPr>
            <p:ph idx="1"/>
          </p:nvPr>
        </p:nvSpPr>
        <p:spPr>
          <a:xfrm>
            <a:off x="457200" y="1524001"/>
            <a:ext cx="8229600" cy="5105399"/>
          </a:xfrm>
        </p:spPr>
        <p:txBody>
          <a:bodyPr>
            <a:noAutofit/>
          </a:bodyPr>
          <a:lstStyle/>
          <a:p>
            <a:endParaRPr lang="en-US" sz="1400" dirty="0"/>
          </a:p>
          <a:p>
            <a:r>
              <a:rPr lang="en-US" sz="1400" dirty="0">
                <a:latin typeface="+mj-lt"/>
                <a:ea typeface="+mj-ea"/>
                <a:cs typeface="+mj-cs"/>
              </a:rPr>
              <a:t>You </a:t>
            </a:r>
            <a:r>
              <a:rPr lang="en-US" sz="1400" dirty="0">
                <a:latin typeface="+mj-lt"/>
                <a:ea typeface="+mj-ea"/>
                <a:cs typeface="+mj-cs"/>
              </a:rPr>
              <a:t>are required to model the price of houses with the available independent variables. This model will then be used by the management to understand how exactly the prices vary with the variables. They can accordingly manipulate the strategy of the firm and concentrate on areas that will yield high returns. Further, the model will be a good way for the management to understand the pricing dynamics of a new market. </a:t>
            </a:r>
            <a:endParaRPr lang="en-US" sz="1400" dirty="0">
              <a:latin typeface="+mj-lt"/>
              <a:ea typeface="+mj-ea"/>
              <a:cs typeface="+mj-cs"/>
            </a:endParaRPr>
          </a:p>
          <a:p>
            <a:endParaRPr lang="en-US" sz="1400" dirty="0">
              <a:latin typeface="+mj-lt"/>
              <a:ea typeface="+mj-ea"/>
              <a:cs typeface="+mj-cs"/>
            </a:endParaRPr>
          </a:p>
          <a:p>
            <a:endParaRPr lang="en-US" sz="1400" dirty="0"/>
          </a:p>
          <a:p>
            <a:pPr marL="0" indent="0">
              <a:buNone/>
            </a:pPr>
            <a:r>
              <a:rPr lang="en-US" sz="1400" b="1" dirty="0" smtClean="0">
                <a:latin typeface="+mj-lt"/>
                <a:ea typeface="+mj-ea"/>
                <a:cs typeface="+mj-cs"/>
              </a:rPr>
              <a:t>			</a:t>
            </a:r>
            <a:r>
              <a:rPr lang="en-US" sz="1800" b="1" dirty="0" smtClean="0">
                <a:latin typeface="+mj-lt"/>
                <a:ea typeface="+mj-ea"/>
                <a:cs typeface="+mj-cs"/>
              </a:rPr>
              <a:t>Technical </a:t>
            </a:r>
            <a:r>
              <a:rPr lang="en-US" sz="1800" b="1" dirty="0">
                <a:latin typeface="+mj-lt"/>
                <a:ea typeface="+mj-ea"/>
                <a:cs typeface="+mj-cs"/>
              </a:rPr>
              <a:t>Requirements</a:t>
            </a:r>
            <a:r>
              <a:rPr lang="en-US" sz="1400" dirty="0">
                <a:latin typeface="+mj-lt"/>
                <a:ea typeface="+mj-ea"/>
                <a:cs typeface="+mj-cs"/>
              </a:rPr>
              <a:t>: </a:t>
            </a:r>
            <a:endParaRPr lang="en-US" sz="1400" dirty="0" smtClean="0">
              <a:latin typeface="+mj-lt"/>
              <a:ea typeface="+mj-ea"/>
              <a:cs typeface="+mj-cs"/>
            </a:endParaRPr>
          </a:p>
          <a:p>
            <a:pPr marL="0" indent="0">
              <a:buNone/>
            </a:pPr>
            <a:endParaRPr lang="en-US" sz="1400" dirty="0">
              <a:latin typeface="+mj-lt"/>
              <a:ea typeface="+mj-ea"/>
              <a:cs typeface="+mj-cs"/>
            </a:endParaRPr>
          </a:p>
          <a:p>
            <a:r>
              <a:rPr lang="en-US" sz="1400" dirty="0">
                <a:latin typeface="+mj-lt"/>
                <a:ea typeface="+mj-ea"/>
                <a:cs typeface="+mj-cs"/>
              </a:rPr>
              <a:t>• </a:t>
            </a:r>
            <a:r>
              <a:rPr lang="en-US" sz="1400" dirty="0" smtClean="0">
                <a:latin typeface="+mj-lt"/>
                <a:ea typeface="+mj-ea"/>
                <a:cs typeface="+mj-cs"/>
              </a:rPr>
              <a:t>Data </a:t>
            </a:r>
            <a:r>
              <a:rPr lang="en-US" sz="1400" dirty="0">
                <a:latin typeface="+mj-lt"/>
                <a:ea typeface="+mj-ea"/>
                <a:cs typeface="+mj-cs"/>
              </a:rPr>
              <a:t>contains 1460 entries each having 81 variables. </a:t>
            </a:r>
          </a:p>
          <a:p>
            <a:r>
              <a:rPr lang="en-US" sz="1400" dirty="0">
                <a:latin typeface="+mj-lt"/>
                <a:ea typeface="+mj-ea"/>
                <a:cs typeface="+mj-cs"/>
              </a:rPr>
              <a:t>• Data contains Null values. You need to treat them using the domain knowledge and your own understanding. </a:t>
            </a:r>
          </a:p>
          <a:p>
            <a:r>
              <a:rPr lang="en-US" sz="1400" dirty="0">
                <a:latin typeface="+mj-lt"/>
                <a:ea typeface="+mj-ea"/>
                <a:cs typeface="+mj-cs"/>
              </a:rPr>
              <a:t>• Extensive EDA has to be performed to gain relationships of important variable and price. </a:t>
            </a:r>
          </a:p>
          <a:p>
            <a:r>
              <a:rPr lang="en-US" sz="1400" dirty="0">
                <a:latin typeface="+mj-lt"/>
                <a:ea typeface="+mj-ea"/>
                <a:cs typeface="+mj-cs"/>
              </a:rPr>
              <a:t>• Data contains numerical as well as categorical variable. You need to handle them accordingly. </a:t>
            </a:r>
          </a:p>
          <a:p>
            <a:r>
              <a:rPr lang="en-US" sz="1400" dirty="0">
                <a:latin typeface="+mj-lt"/>
                <a:ea typeface="+mj-ea"/>
                <a:cs typeface="+mj-cs"/>
              </a:rPr>
              <a:t>• You have to build Machine Learning models, apply regularization and determine the optimal values of Hyper Parameters. </a:t>
            </a:r>
          </a:p>
          <a:p>
            <a:r>
              <a:rPr lang="en-US" sz="1400" dirty="0">
                <a:latin typeface="+mj-lt"/>
                <a:ea typeface="+mj-ea"/>
                <a:cs typeface="+mj-cs"/>
              </a:rPr>
              <a:t>• You need to find important features which affect the price positively or negatively. </a:t>
            </a:r>
          </a:p>
          <a:p>
            <a:endParaRPr lang="en-US" sz="1400" dirty="0">
              <a:latin typeface="+mj-lt"/>
              <a:ea typeface="+mj-ea"/>
              <a:cs typeface="+mj-cs"/>
            </a:endParaRPr>
          </a:p>
        </p:txBody>
      </p:sp>
    </p:spTree>
    <p:extLst>
      <p:ext uri="{BB962C8B-B14F-4D97-AF65-F5344CB8AC3E}">
        <p14:creationId xmlns:p14="http://schemas.microsoft.com/office/powerpoint/2010/main" val="1528585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00" dirty="0" smtClean="0"/>
              <a:t>EDA: Exploratory Data Analysis</a:t>
            </a:r>
            <a:endParaRPr lang="en-US" dirty="0"/>
          </a:p>
        </p:txBody>
      </p:sp>
      <p:sp>
        <p:nvSpPr>
          <p:cNvPr id="7" name="TextBox 6"/>
          <p:cNvSpPr txBox="1"/>
          <p:nvPr/>
        </p:nvSpPr>
        <p:spPr>
          <a:xfrm>
            <a:off x="304800" y="1447800"/>
            <a:ext cx="8382000" cy="369332"/>
          </a:xfrm>
          <a:prstGeom prst="rect">
            <a:avLst/>
          </a:prstGeom>
          <a:noFill/>
        </p:spPr>
        <p:txBody>
          <a:bodyPr wrap="square" rtlCol="0">
            <a:spAutoFit/>
          </a:bodyPr>
          <a:lstStyle/>
          <a:p>
            <a:pPr marL="285750" indent="-285750">
              <a:buFont typeface="Wingdings" panose="05000000000000000000" pitchFamily="2" charset="2"/>
              <a:buChar char="v"/>
            </a:pPr>
            <a:r>
              <a:rPr lang="en-US" b="1" dirty="0" smtClean="0"/>
              <a:t>Features that positively contribute to Sale Price (target variable)</a:t>
            </a:r>
            <a:endParaRPr lang="en-US" b="1" dirty="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362200"/>
            <a:ext cx="8382000" cy="40976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228600" y="1981200"/>
            <a:ext cx="8382000" cy="369332"/>
          </a:xfrm>
          <a:prstGeom prst="rect">
            <a:avLst/>
          </a:prstGeom>
          <a:noFill/>
          <a:ln>
            <a:solidFill>
              <a:schemeClr val="tx1"/>
            </a:solidFill>
          </a:ln>
        </p:spPr>
        <p:txBody>
          <a:bodyPr wrap="square" rtlCol="0">
            <a:spAutoFit/>
          </a:bodyPr>
          <a:lstStyle/>
          <a:p>
            <a:r>
              <a:rPr lang="en-US" dirty="0" smtClean="0"/>
              <a:t>1</a:t>
            </a:r>
            <a:r>
              <a:rPr lang="en-US" dirty="0"/>
              <a:t>. </a:t>
            </a:r>
            <a:r>
              <a:rPr lang="en-US" dirty="0" err="1"/>
              <a:t>OverallQual</a:t>
            </a:r>
            <a:r>
              <a:rPr lang="en-US" dirty="0"/>
              <a:t>: Rates the overall material and finish of the house</a:t>
            </a:r>
          </a:p>
        </p:txBody>
      </p:sp>
    </p:spTree>
    <p:extLst>
      <p:ext uri="{BB962C8B-B14F-4D97-AF65-F5344CB8AC3E}">
        <p14:creationId xmlns:p14="http://schemas.microsoft.com/office/powerpoint/2010/main" val="29212104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71591" y="184666"/>
            <a:ext cx="8382000" cy="369332"/>
          </a:xfrm>
          <a:prstGeom prst="rect">
            <a:avLst/>
          </a:prstGeom>
          <a:noFill/>
        </p:spPr>
        <p:txBody>
          <a:bodyPr wrap="square" rtlCol="0">
            <a:spAutoFit/>
          </a:bodyPr>
          <a:lstStyle/>
          <a:p>
            <a:pPr marL="285750" indent="-285750">
              <a:buFont typeface="Wingdings" panose="05000000000000000000" pitchFamily="2" charset="2"/>
              <a:buChar char="v"/>
            </a:pPr>
            <a:r>
              <a:rPr lang="en-US" b="1" dirty="0" smtClean="0"/>
              <a:t>Features that positively contribute to Sale Price (target variable)</a:t>
            </a:r>
            <a:endParaRPr lang="en-US" b="1" dirty="0"/>
          </a:p>
        </p:txBody>
      </p:sp>
      <p:sp>
        <p:nvSpPr>
          <p:cNvPr id="10" name="TextBox 9"/>
          <p:cNvSpPr txBox="1"/>
          <p:nvPr/>
        </p:nvSpPr>
        <p:spPr>
          <a:xfrm>
            <a:off x="219206" y="566338"/>
            <a:ext cx="8382000" cy="369332"/>
          </a:xfrm>
          <a:prstGeom prst="rect">
            <a:avLst/>
          </a:prstGeom>
          <a:noFill/>
          <a:ln>
            <a:solidFill>
              <a:schemeClr val="tx1"/>
            </a:solidFill>
          </a:ln>
        </p:spPr>
        <p:txBody>
          <a:bodyPr wrap="square" rtlCol="0">
            <a:spAutoFit/>
          </a:bodyPr>
          <a:lstStyle/>
          <a:p>
            <a:r>
              <a:rPr lang="en-US" dirty="0"/>
              <a:t>2. </a:t>
            </a:r>
            <a:r>
              <a:rPr lang="en-US" dirty="0" err="1"/>
              <a:t>GrLivArea</a:t>
            </a:r>
            <a:r>
              <a:rPr lang="en-US" dirty="0"/>
              <a:t>: Above grade (ground) living area square feet</a:t>
            </a:r>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591" y="1066800"/>
            <a:ext cx="8796209" cy="2660996"/>
          </a:xfrm>
          <a:prstGeom prst="rect">
            <a:avLst/>
          </a:prstGeom>
          <a:solidFill>
            <a:schemeClr val="tx1"/>
          </a:solidFill>
          <a:ln>
            <a:noFill/>
          </a:ln>
          <a:effectLst/>
        </p:spPr>
      </p:pic>
      <p:sp>
        <p:nvSpPr>
          <p:cNvPr id="8" name="TextBox 7"/>
          <p:cNvSpPr txBox="1"/>
          <p:nvPr/>
        </p:nvSpPr>
        <p:spPr>
          <a:xfrm>
            <a:off x="232776" y="3795270"/>
            <a:ext cx="8382000" cy="369332"/>
          </a:xfrm>
          <a:prstGeom prst="rect">
            <a:avLst/>
          </a:prstGeom>
          <a:noFill/>
          <a:ln>
            <a:solidFill>
              <a:schemeClr val="tx1"/>
            </a:solidFill>
          </a:ln>
        </p:spPr>
        <p:txBody>
          <a:bodyPr wrap="square" rtlCol="0">
            <a:spAutoFit/>
          </a:bodyPr>
          <a:lstStyle/>
          <a:p>
            <a:r>
              <a:rPr lang="en-US" dirty="0" smtClean="0"/>
              <a:t>3</a:t>
            </a:r>
            <a:r>
              <a:rPr lang="en-US" dirty="0"/>
              <a:t>. </a:t>
            </a:r>
            <a:r>
              <a:rPr lang="en-US" dirty="0" err="1"/>
              <a:t>TotalBsmtSF</a:t>
            </a:r>
            <a:r>
              <a:rPr lang="en-US" dirty="0"/>
              <a:t>: Total square feet of basement area</a:t>
            </a:r>
          </a:p>
        </p:txBody>
      </p:sp>
      <p:pic>
        <p:nvPicPr>
          <p:cNvPr id="215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644" y="4267200"/>
            <a:ext cx="8685756" cy="25304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578886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71591" y="184666"/>
            <a:ext cx="8382000" cy="369332"/>
          </a:xfrm>
          <a:prstGeom prst="rect">
            <a:avLst/>
          </a:prstGeom>
          <a:noFill/>
        </p:spPr>
        <p:txBody>
          <a:bodyPr wrap="square" rtlCol="0">
            <a:spAutoFit/>
          </a:bodyPr>
          <a:lstStyle/>
          <a:p>
            <a:pPr marL="285750" indent="-285750">
              <a:buFont typeface="Wingdings" panose="05000000000000000000" pitchFamily="2" charset="2"/>
              <a:buChar char="v"/>
            </a:pPr>
            <a:r>
              <a:rPr lang="en-US" b="1" dirty="0" smtClean="0"/>
              <a:t>Features that positively contribute to Sale Price (target variable)</a:t>
            </a:r>
            <a:endParaRPr lang="en-US" b="1" dirty="0"/>
          </a:p>
        </p:txBody>
      </p:sp>
      <p:sp>
        <p:nvSpPr>
          <p:cNvPr id="10" name="TextBox 9"/>
          <p:cNvSpPr txBox="1"/>
          <p:nvPr/>
        </p:nvSpPr>
        <p:spPr>
          <a:xfrm>
            <a:off x="219206" y="566338"/>
            <a:ext cx="8382000" cy="369332"/>
          </a:xfrm>
          <a:prstGeom prst="rect">
            <a:avLst/>
          </a:prstGeom>
          <a:noFill/>
          <a:ln>
            <a:solidFill>
              <a:schemeClr val="tx1"/>
            </a:solidFill>
          </a:ln>
        </p:spPr>
        <p:txBody>
          <a:bodyPr wrap="square" rtlCol="0">
            <a:spAutoFit/>
          </a:bodyPr>
          <a:lstStyle/>
          <a:p>
            <a:r>
              <a:rPr lang="en-US" dirty="0"/>
              <a:t>4</a:t>
            </a:r>
            <a:r>
              <a:rPr lang="en-US" dirty="0" smtClean="0"/>
              <a:t>. </a:t>
            </a:r>
            <a:r>
              <a:rPr lang="en-US" dirty="0"/>
              <a:t>1stFlrSF: First Floor square feet</a:t>
            </a:r>
          </a:p>
        </p:txBody>
      </p:sp>
      <p:sp>
        <p:nvSpPr>
          <p:cNvPr id="8" name="TextBox 7"/>
          <p:cNvSpPr txBox="1"/>
          <p:nvPr/>
        </p:nvSpPr>
        <p:spPr>
          <a:xfrm>
            <a:off x="232776" y="3795270"/>
            <a:ext cx="8382000" cy="369332"/>
          </a:xfrm>
          <a:prstGeom prst="rect">
            <a:avLst/>
          </a:prstGeom>
          <a:noFill/>
          <a:ln>
            <a:solidFill>
              <a:schemeClr val="tx1"/>
            </a:solidFill>
          </a:ln>
        </p:spPr>
        <p:txBody>
          <a:bodyPr wrap="square" rtlCol="0">
            <a:spAutoFit/>
          </a:bodyPr>
          <a:lstStyle/>
          <a:p>
            <a:r>
              <a:rPr lang="en-US" dirty="0"/>
              <a:t>5. </a:t>
            </a:r>
            <a:r>
              <a:rPr lang="en-US" dirty="0" err="1"/>
              <a:t>BsmtFullBath</a:t>
            </a:r>
            <a:r>
              <a:rPr lang="en-US" dirty="0"/>
              <a:t>: Basement full bathrooms</a:t>
            </a:r>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776" y="954603"/>
            <a:ext cx="8368430" cy="27029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5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591" y="4267200"/>
            <a:ext cx="8329615" cy="243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548388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71591" y="184666"/>
            <a:ext cx="8382000" cy="369332"/>
          </a:xfrm>
          <a:prstGeom prst="rect">
            <a:avLst/>
          </a:prstGeom>
          <a:noFill/>
        </p:spPr>
        <p:txBody>
          <a:bodyPr wrap="square" rtlCol="0">
            <a:spAutoFit/>
          </a:bodyPr>
          <a:lstStyle/>
          <a:p>
            <a:pPr marL="285750" indent="-285750">
              <a:buFont typeface="Wingdings" panose="05000000000000000000" pitchFamily="2" charset="2"/>
              <a:buChar char="v"/>
            </a:pPr>
            <a:r>
              <a:rPr lang="en-US" b="1" dirty="0" smtClean="0"/>
              <a:t>Features that positively contribute to Sale Price (target variable)</a:t>
            </a:r>
            <a:endParaRPr lang="en-US" b="1" dirty="0"/>
          </a:p>
        </p:txBody>
      </p:sp>
      <p:sp>
        <p:nvSpPr>
          <p:cNvPr id="10" name="TextBox 9"/>
          <p:cNvSpPr txBox="1"/>
          <p:nvPr/>
        </p:nvSpPr>
        <p:spPr>
          <a:xfrm>
            <a:off x="219206" y="566338"/>
            <a:ext cx="8382000" cy="369332"/>
          </a:xfrm>
          <a:prstGeom prst="rect">
            <a:avLst/>
          </a:prstGeom>
          <a:noFill/>
          <a:ln>
            <a:solidFill>
              <a:schemeClr val="tx1"/>
            </a:solidFill>
          </a:ln>
        </p:spPr>
        <p:txBody>
          <a:bodyPr wrap="square" rtlCol="0">
            <a:spAutoFit/>
          </a:bodyPr>
          <a:lstStyle/>
          <a:p>
            <a:r>
              <a:rPr lang="en-US" dirty="0" smtClean="0"/>
              <a:t>6. </a:t>
            </a:r>
            <a:r>
              <a:rPr lang="en-US" dirty="0" err="1"/>
              <a:t>GarageCars</a:t>
            </a:r>
            <a:r>
              <a:rPr lang="en-US" dirty="0"/>
              <a:t>: Size of garage in car capacity</a:t>
            </a:r>
          </a:p>
        </p:txBody>
      </p:sp>
      <p:sp>
        <p:nvSpPr>
          <p:cNvPr id="8" name="TextBox 7"/>
          <p:cNvSpPr txBox="1"/>
          <p:nvPr/>
        </p:nvSpPr>
        <p:spPr>
          <a:xfrm>
            <a:off x="245397" y="3805535"/>
            <a:ext cx="8382000" cy="369332"/>
          </a:xfrm>
          <a:prstGeom prst="rect">
            <a:avLst/>
          </a:prstGeom>
          <a:noFill/>
          <a:ln>
            <a:solidFill>
              <a:schemeClr val="tx1"/>
            </a:solidFill>
          </a:ln>
        </p:spPr>
        <p:txBody>
          <a:bodyPr wrap="square" rtlCol="0">
            <a:spAutoFit/>
          </a:bodyPr>
          <a:lstStyle/>
          <a:p>
            <a:r>
              <a:rPr lang="en-US" dirty="0" smtClean="0"/>
              <a:t>7</a:t>
            </a:r>
            <a:r>
              <a:rPr lang="en-US" dirty="0"/>
              <a:t>. </a:t>
            </a:r>
            <a:r>
              <a:rPr lang="en-US" dirty="0" err="1"/>
              <a:t>GarageArea</a:t>
            </a:r>
            <a:r>
              <a:rPr lang="en-US" dirty="0"/>
              <a:t>: Size of garage in square </a:t>
            </a:r>
            <a:r>
              <a:rPr lang="en-US" dirty="0" smtClean="0"/>
              <a:t>feet</a:t>
            </a:r>
            <a:endParaRPr lang="en-US" dirty="0"/>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206" y="1011912"/>
            <a:ext cx="8395570" cy="2569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5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590" y="4267200"/>
            <a:ext cx="8329615" cy="236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215672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71591" y="184666"/>
            <a:ext cx="8382000" cy="369332"/>
          </a:xfrm>
          <a:prstGeom prst="rect">
            <a:avLst/>
          </a:prstGeom>
          <a:noFill/>
        </p:spPr>
        <p:txBody>
          <a:bodyPr wrap="square" rtlCol="0">
            <a:spAutoFit/>
          </a:bodyPr>
          <a:lstStyle/>
          <a:p>
            <a:pPr marL="285750" indent="-285750">
              <a:buFont typeface="Wingdings" panose="05000000000000000000" pitchFamily="2" charset="2"/>
              <a:buChar char="v"/>
            </a:pPr>
            <a:r>
              <a:rPr lang="en-US" b="1" dirty="0" smtClean="0"/>
              <a:t>Features that negatively affect Sale Price (target variable)</a:t>
            </a:r>
            <a:endParaRPr lang="en-US" b="1" dirty="0"/>
          </a:p>
        </p:txBody>
      </p:sp>
      <p:sp>
        <p:nvSpPr>
          <p:cNvPr id="10" name="TextBox 9"/>
          <p:cNvSpPr txBox="1"/>
          <p:nvPr/>
        </p:nvSpPr>
        <p:spPr>
          <a:xfrm>
            <a:off x="219206" y="566338"/>
            <a:ext cx="8382000" cy="369332"/>
          </a:xfrm>
          <a:prstGeom prst="rect">
            <a:avLst/>
          </a:prstGeom>
          <a:noFill/>
          <a:ln>
            <a:solidFill>
              <a:schemeClr val="tx1"/>
            </a:solidFill>
          </a:ln>
        </p:spPr>
        <p:txBody>
          <a:bodyPr wrap="square" rtlCol="0">
            <a:spAutoFit/>
          </a:bodyPr>
          <a:lstStyle/>
          <a:p>
            <a:r>
              <a:rPr lang="en-US" dirty="0"/>
              <a:t>1. </a:t>
            </a:r>
            <a:r>
              <a:rPr lang="en-US" dirty="0" err="1"/>
              <a:t>LowQualFinSF</a:t>
            </a:r>
            <a:r>
              <a:rPr lang="en-US" dirty="0"/>
              <a:t>: Low quality finished square feet (all floors)</a:t>
            </a:r>
          </a:p>
        </p:txBody>
      </p:sp>
      <p:sp>
        <p:nvSpPr>
          <p:cNvPr id="8" name="TextBox 7"/>
          <p:cNvSpPr txBox="1"/>
          <p:nvPr/>
        </p:nvSpPr>
        <p:spPr>
          <a:xfrm>
            <a:off x="245397" y="3805535"/>
            <a:ext cx="8382000" cy="369332"/>
          </a:xfrm>
          <a:prstGeom prst="rect">
            <a:avLst/>
          </a:prstGeom>
          <a:noFill/>
          <a:ln>
            <a:solidFill>
              <a:schemeClr val="tx1"/>
            </a:solidFill>
          </a:ln>
        </p:spPr>
        <p:txBody>
          <a:bodyPr wrap="square" rtlCol="0">
            <a:spAutoFit/>
          </a:bodyPr>
          <a:lstStyle/>
          <a:p>
            <a:r>
              <a:rPr lang="en-US" dirty="0"/>
              <a:t>2. Kitchen: Kitchens above grade</a:t>
            </a:r>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397" y="958053"/>
            <a:ext cx="8355809" cy="26995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57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590" y="4239205"/>
            <a:ext cx="8329615" cy="24663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311274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71591" y="184666"/>
            <a:ext cx="8382000" cy="369332"/>
          </a:xfrm>
          <a:prstGeom prst="rect">
            <a:avLst/>
          </a:prstGeom>
          <a:noFill/>
        </p:spPr>
        <p:txBody>
          <a:bodyPr wrap="square" rtlCol="0">
            <a:spAutoFit/>
          </a:bodyPr>
          <a:lstStyle/>
          <a:p>
            <a:pPr marL="285750" indent="-285750">
              <a:buFont typeface="Wingdings" panose="05000000000000000000" pitchFamily="2" charset="2"/>
              <a:buChar char="v"/>
            </a:pPr>
            <a:r>
              <a:rPr lang="en-US" b="1" dirty="0" smtClean="0"/>
              <a:t>Features that negatively affect Sale Price (target variable)</a:t>
            </a:r>
            <a:endParaRPr lang="en-US" b="1" dirty="0"/>
          </a:p>
        </p:txBody>
      </p:sp>
      <p:sp>
        <p:nvSpPr>
          <p:cNvPr id="10" name="TextBox 9"/>
          <p:cNvSpPr txBox="1"/>
          <p:nvPr/>
        </p:nvSpPr>
        <p:spPr>
          <a:xfrm>
            <a:off x="219206" y="566338"/>
            <a:ext cx="8382000" cy="369332"/>
          </a:xfrm>
          <a:prstGeom prst="rect">
            <a:avLst/>
          </a:prstGeom>
          <a:noFill/>
          <a:ln>
            <a:solidFill>
              <a:schemeClr val="tx1"/>
            </a:solidFill>
          </a:ln>
        </p:spPr>
        <p:txBody>
          <a:bodyPr wrap="square" rtlCol="0">
            <a:spAutoFit/>
          </a:bodyPr>
          <a:lstStyle/>
          <a:p>
            <a:r>
              <a:rPr lang="en-US" dirty="0" smtClean="0"/>
              <a:t>3</a:t>
            </a:r>
            <a:r>
              <a:rPr lang="en-US" dirty="0"/>
              <a:t>. </a:t>
            </a:r>
            <a:r>
              <a:rPr lang="en-US" dirty="0" err="1"/>
              <a:t>EnclosedPorch</a:t>
            </a:r>
            <a:r>
              <a:rPr lang="en-US" dirty="0"/>
              <a:t>: Enclosed porch area in square feet</a:t>
            </a:r>
          </a:p>
        </p:txBody>
      </p:sp>
      <p:sp>
        <p:nvSpPr>
          <p:cNvPr id="8" name="TextBox 7"/>
          <p:cNvSpPr txBox="1"/>
          <p:nvPr/>
        </p:nvSpPr>
        <p:spPr>
          <a:xfrm>
            <a:off x="245397" y="3805535"/>
            <a:ext cx="8382000" cy="369332"/>
          </a:xfrm>
          <a:prstGeom prst="rect">
            <a:avLst/>
          </a:prstGeom>
          <a:noFill/>
          <a:ln>
            <a:solidFill>
              <a:schemeClr val="tx1"/>
            </a:solidFill>
          </a:ln>
        </p:spPr>
        <p:txBody>
          <a:bodyPr wrap="square" rtlCol="0">
            <a:spAutoFit/>
          </a:bodyPr>
          <a:lstStyle/>
          <a:p>
            <a:r>
              <a:rPr lang="en-US" dirty="0" smtClean="0"/>
              <a:t>4</a:t>
            </a:r>
            <a:r>
              <a:rPr lang="en-US" dirty="0"/>
              <a:t>. </a:t>
            </a:r>
            <a:r>
              <a:rPr lang="en-US" dirty="0" err="1"/>
              <a:t>MiscVal</a:t>
            </a:r>
            <a:r>
              <a:rPr lang="en-US" dirty="0"/>
              <a:t>: </a:t>
            </a:r>
            <a:r>
              <a:rPr lang="en-US" dirty="0" smtClean="0"/>
              <a:t>Value </a:t>
            </a:r>
            <a:r>
              <a:rPr lang="en-US" dirty="0"/>
              <a:t>of miscellaneous feature</a:t>
            </a:r>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591" y="1066800"/>
            <a:ext cx="8382000" cy="25907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560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396" y="4211552"/>
            <a:ext cx="8355809" cy="24940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297681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12774</TotalTime>
  <Words>620</Words>
  <Application>Microsoft Office PowerPoint</Application>
  <PresentationFormat>On-screen Show (4:3)</PresentationFormat>
  <Paragraphs>69</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Housing Price Prediction</vt:lpstr>
      <vt:lpstr>Problem Statement</vt:lpstr>
      <vt:lpstr>Business Goal</vt:lpstr>
      <vt:lpstr>EDA: Exploratory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 Building &amp; Cross Validation</vt:lpstr>
      <vt:lpstr>Finalized Model</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Micro-Credit Defaulter</dc:title>
  <dc:creator>hemant patar</dc:creator>
  <cp:lastModifiedBy>Akash</cp:lastModifiedBy>
  <cp:revision>86</cp:revision>
  <dcterms:created xsi:type="dcterms:W3CDTF">2006-08-16T00:00:00Z</dcterms:created>
  <dcterms:modified xsi:type="dcterms:W3CDTF">2021-09-23T19:31:39Z</dcterms:modified>
</cp:coreProperties>
</file>