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</p:sldMasterIdLst>
  <p:notesMasterIdLst>
    <p:notesMasterId r:id="rId16"/>
  </p:notesMasterIdLst>
  <p:sldIdLst>
    <p:sldId id="2146846642" r:id="rId3"/>
    <p:sldId id="257" r:id="rId4"/>
    <p:sldId id="2146846644" r:id="rId5"/>
    <p:sldId id="2146846646" r:id="rId6"/>
    <p:sldId id="2146846647" r:id="rId7"/>
    <p:sldId id="2146846654" r:id="rId8"/>
    <p:sldId id="2146846648" r:id="rId9"/>
    <p:sldId id="2146846649" r:id="rId10"/>
    <p:sldId id="2146846650" r:id="rId11"/>
    <p:sldId id="2146846651" r:id="rId12"/>
    <p:sldId id="2146846652" r:id="rId13"/>
    <p:sldId id="214684665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0159A-66F8-4CC6-BB7D-3DDB018349CF}" v="1" dt="2025-03-06T08:12:3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55" autoAdjust="0"/>
  </p:normalViewPr>
  <p:slideViewPr>
    <p:cSldViewPr snapToGrid="0">
      <p:cViewPr>
        <p:scale>
          <a:sx n="90" d="100"/>
          <a:sy n="90" d="100"/>
        </p:scale>
        <p:origin x="-398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4/6/2025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634" y="2194560"/>
            <a:ext cx="6408782" cy="1920240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dirty="0"/>
              <a:t>Hack the Future:</a:t>
            </a:r>
          </a:p>
          <a:p>
            <a:pPr>
              <a:lnSpc>
                <a:spcPts val="4797"/>
              </a:lnSpc>
            </a:pPr>
            <a:r>
              <a:rPr lang="en-US" dirty="0"/>
              <a:t>A Gen AI Sprint </a:t>
            </a:r>
            <a:br>
              <a:rPr lang="en-US" dirty="0"/>
            </a:br>
            <a:r>
              <a:rPr lang="en-US" dirty="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</a:rPr>
              <a:t>1. E-commerce Platforms:</a:t>
            </a:r>
          </a:p>
          <a:p>
            <a:r>
              <a:rPr sz="1800">
                <a:solidFill>
                  <a:srgbClr val="000000"/>
                </a:solidFill>
              </a:rPr>
              <a:t>   - Personalized homepage displays and product suggestions.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2. Retail Apps:</a:t>
            </a:r>
          </a:p>
          <a:p>
            <a:r>
              <a:rPr sz="1800">
                <a:solidFill>
                  <a:srgbClr val="000000"/>
                </a:solidFill>
              </a:rPr>
              <a:t>   - Dynamic pricing and geo-targeted promotions.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3. Customer Support:</a:t>
            </a:r>
          </a:p>
          <a:p>
            <a:r>
              <a:rPr sz="1800">
                <a:solidFill>
                  <a:srgbClr val="000000"/>
                </a:solidFill>
              </a:rPr>
              <a:t>   - Intelligent chatbots for tailored assistance.</a:t>
            </a:r>
          </a:p>
        </p:txBody>
      </p:sp>
    </p:spTree>
    <p:extLst>
      <p:ext uri="{BB962C8B-B14F-4D97-AF65-F5344CB8AC3E}">
        <p14:creationId xmlns:p14="http://schemas.microsoft.com/office/powerpoint/2010/main" val="89084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</a:rPr>
              <a:t>- Expand AI capabilities for predictive analytics.</a:t>
            </a:r>
          </a:p>
          <a:p>
            <a:r>
              <a:rPr sz="1800">
                <a:solidFill>
                  <a:srgbClr val="000000"/>
                </a:solidFill>
              </a:rPr>
              <a:t>- Integrate virtual try-ons for clothing and accessories.</a:t>
            </a:r>
          </a:p>
          <a:p>
            <a:r>
              <a:rPr sz="1800">
                <a:solidFill>
                  <a:srgbClr val="000000"/>
                </a:solidFill>
              </a:rPr>
              <a:t>- Develop more robust multi-agent coordination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239400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</a:rPr>
              <a:t>The Multi-Agent Personalized Shopping Assistant revolutionizes e-commerce by delivering hyper-personalized experiences efficiently and securely.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This innovative approach enhances both customer satisfaction and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07317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325000" y="2166600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xmlns="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52ED2C4-F73E-CF5A-BF7C-0A430F065734}"/>
              </a:ext>
            </a:extLst>
          </p:cNvPr>
          <p:cNvGrpSpPr/>
          <p:nvPr/>
        </p:nvGrpSpPr>
        <p:grpSpPr>
          <a:xfrm>
            <a:off x="1482400" y="1655833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 dirty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xmlns="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694666" y="4431669"/>
            <a:ext cx="3675045" cy="40558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 err="1" smtClean="0">
                <a:latin typeface="Graphik"/>
              </a:rPr>
              <a:t>Akash</a:t>
            </a:r>
            <a:r>
              <a:rPr lang="en-GB" sz="2000" dirty="0" smtClean="0">
                <a:latin typeface="Graphik"/>
              </a:rPr>
              <a:t> Thakur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(Team Leader)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4EEB873-68EC-21FA-6C9C-02DF57531577}"/>
              </a:ext>
            </a:extLst>
          </p:cNvPr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7">
            <a:extLst>
              <a:ext uri="{FF2B5EF4-FFF2-40B4-BE49-F238E27FC236}">
                <a16:creationId xmlns:a16="http://schemas.microsoft.com/office/drawing/2014/main" xmlns="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88135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Anannya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xmlns="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 dirty="0">
                <a:latin typeface="Graphik" panose="020B0503030202060203" pitchFamily="34" charset="0"/>
              </a:rPr>
              <a:t>Team details</a:t>
            </a:r>
            <a:endParaRPr lang="en-GB" b="1" kern="0" dirty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xmlns="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61737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xmlns="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xmlns="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</a:t>
                      </a:r>
                      <a:r>
                        <a:rPr lang="en-US" sz="1400" dirty="0" smtClean="0">
                          <a:solidFill>
                            <a:srgbClr val="A100FF"/>
                          </a:solidFill>
                        </a:rPr>
                        <a:t>: </a:t>
                      </a:r>
                      <a:r>
                        <a:rPr lang="en-US" sz="1400" dirty="0" err="1" smtClean="0">
                          <a:solidFill>
                            <a:srgbClr val="A100FF"/>
                          </a:solidFill>
                        </a:rPr>
                        <a:t>Cartelligence</a:t>
                      </a:r>
                      <a:endParaRPr lang="en-US" sz="1400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451245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A76A20A-7BD6-686D-E50A-3F3B987047E1}"/>
              </a:ext>
            </a:extLst>
          </p:cNvPr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33F1F646-1803-1F15-C7A9-B2F81812B2C2}"/>
              </a:ext>
            </a:extLst>
          </p:cNvPr>
          <p:cNvSpPr txBox="1">
            <a:spLocks/>
          </p:cNvSpPr>
          <p:nvPr/>
        </p:nvSpPr>
        <p:spPr>
          <a:xfrm>
            <a:off x="1390468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52" y="4160737"/>
            <a:ext cx="1356813" cy="15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E:\personal_data\photograph_ana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" b="12000"/>
          <a:stretch/>
        </p:blipFill>
        <p:spPr bwMode="auto">
          <a:xfrm>
            <a:off x="6630036" y="4209418"/>
            <a:ext cx="1384159" cy="14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xmlns="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68697"/>
              </p:ext>
            </p:extLst>
          </p:nvPr>
        </p:nvGraphicFramePr>
        <p:xfrm>
          <a:off x="323868" y="990600"/>
          <a:ext cx="11544264" cy="526732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07429">
                  <a:extLst>
                    <a:ext uri="{9D8B030D-6E8A-4147-A177-3AD203B41FA5}">
                      <a16:colId xmlns:a16="http://schemas.microsoft.com/office/drawing/2014/main" xmlns="" val="562209318"/>
                    </a:ext>
                  </a:extLst>
                </a:gridCol>
                <a:gridCol w="8636835">
                  <a:extLst>
                    <a:ext uri="{9D8B030D-6E8A-4147-A177-3AD203B41FA5}">
                      <a16:colId xmlns:a16="http://schemas.microsoft.com/office/drawing/2014/main" xmlns="" val="40070638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r>
                        <a:rPr lang="en-US" dirty="0">
                          <a:latin typeface="Graphik" panose="020B0503030202060203" pitchFamily="34" charset="0"/>
                        </a:rPr>
                        <a:t/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raphik" panose="020B0503030202060203" pitchFamily="34" charset="0"/>
                        </a:rPr>
                        <a:t>Multi-Agent Personalized Shopping Assistant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812125"/>
                  </a:ext>
                </a:extLst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Graphik" panose="020B0503030202060203" pitchFamily="34" charset="0"/>
                        </a:rPr>
                        <a:t>Cartelligence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59433584"/>
                  </a:ext>
                </a:extLst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raphik" panose="020B0503030202060203" pitchFamily="34" charset="0"/>
                        </a:rPr>
                        <a:t>Smart Shopping – Personalized E-Commerce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743077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Graphik" panose="020B0503030202060203" pitchFamily="34" charset="0"/>
                        </a:rPr>
                        <a:t>Build a multi-agent system that offers hyper-personalized product recommendations by tracking user </a:t>
                      </a:r>
                      <a:r>
                        <a:rPr lang="en-GB" dirty="0" err="1" smtClean="0">
                          <a:latin typeface="Graphik" panose="020B0503030202060203" pitchFamily="34" charset="0"/>
                        </a:rPr>
                        <a:t>behavior</a:t>
                      </a:r>
                      <a:r>
                        <a:rPr lang="en-GB" dirty="0" smtClean="0">
                          <a:latin typeface="Graphik" panose="020B0503030202060203" pitchFamily="34" charset="0"/>
                        </a:rPr>
                        <a:t>, preferences, and trends using local LLM agents (</a:t>
                      </a:r>
                      <a:r>
                        <a:rPr lang="en-GB" dirty="0" err="1" smtClean="0">
                          <a:latin typeface="Graphik" panose="020B0503030202060203" pitchFamily="34" charset="0"/>
                        </a:rPr>
                        <a:t>Ollama</a:t>
                      </a:r>
                      <a:r>
                        <a:rPr lang="en-GB" dirty="0" smtClean="0">
                          <a:latin typeface="Graphik" panose="020B0503030202060203" pitchFamily="34" charset="0"/>
                        </a:rPr>
                        <a:t>), without needing a large centralized infrastructure.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</a:rPr>
              <a:t>Challenge: E-commerce platforms struggle to deliver hyper-personalized shopping experiences without centralized infrastructure.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Goal: Create a system that uses local AI agents to provide tailored recommendations based on user behavior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42880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</a:rPr>
              <a:t>Concept: Multi-Agent System leveraging Local LLMs (e.g., Ollama).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Features:</a:t>
            </a:r>
          </a:p>
          <a:p>
            <a:r>
              <a:rPr sz="1800">
                <a:solidFill>
                  <a:srgbClr val="000000"/>
                </a:solidFill>
              </a:rPr>
              <a:t>- Hyper-personalized product recommendations.</a:t>
            </a:r>
          </a:p>
          <a:p>
            <a:r>
              <a:rPr sz="1800">
                <a:solidFill>
                  <a:srgbClr val="000000"/>
                </a:solidFill>
              </a:rPr>
              <a:t>- Real-time trend analysis and behavior tracking.</a:t>
            </a:r>
          </a:p>
          <a:p>
            <a:r>
              <a:rPr sz="1800">
                <a:solidFill>
                  <a:srgbClr val="000000"/>
                </a:solidFill>
              </a:rPr>
              <a:t>- Decentralized architecture for privacy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13329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724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 smtClea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🧠 </a:t>
            </a: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Technologies</a:t>
            </a:r>
            <a:r>
              <a:rPr lang="en-IN" sz="2667" b="1" kern="0" dirty="0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: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 smtClea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/>
            </a:endParaRPr>
          </a:p>
          <a:p>
            <a:pPr marL="457200" indent="-4572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IN" sz="2667" kern="0" dirty="0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Python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kern="0" dirty="0" smtClea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/>
            </a:endParaRPr>
          </a:p>
          <a:p>
            <a:pPr marL="457200" indent="-4572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IN" sz="2667" kern="0" dirty="0" err="1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Ollama</a:t>
            </a:r>
            <a:r>
              <a:rPr lang="en-IN" sz="2667" kern="0" dirty="0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 </a:t>
            </a: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LLM for </a:t>
            </a:r>
            <a:r>
              <a:rPr lang="en-IN" sz="2667" kern="0" dirty="0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agents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kern="0" dirty="0" smtClea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/>
            </a:endParaRPr>
          </a:p>
          <a:p>
            <a:pPr marL="457200" indent="-4572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IN" sz="2667" kern="0" dirty="0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SQLite </a:t>
            </a: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for local memory and </a:t>
            </a:r>
            <a:r>
              <a:rPr lang="en-IN" sz="2667" kern="0" dirty="0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75295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>
                <a:solidFill>
                  <a:srgbClr val="000000"/>
                </a:solidFill>
              </a:rPr>
              <a:t>1. Local LLM Agents:</a:t>
            </a:r>
          </a:p>
          <a:p>
            <a:r>
              <a:rPr sz="1800">
                <a:solidFill>
                  <a:srgbClr val="000000"/>
                </a:solidFill>
              </a:rPr>
              <a:t>   - Analyze user preferences and behaviors locally.</a:t>
            </a:r>
          </a:p>
          <a:p>
            <a:r>
              <a:rPr sz="1800">
                <a:solidFill>
                  <a:srgbClr val="000000"/>
                </a:solidFill>
              </a:rPr>
              <a:t>   - Avoid reliance on centralized data storage.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2. Multi-Agent Collaboration:</a:t>
            </a:r>
          </a:p>
          <a:p>
            <a:r>
              <a:rPr sz="1800">
                <a:solidFill>
                  <a:srgbClr val="000000"/>
                </a:solidFill>
              </a:rPr>
              <a:t>   - Agents work together to refine recommendations.</a:t>
            </a:r>
          </a:p>
          <a:p>
            <a:r>
              <a:rPr sz="1800">
                <a:solidFill>
                  <a:srgbClr val="000000"/>
                </a:solidFill>
              </a:rPr>
              <a:t>   - Handle tasks like price comparison, inventory tracking, and trend prediction.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3. Integration:</a:t>
            </a:r>
          </a:p>
          <a:p>
            <a:r>
              <a:rPr sz="1800">
                <a:solidFill>
                  <a:srgbClr val="000000"/>
                </a:solidFill>
              </a:rPr>
              <a:t>   - Connect with e-commerce platforms, social media, and other data sources.</a:t>
            </a:r>
          </a:p>
        </p:txBody>
      </p:sp>
    </p:spTree>
    <p:extLst>
      <p:ext uri="{BB962C8B-B14F-4D97-AF65-F5344CB8AC3E}">
        <p14:creationId xmlns:p14="http://schemas.microsoft.com/office/powerpoint/2010/main" val="67345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</a:rPr>
              <a:t>Step 1: User behavior is tracked locally (browsing history, purchases).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Step 2: Local agents analyze data to generate personalized recommendations.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Step 3: Agents collaborate to optimize suggestions (e.g., price comparisons, related products).</a:t>
            </a:r>
          </a:p>
          <a:p>
            <a:endParaRPr sz="1800">
              <a:solidFill>
                <a:srgbClr val="000000"/>
              </a:solidFill>
            </a:endParaRPr>
          </a:p>
          <a:p>
            <a:r>
              <a:rPr sz="1800">
                <a:solidFill>
                  <a:srgbClr val="000000"/>
                </a:solidFill>
              </a:rPr>
              <a:t>Step 4: Final recommendations are presented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353349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</a:rPr>
              <a:t>- Enhanced privacy with decentralized data processing.</a:t>
            </a:r>
          </a:p>
          <a:p>
            <a:r>
              <a:rPr sz="1800">
                <a:solidFill>
                  <a:srgbClr val="000000"/>
                </a:solidFill>
              </a:rPr>
              <a:t>- Real-time personalized shopping experience.</a:t>
            </a:r>
          </a:p>
          <a:p>
            <a:r>
              <a:rPr sz="1800">
                <a:solidFill>
                  <a:srgbClr val="000000"/>
                </a:solidFill>
              </a:rPr>
              <a:t>- Increased customer satisfaction and engagement.</a:t>
            </a:r>
          </a:p>
          <a:p>
            <a:r>
              <a:rPr sz="1800">
                <a:solidFill>
                  <a:srgbClr val="000000"/>
                </a:solidFill>
              </a:rPr>
              <a:t>- Optimized sales strategies for sellers.</a:t>
            </a:r>
          </a:p>
        </p:txBody>
      </p:sp>
    </p:spTree>
    <p:extLst>
      <p:ext uri="{BB962C8B-B14F-4D97-AF65-F5344CB8AC3E}">
        <p14:creationId xmlns:p14="http://schemas.microsoft.com/office/powerpoint/2010/main" val="279833735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427</Words>
  <Application>Microsoft Office PowerPoint</Application>
  <PresentationFormat>Custom</PresentationFormat>
  <Paragraphs>80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1_Canvas-Theme</vt:lpstr>
      <vt:lpstr>Adjacency</vt:lpstr>
      <vt:lpstr>PowerPoint Presentation</vt:lpstr>
      <vt:lpstr>PowerPoint Presentation</vt:lpstr>
      <vt:lpstr>PowerPoint Presentation</vt:lpstr>
      <vt:lpstr>Problem Statement</vt:lpstr>
      <vt:lpstr>Solution Overview</vt:lpstr>
      <vt:lpstr>PowerPoint Presentation</vt:lpstr>
      <vt:lpstr>Key Components</vt:lpstr>
      <vt:lpstr>How It Works</vt:lpstr>
      <vt:lpstr>Benefits</vt:lpstr>
      <vt:lpstr>Use Cases</vt:lpstr>
      <vt:lpstr>Future Enhancements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Tolentino, Ma. Antonette</dc:creator>
  <cp:lastModifiedBy>LENOVO</cp:lastModifiedBy>
  <cp:revision>4</cp:revision>
  <dcterms:created xsi:type="dcterms:W3CDTF">2025-02-26T01:18:59Z</dcterms:created>
  <dcterms:modified xsi:type="dcterms:W3CDTF">2025-04-06T14:02:23Z</dcterms:modified>
</cp:coreProperties>
</file>