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  <p:sldId id="384" r:id="rId133"/>
    <p:sldId id="385" r:id="rId134"/>
    <p:sldId id="386" r:id="rId135"/>
    <p:sldId id="387" r:id="rId136"/>
    <p:sldId id="388" r:id="rId137"/>
    <p:sldId id="389" r:id="rId138"/>
    <p:sldId id="390" r:id="rId139"/>
    <p:sldId id="391" r:id="rId140"/>
    <p:sldId id="392" r:id="rId141"/>
    <p:sldId id="393" r:id="rId142"/>
    <p:sldId id="394" r:id="rId143"/>
    <p:sldId id="395" r:id="rId144"/>
    <p:sldId id="396" r:id="rId145"/>
    <p:sldId id="397" r:id="rId146"/>
    <p:sldId id="398" r:id="rId147"/>
  </p:sldIdLst>
  <p:sldSz cy="5143500" cx="9144000"/>
  <p:notesSz cx="6858000" cy="9144000"/>
  <p:embeddedFontLst>
    <p:embeddedFont>
      <p:font typeface="Montserrat"/>
      <p:regular r:id="rId148"/>
      <p:bold r:id="rId149"/>
      <p:italic r:id="rId150"/>
      <p:boldItalic r:id="rId1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29" Type="http://schemas.openxmlformats.org/officeDocument/2006/relationships/slide" Target="slides/slide125.xml"/><Relationship Id="rId128" Type="http://schemas.openxmlformats.org/officeDocument/2006/relationships/slide" Target="slides/slide124.xml"/><Relationship Id="rId127" Type="http://schemas.openxmlformats.org/officeDocument/2006/relationships/slide" Target="slides/slide123.xml"/><Relationship Id="rId126" Type="http://schemas.openxmlformats.org/officeDocument/2006/relationships/slide" Target="slides/slide122.xml"/><Relationship Id="rId26" Type="http://schemas.openxmlformats.org/officeDocument/2006/relationships/slide" Target="slides/slide22.xml"/><Relationship Id="rId121" Type="http://schemas.openxmlformats.org/officeDocument/2006/relationships/slide" Target="slides/slide117.xml"/><Relationship Id="rId25" Type="http://schemas.openxmlformats.org/officeDocument/2006/relationships/slide" Target="slides/slide21.xml"/><Relationship Id="rId120" Type="http://schemas.openxmlformats.org/officeDocument/2006/relationships/slide" Target="slides/slide116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125" Type="http://schemas.openxmlformats.org/officeDocument/2006/relationships/slide" Target="slides/slide121.xml"/><Relationship Id="rId29" Type="http://schemas.openxmlformats.org/officeDocument/2006/relationships/slide" Target="slides/slide25.xml"/><Relationship Id="rId124" Type="http://schemas.openxmlformats.org/officeDocument/2006/relationships/slide" Target="slides/slide120.xml"/><Relationship Id="rId123" Type="http://schemas.openxmlformats.org/officeDocument/2006/relationships/slide" Target="slides/slide119.xml"/><Relationship Id="rId122" Type="http://schemas.openxmlformats.org/officeDocument/2006/relationships/slide" Target="slides/slide118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18" Type="http://schemas.openxmlformats.org/officeDocument/2006/relationships/slide" Target="slides/slide114.xml"/><Relationship Id="rId117" Type="http://schemas.openxmlformats.org/officeDocument/2006/relationships/slide" Target="slides/slide113.xml"/><Relationship Id="rId116" Type="http://schemas.openxmlformats.org/officeDocument/2006/relationships/slide" Target="slides/slide112.xml"/><Relationship Id="rId115" Type="http://schemas.openxmlformats.org/officeDocument/2006/relationships/slide" Target="slides/slide111.xml"/><Relationship Id="rId119" Type="http://schemas.openxmlformats.org/officeDocument/2006/relationships/slide" Target="slides/slide115.xml"/><Relationship Id="rId15" Type="http://schemas.openxmlformats.org/officeDocument/2006/relationships/slide" Target="slides/slide11.xml"/><Relationship Id="rId110" Type="http://schemas.openxmlformats.org/officeDocument/2006/relationships/slide" Target="slides/slide106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14" Type="http://schemas.openxmlformats.org/officeDocument/2006/relationships/slide" Target="slides/slide110.xml"/><Relationship Id="rId18" Type="http://schemas.openxmlformats.org/officeDocument/2006/relationships/slide" Target="slides/slide14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150" Type="http://schemas.openxmlformats.org/officeDocument/2006/relationships/font" Target="fonts/Montserrat-italic.fntdata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149" Type="http://schemas.openxmlformats.org/officeDocument/2006/relationships/font" Target="fonts/Montserrat-bold.fntdata"/><Relationship Id="rId4" Type="http://schemas.openxmlformats.org/officeDocument/2006/relationships/notesMaster" Target="notesMasters/notesMaster1.xml"/><Relationship Id="rId148" Type="http://schemas.openxmlformats.org/officeDocument/2006/relationships/font" Target="fonts/Montserrat-regular.fntdata"/><Relationship Id="rId9" Type="http://schemas.openxmlformats.org/officeDocument/2006/relationships/slide" Target="slides/slide5.xml"/><Relationship Id="rId143" Type="http://schemas.openxmlformats.org/officeDocument/2006/relationships/slide" Target="slides/slide139.xml"/><Relationship Id="rId142" Type="http://schemas.openxmlformats.org/officeDocument/2006/relationships/slide" Target="slides/slide138.xml"/><Relationship Id="rId141" Type="http://schemas.openxmlformats.org/officeDocument/2006/relationships/slide" Target="slides/slide137.xml"/><Relationship Id="rId140" Type="http://schemas.openxmlformats.org/officeDocument/2006/relationships/slide" Target="slides/slide136.xml"/><Relationship Id="rId5" Type="http://schemas.openxmlformats.org/officeDocument/2006/relationships/slide" Target="slides/slide1.xml"/><Relationship Id="rId147" Type="http://schemas.openxmlformats.org/officeDocument/2006/relationships/slide" Target="slides/slide143.xml"/><Relationship Id="rId6" Type="http://schemas.openxmlformats.org/officeDocument/2006/relationships/slide" Target="slides/slide2.xml"/><Relationship Id="rId146" Type="http://schemas.openxmlformats.org/officeDocument/2006/relationships/slide" Target="slides/slide142.xml"/><Relationship Id="rId7" Type="http://schemas.openxmlformats.org/officeDocument/2006/relationships/slide" Target="slides/slide3.xml"/><Relationship Id="rId145" Type="http://schemas.openxmlformats.org/officeDocument/2006/relationships/slide" Target="slides/slide141.xml"/><Relationship Id="rId8" Type="http://schemas.openxmlformats.org/officeDocument/2006/relationships/slide" Target="slides/slide4.xml"/><Relationship Id="rId144" Type="http://schemas.openxmlformats.org/officeDocument/2006/relationships/slide" Target="slides/slide14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139" Type="http://schemas.openxmlformats.org/officeDocument/2006/relationships/slide" Target="slides/slide135.xml"/><Relationship Id="rId138" Type="http://schemas.openxmlformats.org/officeDocument/2006/relationships/slide" Target="slides/slide134.xml"/><Relationship Id="rId137" Type="http://schemas.openxmlformats.org/officeDocument/2006/relationships/slide" Target="slides/slide133.xml"/><Relationship Id="rId132" Type="http://schemas.openxmlformats.org/officeDocument/2006/relationships/slide" Target="slides/slide128.xml"/><Relationship Id="rId131" Type="http://schemas.openxmlformats.org/officeDocument/2006/relationships/slide" Target="slides/slide127.xml"/><Relationship Id="rId130" Type="http://schemas.openxmlformats.org/officeDocument/2006/relationships/slide" Target="slides/slide126.xml"/><Relationship Id="rId136" Type="http://schemas.openxmlformats.org/officeDocument/2006/relationships/slide" Target="slides/slide132.xml"/><Relationship Id="rId135" Type="http://schemas.openxmlformats.org/officeDocument/2006/relationships/slide" Target="slides/slide131.xml"/><Relationship Id="rId134" Type="http://schemas.openxmlformats.org/officeDocument/2006/relationships/slide" Target="slides/slide130.xml"/><Relationship Id="rId133" Type="http://schemas.openxmlformats.org/officeDocument/2006/relationships/slide" Target="slides/slide12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151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95c1dcea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95c1dcea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995c1dcea2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995c1dcea2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995c1dcea2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995c1dcea2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995c1dcea2_0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995c1dcea2_0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995c1dcea2_0_1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995c1dcea2_0_1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995c1dcea2_0_1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995c1dcea2_0_1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995c1dcea2_0_1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995c1dcea2_0_1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995c1dcea2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995c1dcea2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995c1dcea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995c1dcea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995c1dcea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995c1dcea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995c1dcea2_0_1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995c1dcea2_0_1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95c1dcea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95c1dcea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995c1dcea2_0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995c1dcea2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995c1dcea2_0_1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995c1dcea2_0_1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995c1dcea2_0_1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995c1dcea2_0_1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995c1dcea2_0_1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995c1dcea2_0_1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995c1dcea2_0_1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995c1dcea2_0_1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995c1dcea2_0_1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995c1dcea2_0_1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995c1dcea2_0_1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995c1dcea2_0_1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995c1dcea2_0_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995c1dcea2_0_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995c1dcea2_0_1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995c1dcea2_0_1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995c1dcea2_0_1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995c1dcea2_0_1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95c1dcea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95c1dcea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995c1dcea2_0_1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995c1dcea2_0_1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995c1dcea2_0_1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995c1dcea2_0_1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995c1dcea2_0_1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995c1dcea2_0_1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995c1dcea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995c1dcea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995c1dcea2_0_1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995c1dcea2_0_1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9ff7d1e6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9ff7d1e6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9ff7d1e6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9ff7d1e6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9ff7d1e6f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9ff7d1e6f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995c1dcea2_0_1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995c1dcea2_0_1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995c1dcea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995c1dcea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95c1dcea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95c1dcea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995c1dcea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995c1dcea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9ff7d1e6f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9ff7d1e6f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9ff7d1e6f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9ff7d1e6f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9ff7d1e6f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9ff7d1e6f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9ff7d1e6f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9ff7d1e6f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9ff7d1e6f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9ff7d1e6f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9ff7d1e6f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9ff7d1e6f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9ff7d1e6f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9ff7d1e6f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9ff7d1e6f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9ff7d1e6f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9ff7d1e6f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9ff7d1e6f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95c1dcea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95c1dcea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9ff7d1e6f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9ff7d1e6f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9ff7d1e6f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9ff7d1e6f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9ff7d1e6f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9ff7d1e6f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9ff7d1e6f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9ff7d1e6f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95c1dcea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95c1dcea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95c1dcea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95c1dcea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95c1dcea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95c1dcea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95c1dcea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95c1dcea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95c1dcea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95c1dcea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95c1dcea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95c1dcea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95c1dcea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95c1dcea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95c1dcea2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95c1dcea2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95c1dce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95c1dce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95c1dcea2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95c1dcea2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95c1dcea2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995c1dcea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95c1dcea2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995c1dcea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95c1dcea2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95c1dcea2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95c1dcea2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95c1dcea2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95c1dcea2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95c1dcea2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95c1dcea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95c1dcea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95c1dcea2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95c1dcea2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995c1dcea2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995c1dcea2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95c1dcea2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995c1dcea2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995c1dcea2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995c1dcea2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995c1dcea2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995c1dcea2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995c1dcea2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995c1dcea2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995c1dcea2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995c1dcea2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995c1dcea2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995c1dcea2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995c1dcea2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995c1dcea2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995c1dcea2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995c1dcea2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95c1dcea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95c1dcea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995c1dcea2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995c1dcea2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995c1dcea2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995c1dcea2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995c1dcea2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995c1dcea2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995c1dcea2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995c1dcea2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995c1dcea2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995c1dcea2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995c1dcea2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995c1dcea2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995c1dcea2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995c1dcea2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995c1dcea2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995c1dcea2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995c1dcea2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995c1dcea2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995c1dcea2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995c1dcea2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95c1dcea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95c1dcea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995c1dcea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995c1dcea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995c1dcea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995c1dcea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995c1dcea2_0_1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995c1dcea2_0_1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995c1dcea2_0_1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995c1dcea2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995c1dcea2_0_1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995c1dcea2_0_1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995c1dcea2_0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995c1dcea2_0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995c1dcea2_0_1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995c1dcea2_0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995c1dcea2_0_1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995c1dcea2_0_1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995c1dcea2_0_1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995c1dcea2_0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995c1dcea2_0_1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995c1dcea2_0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95c1dcea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95c1dcea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995c1dcea2_0_1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995c1dcea2_0_1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995c1dcea2_0_1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995c1dcea2_0_1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995c1dcea2_0_1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995c1dcea2_0_1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995c1dcea2_0_1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995c1dcea2_0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995c1dcea2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995c1dcea2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995c1dcea2_0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995c1dcea2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995c1dcea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995c1dcea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995c1dcea2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995c1dcea2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95c1dcea2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95c1dcea2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995c1dcea2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995c1dcea2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95c1dcea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95c1dcea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995c1dcea2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995c1dcea2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995c1dcea2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995c1dcea2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995c1dcea2_0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995c1dcea2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995c1dcea2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995c1dcea2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995c1dcea2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995c1dcea2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995c1dcea2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995c1dcea2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995c1dcea2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995c1dcea2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995c1dcea2_0_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995c1dcea2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995c1dcea2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995c1dcea2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995c1dcea2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995c1dcea2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95c1dce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95c1dce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995c1dcea2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995c1dcea2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995c1dcea2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995c1dcea2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995c1dcea2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995c1dcea2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995c1dcea2_0_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995c1dcea2_0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995c1dcea2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995c1dcea2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995c1dcea2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995c1dcea2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995c1dcea2_0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995c1dcea2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995c1dcea2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995c1dcea2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995c1dcea2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995c1dcea2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995c1dcea2_0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995c1dcea2_0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95c1dcea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95c1dcea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995c1dcea2_0_1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995c1dcea2_0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995c1dcea2_0_1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995c1dcea2_0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995c1dcea2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995c1dcea2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995c1dcea2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995c1dcea2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995c1dcea2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995c1dcea2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995c1dcea2_0_1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995c1dcea2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995c1dcea2_0_1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995c1dcea2_0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995c1dcea2_0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995c1dcea2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995c1dcea2_0_1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995c1dcea2_0_1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995c1dcea2_0_1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995c1dcea2_0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jpg"/><Relationship Id="rId4" Type="http://schemas.openxmlformats.org/officeDocument/2006/relationships/image" Target="../media/image28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jpg"/><Relationship Id="rId4" Type="http://schemas.openxmlformats.org/officeDocument/2006/relationships/image" Target="../media/image37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jpg"/><Relationship Id="rId4" Type="http://schemas.openxmlformats.org/officeDocument/2006/relationships/image" Target="../media/image29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jpg"/><Relationship Id="rId4" Type="http://schemas.openxmlformats.org/officeDocument/2006/relationships/image" Target="../media/image25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.jpg"/><Relationship Id="rId4" Type="http://schemas.openxmlformats.org/officeDocument/2006/relationships/image" Target="../media/image35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32.png"/><Relationship Id="rId4" Type="http://schemas.openxmlformats.org/officeDocument/2006/relationships/image" Target="../media/image1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32.png"/><Relationship Id="rId4" Type="http://schemas.openxmlformats.org/officeDocument/2006/relationships/image" Target="../media/image1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32.png"/><Relationship Id="rId4" Type="http://schemas.openxmlformats.org/officeDocument/2006/relationships/image" Target="../media/image1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33.png"/><Relationship Id="rId4" Type="http://schemas.openxmlformats.org/officeDocument/2006/relationships/image" Target="../media/image1.jp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1.jp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.jp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1.jpg"/><Relationship Id="rId4" Type="http://schemas.openxmlformats.org/officeDocument/2006/relationships/image" Target="../media/image34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1.jpg"/><Relationship Id="rId4" Type="http://schemas.openxmlformats.org/officeDocument/2006/relationships/image" Target="../media/image42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1.jpg"/><Relationship Id="rId4" Type="http://schemas.openxmlformats.org/officeDocument/2006/relationships/image" Target="../media/image4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1.jpg"/><Relationship Id="rId4" Type="http://schemas.openxmlformats.org/officeDocument/2006/relationships/image" Target="../media/image38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1.jp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1.jp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1.jp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1.jp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1.jp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1.jpg"/><Relationship Id="rId4" Type="http://schemas.openxmlformats.org/officeDocument/2006/relationships/image" Target="../media/image44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1.jpg"/><Relationship Id="rId4" Type="http://schemas.openxmlformats.org/officeDocument/2006/relationships/image" Target="../media/image45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1.jp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1.jp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1.jp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36.png"/><Relationship Id="rId4" Type="http://schemas.openxmlformats.org/officeDocument/2006/relationships/image" Target="../media/image1.jp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1.jpg"/><Relationship Id="rId4" Type="http://schemas.openxmlformats.org/officeDocument/2006/relationships/image" Target="../media/image46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1.jp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40.png"/><Relationship Id="rId4" Type="http://schemas.openxmlformats.org/officeDocument/2006/relationships/image" Target="../media/image1.jp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1.jp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1.jpg"/><Relationship Id="rId4" Type="http://schemas.openxmlformats.org/officeDocument/2006/relationships/image" Target="../media/image39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1.jp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1.jpg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1.jpg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1.jp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eaborn.pydata.org/" TargetMode="External"/><Relationship Id="rId4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6.png"/><Relationship Id="rId4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Relationship Id="rId4" Type="http://schemas.openxmlformats.org/officeDocument/2006/relationships/image" Target="../media/image24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Relationship Id="rId4" Type="http://schemas.openxmlformats.org/officeDocument/2006/relationships/image" Target="../media/image27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Relationship Id="rId4" Type="http://schemas.openxmlformats.org/officeDocument/2006/relationships/image" Target="../media/image22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Relationship Id="rId4" Type="http://schemas.openxmlformats.org/officeDocument/2006/relationships/image" Target="../media/image21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Relationship Id="rId4" Type="http://schemas.openxmlformats.org/officeDocument/2006/relationships/image" Target="../media/image21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Relationship Id="rId4" Type="http://schemas.openxmlformats.org/officeDocument/2006/relationships/image" Target="../media/image30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Relationship Id="rId4" Type="http://schemas.openxmlformats.org/officeDocument/2006/relationships/image" Target="../media/image41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Relationship Id="rId4" Type="http://schemas.openxmlformats.org/officeDocument/2006/relationships/image" Target="../media/image41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jpg"/><Relationship Id="rId4" Type="http://schemas.openxmlformats.org/officeDocument/2006/relationships/image" Target="../media/image23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Relationship Id="rId4" Type="http://schemas.openxmlformats.org/officeDocument/2006/relationships/image" Target="../media/image31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jpg"/><Relationship Id="rId4" Type="http://schemas.openxmlformats.org/officeDocument/2006/relationships/image" Target="../media/image26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Scatter plots show the relationship between two continuous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continuous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are numeric variables that can take any number of values between any two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2" name="Google Shape;1142;p11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that the boxenplot is currently very uncommon, in fact a Google search will often auto-correct this to a “boxplot”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 use this plot type if you know your audience is familiar with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briefly explore the boxenplot and its benefits.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3" name="Google Shape;1143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4" name="Google Shape;1144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0" name="Google Shape;1150;p11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a system of letter-values we can use multiple quantiles instead of strictly quartiles.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1" name="Google Shape;1151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2" name="Google Shape;1152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" name="Google Shape;1153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8124" y="2210375"/>
            <a:ext cx="3140875" cy="29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9" name="Google Shape;1159;p1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Boxenplot showing letter-value quantiles to display against a standard boxplot: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0" name="Google Shape;1160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1" name="Google Shape;1161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2" name="Google Shape;1162;p114"/>
          <p:cNvPicPr preferRelativeResize="0"/>
          <p:nvPr/>
        </p:nvPicPr>
        <p:blipFill rotWithShape="1">
          <a:blip r:embed="rId4">
            <a:alphaModFix/>
          </a:blip>
          <a:srcRect b="17450" l="0" r="0" t="0"/>
          <a:stretch/>
        </p:blipFill>
        <p:spPr>
          <a:xfrm>
            <a:off x="1388900" y="2461650"/>
            <a:ext cx="6096000" cy="21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8" name="Google Shape;1168;p1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Boxenplot showing letter-value quantiles to display against a standard boxplot: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9" name="Google Shape;1169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0" name="Google Shape;1170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1" name="Google Shape;1171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2538" y="2457100"/>
            <a:ext cx="580072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7" name="Google Shape;1177;p1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Boxenplot in seaborn: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8" name="Google Shape;1178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9" name="Google Shape;1179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0" name="Google Shape;1180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71773"/>
            <a:ext cx="9144000" cy="2565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6" name="Google Shape;1186;p1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the main purpose of data visualizations is to inform, not confuse or show-off various esoteric plots!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lecture we will explore coding out these plot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7" name="Google Shape;1187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8" name="Google Shape;1188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1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4" name="Google Shape;1194;p1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within Categories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Creating the Plots</a:t>
            </a:r>
            <a:endParaRPr/>
          </a:p>
        </p:txBody>
      </p:sp>
      <p:pic>
        <p:nvPicPr>
          <p:cNvPr descr="watermark.jpg" id="1195" name="Google Shape;1195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6" name="Google Shape;1196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Comparison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2" name="Google Shape;1202;p1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Understanding the Plots</a:t>
            </a:r>
            <a:endParaRPr/>
          </a:p>
        </p:txBody>
      </p:sp>
      <p:pic>
        <p:nvPicPr>
          <p:cNvPr descr="watermark.jpg" id="1203" name="Google Shape;1203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4" name="Google Shape;1204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0" name="Google Shape;1210;p1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Comparison plots are essentially 2-dimensional versions of the plots we’ve learned about so far.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two main plots types discussed here: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jointplot()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1" name="Google Shape;1211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2" name="Google Shape;1212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8" name="Google Shape;1218;p1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jointplot()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map histograms to each feature of a scatterplot to clarify the distributions within each feature.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adjust the scatterplot to be a hex plot or a 2D KDE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9" name="Google Shape;1219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0" name="Google Shape;1220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Continuous Feature Examples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Salary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Temperature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6" name="Google Shape;1226;p1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Histograms with Scatterplot: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7" name="Google Shape;1227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8" name="Google Shape;1228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" name="Google Shape;1229;p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6372" y="1996250"/>
            <a:ext cx="3169525" cy="31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4" name="Google Shape;1234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199" y="2091225"/>
            <a:ext cx="3073875" cy="305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5" name="Google Shape;1235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6" name="Google Shape;1236;p1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Histograms with hexagons: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7" name="Google Shape;1237;p1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8" name="Google Shape;1238;p1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199" y="2091225"/>
            <a:ext cx="3073875" cy="305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1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Hexagons are dark the more points fall into their area.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6" name="Google Shape;1246;p1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7" name="Google Shape;1247;p1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2" name="Google Shape;1252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199" y="2091225"/>
            <a:ext cx="3073875" cy="305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3" name="Google Shape;1253;p1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4" name="Google Shape;1254;p1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Hexagons are useful when many points overlap.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5" name="Google Shape;1255;p1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6" name="Google Shape;1256;p1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1" name="Google Shape;1261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313" y="2046025"/>
            <a:ext cx="3119375" cy="309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2" name="Google Shape;1262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3" name="Google Shape;1263;p1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2D KDE plots show shaded distribution between both KDEs: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4" name="Google Shape;1264;p12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5" name="Google Shape;1265;p12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1" name="Google Shape;1271;p1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pairplot() is a quick way to compare all numerical columns in a DataFrame.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automatically creates a histogram for each column and a scatterplot comparison between all possible combinations of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2" name="Google Shape;1272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3" name="Google Shape;1273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9" name="Google Shape;1279;p1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Warning!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 can be CPU and RAM intensive for large DataFrames with many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a good idea to first filter down to only the columns you are interested 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0" name="Google Shape;1280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1" name="Google Shape;1281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1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7" name="Google Shape;1287;p1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8" name="Google Shape;1288;p1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9" name="Google Shape;1289;p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0" name="Google Shape;1290;p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3450" y="1295925"/>
            <a:ext cx="3840599" cy="38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1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6" name="Google Shape;1296;p1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7" name="Google Shape;1297;p1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8" name="Google Shape;1298;p1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9" name="Google Shape;1299;p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3290" y="1220450"/>
            <a:ext cx="4408075" cy="39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1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5" name="Google Shape;1305;p1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6" name="Google Shape;1306;p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7" name="Google Shape;1307;p1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8" name="Google Shape;1308;p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5437" y="1190500"/>
            <a:ext cx="4403775" cy="391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continuous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 allows for a value to always be between two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to be confused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features which represent distinct and unique categories: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Shapes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1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4" name="Google Shape;1314;p1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5" name="Google Shape;1315;p1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6" name="Google Shape;1316;p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7" name="Google Shape;1317;p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5097" y="1152475"/>
            <a:ext cx="4484452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3" name="Google Shape;1323;p1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code out these comparison plots in the next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4" name="Google Shape;1324;p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5" name="Google Shape;1325;p1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1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Comparison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1" name="Google Shape;1331;p1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Coding the Plots</a:t>
            </a:r>
            <a:endParaRPr/>
          </a:p>
        </p:txBody>
      </p:sp>
      <p:pic>
        <p:nvPicPr>
          <p:cNvPr descr="watermark.jpg" id="1332" name="Google Shape;1332;p1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3" name="Google Shape;1333;p1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1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Seaborn Grids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9" name="Google Shape;1339;p1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40" name="Google Shape;1340;p1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1" name="Google Shape;1341;p1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1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7" name="Google Shape;1347;p1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grid calls use Matplotlib subplots() to automatically create a grid based off a categorical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of passing in a specific number of cols or rows for the subplots, we can simply pass in the name of the column and seaborn will automatically map the subplots grid.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8" name="Google Shape;1348;p1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9" name="Google Shape;1349;p1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1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5" name="Google Shape;1355;p1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of seaborn’s built-in plot calls are running on top of this grid system.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calling the grid system allows users to heavily customize plots.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6" name="Google Shape;1356;p1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7" name="Google Shape;1357;p1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1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3" name="Google Shape;1363;p1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subplots based on grids: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4" name="Google Shape;1364;p1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5" name="Google Shape;1365;p1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6" name="Google Shape;1366;p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0325" y="1723375"/>
            <a:ext cx="3343351" cy="334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2" name="Google Shape;1372;p1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Map plots based on pairplot() grid: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3" name="Google Shape;1373;p1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4" name="Google Shape;1374;p1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5" name="Google Shape;1375;p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2711" y="1771800"/>
            <a:ext cx="3278574" cy="33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1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1" name="Google Shape;1381;p1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best understood through code, so let’s jump to the notebook!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2" name="Google Shape;1382;p1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3" name="Google Shape;1383;p1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1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Matrix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9" name="Google Shape;1389;p1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90" name="Google Shape;1390;p1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1" name="Google Shape;1391;p1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Scatter plots line up a set of two continuous features and plots them out as coordinates.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imagine employees with salaries who sell a certain dollar amount of items each year. We could explore the relationship between employee salaries and sales amount.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1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7" name="Google Shape;1397;p1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Matrix plots are the visual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equivalent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displaying a pivot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matrix plot displays all the data passed in,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visualizing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all the numeric values in a DataFrame.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every DataFrame is a valid choice for a matrix plot such as a heatmap.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8" name="Google Shape;1398;p1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9" name="Google Shape;1399;p1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1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5" name="Google Shape;1405;p1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two main matrix plot types are: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heatmap()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Visually displays the distribution of cell values with a color mapping.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clustermap()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Same visual as heatmap, but first conducts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clustering to reorganize data into groups.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6" name="Google Shape;1406;p1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7" name="Google Shape;1407;p1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2" name="Google Shape;1412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188" y="1418375"/>
            <a:ext cx="6703126" cy="331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3" name="Google Shape;1413;p1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4" name="Google Shape;1414;p1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Heatmap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5" name="Google Shape;1415;p14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6" name="Google Shape;1416;p14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1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2" name="Google Shape;1422;p1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Heatmap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3" name="Google Shape;1423;p1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4" name="Google Shape;1424;p1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5" name="Google Shape;1425;p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2000" y="1553151"/>
            <a:ext cx="5676800" cy="35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1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1" name="Google Shape;1431;p1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that a heatmap should ideally have all cells be in the same units, so the color mapping makes sense across the entire DataFrame.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particular case, all values were “rates” of percentage growth or change were in the heatmap.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2" name="Google Shape;1432;p1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3" name="Google Shape;1433;p1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8" name="Google Shape;1438;p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625" y="1844950"/>
            <a:ext cx="5215401" cy="32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9" name="Google Shape;1439;p1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0" name="Google Shape;1440;p1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we included age: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1" name="Google Shape;1441;p14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2" name="Google Shape;1442;p14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1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8" name="Google Shape;1448;p1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also comes with the ability to automatically cluster similar groupings.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discuss how this clustering is done when we learn about Machine Learning clustering techniques.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9" name="Google Shape;1449;p1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0" name="Google Shape;1450;p1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1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6" name="Google Shape;1456;p1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57" name="Google Shape;1457;p1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8" name="Google Shape;1458;p1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9" name="Google Shape;1459;p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2376" y="1049250"/>
            <a:ext cx="4002800" cy="40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1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5" name="Google Shape;1465;p1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to coding out these matrix plots!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66" name="Google Shape;1466;p1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7" name="Google Shape;1467;p1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1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Seaborn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3" name="Google Shape;1473;p1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74" name="Google Shape;1474;p1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5" name="Google Shape;1475;p1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Plot (x,y) coordinate points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2900" y="1840050"/>
            <a:ext cx="4938199" cy="31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1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1" name="Google Shape;1481;p1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goal of seaborn is to be able to use its simpler syntax to quickly create informative plots.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its difficult to test on seaborn skills since most plots are simply passing in the data and choosing x and 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2" name="Google Shape;1482;p1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3" name="Google Shape;1483;p1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1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9" name="Google Shape;1489;p1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these exercises we’ve inserted jpg images of seaborn plots we want you to replicate.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if you don’t get coloring or dimensions exactly the same as ours, focus on the general plots and relationships visualized.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0" name="Google Shape;1490;p1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1" name="Google Shape;1491;p1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1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7" name="Google Shape;1497;p1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Read the plot descriptions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carefully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of these plots have filtering and adjustments with pandas on the DataFrame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being passed into the seaborn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8" name="Google Shape;1498;p1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9" name="Google Shape;1499;p1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155"/>
          <p:cNvSpPr txBox="1"/>
          <p:nvPr>
            <p:ph type="ctrTitle"/>
          </p:nvPr>
        </p:nvSpPr>
        <p:spPr>
          <a:xfrm>
            <a:off x="396158" y="1612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Seaborn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5" name="Google Shape;1505;p1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6" name="Google Shape;1506;p1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Plot (salary,sales) coordinate points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2900" y="1840050"/>
            <a:ext cx="4938199" cy="31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can then add coloring and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5712" y="1765750"/>
            <a:ext cx="4692575" cy="303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can then add coloring and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8446" y="1710250"/>
            <a:ext cx="5050600" cy="32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Scatter Plots with seaborn!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Distribution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UNDERSTANDING PLOT TYPES</a:t>
            </a:r>
            <a:endParaRPr/>
          </a:p>
        </p:txBody>
      </p:sp>
      <p:pic>
        <p:nvPicPr>
          <p:cNvPr descr="watermark.jpg" id="204" name="Google Shape;204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5" name="Google Shape;205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is a statistical plotting library that is specifically designed to interact well with Pandas DataFrames to create common statistical plot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is built directly off of Matplotlib but uses a simpler “one-line”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Distribution plots display a single continuous feature and help visualize properties such as deviation and average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3 main distribution plot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KDE Plot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distribution of employee salaries.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way to do this is through a rug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rug plot is the simplest distribution plot and merely adds a dash or tick line for every single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y-axis does not really have a meaning.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" name="Google Shape;220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" name="Google Shape;22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 of Salaries: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Adds a tick for every salary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8" name="Google Shape;22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9" name="Google Shape;229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 of Salaries: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Optionally adjust height of ticks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 of Salaries: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Y-axis 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interpretable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 of Salaries: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Highest salary near $160,000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 of Salaries: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salaries between $60k - $120k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4" name="Google Shape;26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5" name="Google Shape;26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 of Salaries: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ticks could be right on top of eachother, we can’t tell!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4" name="Google Shape;27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we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how many ticks there are per various x-ranges, we can create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2" name="Google Shape;28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41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simple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1" name="Google Shape;29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2" name="Google Shape;29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1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4" name="Google Shape;294;p41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41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296" name="Google Shape;296;p41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297" name="Google Shape;297;p41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298" name="Google Shape;298;p41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41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41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41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using seaborn, we trade-off customization for ease of 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since its built directly off of Matplotlib, we can actually still make plt method calls to directly affect the resulting seaborn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42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place the rug plot ticks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Google Shape;30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Google Shape;30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2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42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42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13" name="Google Shape;313;p42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314" name="Google Shape;314;p42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315" name="Google Shape;315;p42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42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42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42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cxnSp>
        <p:nvCxnSpPr>
          <p:cNvPr id="319" name="Google Shape;319;p42"/>
          <p:cNvCxnSpPr/>
          <p:nvPr/>
        </p:nvCxnSpPr>
        <p:spPr>
          <a:xfrm rot="10800000">
            <a:off x="31061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42"/>
          <p:cNvCxnSpPr/>
          <p:nvPr/>
        </p:nvCxnSpPr>
        <p:spPr>
          <a:xfrm rot="10800000">
            <a:off x="43502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42"/>
          <p:cNvCxnSpPr/>
          <p:nvPr/>
        </p:nvCxnSpPr>
        <p:spPr>
          <a:xfrm rot="10800000">
            <a:off x="46537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2"/>
          <p:cNvCxnSpPr/>
          <p:nvPr/>
        </p:nvCxnSpPr>
        <p:spPr>
          <a:xfrm rot="10800000">
            <a:off x="53059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2"/>
          <p:cNvCxnSpPr/>
          <p:nvPr/>
        </p:nvCxnSpPr>
        <p:spPr>
          <a:xfrm rot="10800000">
            <a:off x="62040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2"/>
          <p:cNvCxnSpPr/>
          <p:nvPr/>
        </p:nvCxnSpPr>
        <p:spPr>
          <a:xfrm rot="10800000">
            <a:off x="69332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3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a number of “bins”, we’ll pick 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3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4" name="Google Shape;334;p43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43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36" name="Google Shape;336;p43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337" name="Google Shape;337;p43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338" name="Google Shape;338;p43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43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43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43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cxnSp>
        <p:nvCxnSpPr>
          <p:cNvPr id="342" name="Google Shape;342;p43"/>
          <p:cNvCxnSpPr/>
          <p:nvPr/>
        </p:nvCxnSpPr>
        <p:spPr>
          <a:xfrm rot="10800000">
            <a:off x="31061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43"/>
          <p:cNvCxnSpPr/>
          <p:nvPr/>
        </p:nvCxnSpPr>
        <p:spPr>
          <a:xfrm rot="10800000">
            <a:off x="43502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43"/>
          <p:cNvCxnSpPr/>
          <p:nvPr/>
        </p:nvCxnSpPr>
        <p:spPr>
          <a:xfrm rot="10800000">
            <a:off x="46537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43"/>
          <p:cNvCxnSpPr/>
          <p:nvPr/>
        </p:nvCxnSpPr>
        <p:spPr>
          <a:xfrm rot="10800000">
            <a:off x="53059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43"/>
          <p:cNvCxnSpPr/>
          <p:nvPr/>
        </p:nvCxnSpPr>
        <p:spPr>
          <a:xfrm rot="10800000">
            <a:off x="62040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43"/>
          <p:cNvCxnSpPr/>
          <p:nvPr/>
        </p:nvCxnSpPr>
        <p:spPr>
          <a:xfrm rot="10800000">
            <a:off x="69332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3"/>
          <p:cNvCxnSpPr/>
          <p:nvPr/>
        </p:nvCxnSpPr>
        <p:spPr>
          <a:xfrm>
            <a:off x="2452550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349" name="Google Shape;349;p43"/>
          <p:cNvCxnSpPr/>
          <p:nvPr/>
        </p:nvCxnSpPr>
        <p:spPr>
          <a:xfrm>
            <a:off x="406317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350" name="Google Shape;350;p43"/>
          <p:cNvCxnSpPr/>
          <p:nvPr/>
        </p:nvCxnSpPr>
        <p:spPr>
          <a:xfrm>
            <a:off x="570712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4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 ticks per bin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4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0" name="Google Shape;360;p44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44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62" name="Google Shape;362;p44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363" name="Google Shape;363;p44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364" name="Google Shape;364;p44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44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44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44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cxnSp>
        <p:nvCxnSpPr>
          <p:cNvPr id="368" name="Google Shape;368;p44"/>
          <p:cNvCxnSpPr/>
          <p:nvPr/>
        </p:nvCxnSpPr>
        <p:spPr>
          <a:xfrm rot="10800000">
            <a:off x="31061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44"/>
          <p:cNvCxnSpPr/>
          <p:nvPr/>
        </p:nvCxnSpPr>
        <p:spPr>
          <a:xfrm rot="10800000">
            <a:off x="43502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44"/>
          <p:cNvCxnSpPr/>
          <p:nvPr/>
        </p:nvCxnSpPr>
        <p:spPr>
          <a:xfrm rot="10800000">
            <a:off x="46537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44"/>
          <p:cNvCxnSpPr/>
          <p:nvPr/>
        </p:nvCxnSpPr>
        <p:spPr>
          <a:xfrm rot="10800000">
            <a:off x="53059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44"/>
          <p:cNvCxnSpPr/>
          <p:nvPr/>
        </p:nvCxnSpPr>
        <p:spPr>
          <a:xfrm rot="10800000">
            <a:off x="62040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44"/>
          <p:cNvCxnSpPr/>
          <p:nvPr/>
        </p:nvCxnSpPr>
        <p:spPr>
          <a:xfrm rot="10800000">
            <a:off x="69332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44"/>
          <p:cNvCxnSpPr/>
          <p:nvPr/>
        </p:nvCxnSpPr>
        <p:spPr>
          <a:xfrm>
            <a:off x="2452550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375" name="Google Shape;375;p44"/>
          <p:cNvCxnSpPr/>
          <p:nvPr/>
        </p:nvCxnSpPr>
        <p:spPr>
          <a:xfrm>
            <a:off x="406317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376" name="Google Shape;376;p44"/>
          <p:cNvCxnSpPr/>
          <p:nvPr/>
        </p:nvCxnSpPr>
        <p:spPr>
          <a:xfrm>
            <a:off x="570712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sp>
        <p:nvSpPr>
          <p:cNvPr id="377" name="Google Shape;377;p44"/>
          <p:cNvSpPr txBox="1"/>
          <p:nvPr/>
        </p:nvSpPr>
        <p:spPr>
          <a:xfrm>
            <a:off x="2923438" y="363040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1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378" name="Google Shape;378;p44"/>
          <p:cNvSpPr txBox="1"/>
          <p:nvPr/>
        </p:nvSpPr>
        <p:spPr>
          <a:xfrm>
            <a:off x="4569163" y="363040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3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379" name="Google Shape;379;p44"/>
          <p:cNvSpPr txBox="1"/>
          <p:nvPr/>
        </p:nvSpPr>
        <p:spPr>
          <a:xfrm>
            <a:off x="6214900" y="3630400"/>
            <a:ext cx="4335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2</a:t>
            </a:r>
            <a:endParaRPr b="1" sz="18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45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bar as high as 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6" name="Google Shape;386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7" name="Google Shape;387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5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9" name="Google Shape;389;p45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45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91" name="Google Shape;391;p45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392" name="Google Shape;392;p45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393" name="Google Shape;393;p45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45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45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p45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cxnSp>
        <p:nvCxnSpPr>
          <p:cNvPr id="397" name="Google Shape;397;p45"/>
          <p:cNvCxnSpPr/>
          <p:nvPr/>
        </p:nvCxnSpPr>
        <p:spPr>
          <a:xfrm rot="10800000">
            <a:off x="31061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45"/>
          <p:cNvCxnSpPr/>
          <p:nvPr/>
        </p:nvCxnSpPr>
        <p:spPr>
          <a:xfrm rot="10800000">
            <a:off x="43502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5"/>
          <p:cNvCxnSpPr/>
          <p:nvPr/>
        </p:nvCxnSpPr>
        <p:spPr>
          <a:xfrm rot="10800000">
            <a:off x="46537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45"/>
          <p:cNvCxnSpPr/>
          <p:nvPr/>
        </p:nvCxnSpPr>
        <p:spPr>
          <a:xfrm rot="10800000">
            <a:off x="53059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45"/>
          <p:cNvCxnSpPr/>
          <p:nvPr/>
        </p:nvCxnSpPr>
        <p:spPr>
          <a:xfrm rot="10800000">
            <a:off x="62040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45"/>
          <p:cNvCxnSpPr/>
          <p:nvPr/>
        </p:nvCxnSpPr>
        <p:spPr>
          <a:xfrm rot="10800000">
            <a:off x="69332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45"/>
          <p:cNvCxnSpPr/>
          <p:nvPr/>
        </p:nvCxnSpPr>
        <p:spPr>
          <a:xfrm>
            <a:off x="2452550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04" name="Google Shape;404;p45"/>
          <p:cNvCxnSpPr/>
          <p:nvPr/>
        </p:nvCxnSpPr>
        <p:spPr>
          <a:xfrm>
            <a:off x="406317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05" name="Google Shape;405;p45"/>
          <p:cNvCxnSpPr/>
          <p:nvPr/>
        </p:nvCxnSpPr>
        <p:spPr>
          <a:xfrm>
            <a:off x="570712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sp>
        <p:nvSpPr>
          <p:cNvPr id="406" name="Google Shape;406;p45"/>
          <p:cNvSpPr txBox="1"/>
          <p:nvPr/>
        </p:nvSpPr>
        <p:spPr>
          <a:xfrm>
            <a:off x="2923438" y="363040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1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407" name="Google Shape;407;p45"/>
          <p:cNvSpPr txBox="1"/>
          <p:nvPr/>
        </p:nvSpPr>
        <p:spPr>
          <a:xfrm>
            <a:off x="4569163" y="363040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3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408" name="Google Shape;408;p45"/>
          <p:cNvSpPr txBox="1"/>
          <p:nvPr/>
        </p:nvSpPr>
        <p:spPr>
          <a:xfrm>
            <a:off x="6214900" y="3630400"/>
            <a:ext cx="4335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2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409" name="Google Shape;409;p45"/>
          <p:cNvSpPr txBox="1"/>
          <p:nvPr/>
        </p:nvSpPr>
        <p:spPr>
          <a:xfrm>
            <a:off x="1906738" y="44291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10" name="Google Shape;410;p45"/>
          <p:cNvCxnSpPr/>
          <p:nvPr/>
        </p:nvCxnSpPr>
        <p:spPr>
          <a:xfrm>
            <a:off x="2130950" y="4606750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45"/>
          <p:cNvSpPr txBox="1"/>
          <p:nvPr/>
        </p:nvSpPr>
        <p:spPr>
          <a:xfrm>
            <a:off x="1867838" y="3728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12" name="Google Shape;412;p45"/>
          <p:cNvCxnSpPr/>
          <p:nvPr/>
        </p:nvCxnSpPr>
        <p:spPr>
          <a:xfrm>
            <a:off x="2092050" y="3905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Google Shape;413;p45"/>
          <p:cNvSpPr txBox="1"/>
          <p:nvPr/>
        </p:nvSpPr>
        <p:spPr>
          <a:xfrm>
            <a:off x="1867838" y="305787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14" name="Google Shape;414;p45"/>
          <p:cNvCxnSpPr/>
          <p:nvPr/>
        </p:nvCxnSpPr>
        <p:spPr>
          <a:xfrm>
            <a:off x="2092050" y="323547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45"/>
          <p:cNvSpPr txBox="1"/>
          <p:nvPr/>
        </p:nvSpPr>
        <p:spPr>
          <a:xfrm>
            <a:off x="1867838" y="2422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16" name="Google Shape;416;p45"/>
          <p:cNvCxnSpPr/>
          <p:nvPr/>
        </p:nvCxnSpPr>
        <p:spPr>
          <a:xfrm>
            <a:off x="2092050" y="2599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7" name="Google Shape;417;p45"/>
          <p:cNvSpPr txBox="1"/>
          <p:nvPr/>
        </p:nvSpPr>
        <p:spPr>
          <a:xfrm>
            <a:off x="1867838" y="1837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418" name="Google Shape;418;p45"/>
          <p:cNvCxnSpPr/>
          <p:nvPr/>
        </p:nvCxnSpPr>
        <p:spPr>
          <a:xfrm>
            <a:off x="2092050" y="2014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6"/>
          <p:cNvSpPr/>
          <p:nvPr/>
        </p:nvSpPr>
        <p:spPr>
          <a:xfrm>
            <a:off x="5566400" y="3095950"/>
            <a:ext cx="1583700" cy="1521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6"/>
          <p:cNvSpPr/>
          <p:nvPr/>
        </p:nvSpPr>
        <p:spPr>
          <a:xfrm>
            <a:off x="3923900" y="2599725"/>
            <a:ext cx="1642500" cy="2004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6"/>
          <p:cNvSpPr/>
          <p:nvPr/>
        </p:nvSpPr>
        <p:spPr>
          <a:xfrm>
            <a:off x="2283425" y="3905725"/>
            <a:ext cx="1642500" cy="699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46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bar as high as 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8" name="Google Shape;42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9" name="Google Shape;42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6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1" name="Google Shape;431;p46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46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433" name="Google Shape;433;p46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434" name="Google Shape;434;p46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35" name="Google Shape;435;p46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46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46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8" name="Google Shape;438;p46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cxnSp>
        <p:nvCxnSpPr>
          <p:cNvPr id="439" name="Google Shape;439;p46"/>
          <p:cNvCxnSpPr/>
          <p:nvPr/>
        </p:nvCxnSpPr>
        <p:spPr>
          <a:xfrm rot="10800000">
            <a:off x="31061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6"/>
          <p:cNvCxnSpPr/>
          <p:nvPr/>
        </p:nvCxnSpPr>
        <p:spPr>
          <a:xfrm rot="10800000">
            <a:off x="43502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46"/>
          <p:cNvCxnSpPr/>
          <p:nvPr/>
        </p:nvCxnSpPr>
        <p:spPr>
          <a:xfrm rot="10800000">
            <a:off x="46537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46"/>
          <p:cNvCxnSpPr/>
          <p:nvPr/>
        </p:nvCxnSpPr>
        <p:spPr>
          <a:xfrm rot="10800000">
            <a:off x="53059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46"/>
          <p:cNvCxnSpPr/>
          <p:nvPr/>
        </p:nvCxnSpPr>
        <p:spPr>
          <a:xfrm rot="10800000">
            <a:off x="62040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46"/>
          <p:cNvCxnSpPr/>
          <p:nvPr/>
        </p:nvCxnSpPr>
        <p:spPr>
          <a:xfrm rot="10800000">
            <a:off x="69332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46"/>
          <p:cNvCxnSpPr/>
          <p:nvPr/>
        </p:nvCxnSpPr>
        <p:spPr>
          <a:xfrm>
            <a:off x="2452550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46" name="Google Shape;446;p46"/>
          <p:cNvCxnSpPr/>
          <p:nvPr/>
        </p:nvCxnSpPr>
        <p:spPr>
          <a:xfrm>
            <a:off x="406317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47" name="Google Shape;447;p46"/>
          <p:cNvCxnSpPr/>
          <p:nvPr/>
        </p:nvCxnSpPr>
        <p:spPr>
          <a:xfrm>
            <a:off x="570712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sp>
        <p:nvSpPr>
          <p:cNvPr id="448" name="Google Shape;448;p46"/>
          <p:cNvSpPr txBox="1"/>
          <p:nvPr/>
        </p:nvSpPr>
        <p:spPr>
          <a:xfrm>
            <a:off x="2923438" y="363040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1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449" name="Google Shape;449;p46"/>
          <p:cNvSpPr txBox="1"/>
          <p:nvPr/>
        </p:nvSpPr>
        <p:spPr>
          <a:xfrm>
            <a:off x="4569163" y="363040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3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450" name="Google Shape;450;p46"/>
          <p:cNvSpPr txBox="1"/>
          <p:nvPr/>
        </p:nvSpPr>
        <p:spPr>
          <a:xfrm>
            <a:off x="6214900" y="3630400"/>
            <a:ext cx="4335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2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451" name="Google Shape;451;p46"/>
          <p:cNvSpPr txBox="1"/>
          <p:nvPr/>
        </p:nvSpPr>
        <p:spPr>
          <a:xfrm>
            <a:off x="1906738" y="44291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52" name="Google Shape;452;p46"/>
          <p:cNvCxnSpPr/>
          <p:nvPr/>
        </p:nvCxnSpPr>
        <p:spPr>
          <a:xfrm>
            <a:off x="2130950" y="4606750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Google Shape;453;p46"/>
          <p:cNvSpPr txBox="1"/>
          <p:nvPr/>
        </p:nvSpPr>
        <p:spPr>
          <a:xfrm>
            <a:off x="1867838" y="3728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54" name="Google Shape;454;p46"/>
          <p:cNvCxnSpPr/>
          <p:nvPr/>
        </p:nvCxnSpPr>
        <p:spPr>
          <a:xfrm>
            <a:off x="2092050" y="3905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46"/>
          <p:cNvSpPr txBox="1"/>
          <p:nvPr/>
        </p:nvSpPr>
        <p:spPr>
          <a:xfrm>
            <a:off x="1867838" y="305787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56" name="Google Shape;456;p46"/>
          <p:cNvCxnSpPr/>
          <p:nvPr/>
        </p:nvCxnSpPr>
        <p:spPr>
          <a:xfrm>
            <a:off x="2092050" y="323547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46"/>
          <p:cNvSpPr txBox="1"/>
          <p:nvPr/>
        </p:nvSpPr>
        <p:spPr>
          <a:xfrm>
            <a:off x="1867838" y="2422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58" name="Google Shape;458;p46"/>
          <p:cNvCxnSpPr/>
          <p:nvPr/>
        </p:nvCxnSpPr>
        <p:spPr>
          <a:xfrm>
            <a:off x="2092050" y="2599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46"/>
          <p:cNvSpPr txBox="1"/>
          <p:nvPr/>
        </p:nvSpPr>
        <p:spPr>
          <a:xfrm>
            <a:off x="1867838" y="1837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460" name="Google Shape;460;p46"/>
          <p:cNvCxnSpPr/>
          <p:nvPr/>
        </p:nvCxnSpPr>
        <p:spPr>
          <a:xfrm>
            <a:off x="2092050" y="2014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7"/>
          <p:cNvSpPr/>
          <p:nvPr/>
        </p:nvSpPr>
        <p:spPr>
          <a:xfrm>
            <a:off x="5566400" y="3095950"/>
            <a:ext cx="1583700" cy="1521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7"/>
          <p:cNvSpPr/>
          <p:nvPr/>
        </p:nvSpPr>
        <p:spPr>
          <a:xfrm>
            <a:off x="3923900" y="2599725"/>
            <a:ext cx="1642500" cy="2004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7"/>
          <p:cNvSpPr/>
          <p:nvPr/>
        </p:nvSpPr>
        <p:spPr>
          <a:xfrm>
            <a:off x="2283425" y="3905725"/>
            <a:ext cx="1642500" cy="699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47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bar as high as 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0" name="Google Shape;47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1" name="Google Shape;47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7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3" name="Google Shape;473;p47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47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475" name="Google Shape;475;p47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476" name="Google Shape;476;p47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77" name="Google Shape;477;p47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47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47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p47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cxnSp>
        <p:nvCxnSpPr>
          <p:cNvPr id="481" name="Google Shape;481;p47"/>
          <p:cNvCxnSpPr/>
          <p:nvPr/>
        </p:nvCxnSpPr>
        <p:spPr>
          <a:xfrm>
            <a:off x="2452550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82" name="Google Shape;482;p47"/>
          <p:cNvCxnSpPr/>
          <p:nvPr/>
        </p:nvCxnSpPr>
        <p:spPr>
          <a:xfrm>
            <a:off x="406317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83" name="Google Shape;483;p47"/>
          <p:cNvCxnSpPr/>
          <p:nvPr/>
        </p:nvCxnSpPr>
        <p:spPr>
          <a:xfrm>
            <a:off x="570712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sp>
        <p:nvSpPr>
          <p:cNvPr id="484" name="Google Shape;484;p47"/>
          <p:cNvSpPr txBox="1"/>
          <p:nvPr/>
        </p:nvSpPr>
        <p:spPr>
          <a:xfrm>
            <a:off x="1906738" y="44291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85" name="Google Shape;485;p47"/>
          <p:cNvCxnSpPr/>
          <p:nvPr/>
        </p:nvCxnSpPr>
        <p:spPr>
          <a:xfrm>
            <a:off x="2130950" y="4606750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" name="Google Shape;486;p47"/>
          <p:cNvSpPr txBox="1"/>
          <p:nvPr/>
        </p:nvSpPr>
        <p:spPr>
          <a:xfrm>
            <a:off x="1867838" y="3728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87" name="Google Shape;487;p47"/>
          <p:cNvCxnSpPr/>
          <p:nvPr/>
        </p:nvCxnSpPr>
        <p:spPr>
          <a:xfrm>
            <a:off x="2092050" y="3905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8" name="Google Shape;488;p47"/>
          <p:cNvSpPr txBox="1"/>
          <p:nvPr/>
        </p:nvSpPr>
        <p:spPr>
          <a:xfrm>
            <a:off x="1867838" y="305787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89" name="Google Shape;489;p47"/>
          <p:cNvCxnSpPr/>
          <p:nvPr/>
        </p:nvCxnSpPr>
        <p:spPr>
          <a:xfrm>
            <a:off x="2092050" y="323547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Google Shape;490;p47"/>
          <p:cNvSpPr txBox="1"/>
          <p:nvPr/>
        </p:nvSpPr>
        <p:spPr>
          <a:xfrm>
            <a:off x="1867838" y="2422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91" name="Google Shape;491;p47"/>
          <p:cNvCxnSpPr/>
          <p:nvPr/>
        </p:nvCxnSpPr>
        <p:spPr>
          <a:xfrm>
            <a:off x="2092050" y="2599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47"/>
          <p:cNvSpPr txBox="1"/>
          <p:nvPr/>
        </p:nvSpPr>
        <p:spPr>
          <a:xfrm>
            <a:off x="1867838" y="1837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493" name="Google Shape;493;p47"/>
          <p:cNvCxnSpPr/>
          <p:nvPr/>
        </p:nvCxnSpPr>
        <p:spPr>
          <a:xfrm>
            <a:off x="2092050" y="2014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8"/>
          <p:cNvSpPr/>
          <p:nvPr/>
        </p:nvSpPr>
        <p:spPr>
          <a:xfrm>
            <a:off x="5566400" y="3095950"/>
            <a:ext cx="1583700" cy="1521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8"/>
          <p:cNvSpPr/>
          <p:nvPr/>
        </p:nvSpPr>
        <p:spPr>
          <a:xfrm>
            <a:off x="3923900" y="2599725"/>
            <a:ext cx="1642500" cy="2004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8"/>
          <p:cNvSpPr/>
          <p:nvPr/>
        </p:nvSpPr>
        <p:spPr>
          <a:xfrm>
            <a:off x="2283425" y="3905725"/>
            <a:ext cx="1642500" cy="699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2" name="Google Shape;502;p48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 is complete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3" name="Google Shape;50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4" name="Google Shape;504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8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6" name="Google Shape;506;p48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" name="Google Shape;507;p48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508" name="Google Shape;508;p48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509" name="Google Shape;509;p48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10" name="Google Shape;510;p48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48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48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3" name="Google Shape;513;p48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sp>
        <p:nvSpPr>
          <p:cNvPr id="514" name="Google Shape;514;p48"/>
          <p:cNvSpPr txBox="1"/>
          <p:nvPr/>
        </p:nvSpPr>
        <p:spPr>
          <a:xfrm>
            <a:off x="1906738" y="44291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15" name="Google Shape;515;p48"/>
          <p:cNvCxnSpPr/>
          <p:nvPr/>
        </p:nvCxnSpPr>
        <p:spPr>
          <a:xfrm>
            <a:off x="2130950" y="4606750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48"/>
          <p:cNvSpPr txBox="1"/>
          <p:nvPr/>
        </p:nvSpPr>
        <p:spPr>
          <a:xfrm>
            <a:off x="1867838" y="3728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517" name="Google Shape;517;p48"/>
          <p:cNvCxnSpPr/>
          <p:nvPr/>
        </p:nvCxnSpPr>
        <p:spPr>
          <a:xfrm>
            <a:off x="2092050" y="3905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48"/>
          <p:cNvSpPr txBox="1"/>
          <p:nvPr/>
        </p:nvSpPr>
        <p:spPr>
          <a:xfrm>
            <a:off x="1867838" y="305787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519" name="Google Shape;519;p48"/>
          <p:cNvCxnSpPr/>
          <p:nvPr/>
        </p:nvCxnSpPr>
        <p:spPr>
          <a:xfrm>
            <a:off x="2092050" y="323547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48"/>
          <p:cNvSpPr txBox="1"/>
          <p:nvPr/>
        </p:nvSpPr>
        <p:spPr>
          <a:xfrm>
            <a:off x="1867838" y="2422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521" name="Google Shape;521;p48"/>
          <p:cNvCxnSpPr/>
          <p:nvPr/>
        </p:nvCxnSpPr>
        <p:spPr>
          <a:xfrm>
            <a:off x="2092050" y="2599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2" name="Google Shape;522;p48"/>
          <p:cNvSpPr txBox="1"/>
          <p:nvPr/>
        </p:nvSpPr>
        <p:spPr>
          <a:xfrm>
            <a:off x="1867838" y="1837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523" name="Google Shape;523;p48"/>
          <p:cNvCxnSpPr/>
          <p:nvPr/>
        </p:nvCxnSpPr>
        <p:spPr>
          <a:xfrm>
            <a:off x="2092050" y="2014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9"/>
          <p:cNvSpPr/>
          <p:nvPr/>
        </p:nvSpPr>
        <p:spPr>
          <a:xfrm>
            <a:off x="5566400" y="3095950"/>
            <a:ext cx="1583700" cy="1521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9"/>
          <p:cNvSpPr/>
          <p:nvPr/>
        </p:nvSpPr>
        <p:spPr>
          <a:xfrm>
            <a:off x="3923900" y="2599725"/>
            <a:ext cx="1642500" cy="2004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9"/>
          <p:cNvSpPr/>
          <p:nvPr/>
        </p:nvSpPr>
        <p:spPr>
          <a:xfrm>
            <a:off x="2283425" y="3905725"/>
            <a:ext cx="1642500" cy="699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49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Y-axis can also be normalized as percent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3" name="Google Shape;533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4" name="Google Shape;534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9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6" name="Google Shape;536;p49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7" name="Google Shape;537;p49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538" name="Google Shape;538;p49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539" name="Google Shape;539;p49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40" name="Google Shape;540;p49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49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49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3" name="Google Shape;543;p49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sp>
        <p:nvSpPr>
          <p:cNvPr id="544" name="Google Shape;544;p49"/>
          <p:cNvSpPr txBox="1"/>
          <p:nvPr/>
        </p:nvSpPr>
        <p:spPr>
          <a:xfrm>
            <a:off x="1906738" y="44291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45" name="Google Shape;545;p49"/>
          <p:cNvCxnSpPr/>
          <p:nvPr/>
        </p:nvCxnSpPr>
        <p:spPr>
          <a:xfrm>
            <a:off x="2130950" y="4606750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6" name="Google Shape;546;p49"/>
          <p:cNvSpPr txBox="1"/>
          <p:nvPr/>
        </p:nvSpPr>
        <p:spPr>
          <a:xfrm>
            <a:off x="1469150" y="3724063"/>
            <a:ext cx="7563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0.166</a:t>
            </a:r>
            <a:endParaRPr/>
          </a:p>
        </p:txBody>
      </p:sp>
      <p:cxnSp>
        <p:nvCxnSpPr>
          <p:cNvPr id="547" name="Google Shape;547;p49"/>
          <p:cNvCxnSpPr/>
          <p:nvPr/>
        </p:nvCxnSpPr>
        <p:spPr>
          <a:xfrm>
            <a:off x="2092050" y="3905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p49"/>
          <p:cNvSpPr txBox="1"/>
          <p:nvPr/>
        </p:nvSpPr>
        <p:spPr>
          <a:xfrm>
            <a:off x="1492408" y="3018963"/>
            <a:ext cx="7098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0.333</a:t>
            </a:r>
            <a:endParaRPr/>
          </a:p>
        </p:txBody>
      </p:sp>
      <p:cxnSp>
        <p:nvCxnSpPr>
          <p:cNvPr id="549" name="Google Shape;549;p49"/>
          <p:cNvCxnSpPr/>
          <p:nvPr/>
        </p:nvCxnSpPr>
        <p:spPr>
          <a:xfrm>
            <a:off x="2092050" y="323547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0" name="Google Shape;550;p49"/>
          <p:cNvSpPr txBox="1"/>
          <p:nvPr/>
        </p:nvSpPr>
        <p:spPr>
          <a:xfrm>
            <a:off x="1645306" y="2422125"/>
            <a:ext cx="6561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0.5</a:t>
            </a:r>
            <a:endParaRPr/>
          </a:p>
        </p:txBody>
      </p:sp>
      <p:cxnSp>
        <p:nvCxnSpPr>
          <p:cNvPr id="551" name="Google Shape;551;p49"/>
          <p:cNvCxnSpPr/>
          <p:nvPr/>
        </p:nvCxnSpPr>
        <p:spPr>
          <a:xfrm>
            <a:off x="2092050" y="2599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50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number of bins shows more detail instead of general trends.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8" name="Google Shape;558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9" name="Google Shape;559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488" y="2305825"/>
            <a:ext cx="36290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6" name="Google Shape;566;p51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number of bins shows more detail instead of general trends.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7" name="Google Shape;56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8" name="Google Shape;568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488" y="2305825"/>
            <a:ext cx="36290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typical seaborn plot uses one line of code,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sns.scatterplot(x='salary',y='sales',data=df)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takes in a pandas DataFrame and then the user provides the corresponding string column names for x and y (depending on the plot type)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5" name="Google Shape;575;p52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number of bins shows more detail instead of general trends.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6" name="Google Shape;57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7" name="Google Shape;577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6063" y="2305825"/>
            <a:ext cx="35718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4" name="Google Shape;584;p53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also allows us to add on a KDE plot curve on top of a histogram.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5" name="Google Shape;585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6" name="Google Shape;586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50" y="2201050"/>
            <a:ext cx="35433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54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a KDE plot is and how it is constructed.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4" name="Google Shape;594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5" name="Google Shape;595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50" y="2201050"/>
            <a:ext cx="35433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2" name="Google Shape;602;p55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KDE stands for Kernel Density Estimation.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a method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estimating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probability density function of a random variable.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simpler terms, it is a way of estimating a continuous probability curve for a finite data sample.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3" name="Google Shape;60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4" name="Google Shape;60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0" name="Google Shape;610;p56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KDE plots are best understood by visualizing their “construction”.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start with a rug plot….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1" name="Google Shape;61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2" name="Google Shape;61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8" name="Google Shape;618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9" name="Google Shape;619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8450" y="1173288"/>
            <a:ext cx="7067106" cy="3628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6" name="Google Shape;626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7" name="Google Shape;627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3723" y="1055250"/>
            <a:ext cx="7059402" cy="3559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4" name="Google Shape;63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5" name="Google Shape;63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3475" y="1179676"/>
            <a:ext cx="68770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2" name="Google Shape;64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3" name="Google Shape;64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011" y="1112749"/>
            <a:ext cx="6376625" cy="31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0" name="Google Shape;650;p61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change the kernel and bandwidth used which can make your KDE show more or less of the variance contained in the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lecture we will explore how to create these plots with python and seaborn!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1" name="Google Shape;651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2" name="Google Shape;652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focus on understanding the use cases for each plot and the seaborn syntax for them.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Online Docs: </a:t>
            </a: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https://seaborn.pydata.org/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 student question: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“How do I choose which plot to use?”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Distribution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8" name="Google Shape;658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CODING WITH SEABORN</a:t>
            </a:r>
            <a:endParaRPr/>
          </a:p>
        </p:txBody>
      </p:sp>
      <p:pic>
        <p:nvPicPr>
          <p:cNvPr descr="watermark.jpg" id="659" name="Google Shape;659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0" name="Google Shape;660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6" name="Google Shape;666;p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Estimation within Categories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Understanding the Plots</a:t>
            </a:r>
            <a:endParaRPr/>
          </a:p>
        </p:txBody>
      </p:sp>
      <p:pic>
        <p:nvPicPr>
          <p:cNvPr descr="watermark.jpg" id="667" name="Google Shape;667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8" name="Google Shape;668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4" name="Google Shape;674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categorical plots discussed here will display a statistical metrics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mean value per category or a count of the number of rows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the visualization equivalent of a groupby()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5" name="Google Shape;675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6" name="Google Shape;676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2" name="Google Shape;682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two main types of plots for this are: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Counts number of rows per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form of displaying any chosen metric per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3" name="Google Shape;683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4" name="Google Shape;684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0" name="Google Shape;690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Countplot for corporate divisions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1" name="Google Shape;691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2" name="Google Shape;692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800" y="1749048"/>
            <a:ext cx="7348401" cy="315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" name="Google Shape;69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900" y="1725500"/>
            <a:ext cx="7527899" cy="32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0" name="Google Shape;700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Countplot for education level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1" name="Google Shape;701;p6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2" name="Google Shape;702;p6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Countplot with additional hue separation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9" name="Google Shape;709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0" name="Google Shape;710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088" y="1719225"/>
            <a:ext cx="7289325" cy="314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7" name="Google Shape;717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barplot is the general form that allows you to choose any measure or estimator for the y axis.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plot the mean value and standard deviation per category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8" name="Google Shape;718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9" name="Google Shape;719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5" name="Google Shape;725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very careful with these plots, since the bar is filled and continuous, a viewer may interpret continuity along the y-axis which may be incorrect!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make sure to add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additional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labeling and explanation for these plots!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6" name="Google Shape;726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7" name="Google Shape;727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3" name="Google Shape;733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Barplot showing mean and SD bar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4" name="Google Shape;734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5" name="Google Shape;735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4188" y="1820475"/>
            <a:ext cx="5475624" cy="32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depends on what questions or relationships you are trying to understand.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Image Searching “Choosing a plot visualization” will yield many useful flowcharts.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of this section, you will have a good intuition of which plots to 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2" name="Google Shape;742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this best shown with a barplot?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3" name="Google Shape;74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4" name="Google Shape;74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4188" y="1820475"/>
            <a:ext cx="5475624" cy="32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1" name="Google Shape;751;p7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Probably not! These are just single values!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2" name="Google Shape;752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3" name="Google Shape;753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4188" y="1820475"/>
            <a:ext cx="5475624" cy="32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0" name="Google Shape;760;p7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simple table is probably better.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1" name="Google Shape;761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2" name="Google Shape;762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8313" y="1949124"/>
            <a:ext cx="3927376" cy="28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9" name="Google Shape;769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coding out these plots with seaborn in the next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0" name="Google Shape;770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1" name="Google Shape;771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7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7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Estimation within Categories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Coding the Plots </a:t>
            </a:r>
            <a:endParaRPr/>
          </a:p>
        </p:txBody>
      </p:sp>
      <p:pic>
        <p:nvPicPr>
          <p:cNvPr descr="watermark.jpg" id="778" name="Google Shape;778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9" name="Google Shape;779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7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5" name="Google Shape;785;p7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within Categories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Understanding the Plots</a:t>
            </a:r>
            <a:endParaRPr/>
          </a:p>
        </p:txBody>
      </p:sp>
      <p:pic>
        <p:nvPicPr>
          <p:cNvPr descr="watermark.jpg" id="786" name="Google Shape;786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7" name="Google Shape;787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explored distribution plots for a single feature, but what if we want to compare distributions across categories?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instead of the distribution of everyone’s salary, we can compare the distributions of salaries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level of education.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4" name="Google Shape;794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5" name="Google Shape;795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1" name="Google Shape;801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first separate out each category, then create the distribution visualization.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plot types we have available….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2" name="Google Shape;80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3" name="Google Shape;80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9" name="Google Shape;809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Distribution within Categories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Boxplot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Violinplot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Swarmplot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Boxenplot (Letter-Value Plot)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understanding these plots on the previous salary dataset.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0" name="Google Shape;81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1" name="Google Shape;81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7" name="Google Shape;817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Boxplot displays the distribution of a continuous variable.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does this through the use of quartiles.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Quartiles separate out the data into 4 equal number of data points 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25% of data points are in bottom quartile.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50th percentile (Q2) is the median.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8" name="Google Shape;81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9" name="Google Shape;81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Topics: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Scatter 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Distribution 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Comparison 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Grids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Matrix 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5" name="Google Shape;825;p82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Boxplot on single feature: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6" name="Google Shape;826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7" name="Google Shape;827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4" name="Google Shape;834;p83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Median is 50th percentile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5" name="Google Shape;835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6" name="Google Shape;836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8" name="Google Shape;838;p83"/>
          <p:cNvCxnSpPr/>
          <p:nvPr/>
        </p:nvCxnSpPr>
        <p:spPr>
          <a:xfrm flipH="1" rot="10800000">
            <a:off x="4267025" y="1737550"/>
            <a:ext cx="607500" cy="4767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39" name="Google Shape;839;p83"/>
          <p:cNvSpPr txBox="1"/>
          <p:nvPr/>
        </p:nvSpPr>
        <p:spPr>
          <a:xfrm>
            <a:off x="4712925" y="1453500"/>
            <a:ext cx="1975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Median (Q2)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5" name="Google Shape;845;p84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Median splits data in half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6" name="Google Shape;846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7" name="Google Shape;847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9" name="Google Shape;849;p84"/>
          <p:cNvCxnSpPr/>
          <p:nvPr/>
        </p:nvCxnSpPr>
        <p:spPr>
          <a:xfrm flipH="1" rot="10800000">
            <a:off x="4267025" y="1737550"/>
            <a:ext cx="607500" cy="4767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50" name="Google Shape;850;p84"/>
          <p:cNvSpPr txBox="1"/>
          <p:nvPr/>
        </p:nvSpPr>
        <p:spPr>
          <a:xfrm>
            <a:off x="4712925" y="1453500"/>
            <a:ext cx="1975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Median (Q2)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6" name="Google Shape;856;p85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IQR defines the box width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7" name="Google Shape;857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8" name="Google Shape;858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9" name="Google Shape;859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85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85"/>
          <p:cNvSpPr txBox="1"/>
          <p:nvPr/>
        </p:nvSpPr>
        <p:spPr>
          <a:xfrm>
            <a:off x="1506925" y="1530375"/>
            <a:ext cx="5089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 - Interquartile Range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2" name="Google Shape;862;p85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3" name="Google Shape;863;p85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9" name="Google Shape;869;p86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50% of all data points are inside the box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0" name="Google Shape;870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1" name="Google Shape;871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86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86"/>
          <p:cNvSpPr txBox="1"/>
          <p:nvPr/>
        </p:nvSpPr>
        <p:spPr>
          <a:xfrm>
            <a:off x="1506925" y="1530375"/>
            <a:ext cx="5089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 - Interquartile Range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5" name="Google Shape;875;p86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86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2" name="Google Shape;882;p87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50% of all data points are inside the box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3" name="Google Shape;88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4" name="Google Shape;88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87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87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8" name="Google Shape;888;p87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9" name="Google Shape;889;p87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88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Q1 is the 25th percentile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6" name="Google Shape;896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7" name="Google Shape;897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p88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88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1" name="Google Shape;901;p88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2" name="Google Shape;902;p88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89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25% of data points are below Q1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9" name="Google Shape;909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0" name="Google Shape;910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1" name="Google Shape;911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89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89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4" name="Google Shape;914;p89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5" name="Google Shape;915;p89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1" name="Google Shape;921;p90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Q3 is the 75th percentile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2" name="Google Shape;922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3" name="Google Shape;923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Google Shape;924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90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90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7" name="Google Shape;927;p90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8" name="Google Shape;928;p90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4" name="Google Shape;934;p91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25% of all points are above Q3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5" name="Google Shape;935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6" name="Google Shape;936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91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91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0" name="Google Shape;940;p91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1" name="Google Shape;941;p91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7" name="Google Shape;947;p92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“whiskers” are defined by 1.5 × IQR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8" name="Google Shape;948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9" name="Google Shape;949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Google Shape;950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92"/>
          <p:cNvSpPr/>
          <p:nvPr/>
        </p:nvSpPr>
        <p:spPr>
          <a:xfrm rot="5400000">
            <a:off x="2875450" y="1860600"/>
            <a:ext cx="269100" cy="14223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92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3" name="Google Shape;953;p92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4" name="Google Shape;954;p92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5" name="Google Shape;955;p92"/>
          <p:cNvSpPr/>
          <p:nvPr/>
        </p:nvSpPr>
        <p:spPr>
          <a:xfrm rot="5400000">
            <a:off x="5293425" y="1840000"/>
            <a:ext cx="269100" cy="13839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92"/>
          <p:cNvSpPr txBox="1"/>
          <p:nvPr/>
        </p:nvSpPr>
        <p:spPr>
          <a:xfrm>
            <a:off x="4843525" y="1968650"/>
            <a:ext cx="1383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1.5 × </a:t>
            </a: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7" name="Google Shape;957;p92"/>
          <p:cNvSpPr txBox="1"/>
          <p:nvPr/>
        </p:nvSpPr>
        <p:spPr>
          <a:xfrm>
            <a:off x="2360300" y="1968650"/>
            <a:ext cx="1383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1.5 × 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8" name="Google Shape;958;p92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4" name="Google Shape;964;p93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Outside of the whiskers are outliers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5" name="Google Shape;965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6" name="Google Shape;966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Google Shape;967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93"/>
          <p:cNvSpPr/>
          <p:nvPr/>
        </p:nvSpPr>
        <p:spPr>
          <a:xfrm rot="5400000">
            <a:off x="2875450" y="1860600"/>
            <a:ext cx="269100" cy="14223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93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0" name="Google Shape;970;p93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1" name="Google Shape;971;p93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93"/>
          <p:cNvSpPr/>
          <p:nvPr/>
        </p:nvSpPr>
        <p:spPr>
          <a:xfrm rot="5400000">
            <a:off x="5293425" y="1840000"/>
            <a:ext cx="269100" cy="13839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93"/>
          <p:cNvSpPr txBox="1"/>
          <p:nvPr/>
        </p:nvSpPr>
        <p:spPr>
          <a:xfrm>
            <a:off x="4843525" y="1968650"/>
            <a:ext cx="1383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1.5 × 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4" name="Google Shape;974;p93"/>
          <p:cNvSpPr txBox="1"/>
          <p:nvPr/>
        </p:nvSpPr>
        <p:spPr>
          <a:xfrm>
            <a:off x="2360300" y="1968650"/>
            <a:ext cx="1383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1.5 × 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5" name="Google Shape;975;p93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93"/>
          <p:cNvSpPr txBox="1"/>
          <p:nvPr/>
        </p:nvSpPr>
        <p:spPr>
          <a:xfrm>
            <a:off x="7326750" y="2199300"/>
            <a:ext cx="11766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7" name="Google Shape;977;p93"/>
          <p:cNvCxnSpPr/>
          <p:nvPr/>
        </p:nvCxnSpPr>
        <p:spPr>
          <a:xfrm flipH="1" rot="10800000">
            <a:off x="6588900" y="2590950"/>
            <a:ext cx="776400" cy="4767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3" name="Google Shape;983;p94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Boxplot quickly gives statistical distribution information in a visual format: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4" name="Google Shape;984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5" name="Google Shape;985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Google Shape;986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2" name="Google Shape;992;p95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Boxplot can be oriented vertically or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horizontally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3" name="Google Shape;993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4" name="Google Shape;994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5" name="Google Shape;995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6750" y="1777425"/>
            <a:ext cx="2206550" cy="336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1" name="Google Shape;1001;p96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create a box plot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category!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2" name="Google Shape;1002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3" name="Google Shape;1003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91809"/>
            <a:ext cx="9144000" cy="2388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0" name="Google Shape;1010;p97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create a box plot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category!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1" name="Google Shape;1011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2" name="Google Shape;1012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3" name="Google Shape;1013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04273"/>
            <a:ext cx="9144000" cy="2565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9" name="Google Shape;1019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violin plot plays a similar role as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box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displays the probability density across the data using a KDE.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imagine it as a mirrored KDE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0" name="Google Shape;1020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1" name="Google Shape;1021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7" name="Google Shape;1027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violin plot plays a similar role as the box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displays the probability density across the data using a KDE.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imagine it as a mirrored KDE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8" name="Google Shape;1028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9" name="Google Shape;1029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5" name="Google Shape;1035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take the KDE of a single feature: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6" name="Google Shape;1036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7" name="Google Shape;1037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Google Shape;1038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87" y="1789887"/>
            <a:ext cx="8067623" cy="15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4" name="Google Shape;1044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then “mirror” it: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5" name="Google Shape;1045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6" name="Google Shape;1046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7" name="Google Shape;1047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87" y="1789887"/>
            <a:ext cx="8067623" cy="15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Google Shape;1048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538187" y="3283775"/>
            <a:ext cx="8067623" cy="15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Scatter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4" name="Google Shape;1054;p10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combine it to get the violin plot: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5" name="Google Shape;1055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6" name="Google Shape;1056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538200" y="3005150"/>
            <a:ext cx="8067623" cy="15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8" name="Google Shape;1058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200" y="2366512"/>
            <a:ext cx="8067623" cy="15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4" name="Google Shape;1064;p10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combine it to get the violin plot: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5" name="Google Shape;1065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6" name="Google Shape;1066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7" name="Google Shape;1067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325" y="2022849"/>
            <a:ext cx="8282898" cy="25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3" name="Google Shape;1073;p1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violin plots can then be created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category: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4" name="Google Shape;1074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5" name="Google Shape;1075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6" name="Google Shape;1076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1961"/>
            <a:ext cx="9144000" cy="2385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2" name="Google Shape;1082;p10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violin plots can then be created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category: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3" name="Google Shape;1083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4" name="Google Shape;1084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085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1961"/>
            <a:ext cx="9144000" cy="2385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1" name="Google Shape;1091;p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few more less common categorical distribution plots are the swarmplot and the boxenplot.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these plot types...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92" name="Google Shape;1092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3" name="Google Shape;1093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9" name="Google Shape;1099;p10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swarmplot is very simple and simply shows all the data points in the distribution.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very large data sets, it won’t show all the points, but will display the general distribution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0" name="Google Shape;1100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1" name="Google Shape;1101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7" name="Google Shape;1107;p10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Swarmplot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8" name="Google Shape;1108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9" name="Google Shape;1109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110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14874"/>
            <a:ext cx="8420699" cy="25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6" name="Google Shape;1116;p10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Swarmplot per Category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7" name="Google Shape;1117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8" name="Google Shape;1118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9" name="Google Shape;1119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03773"/>
            <a:ext cx="9144000" cy="2565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5" name="Google Shape;1125;p11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Change size of points to show more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6" name="Google Shape;1126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7" name="Google Shape;1127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" name="Google Shape;1128;p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03773"/>
            <a:ext cx="9144000" cy="2565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4" name="Google Shape;1134;p11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boxenplot (Letter-value plot) is a relatively new plot developed in 2011 by Heike Hofmann, Karen Kafadar, and Hadley Wickham.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Its mainly designed as an expansion upon the normal box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read the linked paper in the notebook if you end up using this plot!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5" name="Google Shape;1135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6" name="Google Shape;1136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