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</p:sldIdLst>
  <p:sldSz cy="5143500" cx="9144000"/>
  <p:notesSz cx="6858000" cy="9144000"/>
  <p:embeddedFontLst>
    <p:embeddedFont>
      <p:font typeface="Montserrat"/>
      <p:regular r:id="rId119"/>
      <p:bold r:id="rId120"/>
      <p:italic r:id="rId121"/>
      <p:boldItalic r:id="rId1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8C639A-96A8-40EE-9B90-C8BB83968573}">
  <a:tblStyle styleId="{B18C639A-96A8-40EE-9B90-C8BB83968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font" Target="fonts/Montserrat-italic.fntdata"/><Relationship Id="rId25" Type="http://schemas.openxmlformats.org/officeDocument/2006/relationships/slide" Target="slides/slide20.xml"/><Relationship Id="rId120" Type="http://schemas.openxmlformats.org/officeDocument/2006/relationships/font" Target="fonts/Montserra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22" Type="http://schemas.openxmlformats.org/officeDocument/2006/relationships/font" Target="fonts/Montserrat-boldItalic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a0eac3d72c_1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a0eac3d72c_1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a0eac3d72c_1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a0eac3d72c_1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a0eac3d72c_1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a0eac3d72c_1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a0eac3d72c_1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a0eac3d72c_1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a0eac3d72c_1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a0eac3d72c_1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a0eac3d72c_1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a0eac3d72c_1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a0eac3d72c_1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a0eac3d72c_1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a0eac3d72c_1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a0eac3d72c_1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a0eac3d72c_1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a0eac3d72c_1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a0eac3d72c_1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a0eac3d72c_1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0eac3d72c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0eac3d72c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a0eac3d72c_1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a0eac3d72c_1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a0ad066e8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a0ad066e8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a0eac3d72c_1_1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a0eac3d72c_1_1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a0eac3d72c_1_1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a0eac3d72c_1_1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ad066e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ad066e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0eac3d72c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0eac3d72c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0eac3d72c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0eac3d72c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0eac3d72c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0eac3d72c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0eac3d72c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0eac3d72c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0ad066e8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0ad066e8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0eac3d72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0eac3d72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0eac3d72c_1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0eac3d72c_1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0eac3d72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0eac3d72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0eac3d72c_1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0eac3d72c_1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0eac3d72c_1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0eac3d72c_1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0eac3d72c_1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0eac3d72c_1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eac3d72c_1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eac3d72c_1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0eac3d72c_1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0eac3d72c_1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0eac3d72c_1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0eac3d72c_1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0eac3d72c_1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0eac3d72c_1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0eac3d72c_1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0eac3d72c_1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0eac3d72c_1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0eac3d72c_1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0eac3d72c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0eac3d72c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0ad066e8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0ad066e8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0eac3d72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a0eac3d72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0eac3d72c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0eac3d72c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0eac3d72c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0eac3d72c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a0eac3d72c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a0eac3d72c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0eac3d72c_1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a0eac3d72c_1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0eac3d72c_1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a0eac3d72c_1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0eac3d72c_1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a0eac3d72c_1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eac3d72c_1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eac3d72c_1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0eac3d72c_1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a0eac3d72c_1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0eac3d72c_1_1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a0eac3d72c_1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0ad066e8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0ad066e8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a0eac3d72c_1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a0eac3d72c_1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a0ad066e8d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a0ad066e8d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0ad066e8d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a0ad066e8d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0ad066e8d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a0ad066e8d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a0ad066e8d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a0ad066e8d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0ad066e8d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a0ad066e8d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0eac3d7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a0eac3d7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a0eac3d7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a0eac3d7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0eac3d72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0eac3d72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a0eac3d7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a0eac3d7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0eac3d72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0eac3d72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a0ad066e8d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a0ad066e8d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a0ad066e8d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a0ad066e8d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a0ad066e8d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a0ad066e8d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a0ad066e8d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a0ad066e8d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a0ad066e8d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a0ad066e8d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a0eac3d72c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a0eac3d72c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a0eac3d72c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a0eac3d72c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a0eac3d72c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a0eac3d72c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a0eac3d72c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a0eac3d72c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a0ad066e8d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a0ad066e8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0ad066e8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0ad066e8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a0ad066e8d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a0ad066e8d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0ad066e8d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0ad066e8d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a0ad066e8d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a0ad066e8d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ad066e8d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ad066e8d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a0ad066e8d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a0ad066e8d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a0ad066e8d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a0ad066e8d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0ad066e8d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0ad066e8d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a0ad066e8d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a0ad066e8d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0eac3d72c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0eac3d72c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a0eac3d72c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a0eac3d72c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0ad066e8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0ad066e8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a0eac3d72c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a0eac3d72c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a0eac3d72c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a0eac3d72c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a0eac3d72c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a0eac3d72c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a0eac3d72c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a0eac3d72c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a0eac3d72c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a0eac3d72c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a0eac3d72c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a0eac3d72c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eac3d72c_1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eac3d72c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0eac3d72c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0eac3d72c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a0eac3d72c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a0eac3d72c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a0eac3d72c_1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a0eac3d72c_1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ad066e8d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ad066e8d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a0eac3d72c_1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a0eac3d72c_1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a0eac3d72c_1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a0eac3d72c_1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a0eac3d72c_1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a0eac3d72c_1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a0eac3d72c_1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a0eac3d72c_1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a0eac3d72c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a0eac3d72c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a0eac3d72c_1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a0eac3d72c_1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a0eac3d72c_1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a0eac3d72c_1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a0eac3d72c_1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a0eac3d72c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a0eac3d72c_1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a0eac3d72c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a0eac3d72c_1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a0eac3d72c_1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0eac3d72c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0eac3d72c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a0eac3d72c_1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a0eac3d72c_1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a0eac3d72c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a0eac3d72c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a0eac3d72c_1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a0eac3d72c_1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a0eac3d72c_1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a0eac3d72c_1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a0eac3d72c_1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a0eac3d72c_1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a0eac3d72c_1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a0eac3d72c_1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a0eac3d72c_1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a0eac3d72c_1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a0eac3d72c_1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a0eac3d72c_1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a0eac3d72c_1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a0eac3d72c_1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a0eac3d72c_1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a0eac3d72c_1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2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2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7833" y="1407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main goals in ML Overview section: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Problems solved by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Types of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Process for 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Discussion on Companion Book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0" name="Google Shape;1200;p11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adjusted model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1" name="Google Shape;1201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2" name="Google Shape;1202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3" name="Google Shape;1203;p112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4" name="Google Shape;1204;p112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5" name="Google Shape;1205;p112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6" name="Google Shape;1206;p112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7" name="Google Shape;1207;p112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8" name="Google Shape;1208;p112"/>
          <p:cNvCxnSpPr>
            <a:stCxn id="1205" idx="2"/>
            <a:endCxn id="1207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9" name="Google Shape;1209;p112"/>
          <p:cNvCxnSpPr>
            <a:stCxn id="1205" idx="0"/>
            <a:endCxn id="1206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0" name="Google Shape;1210;p112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1" name="Google Shape;1211;p112"/>
          <p:cNvCxnSpPr>
            <a:stCxn id="1206" idx="3"/>
            <a:endCxn id="1212" idx="0"/>
          </p:cNvCxnSpPr>
          <p:nvPr/>
        </p:nvCxnSpPr>
        <p:spPr>
          <a:xfrm>
            <a:off x="4734625" y="2317325"/>
            <a:ext cx="31233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2" name="Google Shape;1212;p112"/>
          <p:cNvSpPr/>
          <p:nvPr/>
        </p:nvSpPr>
        <p:spPr>
          <a:xfrm>
            <a:off x="707655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Adjusted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3" name="Google Shape;1213;p112"/>
          <p:cNvCxnSpPr>
            <a:stCxn id="1210" idx="3"/>
            <a:endCxn id="1212" idx="1"/>
          </p:cNvCxnSpPr>
          <p:nvPr/>
        </p:nvCxnSpPr>
        <p:spPr>
          <a:xfrm>
            <a:off x="6880975" y="2957650"/>
            <a:ext cx="195600" cy="6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4" name="Google Shape;1214;p112"/>
          <p:cNvSpPr/>
          <p:nvPr/>
        </p:nvSpPr>
        <p:spPr>
          <a:xfrm>
            <a:off x="5988900" y="39251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5" name="Google Shape;1215;p112"/>
          <p:cNvCxnSpPr>
            <a:stCxn id="1212" idx="2"/>
            <a:endCxn id="1214" idx="0"/>
          </p:cNvCxnSpPr>
          <p:nvPr/>
        </p:nvCxnSpPr>
        <p:spPr>
          <a:xfrm rot="5400000">
            <a:off x="7093350" y="3160600"/>
            <a:ext cx="569100" cy="9600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6" name="Google Shape;1216;p112"/>
          <p:cNvCxnSpPr>
            <a:stCxn id="1207" idx="3"/>
            <a:endCxn id="1214" idx="1"/>
          </p:cNvCxnSpPr>
          <p:nvPr/>
        </p:nvCxnSpPr>
        <p:spPr>
          <a:xfrm>
            <a:off x="3379300" y="4274900"/>
            <a:ext cx="2609700" cy="486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2" name="Google Shape;1222;p11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repeat this process as necessary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3" name="Google Shape;1223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4" name="Google Shape;1224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113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26" name="Google Shape;1226;p113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7" name="Google Shape;1227;p113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8" name="Google Shape;1228;p113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0" name="Google Shape;1230;p113"/>
          <p:cNvCxnSpPr>
            <a:stCxn id="1227" idx="2"/>
            <a:endCxn id="1229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1" name="Google Shape;1231;p113"/>
          <p:cNvCxnSpPr>
            <a:stCxn id="1227" idx="0"/>
            <a:endCxn id="1228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2" name="Google Shape;1232;p113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3" name="Google Shape;1233;p113"/>
          <p:cNvCxnSpPr>
            <a:stCxn id="1228" idx="3"/>
            <a:endCxn id="1234" idx="0"/>
          </p:cNvCxnSpPr>
          <p:nvPr/>
        </p:nvCxnSpPr>
        <p:spPr>
          <a:xfrm>
            <a:off x="4734625" y="2317325"/>
            <a:ext cx="31233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4" name="Google Shape;1234;p113"/>
          <p:cNvSpPr/>
          <p:nvPr/>
        </p:nvSpPr>
        <p:spPr>
          <a:xfrm>
            <a:off x="707655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Adjusted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5" name="Google Shape;1235;p113"/>
          <p:cNvCxnSpPr>
            <a:stCxn id="1232" idx="3"/>
            <a:endCxn id="1234" idx="1"/>
          </p:cNvCxnSpPr>
          <p:nvPr/>
        </p:nvCxnSpPr>
        <p:spPr>
          <a:xfrm>
            <a:off x="6880975" y="2957650"/>
            <a:ext cx="195600" cy="6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6" name="Google Shape;1236;p113"/>
          <p:cNvSpPr/>
          <p:nvPr/>
        </p:nvSpPr>
        <p:spPr>
          <a:xfrm>
            <a:off x="5988900" y="39251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7" name="Google Shape;1237;p113"/>
          <p:cNvCxnSpPr>
            <a:stCxn id="1234" idx="2"/>
            <a:endCxn id="1236" idx="0"/>
          </p:cNvCxnSpPr>
          <p:nvPr/>
        </p:nvCxnSpPr>
        <p:spPr>
          <a:xfrm rot="5400000">
            <a:off x="7093350" y="3160600"/>
            <a:ext cx="569100" cy="9600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8" name="Google Shape;1238;p113"/>
          <p:cNvCxnSpPr>
            <a:stCxn id="1229" idx="3"/>
            <a:endCxn id="1236" idx="1"/>
          </p:cNvCxnSpPr>
          <p:nvPr/>
        </p:nvCxnSpPr>
        <p:spPr>
          <a:xfrm>
            <a:off x="3379300" y="4274900"/>
            <a:ext cx="2609700" cy="486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4" name="Google Shape;1244;p11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and Simplified Process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5" name="Google Shape;1245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6" name="Google Shape;1246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Google Shape;1247;p114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8" name="Google Shape;1248;p114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114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0" name="Google Shape;1250;p114"/>
          <p:cNvCxnSpPr>
            <a:stCxn id="1247" idx="3"/>
            <a:endCxn id="1249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1" name="Google Shape;1251;p114"/>
          <p:cNvCxnSpPr>
            <a:stCxn id="1247" idx="3"/>
            <a:endCxn id="1248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2" name="Google Shape;1252;p114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3" name="Google Shape;1253;p114"/>
          <p:cNvSpPr/>
          <p:nvPr/>
        </p:nvSpPr>
        <p:spPr>
          <a:xfrm>
            <a:off x="54754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 as Needed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4" name="Google Shape;1254;p114"/>
          <p:cNvCxnSpPr>
            <a:stCxn id="1248" idx="3"/>
            <a:endCxn id="1252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5" name="Google Shape;1255;p114"/>
          <p:cNvSpPr/>
          <p:nvPr/>
        </p:nvSpPr>
        <p:spPr>
          <a:xfrm>
            <a:off x="3485625" y="39679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6" name="Google Shape;1256;p114"/>
          <p:cNvCxnSpPr>
            <a:stCxn id="1252" idx="2"/>
            <a:endCxn id="1255" idx="0"/>
          </p:cNvCxnSpPr>
          <p:nvPr/>
        </p:nvCxnSpPr>
        <p:spPr>
          <a:xfrm flipH="1" rot="-5400000">
            <a:off x="4051588" y="3625000"/>
            <a:ext cx="612000" cy="74100"/>
          </a:xfrm>
          <a:prstGeom prst="curved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7" name="Google Shape;1257;p114"/>
          <p:cNvCxnSpPr>
            <a:stCxn id="1249" idx="3"/>
            <a:endCxn id="1255" idx="1"/>
          </p:cNvCxnSpPr>
          <p:nvPr/>
        </p:nvCxnSpPr>
        <p:spPr>
          <a:xfrm>
            <a:off x="2746400" y="3967900"/>
            <a:ext cx="739200" cy="3984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8" name="Google Shape;1258;p114"/>
          <p:cNvCxnSpPr>
            <a:stCxn id="1252" idx="0"/>
            <a:endCxn id="1253" idx="0"/>
          </p:cNvCxnSpPr>
          <p:nvPr/>
        </p:nvCxnSpPr>
        <p:spPr>
          <a:xfrm flipH="1" rot="-5400000">
            <a:off x="5288338" y="1591450"/>
            <a:ext cx="600" cy="1936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9" name="Google Shape;1259;p114"/>
          <p:cNvCxnSpPr>
            <a:stCxn id="1253" idx="2"/>
            <a:endCxn id="1252" idx="2"/>
          </p:cNvCxnSpPr>
          <p:nvPr/>
        </p:nvCxnSpPr>
        <p:spPr>
          <a:xfrm rot="5400000">
            <a:off x="5288350" y="2388250"/>
            <a:ext cx="600" cy="19362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0" name="Google Shape;1260;p114"/>
          <p:cNvSpPr/>
          <p:nvPr/>
        </p:nvSpPr>
        <p:spPr>
          <a:xfrm>
            <a:off x="73470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Deploy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1" name="Google Shape;1261;p114"/>
          <p:cNvCxnSpPr>
            <a:stCxn id="1253" idx="3"/>
            <a:endCxn id="1260" idx="1"/>
          </p:cNvCxnSpPr>
          <p:nvPr/>
        </p:nvCxnSpPr>
        <p:spPr>
          <a:xfrm>
            <a:off x="7038100" y="2957650"/>
            <a:ext cx="309000" cy="600"/>
          </a:xfrm>
          <a:prstGeom prst="curvedConnector3">
            <a:avLst>
              <a:gd fmla="val 4998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7" name="Google Shape;1267;p115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X and y data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8" name="Google Shape;1268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9" name="Google Shape;1269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p115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6" name="Google Shape;1276;p116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 for evaluation purposes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7" name="Google Shape;1277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8" name="Google Shape;1278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116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0" name="Google Shape;1280;p116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1" name="Google Shape;1281;p116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2" name="Google Shape;1282;p116"/>
          <p:cNvCxnSpPr>
            <a:stCxn id="1279" idx="3"/>
            <a:endCxn id="1281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3" name="Google Shape;1283;p116"/>
          <p:cNvCxnSpPr>
            <a:stCxn id="1279" idx="3"/>
            <a:endCxn id="1280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9" name="Google Shape;1289;p117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 ML Model on Training Data Set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0" name="Google Shape;1290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1" name="Google Shape;1291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2" name="Google Shape;1292;p117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3" name="Google Shape;1293;p117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4" name="Google Shape;1294;p117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5" name="Google Shape;1295;p117"/>
          <p:cNvCxnSpPr>
            <a:stCxn id="1292" idx="3"/>
            <a:endCxn id="1294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6" name="Google Shape;1296;p117"/>
          <p:cNvCxnSpPr>
            <a:stCxn id="1292" idx="3"/>
            <a:endCxn id="1293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7" name="Google Shape;1297;p117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8" name="Google Shape;1298;p117"/>
          <p:cNvCxnSpPr>
            <a:stCxn id="1293" idx="3"/>
            <a:endCxn id="1297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4" name="Google Shape;1304;p118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Model Performance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5" name="Google Shape;1305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6" name="Google Shape;1306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118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8" name="Google Shape;1308;p118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18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0" name="Google Shape;1310;p118"/>
          <p:cNvCxnSpPr>
            <a:stCxn id="1307" idx="3"/>
            <a:endCxn id="1309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1" name="Google Shape;1311;p118"/>
          <p:cNvCxnSpPr>
            <a:stCxn id="1307" idx="3"/>
            <a:endCxn id="1308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2" name="Google Shape;1312;p118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3" name="Google Shape;1313;p118"/>
          <p:cNvCxnSpPr>
            <a:stCxn id="1308" idx="3"/>
            <a:endCxn id="1312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4" name="Google Shape;1314;p118"/>
          <p:cNvSpPr/>
          <p:nvPr/>
        </p:nvSpPr>
        <p:spPr>
          <a:xfrm>
            <a:off x="3485625" y="39679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5" name="Google Shape;1315;p118"/>
          <p:cNvCxnSpPr>
            <a:stCxn id="1312" idx="2"/>
            <a:endCxn id="1314" idx="0"/>
          </p:cNvCxnSpPr>
          <p:nvPr/>
        </p:nvCxnSpPr>
        <p:spPr>
          <a:xfrm flipH="1" rot="-5400000">
            <a:off x="4051588" y="3625000"/>
            <a:ext cx="612000" cy="74100"/>
          </a:xfrm>
          <a:prstGeom prst="curved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6" name="Google Shape;1316;p118"/>
          <p:cNvCxnSpPr>
            <a:stCxn id="1309" idx="3"/>
            <a:endCxn id="1314" idx="1"/>
          </p:cNvCxnSpPr>
          <p:nvPr/>
        </p:nvCxnSpPr>
        <p:spPr>
          <a:xfrm>
            <a:off x="2746400" y="3967900"/>
            <a:ext cx="739200" cy="3984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2" name="Google Shape;1322;p119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 model hyperparameters as needed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3" name="Google Shape;1323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4" name="Google Shape;1324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p119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6" name="Google Shape;1326;p119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7" name="Google Shape;1327;p119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8" name="Google Shape;1328;p119"/>
          <p:cNvCxnSpPr>
            <a:stCxn id="1325" idx="3"/>
            <a:endCxn id="1327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9" name="Google Shape;1329;p119"/>
          <p:cNvCxnSpPr>
            <a:stCxn id="1325" idx="3"/>
            <a:endCxn id="1326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0" name="Google Shape;1330;p119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1" name="Google Shape;1331;p119"/>
          <p:cNvSpPr/>
          <p:nvPr/>
        </p:nvSpPr>
        <p:spPr>
          <a:xfrm>
            <a:off x="54754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 as Needed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2" name="Google Shape;1332;p119"/>
          <p:cNvCxnSpPr>
            <a:stCxn id="1326" idx="3"/>
            <a:endCxn id="1330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3" name="Google Shape;1333;p119"/>
          <p:cNvSpPr/>
          <p:nvPr/>
        </p:nvSpPr>
        <p:spPr>
          <a:xfrm>
            <a:off x="3485625" y="39679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4" name="Google Shape;1334;p119"/>
          <p:cNvCxnSpPr>
            <a:stCxn id="1330" idx="2"/>
            <a:endCxn id="1333" idx="0"/>
          </p:cNvCxnSpPr>
          <p:nvPr/>
        </p:nvCxnSpPr>
        <p:spPr>
          <a:xfrm flipH="1" rot="-5400000">
            <a:off x="4051588" y="3625000"/>
            <a:ext cx="612000" cy="74100"/>
          </a:xfrm>
          <a:prstGeom prst="curved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5" name="Google Shape;1335;p119"/>
          <p:cNvCxnSpPr>
            <a:stCxn id="1327" idx="3"/>
            <a:endCxn id="1333" idx="1"/>
          </p:cNvCxnSpPr>
          <p:nvPr/>
        </p:nvCxnSpPr>
        <p:spPr>
          <a:xfrm>
            <a:off x="2746400" y="3967900"/>
            <a:ext cx="739200" cy="3984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6" name="Google Shape;1336;p119"/>
          <p:cNvCxnSpPr>
            <a:stCxn id="1330" idx="0"/>
            <a:endCxn id="1331" idx="0"/>
          </p:cNvCxnSpPr>
          <p:nvPr/>
        </p:nvCxnSpPr>
        <p:spPr>
          <a:xfrm flipH="1" rot="-5400000">
            <a:off x="5288338" y="1591450"/>
            <a:ext cx="600" cy="1936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7" name="Google Shape;1337;p119"/>
          <p:cNvCxnSpPr>
            <a:stCxn id="1331" idx="2"/>
            <a:endCxn id="1330" idx="2"/>
          </p:cNvCxnSpPr>
          <p:nvPr/>
        </p:nvCxnSpPr>
        <p:spPr>
          <a:xfrm rot="5400000">
            <a:off x="5288350" y="2388250"/>
            <a:ext cx="600" cy="19362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3" name="Google Shape;1343;p120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Deploy model to real world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4" name="Google Shape;1344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5" name="Google Shape;1345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120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7" name="Google Shape;1347;p120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20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9" name="Google Shape;1349;p120"/>
          <p:cNvCxnSpPr>
            <a:stCxn id="1346" idx="3"/>
            <a:endCxn id="1348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0" name="Google Shape;1350;p120"/>
          <p:cNvCxnSpPr>
            <a:stCxn id="1346" idx="3"/>
            <a:endCxn id="1347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1" name="Google Shape;1351;p120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2" name="Google Shape;1352;p120"/>
          <p:cNvSpPr/>
          <p:nvPr/>
        </p:nvSpPr>
        <p:spPr>
          <a:xfrm>
            <a:off x="54754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 as Needed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53" name="Google Shape;1353;p120"/>
          <p:cNvCxnSpPr>
            <a:stCxn id="1347" idx="3"/>
            <a:endCxn id="1351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4" name="Google Shape;1354;p120"/>
          <p:cNvSpPr/>
          <p:nvPr/>
        </p:nvSpPr>
        <p:spPr>
          <a:xfrm>
            <a:off x="3485625" y="39679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55" name="Google Shape;1355;p120"/>
          <p:cNvCxnSpPr>
            <a:stCxn id="1351" idx="2"/>
            <a:endCxn id="1354" idx="0"/>
          </p:cNvCxnSpPr>
          <p:nvPr/>
        </p:nvCxnSpPr>
        <p:spPr>
          <a:xfrm flipH="1" rot="-5400000">
            <a:off x="4051588" y="3625000"/>
            <a:ext cx="612000" cy="74100"/>
          </a:xfrm>
          <a:prstGeom prst="curved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6" name="Google Shape;1356;p120"/>
          <p:cNvCxnSpPr>
            <a:stCxn id="1348" idx="3"/>
            <a:endCxn id="1354" idx="1"/>
          </p:cNvCxnSpPr>
          <p:nvPr/>
        </p:nvCxnSpPr>
        <p:spPr>
          <a:xfrm>
            <a:off x="2746400" y="3967900"/>
            <a:ext cx="739200" cy="3984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7" name="Google Shape;1357;p120"/>
          <p:cNvCxnSpPr>
            <a:stCxn id="1351" idx="0"/>
            <a:endCxn id="1352" idx="0"/>
          </p:cNvCxnSpPr>
          <p:nvPr/>
        </p:nvCxnSpPr>
        <p:spPr>
          <a:xfrm flipH="1" rot="-5400000">
            <a:off x="5288338" y="1591450"/>
            <a:ext cx="600" cy="1936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8" name="Google Shape;1358;p120"/>
          <p:cNvCxnSpPr>
            <a:stCxn id="1352" idx="2"/>
            <a:endCxn id="1351" idx="2"/>
          </p:cNvCxnSpPr>
          <p:nvPr/>
        </p:nvCxnSpPr>
        <p:spPr>
          <a:xfrm rot="5400000">
            <a:off x="5288350" y="2388250"/>
            <a:ext cx="600" cy="19362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9" name="Google Shape;1359;p120"/>
          <p:cNvSpPr/>
          <p:nvPr/>
        </p:nvSpPr>
        <p:spPr>
          <a:xfrm>
            <a:off x="73470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Deploy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0" name="Google Shape;1360;p120"/>
          <p:cNvCxnSpPr>
            <a:stCxn id="1352" idx="3"/>
            <a:endCxn id="1359" idx="1"/>
          </p:cNvCxnSpPr>
          <p:nvPr/>
        </p:nvCxnSpPr>
        <p:spPr>
          <a:xfrm>
            <a:off x="7038100" y="2957650"/>
            <a:ext cx="309000" cy="600"/>
          </a:xfrm>
          <a:prstGeom prst="curvedConnector3">
            <a:avLst>
              <a:gd fmla="val 4998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6" name="Google Shape;1366;p121"/>
          <p:cNvSpPr txBox="1"/>
          <p:nvPr>
            <p:ph idx="1" type="body"/>
          </p:nvPr>
        </p:nvSpPr>
        <p:spPr>
          <a:xfrm>
            <a:off x="311700" y="1152475"/>
            <a:ext cx="8684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Process : Supervised Learning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7" name="Google Shape;1367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8" name="Google Shape;1368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9" name="Google Shape;1369;p12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0" name="Google Shape;1370;p12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1" name="Google Shape;1371;p121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2" name="Google Shape;1372;p121"/>
          <p:cNvCxnSpPr>
            <a:stCxn id="1369" idx="3"/>
            <a:endCxn id="137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3" name="Google Shape;1373;p121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4" name="Google Shape;1374;p121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5" name="Google Shape;1375;p121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6" name="Google Shape;1376;p121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7" name="Google Shape;1377;p121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8" name="Google Shape;1378;p121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9" name="Google Shape;1379;p121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121"/>
          <p:cNvSpPr/>
          <p:nvPr/>
        </p:nvSpPr>
        <p:spPr>
          <a:xfrm>
            <a:off x="6158475" y="2944375"/>
            <a:ext cx="2135100" cy="70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main goals in ML Overview section: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coding in this section!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Purely a discussion on critically important ideas applied to ML problems.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22"/>
          <p:cNvSpPr/>
          <p:nvPr/>
        </p:nvSpPr>
        <p:spPr>
          <a:xfrm>
            <a:off x="6628600" y="3338450"/>
            <a:ext cx="1655400" cy="1388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6" name="Google Shape;1386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7" name="Google Shape;1387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8" name="Google Shape;1388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Google Shape;1389;p122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22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1" name="Google Shape;1391;p122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2" name="Google Shape;1392;p122"/>
          <p:cNvCxnSpPr>
            <a:stCxn id="1389" idx="3"/>
            <a:endCxn id="139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3" name="Google Shape;1393;p122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4" name="Google Shape;1394;p122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5" name="Google Shape;1395;p122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6" name="Google Shape;1396;p122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7" name="Google Shape;1397;p122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8" name="Google Shape;1398;p122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9" name="Google Shape;1399;p122"/>
          <p:cNvSpPr txBox="1"/>
          <p:nvPr/>
        </p:nvSpPr>
        <p:spPr>
          <a:xfrm>
            <a:off x="3068850" y="458405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Predict Future Outcomes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Gain Insight on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0" name="Google Shape;1400;p122"/>
          <p:cNvSpPr/>
          <p:nvPr/>
        </p:nvSpPr>
        <p:spPr>
          <a:xfrm>
            <a:off x="3868850" y="378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1" name="Google Shape;1401;p122"/>
          <p:cNvCxnSpPr/>
          <p:nvPr/>
        </p:nvCxnSpPr>
        <p:spPr>
          <a:xfrm>
            <a:off x="1032325" y="3193550"/>
            <a:ext cx="2836500" cy="980100"/>
          </a:xfrm>
          <a:prstGeom prst="curvedConnector3">
            <a:avLst>
              <a:gd fmla="val 2788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02" name="Google Shape;1402;p122"/>
          <p:cNvSpPr/>
          <p:nvPr/>
        </p:nvSpPr>
        <p:spPr>
          <a:xfrm>
            <a:off x="6990800" y="3468575"/>
            <a:ext cx="948000" cy="275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Service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3" name="Google Shape;1403;p122"/>
          <p:cNvSpPr/>
          <p:nvPr/>
        </p:nvSpPr>
        <p:spPr>
          <a:xfrm>
            <a:off x="6818900" y="3856400"/>
            <a:ext cx="1291800" cy="275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Dashboard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4" name="Google Shape;1404;p122"/>
          <p:cNvSpPr/>
          <p:nvPr/>
        </p:nvSpPr>
        <p:spPr>
          <a:xfrm>
            <a:off x="6712550" y="4214025"/>
            <a:ext cx="1504500" cy="3420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5" name="Google Shape;1405;p122"/>
          <p:cNvCxnSpPr>
            <a:endCxn id="1385" idx="0"/>
          </p:cNvCxnSpPr>
          <p:nvPr/>
        </p:nvCxnSpPr>
        <p:spPr>
          <a:xfrm flipH="1" rot="-5400000">
            <a:off x="7052200" y="2934350"/>
            <a:ext cx="474000" cy="334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6" name="Google Shape;1406;p122"/>
          <p:cNvCxnSpPr>
            <a:stCxn id="1385" idx="1"/>
            <a:endCxn id="1400" idx="3"/>
          </p:cNvCxnSpPr>
          <p:nvPr/>
        </p:nvCxnSpPr>
        <p:spPr>
          <a:xfrm flipH="1">
            <a:off x="5009800" y="4032800"/>
            <a:ext cx="1618800" cy="1530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123"/>
          <p:cNvSpPr txBox="1"/>
          <p:nvPr>
            <p:ph type="ctrTitle"/>
          </p:nvPr>
        </p:nvSpPr>
        <p:spPr>
          <a:xfrm>
            <a:off x="347825" y="1407200"/>
            <a:ext cx="8520600" cy="14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Companion 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2" name="Google Shape;1412;p1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13" name="Google Shape;1413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4" name="Google Shape;1414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0" name="Google Shape;1420;p1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ISLR - Introduction to Statistical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Freely available book that gives a fantastic overview of many of the ML algorithms we discuss in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note, it’s code is for R users, but the math behind algorithms is the same regardless of programming language used in development.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1" name="Google Shape;1421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2" name="Google Shape;1422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8" name="Google Shape;1428;p1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refer to the book for optional reading assignments.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few examples will line up nicely with the book content.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Book is freely available, simply google search for relevant links: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ISLR + Pdf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9" name="Google Shape;1429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0" name="Google Shape;1430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other relevant topics will be discussed later in the course as we “discover” them, including: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Bias-Variance Trade-off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Cross-validation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Performance Metrics and much more!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for Type of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and Mathematical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code-along of application of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Expansion of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Project Exercise 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Exception for Linear Regression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and Mathematical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Linear Regression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 and Linear Regression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“Discovering” additional ML topics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“Discovering” additional ML topics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Performance Metrics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Cross-validation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Revisit Linear Regression to combine discovered ML ideas for Project Exercise.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by starting to understand why we use machine learning and the use cases for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ctrTitle"/>
          </p:nvPr>
        </p:nvSpPr>
        <p:spPr>
          <a:xfrm>
            <a:off x="347833" y="1407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Why Machine Learning?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7" name="Google Shape;22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Google Shape;22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in general is the study of statistical computer algorithms that improve automatically through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unlike typical computer algorithms that rely on human input for what approach to take, ML algorithms infer best approach from the data itself.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" name="Google Shape;23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" name="Google Shape;236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is a subset of Artificial Intelligence.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algorithms are 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explicitly programmed on which decisions to make.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the algorithm is designed to infer from the data the most optimal choices to make.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finally time to dive deep into Machine Learning!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Machine Learning Overview section is designed to help get us in the correct frame of mind for the paradigm shift to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First, let’s quickly review where we are in the Machine Learning Pathway….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kinds of problems can ML solve?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 Scoring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Insurance Risk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Price Forecasting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Spam Filtering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 more!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1" name="Google Shape;25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2" name="Google Shape;25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Structure of ML Problem framing: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from a data set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obtain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desired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algorithms are often called “estimators” since they are estimating the desired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or output.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9" name="Google Shape;25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0" name="Google Shape;26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ML be so robust in solving all sorts of problems?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algorithms rely on data and a set of statistical methods to learn what features are important in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Google Shape;26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Google Shape;26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the price a house should sell at given its current features (Area,Bedrooms,Bathrooms,etc…)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5" name="Google Shape;27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6" name="Google Shape;276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House Price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user defines an algorithm to manually set values of importance for each feature.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House Price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 automatically determines importance of each feature from existing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Google Shape;291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machine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complex problems are only solvable with machine learning techniques.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Problems such as spam email or handwriting identification require ML for an effective solution.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not just use machine learning for everything?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Major caveat to effective ML is good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Majority of development time is spent cleaning and organizing data,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implementing ML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7" name="Google Shape;307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8" name="Google Shape;308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we develop our own ML algorithms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Rare to have a need to manually develop and implement a new ML algorithm, since these techniques are well documented and developed.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5" name="Google Shape;31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6" name="Google Shape;316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this discussion by exploring the types of machine learning algorithms!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3" name="Google Shape;32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4" name="Google Shape;32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 to Solve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Question to Answer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ctrTitle"/>
          </p:nvPr>
        </p:nvSpPr>
        <p:spPr>
          <a:xfrm>
            <a:off x="347833" y="1326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Types of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types of Machine Learning we will cover in upcoming sections: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the machine learning model predicts a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Applied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the machine learning model discovers possible patterns in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6" name="Google Shape;346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7" name="Google Shape;347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Known results and data from the past.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desired output is known.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4" name="Google Shape;354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5" name="Google Shape;355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main label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Value to Predict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Task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 Value to Predict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 Task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an assigned category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Cancerous vs. Benign Tumor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Fulfillment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Credit Default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Assigning Image Category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4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Handwriting Recognition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a continuous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Future prices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Electricity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loads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and interpret data without a label.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 customers into separate groups based off their behaviour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6" name="Google Shape;386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7" name="Google Shape;387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Major downside is because there was no historical “correct” label, it is much harder to evaluate performance of an unsupervised learning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4" name="Google Shape;394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5" name="Google Shape;395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focus on supervised learning to build an understanding of machine learning capabilities.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shift focus to unsupervised learning for clustering and dimensionality reduction.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2" name="Google Shape;402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3" name="Google Shape;403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" name="Google Shape;82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 to Solve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Question to Answer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230150" y="1715975"/>
            <a:ext cx="2710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to fix or change X?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602300" y="4232600"/>
            <a:ext cx="32976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does a change in X affect Y?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Finally, before we dive into coding and linear regression in the next section, let’s have a deep dive into the entire Supervised Machine Learning process to set ourselves up for success!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0" name="Google Shape;410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3"/>
          <p:cNvSpPr txBox="1"/>
          <p:nvPr>
            <p:ph type="ctrTitle"/>
          </p:nvPr>
        </p:nvSpPr>
        <p:spPr>
          <a:xfrm>
            <a:off x="347833" y="1407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Machine Learning Process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7" name="Google Shape;41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8" name="Google Shape;41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54"/>
          <p:cNvSpPr txBox="1"/>
          <p:nvPr>
            <p:ph idx="1" type="body"/>
          </p:nvPr>
        </p:nvSpPr>
        <p:spPr>
          <a:xfrm>
            <a:off x="311700" y="1152475"/>
            <a:ext cx="86841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5" name="Google Shape;425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6" name="Google Shape;426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4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4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4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0" name="Google Shape;430;p54"/>
          <p:cNvCxnSpPr>
            <a:stCxn id="427" idx="3"/>
            <a:endCxn id="429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Google Shape;43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5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5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55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2" name="Google Shape;442;p55"/>
          <p:cNvCxnSpPr>
            <a:stCxn id="439" idx="3"/>
            <a:endCxn id="44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p55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4" name="Google Shape;444;p55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1" name="Google Shape;45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2" name="Google Shape;45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5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56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6" name="Google Shape;456;p56"/>
          <p:cNvCxnSpPr>
            <a:stCxn id="453" idx="3"/>
            <a:endCxn id="455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56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8" name="Google Shape;458;p56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9" name="Google Shape;459;p56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0" name="Google Shape;460;p56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7" name="Google Shape;467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8" name="Google Shape;468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5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2" name="Google Shape;472;p57"/>
          <p:cNvCxnSpPr>
            <a:stCxn id="469" idx="3"/>
            <a:endCxn id="47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3" name="Google Shape;473;p5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4" name="Google Shape;474;p5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5" name="Google Shape;475;p5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6" name="Google Shape;476;p5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7" name="Google Shape;477;p57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8" name="Google Shape;478;p57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57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58"/>
          <p:cNvSpPr txBox="1"/>
          <p:nvPr>
            <p:ph idx="1" type="body"/>
          </p:nvPr>
        </p:nvSpPr>
        <p:spPr>
          <a:xfrm>
            <a:off x="311700" y="1152475"/>
            <a:ext cx="8684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5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58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1" name="Google Shape;491;p58"/>
          <p:cNvCxnSpPr>
            <a:stCxn id="488" idx="3"/>
            <a:endCxn id="490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2" name="Google Shape;492;p58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3" name="Google Shape;493;p58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58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5" name="Google Shape;495;p58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58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58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8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58"/>
          <p:cNvSpPr/>
          <p:nvPr/>
        </p:nvSpPr>
        <p:spPr>
          <a:xfrm rot="5400000">
            <a:off x="3510225" y="1505500"/>
            <a:ext cx="441300" cy="3309900"/>
          </a:xfrm>
          <a:prstGeom prst="rightBrace">
            <a:avLst>
              <a:gd fmla="val 50000" name="adj1"/>
              <a:gd fmla="val 50280" name="adj2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8"/>
          <p:cNvSpPr txBox="1"/>
          <p:nvPr/>
        </p:nvSpPr>
        <p:spPr>
          <a:xfrm>
            <a:off x="1586500" y="3372525"/>
            <a:ext cx="4389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Jupyter,NumPy, Pandas, Matplotlib, Seaborn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58"/>
          <p:cNvSpPr/>
          <p:nvPr/>
        </p:nvSpPr>
        <p:spPr>
          <a:xfrm rot="5400000">
            <a:off x="6990300" y="3030300"/>
            <a:ext cx="441300" cy="2247600"/>
          </a:xfrm>
          <a:prstGeom prst="rightBrace">
            <a:avLst>
              <a:gd fmla="val 50000" name="adj1"/>
              <a:gd fmla="val 50280" name="adj2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8"/>
          <p:cNvSpPr txBox="1"/>
          <p:nvPr/>
        </p:nvSpPr>
        <p:spPr>
          <a:xfrm>
            <a:off x="6515100" y="4324675"/>
            <a:ext cx="1524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59"/>
          <p:cNvSpPr txBox="1"/>
          <p:nvPr>
            <p:ph idx="1" type="body"/>
          </p:nvPr>
        </p:nvSpPr>
        <p:spPr>
          <a:xfrm>
            <a:off x="311700" y="1152475"/>
            <a:ext cx="8684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9" name="Google Shape;50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0" name="Google Shape;51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59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59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59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4" name="Google Shape;514;p59"/>
          <p:cNvCxnSpPr>
            <a:stCxn id="511" idx="3"/>
            <a:endCxn id="51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5" name="Google Shape;515;p59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6" name="Google Shape;516;p59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59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8" name="Google Shape;518;p59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59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0" name="Google Shape;520;p59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59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59"/>
          <p:cNvSpPr/>
          <p:nvPr/>
        </p:nvSpPr>
        <p:spPr>
          <a:xfrm>
            <a:off x="6158475" y="2944375"/>
            <a:ext cx="2135100" cy="70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60"/>
          <p:cNvSpPr txBox="1"/>
          <p:nvPr>
            <p:ph idx="1" type="body"/>
          </p:nvPr>
        </p:nvSpPr>
        <p:spPr>
          <a:xfrm>
            <a:off x="311700" y="1152475"/>
            <a:ext cx="8684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Process : Supervised Learning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9" name="Google Shape;52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0" name="Google Shape;53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0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60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60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4" name="Google Shape;534;p60"/>
          <p:cNvCxnSpPr>
            <a:stCxn id="531" idx="3"/>
            <a:endCxn id="53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5" name="Google Shape;535;p60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6" name="Google Shape;536;p60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60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8" name="Google Shape;538;p60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60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60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1" name="Google Shape;541;p60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60"/>
          <p:cNvSpPr/>
          <p:nvPr/>
        </p:nvSpPr>
        <p:spPr>
          <a:xfrm>
            <a:off x="6158475" y="2944375"/>
            <a:ext cx="2135100" cy="70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0" name="Google Shape;55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6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6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61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4" name="Google Shape;554;p61"/>
          <p:cNvCxnSpPr>
            <a:stCxn id="551" idx="3"/>
            <a:endCxn id="55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5" name="Google Shape;555;p61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6" name="Google Shape;556;p61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7" name="Google Shape;557;p61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8" name="Google Shape;558;p61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61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61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61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 to Solve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Question to Answer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6230150" y="1715975"/>
            <a:ext cx="2710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to fix or change X?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602300" y="4232600"/>
            <a:ext cx="32976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does a change in X affect Y?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6400800" y="704100"/>
            <a:ext cx="2431500" cy="148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with collecting and organizing a data set based on history: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8" name="Google Shape;56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9" name="Google Shape;56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0" name="Google Shape;570;p62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on previously sold houses.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7" name="Google Shape;577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8" name="Google Shape;578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9" name="Google Shape;579;p63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new house comes on the market with a known Area, Bedrooms, and Bathrooms: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what price should it sell at.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6" name="Google Shape;58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7" name="Google Shape;587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8" name="Google Shape;588;p64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Product: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house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predicted selling price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5" name="Google Shape;595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6" name="Google Shape;596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7" name="Google Shape;597;p65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historical, 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predict a future outcome or result.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4" name="Google Shape;604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5" name="Google Shape;605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6" name="Google Shape;606;p66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67"/>
          <p:cNvSpPr txBox="1"/>
          <p:nvPr>
            <p:ph idx="1" type="body"/>
          </p:nvPr>
        </p:nvSpPr>
        <p:spPr>
          <a:xfrm>
            <a:off x="311700" y="1152475"/>
            <a:ext cx="8684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3" name="Google Shape;613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4" name="Google Shape;614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6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6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6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8" name="Google Shape;618;p67"/>
          <p:cNvCxnSpPr>
            <a:stCxn id="615" idx="3"/>
            <a:endCxn id="617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9" name="Google Shape;619;p6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0" name="Google Shape;620;p6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1" name="Google Shape;621;p6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2" name="Google Shape;622;p6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67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67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67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6" name="Google Shape;626;p67"/>
          <p:cNvSpPr/>
          <p:nvPr/>
        </p:nvSpPr>
        <p:spPr>
          <a:xfrm>
            <a:off x="6158475" y="1860800"/>
            <a:ext cx="2135100" cy="1787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68"/>
          <p:cNvSpPr txBox="1"/>
          <p:nvPr>
            <p:ph idx="1" type="body"/>
          </p:nvPr>
        </p:nvSpPr>
        <p:spPr>
          <a:xfrm>
            <a:off x="311700" y="1152475"/>
            <a:ext cx="8684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3" name="Google Shape;633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4" name="Google Shape;634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8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68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68"/>
          <p:cNvSpPr/>
          <p:nvPr/>
        </p:nvSpPr>
        <p:spPr>
          <a:xfrm>
            <a:off x="6158475" y="1860800"/>
            <a:ext cx="2135100" cy="1787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69"/>
          <p:cNvSpPr txBox="1"/>
          <p:nvPr>
            <p:ph idx="1" type="body"/>
          </p:nvPr>
        </p:nvSpPr>
        <p:spPr>
          <a:xfrm>
            <a:off x="311700" y="1152475"/>
            <a:ext cx="8684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4" name="Google Shape;644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5" name="Google Shape;645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69"/>
          <p:cNvSpPr/>
          <p:nvPr/>
        </p:nvSpPr>
        <p:spPr>
          <a:xfrm>
            <a:off x="477750" y="1843700"/>
            <a:ext cx="8188500" cy="4743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Google Shape;647;p69"/>
          <p:cNvSpPr txBox="1"/>
          <p:nvPr/>
        </p:nvSpPr>
        <p:spPr>
          <a:xfrm>
            <a:off x="3207550" y="231800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3" name="Google Shape;653;p70"/>
          <p:cNvSpPr txBox="1"/>
          <p:nvPr>
            <p:ph idx="1" type="body"/>
          </p:nvPr>
        </p:nvSpPr>
        <p:spPr>
          <a:xfrm>
            <a:off x="311700" y="1152475"/>
            <a:ext cx="8684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4" name="Google Shape;654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5" name="Google Shape;655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70"/>
          <p:cNvSpPr/>
          <p:nvPr/>
        </p:nvSpPr>
        <p:spPr>
          <a:xfrm>
            <a:off x="477750" y="1843700"/>
            <a:ext cx="8188500" cy="4743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70"/>
          <p:cNvSpPr txBox="1"/>
          <p:nvPr/>
        </p:nvSpPr>
        <p:spPr>
          <a:xfrm>
            <a:off x="3207550" y="231800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70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71"/>
          <p:cNvSpPr txBox="1"/>
          <p:nvPr>
            <p:ph idx="1" type="body"/>
          </p:nvPr>
        </p:nvSpPr>
        <p:spPr>
          <a:xfrm>
            <a:off x="311700" y="1152475"/>
            <a:ext cx="86841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5" name="Google Shape;66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6" name="Google Shape;666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71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4" name="Google Shape;674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5" name="Google Shape;675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72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7" name="Google Shape;677;p72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8" name="Google Shape;678;p72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5" name="Google Shape;68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6" name="Google Shape;68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73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8" name="Google Shape;688;p73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9" name="Google Shape;689;p73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690" name="Google Shape;690;p73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6" name="Google Shape;696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what we are trying to predict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7" name="Google Shape;697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8" name="Google Shape;698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74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0" name="Google Shape;700;p74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1" name="Google Shape;701;p74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02" name="Google Shape;702;p74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what we are trying to predict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9" name="Google Shape;709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0" name="Google Shape;710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75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2" name="Google Shape;712;p75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3" name="Google Shape;713;p75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14" name="Google Shape;714;p75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0" name="Google Shape;720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known characteristics or components in the data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1" name="Google Shape;721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2" name="Google Shape;722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76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4" name="Google Shape;724;p76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5" name="Google Shape;725;p76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26" name="Google Shape;726;p76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2" name="Google Shape;732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known characteristics or components in the data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3" name="Google Shape;733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4" name="Google Shape;734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77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6" name="Google Shape;736;p77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7" name="Google Shape;737;p77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38" name="Google Shape;738;p77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4" name="Google Shape;744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are identified according to the problem being solved.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5" name="Google Shape;745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6" name="Google Shape;746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78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8" name="Google Shape;748;p78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9" name="Google Shape;749;p78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50" name="Google Shape;750;p78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 into training set and test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7" name="Google Shape;75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8" name="Google Shape;75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79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0" name="Google Shape;760;p79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1" name="Google Shape;761;p79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9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3" name="Google Shape;763;p79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4" name="Google Shape;764;p79"/>
          <p:cNvCxnSpPr>
            <a:stCxn id="761" idx="2"/>
            <a:endCxn id="763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5" name="Google Shape;765;p79"/>
          <p:cNvCxnSpPr>
            <a:stCxn id="761" idx="0"/>
            <a:endCxn id="762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1" name="Google Shape;771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cross-validation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2" name="Google Shape;772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3" name="Google Shape;773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80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5" name="Google Shape;775;p80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6" name="Google Shape;776;p80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80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80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9" name="Google Shape;779;p80"/>
          <p:cNvCxnSpPr>
            <a:stCxn id="776" idx="2"/>
            <a:endCxn id="77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0" name="Google Shape;780;p80"/>
          <p:cNvCxnSpPr>
            <a:stCxn id="776" idx="0"/>
            <a:endCxn id="77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perform this split? How to split?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81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0" name="Google Shape;790;p81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1" name="Google Shape;791;p81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2" name="Google Shape;792;p81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81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4" name="Google Shape;794;p81"/>
          <p:cNvCxnSpPr>
            <a:stCxn id="791" idx="2"/>
            <a:endCxn id="793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81"/>
          <p:cNvCxnSpPr>
            <a:stCxn id="791" idx="0"/>
            <a:endCxn id="792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" name="Google Shape;124;p19"/>
          <p:cNvCxnSpPr>
            <a:stCxn id="121" idx="3"/>
            <a:endCxn id="12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9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19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9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19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1" name="Google Shape;801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perform this split? How to split?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2" name="Google Shape;802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3" name="Google Shape;803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04" name="Google Shape;804;p82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would you judge a human realtor’s performance?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1" name="Google Shape;81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2" name="Google Shape;81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83"/>
          <p:cNvPicPr preferRelativeResize="0"/>
          <p:nvPr/>
        </p:nvPicPr>
        <p:blipFill rotWithShape="1">
          <a:blip r:embed="rId4">
            <a:alphaModFix/>
          </a:blip>
          <a:srcRect b="52303" l="74144" r="0" t="0"/>
          <a:stretch/>
        </p:blipFill>
        <p:spPr>
          <a:xfrm>
            <a:off x="1705047" y="2478675"/>
            <a:ext cx="782325" cy="14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83"/>
          <p:cNvPicPr preferRelativeResize="0"/>
          <p:nvPr/>
        </p:nvPicPr>
        <p:blipFill rotWithShape="1">
          <a:blip r:embed="rId4">
            <a:alphaModFix/>
          </a:blip>
          <a:srcRect b="52303" l="53344" r="28705" t="0"/>
          <a:stretch/>
        </p:blipFill>
        <p:spPr>
          <a:xfrm>
            <a:off x="2239624" y="2478675"/>
            <a:ext cx="543150" cy="144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5" name="Google Shape;815;p83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Ask a human realtor to take a look at historical data...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2" name="Google Shape;822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3" name="Google Shape;823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84"/>
          <p:cNvPicPr preferRelativeResize="0"/>
          <p:nvPr/>
        </p:nvPicPr>
        <p:blipFill rotWithShape="1">
          <a:blip r:embed="rId4">
            <a:alphaModFix/>
          </a:blip>
          <a:srcRect b="52303" l="74144" r="0" t="0"/>
          <a:stretch/>
        </p:blipFill>
        <p:spPr>
          <a:xfrm>
            <a:off x="1705047" y="2478675"/>
            <a:ext cx="782325" cy="14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84"/>
          <p:cNvPicPr preferRelativeResize="0"/>
          <p:nvPr/>
        </p:nvPicPr>
        <p:blipFill rotWithShape="1">
          <a:blip r:embed="rId4">
            <a:alphaModFix/>
          </a:blip>
          <a:srcRect b="52303" l="53344" r="28705" t="0"/>
          <a:stretch/>
        </p:blipFill>
        <p:spPr>
          <a:xfrm>
            <a:off x="2239624" y="2478675"/>
            <a:ext cx="543150" cy="144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26" name="Google Shape;826;p84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827" name="Google Shape;827;p84"/>
          <p:cNvSpPr/>
          <p:nvPr/>
        </p:nvSpPr>
        <p:spPr>
          <a:xfrm>
            <a:off x="4238300" y="2370925"/>
            <a:ext cx="4802700" cy="250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3" name="Google Shape;833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give her the features of a house and ask her to predict a selling price.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4" name="Google Shape;834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5" name="Google Shape;835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85"/>
          <p:cNvPicPr preferRelativeResize="0"/>
          <p:nvPr/>
        </p:nvPicPr>
        <p:blipFill rotWithShape="1">
          <a:blip r:embed="rId4">
            <a:alphaModFix/>
          </a:blip>
          <a:srcRect b="52303" l="74144" r="0" t="0"/>
          <a:stretch/>
        </p:blipFill>
        <p:spPr>
          <a:xfrm>
            <a:off x="1705047" y="2478675"/>
            <a:ext cx="782325" cy="14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85"/>
          <p:cNvPicPr preferRelativeResize="0"/>
          <p:nvPr/>
        </p:nvPicPr>
        <p:blipFill rotWithShape="1">
          <a:blip r:embed="rId4">
            <a:alphaModFix/>
          </a:blip>
          <a:srcRect b="52303" l="53344" r="28705" t="0"/>
          <a:stretch/>
        </p:blipFill>
        <p:spPr>
          <a:xfrm>
            <a:off x="2239624" y="2478675"/>
            <a:ext cx="543150" cy="144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8" name="Google Shape;838;p85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839" name="Google Shape;839;p85"/>
          <p:cNvSpPr/>
          <p:nvPr/>
        </p:nvSpPr>
        <p:spPr>
          <a:xfrm>
            <a:off x="4238300" y="2370925"/>
            <a:ext cx="4802700" cy="250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how would you measure how accurate her prediction is? What house should you choose to test 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6" name="Google Shape;846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7" name="Google Shape;847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86"/>
          <p:cNvPicPr preferRelativeResize="0"/>
          <p:nvPr/>
        </p:nvPicPr>
        <p:blipFill rotWithShape="1">
          <a:blip r:embed="rId4">
            <a:alphaModFix/>
          </a:blip>
          <a:srcRect b="52303" l="74144" r="0" t="0"/>
          <a:stretch/>
        </p:blipFill>
        <p:spPr>
          <a:xfrm>
            <a:off x="1705047" y="2478675"/>
            <a:ext cx="782325" cy="14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86"/>
          <p:cNvPicPr preferRelativeResize="0"/>
          <p:nvPr/>
        </p:nvPicPr>
        <p:blipFill rotWithShape="1">
          <a:blip r:embed="rId4">
            <a:alphaModFix/>
          </a:blip>
          <a:srcRect b="52303" l="53344" r="28705" t="0"/>
          <a:stretch/>
        </p:blipFill>
        <p:spPr>
          <a:xfrm>
            <a:off x="2239624" y="2478675"/>
            <a:ext cx="543150" cy="144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0" name="Google Shape;850;p86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851" name="Google Shape;851;p86"/>
          <p:cNvSpPr/>
          <p:nvPr/>
        </p:nvSpPr>
        <p:spPr>
          <a:xfrm>
            <a:off x="4238300" y="2370925"/>
            <a:ext cx="4802700" cy="250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7" name="Google Shape;857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can’t judge her based on a new house that hasn’t sold yet, you don’t know it’s true selling price!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8" name="Google Shape;858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9" name="Google Shape;859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87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1" name="Google Shape;861;p87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shouldn’t judge her on data she’s already seen, she could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memorized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8" name="Google Shape;868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9" name="Google Shape;869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88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1" name="Google Shape;871;p88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Thus the need for a Train/Test split of the data, let’s explore further...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8" name="Google Shape;878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9" name="Google Shape;879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89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1" name="Google Shape;881;p89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7" name="Google Shape;887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already organized the data into </a:t>
            </a:r>
            <a:r>
              <a:rPr lang="en" sz="2900">
                <a:solidFill>
                  <a:srgbClr val="76A5AF"/>
                </a:solidFill>
                <a:latin typeface="Montserrat"/>
                <a:ea typeface="Montserrat"/>
                <a:cs typeface="Montserrat"/>
                <a:sym typeface="Montserrat"/>
              </a:rPr>
              <a:t>Features (X)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a </a:t>
            </a:r>
            <a:r>
              <a:rPr lang="en" sz="29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Label (y)</a:t>
            </a:r>
            <a:endParaRPr sz="29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8" name="Google Shape;888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9" name="Google Shape;889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0" name="Google Shape;890;p90"/>
          <p:cNvGraphicFramePr/>
          <p:nvPr/>
        </p:nvGraphicFramePr>
        <p:xfrm>
          <a:off x="2170600" y="22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6" name="Google Shape;896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will split this into a training set and a test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7" name="Google Shape;897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8" name="Google Shape;898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9" name="Google Shape;899;p91"/>
          <p:cNvGraphicFramePr/>
          <p:nvPr/>
        </p:nvGraphicFramePr>
        <p:xfrm>
          <a:off x="2170600" y="22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00" name="Google Shape;900;p91"/>
          <p:cNvSpPr/>
          <p:nvPr/>
        </p:nvSpPr>
        <p:spPr>
          <a:xfrm>
            <a:off x="2170600" y="2635500"/>
            <a:ext cx="48027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91"/>
          <p:cNvSpPr txBox="1"/>
          <p:nvPr/>
        </p:nvSpPr>
        <p:spPr>
          <a:xfrm>
            <a:off x="982400" y="29313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" name="Google Shape;139;p20"/>
          <p:cNvCxnSpPr>
            <a:stCxn id="136" idx="3"/>
            <a:endCxn id="138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0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" name="Google Shape;141;p20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0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3" name="Google Shape;143;p20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0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0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7" name="Google Shape;907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will split this into a training set and a test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8" name="Google Shape;908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9" name="Google Shape;909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10" name="Google Shape;910;p92"/>
          <p:cNvGraphicFramePr/>
          <p:nvPr/>
        </p:nvGraphicFramePr>
        <p:xfrm>
          <a:off x="2170600" y="22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11" name="Google Shape;911;p92"/>
          <p:cNvSpPr/>
          <p:nvPr/>
        </p:nvSpPr>
        <p:spPr>
          <a:xfrm>
            <a:off x="2170600" y="2635500"/>
            <a:ext cx="48027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92"/>
          <p:cNvSpPr txBox="1"/>
          <p:nvPr/>
        </p:nvSpPr>
        <p:spPr>
          <a:xfrm>
            <a:off x="982400" y="29313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13" name="Google Shape;913;p92"/>
          <p:cNvSpPr/>
          <p:nvPr/>
        </p:nvSpPr>
        <p:spPr>
          <a:xfrm>
            <a:off x="2170600" y="3907175"/>
            <a:ext cx="48027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92"/>
          <p:cNvSpPr txBox="1"/>
          <p:nvPr/>
        </p:nvSpPr>
        <p:spPr>
          <a:xfrm>
            <a:off x="982400" y="3984275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0" name="Google Shape;920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we have 4 components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1" name="Google Shape;92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2" name="Google Shape;92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23" name="Google Shape;923;p93"/>
          <p:cNvGraphicFramePr/>
          <p:nvPr/>
        </p:nvGraphicFramePr>
        <p:xfrm>
          <a:off x="2170600" y="22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24" name="Google Shape;924;p93"/>
          <p:cNvSpPr/>
          <p:nvPr/>
        </p:nvSpPr>
        <p:spPr>
          <a:xfrm>
            <a:off x="2170600" y="2635500"/>
            <a:ext cx="36021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93"/>
          <p:cNvSpPr txBox="1"/>
          <p:nvPr/>
        </p:nvSpPr>
        <p:spPr>
          <a:xfrm>
            <a:off x="982400" y="29313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X </a:t>
            </a: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26" name="Google Shape;926;p93"/>
          <p:cNvSpPr/>
          <p:nvPr/>
        </p:nvSpPr>
        <p:spPr>
          <a:xfrm>
            <a:off x="2170600" y="3907175"/>
            <a:ext cx="36246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93"/>
          <p:cNvSpPr txBox="1"/>
          <p:nvPr/>
        </p:nvSpPr>
        <p:spPr>
          <a:xfrm>
            <a:off x="982400" y="3984275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X </a:t>
            </a: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28" name="Google Shape;928;p93"/>
          <p:cNvSpPr/>
          <p:nvPr/>
        </p:nvSpPr>
        <p:spPr>
          <a:xfrm>
            <a:off x="5772700" y="2635500"/>
            <a:ext cx="12006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93"/>
          <p:cNvSpPr/>
          <p:nvPr/>
        </p:nvSpPr>
        <p:spPr>
          <a:xfrm>
            <a:off x="5772700" y="3907175"/>
            <a:ext cx="12006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93"/>
          <p:cNvSpPr txBox="1"/>
          <p:nvPr/>
        </p:nvSpPr>
        <p:spPr>
          <a:xfrm>
            <a:off x="7062350" y="29313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Y</a:t>
            </a:r>
            <a:r>
              <a:rPr b="1" lang="en" sz="1900">
                <a:solidFill>
                  <a:srgbClr val="CC0000"/>
                </a:solidFill>
              </a:rPr>
              <a:t> TRAIN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31" name="Google Shape;931;p93"/>
          <p:cNvSpPr txBox="1"/>
          <p:nvPr/>
        </p:nvSpPr>
        <p:spPr>
          <a:xfrm>
            <a:off x="7062350" y="39072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Y 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7" name="Google Shape;937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back to fairly testing our human realtor….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8" name="Google Shape;938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9" name="Google Shape;939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94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1" name="Google Shape;941;p94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back to fairly testing our human realtor….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8" name="Google Shape;948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9" name="Google Shape;949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95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1" name="Google Shape;951;p95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52" name="Google Shape;952;p95"/>
          <p:cNvSpPr/>
          <p:nvPr/>
        </p:nvSpPr>
        <p:spPr>
          <a:xfrm>
            <a:off x="4238400" y="2788050"/>
            <a:ext cx="48027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95"/>
          <p:cNvSpPr txBox="1"/>
          <p:nvPr/>
        </p:nvSpPr>
        <p:spPr>
          <a:xfrm>
            <a:off x="3050200" y="3083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54" name="Google Shape;954;p95"/>
          <p:cNvSpPr/>
          <p:nvPr/>
        </p:nvSpPr>
        <p:spPr>
          <a:xfrm>
            <a:off x="4238400" y="4059725"/>
            <a:ext cx="48027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95"/>
          <p:cNvSpPr txBox="1"/>
          <p:nvPr/>
        </p:nvSpPr>
        <p:spPr>
          <a:xfrm>
            <a:off x="3050200" y="4136825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1" name="Google Shape;961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her study and learn on the training set getting access to both X and 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2" name="Google Shape;962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3" name="Google Shape;963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p96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5" name="Google Shape;965;p96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66" name="Google Shape;966;p96"/>
          <p:cNvSpPr/>
          <p:nvPr/>
        </p:nvSpPr>
        <p:spPr>
          <a:xfrm>
            <a:off x="4238400" y="2788050"/>
            <a:ext cx="48027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96"/>
          <p:cNvSpPr txBox="1"/>
          <p:nvPr/>
        </p:nvSpPr>
        <p:spPr>
          <a:xfrm>
            <a:off x="3050200" y="3083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3" name="Google Shape;973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she has “learned” about the data, we can test her skill on the test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4" name="Google Shape;974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5" name="Google Shape;975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97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7" name="Google Shape;977;p97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978" name="Google Shape;978;p97"/>
          <p:cNvSpPr/>
          <p:nvPr/>
        </p:nvSpPr>
        <p:spPr>
          <a:xfrm>
            <a:off x="4238300" y="2788050"/>
            <a:ext cx="36021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97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5" name="Google Shape;985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Provide only the X test data and ask for her predictions for the sell price.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6" name="Google Shape;986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7" name="Google Shape;987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98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89" name="Google Shape;989;p98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990" name="Google Shape;990;p98"/>
          <p:cNvSpPr/>
          <p:nvPr/>
        </p:nvSpPr>
        <p:spPr>
          <a:xfrm>
            <a:off x="4238300" y="2788050"/>
            <a:ext cx="36021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98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new data she has never seen before! She has also never seen the real sold price.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8" name="Google Shape;998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9" name="Google Shape;999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99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1" name="Google Shape;1001;p99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002" name="Google Shape;1002;p99"/>
          <p:cNvSpPr/>
          <p:nvPr/>
        </p:nvSpPr>
        <p:spPr>
          <a:xfrm>
            <a:off x="4238300" y="2788050"/>
            <a:ext cx="36021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99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9" name="Google Shape;1009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Ask for predictions per data point.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0" name="Google Shape;1010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1" name="Google Shape;1011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p100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3" name="Google Shape;1013;p100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014" name="Google Shape;1014;p100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  <p:graphicFrame>
        <p:nvGraphicFramePr>
          <p:cNvPr id="1015" name="Google Shape;1015;p100"/>
          <p:cNvGraphicFramePr/>
          <p:nvPr/>
        </p:nvGraphicFramePr>
        <p:xfrm>
          <a:off x="30376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Google Shape;1021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bring back the original prices.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2" name="Google Shape;1022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3" name="Google Shape;1023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p101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5" name="Google Shape;1025;p101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026" name="Google Shape;1026;p101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  <p:graphicFrame>
        <p:nvGraphicFramePr>
          <p:cNvPr id="1027" name="Google Shape;1027;p101"/>
          <p:cNvGraphicFramePr/>
          <p:nvPr/>
        </p:nvGraphicFramePr>
        <p:xfrm>
          <a:off x="30376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8" name="Google Shape;1028;p101"/>
          <p:cNvGraphicFramePr/>
          <p:nvPr/>
        </p:nvGraphicFramePr>
        <p:xfrm>
          <a:off x="78404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7" name="Google Shape;157;p21"/>
          <p:cNvCxnSpPr>
            <a:stCxn id="154" idx="3"/>
            <a:endCxn id="156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1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" name="Google Shape;159;p21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1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" name="Google Shape;161;p21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1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1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6067275" y="1875075"/>
            <a:ext cx="2392200" cy="23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4" name="Google Shape;1034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 compare predictions against true test price.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5" name="Google Shape;1035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6" name="Google Shape;1036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102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8" name="Google Shape;1038;p102"/>
          <p:cNvGraphicFramePr/>
          <p:nvPr/>
        </p:nvGraphicFramePr>
        <p:xfrm>
          <a:off x="49079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9" name="Google Shape;1039;p102"/>
          <p:cNvGraphicFramePr/>
          <p:nvPr/>
        </p:nvGraphicFramePr>
        <p:xfrm>
          <a:off x="61086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5" name="Google Shape;1045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often labeled as </a:t>
            </a:r>
            <a:r>
              <a:rPr b="1" lang="en" sz="2900">
                <a:solidFill>
                  <a:srgbClr val="434343"/>
                </a:solidFill>
              </a:rPr>
              <a:t>ŷ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compared again </a:t>
            </a:r>
            <a:r>
              <a:rPr b="1" lang="en" sz="2900">
                <a:solidFill>
                  <a:srgbClr val="434343"/>
                </a:solidFill>
              </a:rPr>
              <a:t>y</a:t>
            </a:r>
            <a:endParaRPr b="1" sz="2900">
              <a:solidFill>
                <a:srgbClr val="434343"/>
              </a:solidFill>
            </a:endParaRPr>
          </a:p>
        </p:txBody>
      </p:sp>
      <p:pic>
        <p:nvPicPr>
          <p:cNvPr descr="watermark.jpg" id="1046" name="Google Shape;1046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7" name="Google Shape;1047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103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9" name="Google Shape;1049;p103"/>
          <p:cNvGraphicFramePr/>
          <p:nvPr/>
        </p:nvGraphicFramePr>
        <p:xfrm>
          <a:off x="49079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0" name="Google Shape;1050;p103"/>
          <p:cNvGraphicFramePr/>
          <p:nvPr/>
        </p:nvGraphicFramePr>
        <p:xfrm>
          <a:off x="61086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051" name="Google Shape;1051;p103"/>
          <p:cNvSpPr txBox="1"/>
          <p:nvPr/>
        </p:nvSpPr>
        <p:spPr>
          <a:xfrm>
            <a:off x="4440850" y="1816625"/>
            <a:ext cx="3816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</a:rPr>
              <a:t>ŷ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1052" name="Google Shape;1052;p103"/>
          <p:cNvSpPr txBox="1"/>
          <p:nvPr/>
        </p:nvSpPr>
        <p:spPr>
          <a:xfrm>
            <a:off x="5655950" y="1816625"/>
            <a:ext cx="3816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</a:rPr>
              <a:t>y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8" name="Google Shape;1058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the many methods of evaluating this performance!</a:t>
            </a:r>
            <a:endParaRPr b="1" sz="2900">
              <a:solidFill>
                <a:srgbClr val="434343"/>
              </a:solidFill>
            </a:endParaRPr>
          </a:p>
        </p:txBody>
      </p:sp>
      <p:pic>
        <p:nvPicPr>
          <p:cNvPr descr="watermark.jpg" id="1059" name="Google Shape;1059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0" name="Google Shape;1060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104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2" name="Google Shape;1062;p104"/>
          <p:cNvGraphicFramePr/>
          <p:nvPr/>
        </p:nvGraphicFramePr>
        <p:xfrm>
          <a:off x="49079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3" name="Google Shape;1063;p104"/>
          <p:cNvGraphicFramePr/>
          <p:nvPr/>
        </p:nvGraphicFramePr>
        <p:xfrm>
          <a:off x="61086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{B18C639A-96A8-40EE-9B90-C8BB83968573}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9" name="Google Shape;1069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0" name="Google Shape;1070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1" name="Google Shape;1071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2" name="Google Shape;1072;p105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3" name="Google Shape;1073;p105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4" name="Google Shape;1074;p105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105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6" name="Google Shape;1076;p105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7" name="Google Shape;1077;p105"/>
          <p:cNvCxnSpPr>
            <a:stCxn id="1074" idx="2"/>
            <a:endCxn id="1076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8" name="Google Shape;1078;p105"/>
          <p:cNvCxnSpPr>
            <a:stCxn id="1074" idx="0"/>
            <a:endCxn id="1075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4" name="Google Shape;1084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Data, Fit on Train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5" name="Google Shape;1085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6" name="Google Shape;1086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p106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8" name="Google Shape;1088;p106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9" name="Google Shape;1089;p106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0" name="Google Shape;1090;p106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1" name="Google Shape;1091;p106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2" name="Google Shape;1092;p106"/>
          <p:cNvCxnSpPr>
            <a:stCxn id="1089" idx="2"/>
            <a:endCxn id="1091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3" name="Google Shape;1093;p106"/>
          <p:cNvCxnSpPr>
            <a:stCxn id="1089" idx="0"/>
            <a:endCxn id="1090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4" name="Google Shape;1094;p106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5" name="Google Shape;1095;p106"/>
          <p:cNvCxnSpPr>
            <a:stCxn id="1090" idx="3"/>
            <a:endCxn id="1094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1" name="Google Shape;1101;p10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Data, Fit on Train Data,Evaluate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2" name="Google Shape;1102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3" name="Google Shape;1103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p107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5" name="Google Shape;1105;p107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6" name="Google Shape;1106;p107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7" name="Google Shape;1107;p107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8" name="Google Shape;1108;p107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9" name="Google Shape;1109;p107"/>
          <p:cNvCxnSpPr>
            <a:stCxn id="1106" idx="2"/>
            <a:endCxn id="110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0" name="Google Shape;1110;p107"/>
          <p:cNvCxnSpPr>
            <a:stCxn id="1106" idx="0"/>
            <a:endCxn id="110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1" name="Google Shape;1111;p107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2" name="Google Shape;1112;p107"/>
          <p:cNvCxnSpPr>
            <a:stCxn id="1107" idx="3"/>
            <a:endCxn id="1111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3" name="Google Shape;1113;p107"/>
          <p:cNvSpPr/>
          <p:nvPr/>
        </p:nvSpPr>
        <p:spPr>
          <a:xfrm>
            <a:off x="4633375" y="4123475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4" name="Google Shape;1114;p107"/>
          <p:cNvCxnSpPr>
            <a:stCxn id="1108" idx="3"/>
            <a:endCxn id="1113" idx="1"/>
          </p:cNvCxnSpPr>
          <p:nvPr/>
        </p:nvCxnSpPr>
        <p:spPr>
          <a:xfrm>
            <a:off x="3379300" y="4274900"/>
            <a:ext cx="1254000" cy="246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5" name="Google Shape;1115;p107"/>
          <p:cNvCxnSpPr>
            <a:stCxn id="1111" idx="2"/>
            <a:endCxn id="1113" idx="0"/>
          </p:cNvCxnSpPr>
          <p:nvPr/>
        </p:nvCxnSpPr>
        <p:spPr>
          <a:xfrm rot="5400000">
            <a:off x="5437375" y="3461200"/>
            <a:ext cx="767400" cy="5571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1" name="Google Shape;1121;p10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happens if performance isn’t great?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2" name="Google Shape;1122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3" name="Google Shape;1123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108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5" name="Google Shape;1125;p108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6" name="Google Shape;1126;p108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7" name="Google Shape;1127;p108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8" name="Google Shape;1128;p108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9" name="Google Shape;1129;p108"/>
          <p:cNvCxnSpPr>
            <a:stCxn id="1126" idx="2"/>
            <a:endCxn id="112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0" name="Google Shape;1130;p108"/>
          <p:cNvCxnSpPr>
            <a:stCxn id="1126" idx="0"/>
            <a:endCxn id="112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1" name="Google Shape;1131;p108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2" name="Google Shape;1132;p108"/>
          <p:cNvCxnSpPr>
            <a:stCxn id="1127" idx="3"/>
            <a:endCxn id="1131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3" name="Google Shape;1133;p108"/>
          <p:cNvSpPr/>
          <p:nvPr/>
        </p:nvSpPr>
        <p:spPr>
          <a:xfrm>
            <a:off x="4633375" y="4123475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4" name="Google Shape;1134;p108"/>
          <p:cNvCxnSpPr>
            <a:stCxn id="1128" idx="3"/>
            <a:endCxn id="1133" idx="1"/>
          </p:cNvCxnSpPr>
          <p:nvPr/>
        </p:nvCxnSpPr>
        <p:spPr>
          <a:xfrm>
            <a:off x="3379300" y="4274900"/>
            <a:ext cx="1254000" cy="246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5" name="Google Shape;1135;p108"/>
          <p:cNvCxnSpPr>
            <a:stCxn id="1131" idx="2"/>
            <a:endCxn id="1133" idx="0"/>
          </p:cNvCxnSpPr>
          <p:nvPr/>
        </p:nvCxnSpPr>
        <p:spPr>
          <a:xfrm rot="5400000">
            <a:off x="5437375" y="3461200"/>
            <a:ext cx="767400" cy="5571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1" name="Google Shape;1141;p10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adjust model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hyperparameters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2" name="Google Shape;1142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3" name="Google Shape;1143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p109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5" name="Google Shape;1145;p109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6" name="Google Shape;1146;p109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7" name="Google Shape;1147;p109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8" name="Google Shape;1148;p109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9" name="Google Shape;1149;p109"/>
          <p:cNvCxnSpPr>
            <a:stCxn id="1146" idx="2"/>
            <a:endCxn id="114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0" name="Google Shape;1150;p109"/>
          <p:cNvCxnSpPr>
            <a:stCxn id="1146" idx="0"/>
            <a:endCxn id="114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1" name="Google Shape;1151;p109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2" name="Google Shape;1152;p109"/>
          <p:cNvCxnSpPr>
            <a:stCxn id="1147" idx="3"/>
            <a:endCxn id="1151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3" name="Google Shape;1153;p109"/>
          <p:cNvSpPr/>
          <p:nvPr/>
        </p:nvSpPr>
        <p:spPr>
          <a:xfrm>
            <a:off x="4633375" y="4123475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4" name="Google Shape;1154;p109"/>
          <p:cNvCxnSpPr>
            <a:stCxn id="1148" idx="3"/>
            <a:endCxn id="1153" idx="1"/>
          </p:cNvCxnSpPr>
          <p:nvPr/>
        </p:nvCxnSpPr>
        <p:spPr>
          <a:xfrm>
            <a:off x="3379300" y="4274900"/>
            <a:ext cx="1254000" cy="246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5" name="Google Shape;1155;p109"/>
          <p:cNvCxnSpPr>
            <a:stCxn id="1151" idx="2"/>
            <a:endCxn id="1153" idx="0"/>
          </p:cNvCxnSpPr>
          <p:nvPr/>
        </p:nvCxnSpPr>
        <p:spPr>
          <a:xfrm rot="5400000">
            <a:off x="5437375" y="3461200"/>
            <a:ext cx="767400" cy="5571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1" name="Google Shape;1161;p11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algorithms have adjustable values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2" name="Google Shape;1162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3" name="Google Shape;1163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110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5" name="Google Shape;1165;p110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6" name="Google Shape;1166;p110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7" name="Google Shape;1167;p110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8" name="Google Shape;1168;p110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9" name="Google Shape;1169;p110"/>
          <p:cNvCxnSpPr>
            <a:stCxn id="1166" idx="2"/>
            <a:endCxn id="116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0" name="Google Shape;1170;p110"/>
          <p:cNvCxnSpPr>
            <a:stCxn id="1166" idx="0"/>
            <a:endCxn id="116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1" name="Google Shape;1171;p110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2" name="Google Shape;1172;p110"/>
          <p:cNvCxnSpPr>
            <a:stCxn id="1167" idx="3"/>
            <a:endCxn id="1171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3" name="Google Shape;1173;p110"/>
          <p:cNvSpPr/>
          <p:nvPr/>
        </p:nvSpPr>
        <p:spPr>
          <a:xfrm>
            <a:off x="4633375" y="4123475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4" name="Google Shape;1174;p110"/>
          <p:cNvCxnSpPr>
            <a:stCxn id="1168" idx="3"/>
            <a:endCxn id="1173" idx="1"/>
          </p:cNvCxnSpPr>
          <p:nvPr/>
        </p:nvCxnSpPr>
        <p:spPr>
          <a:xfrm>
            <a:off x="3379300" y="4274900"/>
            <a:ext cx="1254000" cy="246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5" name="Google Shape;1175;p110"/>
          <p:cNvCxnSpPr>
            <a:stCxn id="1171" idx="2"/>
            <a:endCxn id="1173" idx="0"/>
          </p:cNvCxnSpPr>
          <p:nvPr/>
        </p:nvCxnSpPr>
        <p:spPr>
          <a:xfrm rot="5400000">
            <a:off x="5437375" y="3461200"/>
            <a:ext cx="767400" cy="5571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1" name="Google Shape;1181;p11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algorithms have adjustable values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2" name="Google Shape;1182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3" name="Google Shape;1183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111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5" name="Google Shape;1185;p111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6" name="Google Shape;1186;p111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7" name="Google Shape;1187;p111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8" name="Google Shape;1188;p111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9" name="Google Shape;1189;p111"/>
          <p:cNvCxnSpPr>
            <a:stCxn id="1186" idx="2"/>
            <a:endCxn id="118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111"/>
          <p:cNvCxnSpPr>
            <a:stCxn id="1186" idx="0"/>
            <a:endCxn id="118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1" name="Google Shape;1191;p111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2" name="Google Shape;1192;p111"/>
          <p:cNvCxnSpPr>
            <a:stCxn id="1187" idx="3"/>
            <a:endCxn id="1193" idx="0"/>
          </p:cNvCxnSpPr>
          <p:nvPr/>
        </p:nvCxnSpPr>
        <p:spPr>
          <a:xfrm>
            <a:off x="4734625" y="2317325"/>
            <a:ext cx="31233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3" name="Google Shape;1193;p111"/>
          <p:cNvSpPr/>
          <p:nvPr/>
        </p:nvSpPr>
        <p:spPr>
          <a:xfrm>
            <a:off x="707655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Adjusted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4" name="Google Shape;1194;p111"/>
          <p:cNvCxnSpPr>
            <a:stCxn id="1191" idx="3"/>
            <a:endCxn id="1193" idx="1"/>
          </p:cNvCxnSpPr>
          <p:nvPr/>
        </p:nvCxnSpPr>
        <p:spPr>
          <a:xfrm>
            <a:off x="6880975" y="2957650"/>
            <a:ext cx="195600" cy="6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