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y="5143500" cx="9144000"/>
  <p:notesSz cx="6858000" cy="9144000"/>
  <p:embeddedFontLst>
    <p:embeddedFont>
      <p:font typeface="Montserrat"/>
      <p:regular r:id="rId107"/>
      <p:bold r:id="rId108"/>
      <p:italic r:id="rId109"/>
      <p:boldItalic r:id="rId110"/>
    </p:embeddedFont>
    <p:embeddedFont>
      <p:font typeface="Overpass"/>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228C08-802F-48B6-AD8B-E74ECD7EAA82}">
  <a:tblStyle styleId="{6C228C08-802F-48B6-AD8B-E74ECD7EAA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ontserrat-regular.fntdata"/><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Montserrat-italic.fntdata"/><Relationship Id="rId108" Type="http://schemas.openxmlformats.org/officeDocument/2006/relationships/font" Target="fonts/Montserrat-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Montserrat-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Overpass-boldItalic.fntdata"/><Relationship Id="rId18" Type="http://schemas.openxmlformats.org/officeDocument/2006/relationships/slide" Target="slides/slide13.xml"/><Relationship Id="rId113" Type="http://schemas.openxmlformats.org/officeDocument/2006/relationships/font" Target="fonts/Overpass-italic.fntdata"/><Relationship Id="rId112" Type="http://schemas.openxmlformats.org/officeDocument/2006/relationships/font" Target="fonts/Overpass-bold.fntdata"/><Relationship Id="rId111" Type="http://schemas.openxmlformats.org/officeDocument/2006/relationships/font" Target="fonts/Overpas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642d2c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642d2c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be642d2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be642d2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be642d2c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be642d2c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42d2c8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42d2c8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642d2c8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642d2c8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e642d2c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e642d2c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642d2c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642d2c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42d2c8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42d2c8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642d2c8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e642d2c8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642d2c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642d2c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42d2c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42d2c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642d2c8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642d2c8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174262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174262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42d2c8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42d2c8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642d2c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e642d2c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642d2c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642d2c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e642d2c8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e642d2c8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e642d2c8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e642d2c8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e642d2c8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e642d2c8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e642d2c8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e642d2c8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e642d2c8d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e642d2c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642d2c8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642d2c8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642d2c8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642d2c8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642d2c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642d2c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642d2c8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642d2c8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e642d2c8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e642d2c8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e642d2c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e642d2c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642d2c8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642d2c8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e642d2c8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e642d2c8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e642d2c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e642d2c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e642d2c8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e642d2c8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e642d2c8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e642d2c8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e642d2c8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e642d2c8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e642d2c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e642d2c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d17426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d17426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642d2c8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642d2c8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e642d2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e642d2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e642d2c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e642d2c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642d2c8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642d2c8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e642d2c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e642d2c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642d2c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642d2c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e642d2c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e642d2c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e642d2c8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e642d2c8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e642d2c8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e642d2c8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e642d2c8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e642d2c8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642d2c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642d2c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e642d2c8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e642d2c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642d2c8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642d2c8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e642d2c8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e642d2c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e642d2c8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e642d2c8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be642d2c8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be642d2c8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be642d2c8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be642d2c8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be642d2c8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be642d2c8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e642d2c8d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be642d2c8d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e642d2c8d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e642d2c8d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e642d2c8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e642d2c8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642d2c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642d2c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e642d2c8d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e642d2c8d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be642d2c8d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be642d2c8d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e642d2c8d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e642d2c8d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e642d2c8d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e642d2c8d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e642d2c8d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e642d2c8d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e642d2c8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e642d2c8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e642d2c8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e642d2c8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be642d2c8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be642d2c8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e642d2c8d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e642d2c8d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e642d2c8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e642d2c8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642d2c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642d2c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be642d2c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be642d2c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bd174262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bd174262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bd174262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bd174262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e642d2c8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e642d2c8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be642d2c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be642d2c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e642d2c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e642d2c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be642d2c8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be642d2c8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be642d2c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be642d2c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be642d2c8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be642d2c8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bd174262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bd174262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642d2c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642d2c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bd174262f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bd174262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bd174262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bd174262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be642d2c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be642d2c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e642d2c8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e642d2c8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be642d2c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be642d2c8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d174262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bd174262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bd174262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bd174262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bd174262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bd174262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be642d2c8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be642d2c8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bd174262f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bd174262f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642d2c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642d2c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bd174262f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bd174262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be642d2c8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be642d2c8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bd174262f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bd174262f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bd174262f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bd174262f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bd174262f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bd174262f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bd174262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bd174262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be642d2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be642d2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be642d2c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be642d2c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be642d2c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be642d2c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be642d2c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be642d2c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13.png"/><Relationship Id="rId6"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 Id="rId4"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2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1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 and NLP</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499225" y="868500"/>
            <a:ext cx="4244300" cy="1099750"/>
          </a:xfrm>
          <a:prstGeom prst="rect">
            <a:avLst/>
          </a:prstGeom>
          <a:noFill/>
          <a:ln>
            <a:noFill/>
          </a:ln>
        </p:spPr>
      </p:pic>
      <p:sp>
        <p:nvSpPr>
          <p:cNvPr id="132" name="Google Shape;132;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33" name="Google Shape;133;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are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P(A|B)</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a:t>
            </a:r>
            <a:r>
              <a:rPr lang="en" sz="2900">
                <a:solidFill>
                  <a:srgbClr val="434343"/>
                </a:solidFill>
                <a:latin typeface="Montserrat"/>
                <a:ea typeface="Montserrat"/>
                <a:cs typeface="Montserrat"/>
                <a:sym typeface="Montserrat"/>
              </a:rPr>
              <a:t> is probability of event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given that </a:t>
            </a:r>
            <a:r>
              <a:rPr b="1"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 is True.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P(A)</a:t>
            </a:r>
            <a:r>
              <a:rPr lang="en" sz="2900">
                <a:solidFill>
                  <a:srgbClr val="434343"/>
                </a:solidFill>
                <a:latin typeface="Montserrat"/>
                <a:ea typeface="Montserrat"/>
                <a:cs typeface="Montserrat"/>
                <a:sym typeface="Montserrat"/>
              </a:rPr>
              <a:t> is probability of A </a:t>
            </a:r>
            <a:r>
              <a:rPr lang="en" sz="2900">
                <a:solidFill>
                  <a:srgbClr val="434343"/>
                </a:solidFill>
                <a:latin typeface="Montserrat"/>
                <a:ea typeface="Montserrat"/>
                <a:cs typeface="Montserrat"/>
                <a:sym typeface="Montserrat"/>
              </a:rPr>
              <a:t>occurring</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P(B)</a:t>
            </a:r>
            <a:r>
              <a:rPr lang="en" sz="2900">
                <a:solidFill>
                  <a:srgbClr val="434343"/>
                </a:solidFill>
                <a:latin typeface="Montserrat"/>
                <a:ea typeface="Montserrat"/>
                <a:cs typeface="Montserrat"/>
                <a:sym typeface="Montserrat"/>
              </a:rPr>
              <a:t> is </a:t>
            </a:r>
            <a:r>
              <a:rPr lang="en" sz="2900">
                <a:solidFill>
                  <a:srgbClr val="434343"/>
                </a:solidFill>
                <a:latin typeface="Montserrat"/>
                <a:ea typeface="Montserrat"/>
                <a:cs typeface="Montserrat"/>
                <a:sym typeface="Montserrat"/>
              </a:rPr>
              <a:t>probability</a:t>
            </a:r>
            <a:r>
              <a:rPr lang="en" sz="2900">
                <a:solidFill>
                  <a:srgbClr val="434343"/>
                </a:solidFill>
                <a:latin typeface="Montserrat"/>
                <a:ea typeface="Montserrat"/>
                <a:cs typeface="Montserrat"/>
                <a:sym typeface="Montserrat"/>
              </a:rPr>
              <a:t> of B occurring.</a:t>
            </a:r>
            <a:endParaRPr sz="2900">
              <a:solidFill>
                <a:srgbClr val="434343"/>
              </a:solidFill>
              <a:latin typeface="Montserrat"/>
              <a:ea typeface="Montserrat"/>
              <a:cs typeface="Montserrat"/>
              <a:sym typeface="Montserrat"/>
            </a:endParaRPr>
          </a:p>
        </p:txBody>
      </p:sp>
      <p:pic>
        <p:nvPicPr>
          <p:cNvPr descr="watermark.jpg" id="134" name="Google Shape;134;p2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5" name="Google Shape;135;p2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56" name="Google Shape;1156;p1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Building Models</a:t>
            </a:r>
            <a:endParaRPr/>
          </a:p>
        </p:txBody>
      </p:sp>
      <p:pic>
        <p:nvPicPr>
          <p:cNvPr descr="watermark.jpg" id="1157" name="Google Shape;115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8" name="Google Shape;115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Project Exercise</a:t>
            </a:r>
            <a:endParaRPr b="1">
              <a:latin typeface="Montserrat"/>
              <a:ea typeface="Montserrat"/>
              <a:cs typeface="Montserrat"/>
              <a:sym typeface="Montserrat"/>
            </a:endParaRPr>
          </a:p>
        </p:txBody>
      </p:sp>
      <p:sp>
        <p:nvSpPr>
          <p:cNvPr id="1164" name="Google Shape;1164;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1165" name="Google Shape;116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6" name="Google Shape;1166;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531600" y="2475725"/>
            <a:ext cx="4244300" cy="1099750"/>
          </a:xfrm>
          <a:prstGeom prst="rect">
            <a:avLst/>
          </a:prstGeom>
          <a:noFill/>
          <a:ln>
            <a:noFill/>
          </a:ln>
        </p:spPr>
      </p:pic>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 quick example!</a:t>
            </a:r>
            <a:endParaRPr sz="29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Every apartment in a building is fit with a fire alarm detection system.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there are false alarms where smoke is detected but there is not a dangerous fire to put out (e.g. smoke from an oven).</a:t>
            </a:r>
            <a:endParaRPr sz="29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associated probabilities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very good, and go off about 10% of the time.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Question to answer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you get a smoke alarm detecting a fire, what is the probability that there actually is a dangerous fire?</a:t>
            </a:r>
            <a:endParaRPr i="1" sz="29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P(A|B):</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Fire given Smoke Alarm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terms of probability events: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A: Dangerous Fire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 B: Smoke Alarm Triggered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P(A|B):</a:t>
            </a:r>
            <a:endParaRPr i="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Probability of Fire given Smoke Alarm</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P(B|A):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Probability of Smoke Alarm given a dangerous fire </a:t>
            </a:r>
            <a:endParaRPr sz="29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situation for a city: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Actual dangerous fires occur only 1% of the time. </a:t>
            </a:r>
            <a:r>
              <a:rPr b="1" lang="en" sz="2900">
                <a:solidFill>
                  <a:srgbClr val="434343"/>
                </a:solidFill>
                <a:latin typeface="Montserrat"/>
                <a:ea typeface="Montserrat"/>
                <a:cs typeface="Montserrat"/>
                <a:sym typeface="Montserrat"/>
              </a:rPr>
              <a:t>P(Fire) = 1/100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Smoke alarms are not good and go off about 10% of the time. </a:t>
            </a:r>
            <a:r>
              <a:rPr b="1" lang="en" sz="2900">
                <a:solidFill>
                  <a:srgbClr val="434343"/>
                </a:solidFill>
                <a:latin typeface="Montserrat"/>
                <a:ea typeface="Montserrat"/>
                <a:cs typeface="Montserrat"/>
                <a:sym typeface="Montserrat"/>
              </a:rPr>
              <a:t>P(Smoke) = 1/10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there is an actual dangerous fire, 95% of the time the smoke alarms go off.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P(Smoke|Fire) = 95/100</a:t>
            </a:r>
            <a:endParaRPr b="1" sz="29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99" name="Google Shape;199;p30"/>
          <p:cNvSpPr txBox="1"/>
          <p:nvPr>
            <p:ph idx="1" type="body"/>
          </p:nvPr>
        </p:nvSpPr>
        <p:spPr>
          <a:xfrm>
            <a:off x="288100" y="1152475"/>
            <a:ext cx="88560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rPr lang="en" sz="2800">
                <a:solidFill>
                  <a:srgbClr val="434343"/>
                </a:solidFill>
                <a:latin typeface="Montserrat"/>
                <a:ea typeface="Montserrat"/>
                <a:cs typeface="Montserrat"/>
                <a:sym typeface="Montserrat"/>
              </a:rPr>
              <a:t>P(Fire|Smoke) = P(Smoke|Fire)*P(Fire)/P(Smoke)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5338852" y="1011875"/>
            <a:ext cx="3271747" cy="847750"/>
          </a:xfrm>
          <a:prstGeom prst="rect">
            <a:avLst/>
          </a:prstGeom>
          <a:noFill/>
          <a:ln>
            <a:noFill/>
          </a:ln>
        </p:spPr>
      </p:pic>
      <p:sp>
        <p:nvSpPr>
          <p:cNvPr id="207" name="Google Shape;207;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08" name="Google Shape;208;p31"/>
          <p:cNvSpPr txBox="1"/>
          <p:nvPr>
            <p:ph idx="1" type="body"/>
          </p:nvPr>
        </p:nvSpPr>
        <p:spPr>
          <a:xfrm>
            <a:off x="288100" y="1152475"/>
            <a:ext cx="8856000" cy="35016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Bayes’ Theorem:</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80000"/>
              </a:lnSpc>
              <a:spcBef>
                <a:spcPts val="1600"/>
              </a:spcBef>
              <a:spcAft>
                <a:spcPts val="0"/>
              </a:spcAft>
              <a:buNone/>
            </a:pPr>
            <a:r>
              <a:rPr lang="en" sz="2800">
                <a:solidFill>
                  <a:srgbClr val="434343"/>
                </a:solidFill>
                <a:latin typeface="Montserrat"/>
                <a:ea typeface="Montserrat"/>
                <a:cs typeface="Montserrat"/>
                <a:sym typeface="Montserrat"/>
              </a:rPr>
              <a:t>P(Fire|Smoke) = P(Smoke|Fire)*P(Fire)/P(Smoke)</a:t>
            </a:r>
            <a:endParaRPr sz="28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0.95 * 0.01 / 0.1</a:t>
            </a:r>
            <a:endParaRPr sz="2900">
              <a:solidFill>
                <a:srgbClr val="434343"/>
              </a:solidFill>
              <a:latin typeface="Montserrat"/>
              <a:ea typeface="Montserrat"/>
              <a:cs typeface="Montserrat"/>
              <a:sym typeface="Montserrat"/>
            </a:endParaRPr>
          </a:p>
          <a:p>
            <a:pPr indent="0" lvl="0" marL="0" marR="0" rtl="0" algn="l">
              <a:lnSpc>
                <a:spcPct val="80000"/>
              </a:lnSpc>
              <a:spcBef>
                <a:spcPts val="0"/>
              </a:spcBef>
              <a:spcAft>
                <a:spcPts val="0"/>
              </a:spcAft>
              <a:buNone/>
            </a:pPr>
            <a:r>
              <a:rPr lang="en" sz="2900">
                <a:solidFill>
                  <a:srgbClr val="434343"/>
                </a:solidFill>
                <a:latin typeface="Montserrat"/>
                <a:ea typeface="Montserrat"/>
                <a:cs typeface="Montserrat"/>
                <a:sym typeface="Montserrat"/>
              </a:rPr>
              <a:t>P(Fire|Smoke) = 0.095</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P(Fire|Smoke) = 9.5%</a:t>
            </a:r>
            <a:endParaRPr sz="2900">
              <a:solidFill>
                <a:srgbClr val="434343"/>
              </a:solidFill>
              <a:latin typeface="Montserrat"/>
              <a:ea typeface="Montserrat"/>
              <a:cs typeface="Montserrat"/>
              <a:sym typeface="Montserrat"/>
            </a:endParaRPr>
          </a:p>
        </p:txBody>
      </p:sp>
      <p:pic>
        <p:nvPicPr>
          <p:cNvPr descr="watermark.jpg" id="209" name="Google Shape;209;p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10" name="Google Shape;210;p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begin a discussion on using raw string text for machine learning models.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idea in general is known as “Natural Language Processing”.</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16" name="Google Shape;216;p3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a:t>
            </a:r>
            <a:r>
              <a:rPr lang="en" sz="2900">
                <a:solidFill>
                  <a:srgbClr val="434343"/>
                </a:solidFill>
                <a:latin typeface="Montserrat"/>
                <a:ea typeface="Montserrat"/>
                <a:cs typeface="Montserrat"/>
                <a:sym typeface="Montserrat"/>
              </a:rPr>
              <a:t>Processing</a:t>
            </a:r>
            <a:r>
              <a:rPr lang="en" sz="2900">
                <a:solidFill>
                  <a:srgbClr val="434343"/>
                </a:solidFill>
                <a:latin typeface="Montserrat"/>
                <a:ea typeface="Montserrat"/>
                <a:cs typeface="Montserrat"/>
                <a:sym typeface="Montserrat"/>
              </a:rPr>
              <a:t> Classification.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17" name="Google Shape;21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224" name="Google Shape;22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Naive Bayes</a:t>
            </a:r>
            <a:endParaRPr/>
          </a:p>
        </p:txBody>
      </p:sp>
      <p:pic>
        <p:nvPicPr>
          <p:cNvPr descr="watermark.jpg" id="225" name="Google Shape;22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32" name="Google Shape;232;p3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move on to explore how Bayes’ Theorem can be extended to perform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Specifically, we’ll focus on using Bayes’ Theorem for Natural Language Processing Classification. </a:t>
            </a:r>
            <a:endParaRPr sz="2900">
              <a:solidFill>
                <a:srgbClr val="434343"/>
              </a:solidFill>
              <a:latin typeface="Montserrat"/>
              <a:ea typeface="Montserrat"/>
              <a:cs typeface="Montserrat"/>
              <a:sym typeface="Montserrat"/>
            </a:endParaRPr>
          </a:p>
        </p:txBody>
      </p:sp>
      <p:pic>
        <p:nvPicPr>
          <p:cNvPr descr="watermark.jpg" id="233" name="Google Shape;23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0" name="Google Shape;240;p3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walkthrough the conversion of Bayes’ Theorem to a machine learning model!</a:t>
            </a:r>
            <a:endParaRPr sz="2900">
              <a:solidFill>
                <a:srgbClr val="434343"/>
              </a:solidFill>
              <a:latin typeface="Montserrat"/>
              <a:ea typeface="Montserrat"/>
              <a:cs typeface="Montserrat"/>
              <a:sym typeface="Montserrat"/>
            </a:endParaRPr>
          </a:p>
        </p:txBody>
      </p:sp>
      <p:pic>
        <p:nvPicPr>
          <p:cNvPr descr="watermark.jpg" id="241" name="Google Shape;24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48" name="Google Shape;248;p3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model the probability of </a:t>
            </a:r>
            <a:r>
              <a:rPr lang="en" sz="2900">
                <a:solidFill>
                  <a:srgbClr val="434343"/>
                </a:solidFill>
                <a:latin typeface="Montserrat"/>
                <a:ea typeface="Montserrat"/>
                <a:cs typeface="Montserrat"/>
                <a:sym typeface="Montserrat"/>
              </a:rPr>
              <a:t>belonging</a:t>
            </a:r>
            <a:r>
              <a:rPr lang="en" sz="2900">
                <a:solidFill>
                  <a:srgbClr val="434343"/>
                </a:solidFill>
                <a:latin typeface="Montserrat"/>
                <a:ea typeface="Montserrat"/>
                <a:cs typeface="Montserrat"/>
                <a:sym typeface="Montserrat"/>
              </a:rPr>
              <a:t> to a class given a vector of features.</a:t>
            </a:r>
            <a:endParaRPr sz="2900">
              <a:solidFill>
                <a:srgbClr val="434343"/>
              </a:solidFill>
              <a:latin typeface="Montserrat"/>
              <a:ea typeface="Montserrat"/>
              <a:cs typeface="Montserrat"/>
              <a:sym typeface="Montserrat"/>
            </a:endParaRPr>
          </a:p>
        </p:txBody>
      </p:sp>
      <p:pic>
        <p:nvPicPr>
          <p:cNvPr descr="watermark.jpg" id="249" name="Google Shape;24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1" name="Google Shape;251;p36"/>
          <p:cNvPicPr preferRelativeResize="0"/>
          <p:nvPr/>
        </p:nvPicPr>
        <p:blipFill>
          <a:blip r:embed="rId4">
            <a:alphaModFix/>
          </a:blip>
          <a:stretch>
            <a:fillRect/>
          </a:stretch>
        </p:blipFill>
        <p:spPr>
          <a:xfrm>
            <a:off x="4602875" y="3358150"/>
            <a:ext cx="3950701" cy="1096175"/>
          </a:xfrm>
          <a:prstGeom prst="rect">
            <a:avLst/>
          </a:prstGeom>
          <a:noFill/>
          <a:ln>
            <a:noFill/>
          </a:ln>
        </p:spPr>
      </p:pic>
      <p:pic>
        <p:nvPicPr>
          <p:cNvPr id="252" name="Google Shape;252;p36"/>
          <p:cNvPicPr preferRelativeResize="0"/>
          <p:nvPr/>
        </p:nvPicPr>
        <p:blipFill>
          <a:blip r:embed="rId5">
            <a:alphaModFix/>
          </a:blip>
          <a:stretch>
            <a:fillRect/>
          </a:stretch>
        </p:blipFill>
        <p:spPr>
          <a:xfrm>
            <a:off x="5358137" y="2604700"/>
            <a:ext cx="2600835" cy="572700"/>
          </a:xfrm>
          <a:prstGeom prst="rect">
            <a:avLst/>
          </a:prstGeom>
          <a:noFill/>
          <a:ln>
            <a:noFill/>
          </a:ln>
        </p:spPr>
      </p:pic>
      <p:pic>
        <p:nvPicPr>
          <p:cNvPr id="253" name="Google Shape;253;p36"/>
          <p:cNvPicPr preferRelativeResize="0"/>
          <p:nvPr/>
        </p:nvPicPr>
        <p:blipFill>
          <a:blip r:embed="rId6">
            <a:alphaModFix/>
          </a:blip>
          <a:stretch>
            <a:fillRect/>
          </a:stretch>
        </p:blipFill>
        <p:spPr>
          <a:xfrm>
            <a:off x="275627" y="3358150"/>
            <a:ext cx="3271747" cy="847750"/>
          </a:xfrm>
          <a:prstGeom prst="rect">
            <a:avLst/>
          </a:prstGeom>
          <a:noFill/>
          <a:ln>
            <a:noFill/>
          </a:ln>
        </p:spPr>
      </p:pic>
      <p:sp>
        <p:nvSpPr>
          <p:cNvPr id="254" name="Google Shape;254;p36"/>
          <p:cNvSpPr/>
          <p:nvPr/>
        </p:nvSpPr>
        <p:spPr>
          <a:xfrm>
            <a:off x="3764325" y="3547075"/>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60" name="Google Shape;260;p3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numerator is equivalent to a joint probability model: </a:t>
            </a:r>
            <a:endParaRPr sz="2900">
              <a:solidFill>
                <a:srgbClr val="434343"/>
              </a:solidFill>
              <a:latin typeface="Montserrat"/>
              <a:ea typeface="Montserrat"/>
              <a:cs typeface="Montserrat"/>
              <a:sym typeface="Montserrat"/>
            </a:endParaRPr>
          </a:p>
        </p:txBody>
      </p:sp>
      <p:pic>
        <p:nvPicPr>
          <p:cNvPr descr="watermark.jpg" id="261" name="Google Shape;26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7"/>
          <p:cNvPicPr preferRelativeResize="0"/>
          <p:nvPr/>
        </p:nvPicPr>
        <p:blipFill>
          <a:blip r:embed="rId4">
            <a:alphaModFix/>
          </a:blip>
          <a:stretch>
            <a:fillRect/>
          </a:stretch>
        </p:blipFill>
        <p:spPr>
          <a:xfrm>
            <a:off x="347325" y="2909450"/>
            <a:ext cx="3950701" cy="1096175"/>
          </a:xfrm>
          <a:prstGeom prst="rect">
            <a:avLst/>
          </a:prstGeom>
          <a:noFill/>
          <a:ln>
            <a:noFill/>
          </a:ln>
        </p:spPr>
      </p:pic>
      <p:pic>
        <p:nvPicPr>
          <p:cNvPr id="264" name="Google Shape;264;p37"/>
          <p:cNvPicPr preferRelativeResize="0"/>
          <p:nvPr/>
        </p:nvPicPr>
        <p:blipFill>
          <a:blip r:embed="rId4">
            <a:alphaModFix/>
          </a:blip>
          <a:stretch>
            <a:fillRect/>
          </a:stretch>
        </p:blipFill>
        <p:spPr>
          <a:xfrm>
            <a:off x="4881525" y="2909450"/>
            <a:ext cx="3950701" cy="1096175"/>
          </a:xfrm>
          <a:prstGeom prst="rect">
            <a:avLst/>
          </a:prstGeom>
          <a:noFill/>
          <a:ln>
            <a:noFill/>
          </a:ln>
        </p:spPr>
      </p:pic>
      <p:pic>
        <p:nvPicPr>
          <p:cNvPr id="265" name="Google Shape;265;p37"/>
          <p:cNvPicPr preferRelativeResize="0"/>
          <p:nvPr/>
        </p:nvPicPr>
        <p:blipFill>
          <a:blip r:embed="rId5">
            <a:alphaModFix/>
          </a:blip>
          <a:stretch>
            <a:fillRect/>
          </a:stretch>
        </p:blipFill>
        <p:spPr>
          <a:xfrm>
            <a:off x="6559800" y="2909450"/>
            <a:ext cx="2315825" cy="555100"/>
          </a:xfrm>
          <a:prstGeom prst="rect">
            <a:avLst/>
          </a:prstGeom>
          <a:noFill/>
          <a:ln>
            <a:noFill/>
          </a:ln>
        </p:spPr>
      </p:pic>
      <p:sp>
        <p:nvSpPr>
          <p:cNvPr id="266" name="Google Shape;266;p37"/>
          <p:cNvSpPr/>
          <p:nvPr/>
        </p:nvSpPr>
        <p:spPr>
          <a:xfrm>
            <a:off x="4343025" y="3244988"/>
            <a:ext cx="538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chain rule can rewrite this numerator as a series of products of conditional probabilities: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5" name="Google Shape;275;p38"/>
          <p:cNvPicPr preferRelativeResize="0"/>
          <p:nvPr/>
        </p:nvPicPr>
        <p:blipFill>
          <a:blip r:embed="rId4">
            <a:alphaModFix/>
          </a:blip>
          <a:stretch>
            <a:fillRect/>
          </a:stretch>
        </p:blipFill>
        <p:spPr>
          <a:xfrm>
            <a:off x="275200" y="2800825"/>
            <a:ext cx="8453173" cy="142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81" name="Google Shape;281;p3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Finally we need to make an assumption, we assume all x features are </a:t>
            </a:r>
            <a:r>
              <a:rPr b="1" lang="en" sz="2900">
                <a:solidFill>
                  <a:srgbClr val="434343"/>
                </a:solidFill>
                <a:latin typeface="Montserrat"/>
                <a:ea typeface="Montserrat"/>
                <a:cs typeface="Montserrat"/>
                <a:sym typeface="Montserrat"/>
              </a:rPr>
              <a:t>mutually independent </a:t>
            </a:r>
            <a:r>
              <a:rPr lang="en" sz="2900">
                <a:solidFill>
                  <a:srgbClr val="434343"/>
                </a:solidFill>
                <a:latin typeface="Montserrat"/>
                <a:ea typeface="Montserrat"/>
                <a:cs typeface="Montserrat"/>
                <a:sym typeface="Montserrat"/>
              </a:rPr>
              <a:t>of each 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Allowing for this conditional probability:</a:t>
            </a:r>
            <a:endParaRPr sz="2900">
              <a:solidFill>
                <a:srgbClr val="434343"/>
              </a:solidFill>
              <a:latin typeface="Montserrat"/>
              <a:ea typeface="Montserrat"/>
              <a:cs typeface="Montserrat"/>
              <a:sym typeface="Montserrat"/>
            </a:endParaRPr>
          </a:p>
        </p:txBody>
      </p:sp>
      <p:pic>
        <p:nvPicPr>
          <p:cNvPr descr="watermark.jpg" id="282" name="Google Shape;282;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4" name="Google Shape;284;p39"/>
          <p:cNvPicPr preferRelativeResize="0"/>
          <p:nvPr/>
        </p:nvPicPr>
        <p:blipFill>
          <a:blip r:embed="rId4">
            <a:alphaModFix/>
          </a:blip>
          <a:stretch>
            <a:fillRect/>
          </a:stretch>
        </p:blipFill>
        <p:spPr>
          <a:xfrm>
            <a:off x="1602525" y="3432700"/>
            <a:ext cx="5938951" cy="79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0" name="Google Shape;290;p4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joint model (the full Naive Bayes model) is fully written as:</a:t>
            </a:r>
            <a:endParaRPr sz="2900">
              <a:solidFill>
                <a:srgbClr val="434343"/>
              </a:solidFill>
              <a:latin typeface="Montserrat"/>
              <a:ea typeface="Montserrat"/>
              <a:cs typeface="Montserrat"/>
              <a:sym typeface="Montserrat"/>
            </a:endParaRPr>
          </a:p>
        </p:txBody>
      </p:sp>
      <p:pic>
        <p:nvPicPr>
          <p:cNvPr descr="watermark.jpg" id="291" name="Google Shape;291;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0"/>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299" name="Google Shape;299;p4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a:t>
            </a:r>
            <a:r>
              <a:rPr b="1" lang="en" sz="32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 denotes proportionality:</a:t>
            </a:r>
            <a:endParaRPr sz="2900">
              <a:solidFill>
                <a:srgbClr val="434343"/>
              </a:solidFill>
              <a:latin typeface="Montserrat"/>
              <a:ea typeface="Montserrat"/>
              <a:cs typeface="Montserrat"/>
              <a:sym typeface="Montserrat"/>
            </a:endParaRPr>
          </a:p>
        </p:txBody>
      </p:sp>
      <p:pic>
        <p:nvPicPr>
          <p:cNvPr descr="watermark.jpg" id="300" name="Google Shape;3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1"/>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Naive Bayes and NLP</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Algorithm and NLP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Extracting Features from Text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Classification Project </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This section focuses on supervised learning text tasks. We will discuss unsupervised text tasks later on.</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08" name="Google Shape;308;p42"/>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using this Naive Bayes model.</a:t>
            </a:r>
            <a:endParaRPr sz="2900">
              <a:solidFill>
                <a:srgbClr val="434343"/>
              </a:solidFill>
              <a:latin typeface="Montserrat"/>
              <a:ea typeface="Montserrat"/>
              <a:cs typeface="Montserrat"/>
              <a:sym typeface="Montserrat"/>
            </a:endParaRPr>
          </a:p>
        </p:txBody>
      </p:sp>
      <p:pic>
        <p:nvPicPr>
          <p:cNvPr descr="watermark.jpg" id="309" name="Google Shape;30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1" name="Google Shape;311;p42"/>
          <p:cNvPicPr preferRelativeResize="0"/>
          <p:nvPr/>
        </p:nvPicPr>
        <p:blipFill>
          <a:blip r:embed="rId4">
            <a:alphaModFix/>
          </a:blip>
          <a:stretch>
            <a:fillRect/>
          </a:stretch>
        </p:blipFill>
        <p:spPr>
          <a:xfrm>
            <a:off x="524225" y="2720074"/>
            <a:ext cx="8152148" cy="18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17" name="Google Shape;317;p43"/>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variations of Naive Bayes models, including: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Gaussian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Complement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Bernoulli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Categorical Naive Bayes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Check out the online documentation!</a:t>
            </a:r>
            <a:endParaRPr b="1" i="1" sz="2900">
              <a:solidFill>
                <a:srgbClr val="434343"/>
              </a:solidFill>
              <a:latin typeface="Montserrat"/>
              <a:ea typeface="Montserrat"/>
              <a:cs typeface="Montserrat"/>
              <a:sym typeface="Montserrat"/>
            </a:endParaRPr>
          </a:p>
        </p:txBody>
      </p:sp>
      <p:pic>
        <p:nvPicPr>
          <p:cNvPr descr="watermark.jpg" id="318" name="Google Shape;31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25" name="Google Shape;325;p44"/>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be focusing on Multinomial Naive Bayes, since its used most often in the context of natural language processing.</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we want to create a movie review aggregation website where we need to classify movie reviews into two categories: positive or negative.</a:t>
            </a:r>
            <a:endParaRPr sz="2900">
              <a:solidFill>
                <a:srgbClr val="434343"/>
              </a:solidFill>
              <a:latin typeface="Montserrat"/>
              <a:ea typeface="Montserrat"/>
              <a:cs typeface="Montserrat"/>
              <a:sym typeface="Montserrat"/>
            </a:endParaRPr>
          </a:p>
        </p:txBody>
      </p:sp>
      <p:pic>
        <p:nvPicPr>
          <p:cNvPr descr="watermark.jpg" id="326" name="Google Shape;32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33" name="Google Shape;333;p45"/>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previous reviews, we can have someone manually label them in order to create a labeled data set.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in the future, we could use our machine learning algorithm to automatically classify a new text review for us.</a:t>
            </a:r>
            <a:endParaRPr sz="2900">
              <a:solidFill>
                <a:srgbClr val="434343"/>
              </a:solidFill>
              <a:latin typeface="Montserrat"/>
              <a:ea typeface="Montserrat"/>
              <a:cs typeface="Montserrat"/>
              <a:sym typeface="Montserrat"/>
            </a:endParaRPr>
          </a:p>
        </p:txBody>
      </p:sp>
      <p:pic>
        <p:nvPicPr>
          <p:cNvPr descr="watermark.jpg" id="334" name="Google Shape;334;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1" name="Google Shape;341;p46"/>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how do we actually train on this text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Multinomial Bayes can work quite well with a simple count vectorization model (counting the frequency of each word in each document).</a:t>
            </a:r>
            <a:endParaRPr sz="2900">
              <a:solidFill>
                <a:srgbClr val="434343"/>
              </a:solidFill>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49" name="Google Shape;349;p47"/>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Begin by separating out document classes:</a:t>
            </a:r>
            <a:endParaRPr sz="2900">
              <a:solidFill>
                <a:srgbClr val="434343"/>
              </a:solidFill>
              <a:latin typeface="Montserrat"/>
              <a:ea typeface="Montserrat"/>
              <a:cs typeface="Montserrat"/>
              <a:sym typeface="Montserrat"/>
            </a:endParaRPr>
          </a:p>
        </p:txBody>
      </p:sp>
      <p:pic>
        <p:nvPicPr>
          <p:cNvPr descr="watermark.jpg" id="350" name="Google Shape;350;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2" name="Google Shape;352;p47"/>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53" name="Google Shape;353;p4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54" name="Google Shape;354;p47"/>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55" name="Google Shape;355;p47"/>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56" name="Google Shape;356;p4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57" name="Google Shape;357;p4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63" name="Google Shape;363;p48"/>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64" name="Google Shape;36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 name="Google Shape;36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6" name="Google Shape;366;p48"/>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67" name="Google Shape;367;p4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68" name="Google Shape;368;p48"/>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69" name="Google Shape;369;p48"/>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70" name="Google Shape;370;p4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371" name="Google Shape;371;p4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77" name="Google Shape;377;p49"/>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“prior” probabilities for each class:</a:t>
            </a:r>
            <a:endParaRPr sz="2900">
              <a:solidFill>
                <a:srgbClr val="434343"/>
              </a:solidFill>
              <a:latin typeface="Montserrat"/>
              <a:ea typeface="Montserrat"/>
              <a:cs typeface="Montserrat"/>
              <a:sym typeface="Montserrat"/>
            </a:endParaRPr>
          </a:p>
        </p:txBody>
      </p:sp>
      <p:pic>
        <p:nvPicPr>
          <p:cNvPr descr="watermark.jpg" id="378" name="Google Shape;378;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 name="Google Shape;379;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0" name="Google Shape;380;p49"/>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81" name="Google Shape;381;p4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82" name="Google Shape;382;p49"/>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83" name="Google Shape;383;p49"/>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84" name="Google Shape;384;p49"/>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a:t>
            </a:r>
            <a:r>
              <a:rPr b="1" lang="en" sz="2000">
                <a:solidFill>
                  <a:srgbClr val="38761D"/>
                </a:solidFill>
                <a:latin typeface="Montserrat"/>
                <a:ea typeface="Montserrat"/>
                <a:cs typeface="Montserrat"/>
                <a:sym typeface="Montserrat"/>
              </a:rPr>
              <a:t>25/35</a:t>
            </a:r>
            <a:endParaRPr b="1" sz="2000">
              <a:solidFill>
                <a:srgbClr val="38761D"/>
              </a:solidFill>
              <a:latin typeface="Montserrat"/>
              <a:ea typeface="Montserrat"/>
              <a:cs typeface="Montserrat"/>
              <a:sym typeface="Montserrat"/>
            </a:endParaRPr>
          </a:p>
        </p:txBody>
      </p:sp>
      <p:sp>
        <p:nvSpPr>
          <p:cNvPr id="385" name="Google Shape;385;p49"/>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a:t>
            </a:r>
            <a:r>
              <a:rPr b="1" lang="en" sz="2000">
                <a:solidFill>
                  <a:srgbClr val="990000"/>
                </a:solidFill>
                <a:latin typeface="Montserrat"/>
                <a:ea typeface="Montserrat"/>
                <a:cs typeface="Montserrat"/>
                <a:sym typeface="Montserrat"/>
              </a:rPr>
              <a:t>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391" name="Google Shape;391;p50"/>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these later!</a:t>
            </a:r>
            <a:endParaRPr sz="2900">
              <a:solidFill>
                <a:srgbClr val="434343"/>
              </a:solidFill>
              <a:latin typeface="Montserrat"/>
              <a:ea typeface="Montserrat"/>
              <a:cs typeface="Montserrat"/>
              <a:sym typeface="Montserrat"/>
            </a:endParaRPr>
          </a:p>
        </p:txBody>
      </p:sp>
      <p:pic>
        <p:nvPicPr>
          <p:cNvPr descr="watermark.jpg" id="392" name="Google Shape;39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0"/>
          <p:cNvPicPr preferRelativeResize="0"/>
          <p:nvPr/>
        </p:nvPicPr>
        <p:blipFill>
          <a:blip r:embed="rId4">
            <a:alphaModFix/>
          </a:blip>
          <a:stretch>
            <a:fillRect/>
          </a:stretch>
        </p:blipFill>
        <p:spPr>
          <a:xfrm>
            <a:off x="34323" y="1968736"/>
            <a:ext cx="1072100" cy="1196200"/>
          </a:xfrm>
          <a:prstGeom prst="rect">
            <a:avLst/>
          </a:prstGeom>
          <a:noFill/>
          <a:ln>
            <a:noFill/>
          </a:ln>
        </p:spPr>
      </p:pic>
      <p:pic>
        <p:nvPicPr>
          <p:cNvPr id="395" name="Google Shape;395;p5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396" name="Google Shape;396;p50"/>
          <p:cNvPicPr preferRelativeResize="0"/>
          <p:nvPr/>
        </p:nvPicPr>
        <p:blipFill>
          <a:blip r:embed="rId4">
            <a:alphaModFix/>
          </a:blip>
          <a:stretch>
            <a:fillRect/>
          </a:stretch>
        </p:blipFill>
        <p:spPr>
          <a:xfrm>
            <a:off x="34323" y="3416536"/>
            <a:ext cx="1072100" cy="1196200"/>
          </a:xfrm>
          <a:prstGeom prst="rect">
            <a:avLst/>
          </a:prstGeom>
          <a:noFill/>
          <a:ln>
            <a:noFill/>
          </a:ln>
        </p:spPr>
      </p:pic>
      <p:pic>
        <p:nvPicPr>
          <p:cNvPr id="397" name="Google Shape;397;p50"/>
          <p:cNvPicPr preferRelativeResize="0"/>
          <p:nvPr/>
        </p:nvPicPr>
        <p:blipFill>
          <a:blip r:embed="rId6">
            <a:alphaModFix/>
          </a:blip>
          <a:stretch>
            <a:fillRect/>
          </a:stretch>
        </p:blipFill>
        <p:spPr>
          <a:xfrm>
            <a:off x="985675" y="4164200"/>
            <a:ext cx="562225" cy="519701"/>
          </a:xfrm>
          <a:prstGeom prst="rect">
            <a:avLst/>
          </a:prstGeom>
          <a:noFill/>
          <a:ln>
            <a:noFill/>
          </a:ln>
        </p:spPr>
      </p:pic>
      <p:sp>
        <p:nvSpPr>
          <p:cNvPr id="398" name="Google Shape;398;p50"/>
          <p:cNvSpPr txBox="1"/>
          <p:nvPr/>
        </p:nvSpPr>
        <p:spPr>
          <a:xfrm>
            <a:off x="813825" y="2021500"/>
            <a:ext cx="2277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P(pos) = 25/35</a:t>
            </a:r>
            <a:endParaRPr b="1" sz="2000">
              <a:solidFill>
                <a:srgbClr val="38761D"/>
              </a:solidFill>
              <a:latin typeface="Montserrat"/>
              <a:ea typeface="Montserrat"/>
              <a:cs typeface="Montserrat"/>
              <a:sym typeface="Montserrat"/>
            </a:endParaRPr>
          </a:p>
        </p:txBody>
      </p:sp>
      <p:sp>
        <p:nvSpPr>
          <p:cNvPr id="399" name="Google Shape;399;p50"/>
          <p:cNvSpPr txBox="1"/>
          <p:nvPr/>
        </p:nvSpPr>
        <p:spPr>
          <a:xfrm>
            <a:off x="966225" y="3697900"/>
            <a:ext cx="204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P(neg) = 10/35</a:t>
            </a:r>
            <a:endParaRPr b="1" sz="2000">
              <a:solidFill>
                <a:srgbClr val="99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05" name="Google Shape;40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06" name="Google Shape;406;p5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07" name="Google Shape;407;p5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10" name="Google Shape;410;p5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11" name="Google Shape;411;p51"/>
          <p:cNvPicPr preferRelativeResize="0"/>
          <p:nvPr/>
        </p:nvPicPr>
        <p:blipFill>
          <a:blip r:embed="rId6">
            <a:alphaModFix/>
          </a:blip>
          <a:stretch>
            <a:fillRect/>
          </a:stretch>
        </p:blipFill>
        <p:spPr>
          <a:xfrm>
            <a:off x="985675" y="4164200"/>
            <a:ext cx="562225" cy="51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17" name="Google Shape;41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18" name="Google Shape;418;p5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count vectorization on classes:</a:t>
            </a:r>
            <a:endParaRPr sz="2900">
              <a:solidFill>
                <a:srgbClr val="434343"/>
              </a:solidFill>
              <a:latin typeface="Montserrat"/>
              <a:ea typeface="Montserrat"/>
              <a:cs typeface="Montserrat"/>
              <a:sym typeface="Montserrat"/>
            </a:endParaRPr>
          </a:p>
        </p:txBody>
      </p:sp>
      <p:pic>
        <p:nvPicPr>
          <p:cNvPr descr="watermark.jpg" id="419" name="Google Shape;419;p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20" name="Google Shape;420;p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21" name="Google Shape;421;p5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22" name="Google Shape;422;p5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23" name="Google Shape;423;p5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24" name="Google Shape;424;p52"/>
          <p:cNvGraphicFramePr/>
          <p:nvPr/>
        </p:nvGraphicFramePr>
        <p:xfrm>
          <a:off x="1757800" y="22823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25" name="Google Shape;425;p52"/>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31" name="Google Shape;43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32" name="Google Shape;432;p5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 per class and word.</a:t>
            </a:r>
            <a:endParaRPr sz="2900">
              <a:solidFill>
                <a:srgbClr val="434343"/>
              </a:solidFill>
              <a:latin typeface="Montserrat"/>
              <a:ea typeface="Montserrat"/>
              <a:cs typeface="Montserrat"/>
              <a:sym typeface="Montserrat"/>
            </a:endParaRPr>
          </a:p>
        </p:txBody>
      </p:sp>
      <p:pic>
        <p:nvPicPr>
          <p:cNvPr descr="watermark.jpg" id="433" name="Google Shape;433;p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34" name="Google Shape;434;p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35" name="Google Shape;435;p5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36" name="Google Shape;436;p5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37" name="Google Shape;437;p5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38" name="Google Shape;438;p53"/>
          <p:cNvGraphicFramePr/>
          <p:nvPr/>
        </p:nvGraphicFramePr>
        <p:xfrm>
          <a:off x="1757800" y="22823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39" name="Google Shape;439;p53"/>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45" name="Google Shape;445;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46" name="Google Shape;446;p5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47" name="Google Shape;447;p5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48" name="Google Shape;448;p5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49" name="Google Shape;449;p5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50" name="Google Shape;450;p5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51" name="Google Shape;451;p5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52" name="Google Shape;452;p54"/>
          <p:cNvGraphicFramePr/>
          <p:nvPr/>
        </p:nvGraphicFramePr>
        <p:xfrm>
          <a:off x="1757800" y="22823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53" name="Google Shape;453;p54"/>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54" name="Google Shape;454;p54"/>
          <p:cNvSpPr txBox="1"/>
          <p:nvPr/>
        </p:nvSpPr>
        <p:spPr>
          <a:xfrm>
            <a:off x="5379675" y="2380450"/>
            <a:ext cx="25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a:t>
            </a:r>
            <a:endParaRPr b="1" sz="20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60" name="Google Shape;46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61" name="Google Shape;461;p5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62" name="Google Shape;462;p5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63" name="Google Shape;463;p5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64" name="Google Shape;464;p5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65" name="Google Shape;465;p5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66" name="Google Shape;466;p5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67" name="Google Shape;467;p55"/>
          <p:cNvGraphicFramePr/>
          <p:nvPr/>
        </p:nvGraphicFramePr>
        <p:xfrm>
          <a:off x="1757800" y="22823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68" name="Google Shape;468;p55"/>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69" name="Google Shape;469;p55"/>
          <p:cNvSpPr txBox="1"/>
          <p:nvPr/>
        </p:nvSpPr>
        <p:spPr>
          <a:xfrm>
            <a:off x="5379675" y="23804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10/24=0.42</a:t>
            </a:r>
            <a:endParaRPr b="1" sz="20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75" name="Google Shape;47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76" name="Google Shape;476;p5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77" name="Google Shape;477;p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78" name="Google Shape;478;p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79" name="Google Shape;479;p5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80" name="Google Shape;480;p5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81" name="Google Shape;481;p5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82" name="Google Shape;482;p56"/>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83" name="Google Shape;483;p56"/>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84" name="Google Shape;484;p56"/>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 10/24 = 0.42</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P(actor|</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2/24 = 0.08</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P(great|</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8/24 = 0.33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P(film|</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4/24 = 0.17</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490" name="Google Shape;49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491" name="Google Shape;491;p57"/>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492" name="Google Shape;492;p5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93" name="Google Shape;493;p5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494" name="Google Shape;494;p5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495" name="Google Shape;495;p5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496" name="Google Shape;496;p5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497" name="Google Shape;497;p57"/>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498" name="Google Shape;498;p57"/>
          <p:cNvGraphicFramePr/>
          <p:nvPr/>
        </p:nvGraphicFramePr>
        <p:xfrm>
          <a:off x="1757800" y="37301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499" name="Google Shape;499;p57"/>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05" name="Google Shape;50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06" name="Google Shape;506;p58"/>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 conditional probabilities:</a:t>
            </a:r>
            <a:endParaRPr sz="2900">
              <a:solidFill>
                <a:srgbClr val="434343"/>
              </a:solidFill>
              <a:latin typeface="Montserrat"/>
              <a:ea typeface="Montserrat"/>
              <a:cs typeface="Montserrat"/>
              <a:sym typeface="Montserrat"/>
            </a:endParaRPr>
          </a:p>
        </p:txBody>
      </p:sp>
      <p:pic>
        <p:nvPicPr>
          <p:cNvPr descr="watermark.jpg" id="507" name="Google Shape;507;p5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09" name="Google Shape;509;p5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10" name="Google Shape;510;p5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11" name="Google Shape;511;p5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12" name="Google Shape;512;p58"/>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13" name="Google Shape;513;p58"/>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14" name="Google Shape;514;p58"/>
          <p:cNvSpPr txBox="1"/>
          <p:nvPr/>
        </p:nvSpPr>
        <p:spPr>
          <a:xfrm>
            <a:off x="5379675" y="2380450"/>
            <a:ext cx="3764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latin typeface="Montserrat"/>
                <a:ea typeface="Montserrat"/>
                <a:cs typeface="Montserrat"/>
                <a:sym typeface="Montserrat"/>
              </a:rPr>
              <a:t>)= 8/20 = 0.4</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10/20 = 0.5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0/20 = 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P(film|</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 = 2/20 = 0.1</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20" name="Google Shape;520;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21" name="Google Shape;521;p59"/>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22" name="Google Shape;522;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23" name="Google Shape;523;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24" name="Google Shape;524;p5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25" name="Google Shape;525;p5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26" name="Google Shape;526;p5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27" name="Google Shape;527;p59"/>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28" name="Google Shape;528;p59"/>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29" name="Google Shape;529;p59"/>
          <p:cNvSpPr txBox="1"/>
          <p:nvPr/>
        </p:nvSpPr>
        <p:spPr>
          <a:xfrm>
            <a:off x="5341900" y="1804250"/>
            <a:ext cx="37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35" name="Google Shape;53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36" name="Google Shape;536;p60"/>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 new review was created:</a:t>
            </a:r>
            <a:endParaRPr sz="2900">
              <a:solidFill>
                <a:srgbClr val="434343"/>
              </a:solidFill>
              <a:latin typeface="Montserrat"/>
              <a:ea typeface="Montserrat"/>
              <a:cs typeface="Montserrat"/>
              <a:sym typeface="Montserrat"/>
            </a:endParaRPr>
          </a:p>
        </p:txBody>
      </p:sp>
      <p:pic>
        <p:nvPicPr>
          <p:cNvPr descr="watermark.jpg" id="537" name="Google Shape;537;p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38" name="Google Shape;538;p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39" name="Google Shape;539;p6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40" name="Google Shape;540;p6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41" name="Google Shape;541;p6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42" name="Google Shape;542;p60"/>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43" name="Google Shape;543;p60"/>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44" name="Google Shape;544;p60"/>
          <p:cNvSpPr txBox="1"/>
          <p:nvPr/>
        </p:nvSpPr>
        <p:spPr>
          <a:xfrm>
            <a:off x="5341900" y="1804250"/>
            <a:ext cx="376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latin typeface="Montserrat"/>
                <a:ea typeface="Montserrat"/>
                <a:cs typeface="Montserrat"/>
                <a:sym typeface="Montserrat"/>
              </a:rPr>
              <a:t>) </a:t>
            </a:r>
            <a:endParaRPr b="1" sz="200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50" name="Google Shape;5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51" name="Google Shape;551;p61"/>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the prior probability</a:t>
            </a:r>
            <a:endParaRPr sz="2900">
              <a:solidFill>
                <a:srgbClr val="434343"/>
              </a:solidFill>
              <a:latin typeface="Montserrat"/>
              <a:ea typeface="Montserrat"/>
              <a:cs typeface="Montserrat"/>
              <a:sym typeface="Montserrat"/>
            </a:endParaRPr>
          </a:p>
        </p:txBody>
      </p:sp>
      <p:pic>
        <p:nvPicPr>
          <p:cNvPr descr="watermark.jpg" id="552" name="Google Shape;552;p6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53" name="Google Shape;553;p6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54" name="Google Shape;554;p6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55" name="Google Shape;555;p6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56" name="Google Shape;556;p6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57" name="Google Shape;557;p61"/>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58" name="Google Shape;558;p61"/>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59" name="Google Shape;559;p61"/>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60" name="Google Shape;560;p6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61" name="Google Shape;561;p6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Naive Bayes</a:t>
            </a:r>
            <a:endParaRPr b="1">
              <a:latin typeface="Montserrat"/>
              <a:ea typeface="Montserrat"/>
              <a:cs typeface="Montserrat"/>
              <a:sym typeface="Montserrat"/>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Bayes’ </a:t>
            </a:r>
            <a:r>
              <a:rPr lang="en"/>
              <a:t>Theorem</a:t>
            </a:r>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6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67" name="Google Shape;56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68" name="Google Shape;568;p62"/>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prior probability</a:t>
            </a:r>
            <a:endParaRPr sz="2900">
              <a:solidFill>
                <a:srgbClr val="434343"/>
              </a:solidFill>
              <a:latin typeface="Montserrat"/>
              <a:ea typeface="Montserrat"/>
              <a:cs typeface="Montserrat"/>
              <a:sym typeface="Montserrat"/>
            </a:endParaRPr>
          </a:p>
        </p:txBody>
      </p:sp>
      <p:pic>
        <p:nvPicPr>
          <p:cNvPr descr="watermark.jpg" id="569" name="Google Shape;569;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70" name="Google Shape;570;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71" name="Google Shape;571;p6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72" name="Google Shape;572;p6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73" name="Google Shape;573;p6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74" name="Google Shape;574;p62"/>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75" name="Google Shape;575;p62"/>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76" name="Google Shape;576;p62"/>
          <p:cNvSpPr txBox="1"/>
          <p:nvPr/>
        </p:nvSpPr>
        <p:spPr>
          <a:xfrm>
            <a:off x="5341900" y="1804250"/>
            <a:ext cx="376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P(</a:t>
            </a:r>
            <a:r>
              <a:rPr b="1" lang="en" sz="2000">
                <a:solidFill>
                  <a:srgbClr val="38761D"/>
                </a:solidFill>
                <a:latin typeface="Montserrat"/>
                <a:ea typeface="Montserrat"/>
                <a:cs typeface="Montserrat"/>
                <a:sym typeface="Montserrat"/>
              </a:rPr>
              <a:t>pos</a:t>
            </a:r>
            <a:r>
              <a:rPr b="1" lang="en" sz="2000">
                <a:solidFill>
                  <a:schemeClr val="dk1"/>
                </a:solidFill>
                <a:latin typeface="Montserrat"/>
                <a:ea typeface="Montserrat"/>
                <a:cs typeface="Montserrat"/>
                <a:sym typeface="Montserrat"/>
              </a:rPr>
              <a:t>) = (25/35)</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77" name="Google Shape;577;p6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78" name="Google Shape;578;p6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584" name="Google Shape;58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585" name="Google Shape;585;p63"/>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586" name="Google Shape;586;p6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587" name="Google Shape;587;p6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588" name="Google Shape;588;p6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589" name="Google Shape;589;p6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590" name="Google Shape;590;p6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591" name="Google Shape;591;p63"/>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592" name="Google Shape;592;p63"/>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593" name="Google Shape;593;p63"/>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594" name="Google Shape;594;p6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595" name="Google Shape;595;p6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01" name="Google Shape;60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02" name="Google Shape;602;p64"/>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03" name="Google Shape;603;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04" name="Google Shape;604;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05" name="Google Shape;605;p6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06" name="Google Shape;606;p6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07" name="Google Shape;607;p6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08" name="Google Shape;608;p64"/>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09" name="Google Shape;609;p64"/>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10" name="Google Shape;610;p64"/>
          <p:cNvSpPr txBox="1"/>
          <p:nvPr/>
        </p:nvSpPr>
        <p:spPr>
          <a:xfrm>
            <a:off x="4590900" y="2413850"/>
            <a:ext cx="45153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P(</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)×P(movie|</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)×P(actor|</a:t>
            </a:r>
            <a:r>
              <a:rPr b="1" lang="en" sz="1900">
                <a:solidFill>
                  <a:srgbClr val="38761D"/>
                </a:solidFill>
                <a:latin typeface="Montserrat"/>
                <a:ea typeface="Montserrat"/>
                <a:cs typeface="Montserrat"/>
                <a:sym typeface="Montserrat"/>
              </a:rPr>
              <a:t>pos</a:t>
            </a:r>
            <a:r>
              <a:rPr b="1" lang="en" sz="19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11" name="Google Shape;611;p6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12" name="Google Shape;612;p6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pic>
        <p:nvPicPr>
          <p:cNvPr id="617" name="Google Shape;617;p6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18" name="Google Shape;618;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19" name="Google Shape;619;p65"/>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20" name="Google Shape;620;p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21" name="Google Shape;621;p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22" name="Google Shape;622;p6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23" name="Google Shape;623;p6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24" name="Google Shape;624;p6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25" name="Google Shape;625;p65"/>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26" name="Google Shape;626;p65"/>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27" name="Google Shape;627;p65"/>
          <p:cNvSpPr txBox="1"/>
          <p:nvPr/>
        </p:nvSpPr>
        <p:spPr>
          <a:xfrm>
            <a:off x="4590900" y="2413850"/>
            <a:ext cx="45153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28" name="Google Shape;628;p6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29" name="Google Shape;629;p6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6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35" name="Google Shape;63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36" name="Google Shape;636;p66"/>
          <p:cNvSpPr txBox="1"/>
          <p:nvPr>
            <p:ph idx="1" type="body"/>
          </p:nvPr>
        </p:nvSpPr>
        <p:spPr>
          <a:xfrm>
            <a:off x="311700" y="1152475"/>
            <a:ext cx="8684100" cy="572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Continue with conditional probabilities</a:t>
            </a:r>
            <a:endParaRPr sz="2900">
              <a:solidFill>
                <a:srgbClr val="434343"/>
              </a:solidFill>
              <a:latin typeface="Montserrat"/>
              <a:ea typeface="Montserrat"/>
              <a:cs typeface="Montserrat"/>
              <a:sym typeface="Montserrat"/>
            </a:endParaRPr>
          </a:p>
        </p:txBody>
      </p:sp>
      <p:pic>
        <p:nvPicPr>
          <p:cNvPr descr="watermark.jpg" id="637" name="Google Shape;637;p6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38" name="Google Shape;638;p6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39" name="Google Shape;639;p6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40" name="Google Shape;640;p6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41" name="Google Shape;641;p6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42" name="Google Shape;642;p66"/>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43" name="Google Shape;643;p66"/>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44" name="Google Shape;644;p66"/>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45" name="Google Shape;645;p6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46" name="Google Shape;646;p6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p6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52" name="Google Shape;6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53" name="Google Shape;653;p6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Calculate this score factor as 0.024</a:t>
            </a:r>
            <a:endParaRPr sz="2800">
              <a:solidFill>
                <a:srgbClr val="434343"/>
              </a:solidFill>
              <a:latin typeface="Montserrat"/>
              <a:ea typeface="Montserrat"/>
              <a:cs typeface="Montserrat"/>
              <a:sym typeface="Montserrat"/>
            </a:endParaRPr>
          </a:p>
        </p:txBody>
      </p:sp>
      <p:pic>
        <p:nvPicPr>
          <p:cNvPr descr="watermark.jpg" id="654" name="Google Shape;654;p6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55" name="Google Shape;655;p6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56" name="Google Shape;656;p6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57" name="Google Shape;657;p6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58" name="Google Shape;658;p6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59" name="Google Shape;659;p67"/>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60" name="Google Shape;660;p67"/>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61" name="Google Shape;661;p67"/>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62" name="Google Shape;662;p6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63" name="Google Shape;663;p6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6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69" name="Google Shape;66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70" name="Google Shape;670;p6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71" name="Google Shape;671;p6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72" name="Google Shape;672;p6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73" name="Google Shape;673;p6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74" name="Google Shape;674;p6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75" name="Google Shape;675;p6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76" name="Google Shape;676;p68"/>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77" name="Google Shape;677;p68"/>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78" name="Google Shape;678;p68"/>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1900">
                <a:solidFill>
                  <a:schemeClr val="dk1"/>
                </a:solidFill>
                <a:latin typeface="Montserrat"/>
                <a:ea typeface="Montserrat"/>
                <a:cs typeface="Montserrat"/>
                <a:sym typeface="Montserrat"/>
              </a:rPr>
              <a:t>(0.71)×(0.42)×(0.08) </a:t>
            </a:r>
            <a:r>
              <a:rPr b="1" lang="en" sz="2000">
                <a:solidFill>
                  <a:schemeClr val="dk1"/>
                </a:solidFill>
                <a:latin typeface="Montserrat"/>
                <a:ea typeface="Montserrat"/>
                <a:cs typeface="Montserrat"/>
                <a:sym typeface="Montserrat"/>
              </a:rPr>
              <a:t>= 0.024</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79" name="Google Shape;679;p6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80" name="Google Shape;680;p6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6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686" name="Google Shape;686;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687" name="Google Shape;687;p6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P(pos|“movie actor”)</a:t>
            </a:r>
            <a:endParaRPr sz="2800">
              <a:solidFill>
                <a:srgbClr val="434343"/>
              </a:solidFill>
              <a:latin typeface="Montserrat"/>
              <a:ea typeface="Montserrat"/>
              <a:cs typeface="Montserrat"/>
              <a:sym typeface="Montserrat"/>
            </a:endParaRPr>
          </a:p>
        </p:txBody>
      </p:sp>
      <p:pic>
        <p:nvPicPr>
          <p:cNvPr descr="watermark.jpg" id="688" name="Google Shape;688;p6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689" name="Google Shape;689;p6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690" name="Google Shape;690;p6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691" name="Google Shape;691;p6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692" name="Google Shape;692;p6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693" name="Google Shape;693;p69"/>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694" name="Google Shape;694;p69"/>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695" name="Google Shape;695;p69"/>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696" name="Google Shape;696;p6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697" name="Google Shape;697;p6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id="702" name="Google Shape;702;p7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03" name="Google Shape;703;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04" name="Google Shape;704;p7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05" name="Google Shape;705;p7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06" name="Google Shape;706;p7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07" name="Google Shape;707;p7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08" name="Google Shape;708;p7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09" name="Google Shape;709;p7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10" name="Google Shape;710;p70"/>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11" name="Google Shape;711;p70"/>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12" name="Google Shape;712;p70"/>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)×P(actor|</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13" name="Google Shape;713;p7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14" name="Google Shape;714;p7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71"/>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20" name="Google Shape;72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21" name="Google Shape;721;p71"/>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Repeat same process with negative class</a:t>
            </a:r>
            <a:endParaRPr sz="2800">
              <a:solidFill>
                <a:srgbClr val="434343"/>
              </a:solidFill>
              <a:latin typeface="Montserrat"/>
              <a:ea typeface="Montserrat"/>
              <a:cs typeface="Montserrat"/>
              <a:sym typeface="Montserrat"/>
            </a:endParaRPr>
          </a:p>
        </p:txBody>
      </p:sp>
      <p:pic>
        <p:nvPicPr>
          <p:cNvPr descr="watermark.jpg" id="722" name="Google Shape;722;p7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23" name="Google Shape;723;p7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24" name="Google Shape;724;p71"/>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25" name="Google Shape;725;p71"/>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26" name="Google Shape;726;p71"/>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27" name="Google Shape;727;p71"/>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28" name="Google Shape;728;p71"/>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29" name="Google Shape;729;p71"/>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(10/35)×(0.4)×(0.5) = 0.057</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30" name="Google Shape;730;p71"/>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31" name="Google Shape;731;p71"/>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is the shorthand for a set of algorithms that use Bayes’ Theorem for supervised learning classification.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Bayes’ Theorem is a probability formula that leverages previously known probabilities to define probability of related events occuring.</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72"/>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37" name="Google Shape;73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38" name="Google Shape;738;p72"/>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Score is proportional to P(neg|“movie actor”)</a:t>
            </a:r>
            <a:endParaRPr sz="2800">
              <a:solidFill>
                <a:srgbClr val="434343"/>
              </a:solidFill>
              <a:latin typeface="Montserrat"/>
              <a:ea typeface="Montserrat"/>
              <a:cs typeface="Montserrat"/>
              <a:sym typeface="Montserrat"/>
            </a:endParaRPr>
          </a:p>
        </p:txBody>
      </p:sp>
      <p:pic>
        <p:nvPicPr>
          <p:cNvPr descr="watermark.jpg" id="739" name="Google Shape;739;p7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40" name="Google Shape;740;p7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41" name="Google Shape;741;p72"/>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42" name="Google Shape;742;p72"/>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43" name="Google Shape;743;p72"/>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44" name="Google Shape;744;p72"/>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45" name="Google Shape;745;p72"/>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46" name="Google Shape;746;p72"/>
          <p:cNvSpPr txBox="1"/>
          <p:nvPr/>
        </p:nvSpPr>
        <p:spPr>
          <a:xfrm>
            <a:off x="4590900" y="2413850"/>
            <a:ext cx="4515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a:t>
            </a:r>
            <a:r>
              <a:rPr b="1" lang="en" sz="2000">
                <a:solidFill>
                  <a:schemeClr val="dk1"/>
                </a:solidFill>
                <a:latin typeface="Montserrat"/>
                <a:ea typeface="Montserrat"/>
                <a:cs typeface="Montserrat"/>
                <a:sym typeface="Montserrat"/>
              </a:rPr>
              <a:t> ∝ P(neg| “movie actor”)</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47" name="Google Shape;747;p72"/>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48" name="Google Shape;748;p72"/>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73"/>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54" name="Google Shape;7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55" name="Google Shape;755;p73"/>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Compare both scores against each other</a:t>
            </a:r>
            <a:endParaRPr sz="2800">
              <a:solidFill>
                <a:srgbClr val="434343"/>
              </a:solidFill>
              <a:latin typeface="Montserrat"/>
              <a:ea typeface="Montserrat"/>
              <a:cs typeface="Montserrat"/>
              <a:sym typeface="Montserrat"/>
            </a:endParaRPr>
          </a:p>
        </p:txBody>
      </p:sp>
      <p:pic>
        <p:nvPicPr>
          <p:cNvPr descr="watermark.jpg" id="756" name="Google Shape;756;p7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57" name="Google Shape;757;p7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58" name="Google Shape;758;p73"/>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59" name="Google Shape;759;p73"/>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60" name="Google Shape;760;p73"/>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61" name="Google Shape;761;p73"/>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62" name="Google Shape;762;p73"/>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63" name="Google Shape;763;p73"/>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64" name="Google Shape;764;p73"/>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65" name="Google Shape;765;p73"/>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74"/>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71" name="Google Shape;77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72" name="Google Shape;772;p74"/>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Classify based on highest score:</a:t>
            </a:r>
            <a:endParaRPr sz="2800">
              <a:solidFill>
                <a:srgbClr val="434343"/>
              </a:solidFill>
              <a:latin typeface="Montserrat"/>
              <a:ea typeface="Montserrat"/>
              <a:cs typeface="Montserrat"/>
              <a:sym typeface="Montserrat"/>
            </a:endParaRPr>
          </a:p>
        </p:txBody>
      </p:sp>
      <p:pic>
        <p:nvPicPr>
          <p:cNvPr descr="watermark.jpg" id="773" name="Google Shape;773;p7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74" name="Google Shape;774;p7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75" name="Google Shape;775;p74"/>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76" name="Google Shape;776;p74"/>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77" name="Google Shape;777;p74"/>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78" name="Google Shape;778;p74"/>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79" name="Google Shape;779;p74"/>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80" name="Google Shape;780;p74"/>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81" name="Google Shape;781;p74"/>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82" name="Google Shape;782;p74"/>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75"/>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788" name="Google Shape;78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789" name="Google Shape;789;p75"/>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a:t>
            </a:r>
            <a:r>
              <a:rPr lang="en" sz="2800">
                <a:solidFill>
                  <a:srgbClr val="434343"/>
                </a:solidFill>
                <a:latin typeface="Montserrat"/>
                <a:ea typeface="Montserrat"/>
                <a:cs typeface="Montserrat"/>
                <a:sym typeface="Montserrat"/>
              </a:rPr>
              <a:t>classified</a:t>
            </a:r>
            <a:r>
              <a:rPr lang="en" sz="2800">
                <a:solidFill>
                  <a:srgbClr val="434343"/>
                </a:solidFill>
                <a:latin typeface="Montserrat"/>
                <a:ea typeface="Montserrat"/>
                <a:cs typeface="Montserrat"/>
                <a:sym typeface="Montserrat"/>
              </a:rPr>
              <a:t> as a </a:t>
            </a:r>
            <a:r>
              <a:rPr b="1" lang="en" sz="2800">
                <a:solidFill>
                  <a:srgbClr val="434343"/>
                </a:solidFill>
                <a:latin typeface="Montserrat"/>
                <a:ea typeface="Montserrat"/>
                <a:cs typeface="Montserrat"/>
                <a:sym typeface="Montserrat"/>
              </a:rPr>
              <a:t>negative</a:t>
            </a:r>
            <a:r>
              <a:rPr lang="en" sz="2800">
                <a:solidFill>
                  <a:srgbClr val="434343"/>
                </a:solidFill>
                <a:latin typeface="Montserrat"/>
                <a:ea typeface="Montserrat"/>
                <a:cs typeface="Montserrat"/>
                <a:sym typeface="Montserrat"/>
              </a:rPr>
              <a:t> review</a:t>
            </a:r>
            <a:endParaRPr sz="2800">
              <a:solidFill>
                <a:srgbClr val="434343"/>
              </a:solidFill>
              <a:latin typeface="Montserrat"/>
              <a:ea typeface="Montserrat"/>
              <a:cs typeface="Montserrat"/>
              <a:sym typeface="Montserrat"/>
            </a:endParaRPr>
          </a:p>
        </p:txBody>
      </p:sp>
      <p:pic>
        <p:nvPicPr>
          <p:cNvPr descr="watermark.jpg" id="790" name="Google Shape;790;p7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7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792" name="Google Shape;792;p75"/>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793" name="Google Shape;793;p75"/>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794" name="Google Shape;794;p75"/>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795" name="Google Shape;795;p75"/>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796" name="Google Shape;796;p75"/>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797" name="Google Shape;797;p75"/>
          <p:cNvSpPr txBox="1"/>
          <p:nvPr/>
        </p:nvSpPr>
        <p:spPr>
          <a:xfrm>
            <a:off x="4979700" y="2239075"/>
            <a:ext cx="4392300" cy="230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“movie actor”</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0.057 ∝ P(neg|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0.024 ∝ P(pos| “movie actor”)</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798" name="Google Shape;798;p75"/>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799" name="Google Shape;799;p75"/>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76"/>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05" name="Google Shape;80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06" name="Google Shape;806;p76"/>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07" name="Google Shape;807;p7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08" name="Google Shape;808;p7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09" name="Google Shape;809;p76"/>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10" name="Google Shape;810;p76"/>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11" name="Google Shape;811;p76"/>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12" name="Google Shape;812;p76"/>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13" name="Google Shape;813;p76"/>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14" name="Google Shape;814;p76"/>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15" name="Google Shape;815;p76"/>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16" name="Google Shape;816;p76"/>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77"/>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22" name="Google Shape;82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23" name="Google Shape;823;p77"/>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about 0 count words?</a:t>
            </a:r>
            <a:endParaRPr sz="2800">
              <a:solidFill>
                <a:srgbClr val="434343"/>
              </a:solidFill>
              <a:latin typeface="Montserrat"/>
              <a:ea typeface="Montserrat"/>
              <a:cs typeface="Montserrat"/>
              <a:sym typeface="Montserrat"/>
            </a:endParaRPr>
          </a:p>
        </p:txBody>
      </p:sp>
      <p:pic>
        <p:nvPicPr>
          <p:cNvPr descr="watermark.jpg" id="824" name="Google Shape;824;p7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25" name="Google Shape;825;p7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26" name="Google Shape;826;p77"/>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27" name="Google Shape;827;p77"/>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28" name="Google Shape;828;p77"/>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29" name="Google Shape;829;p77"/>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30" name="Google Shape;830;p77"/>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31" name="Google Shape;831;p77"/>
          <p:cNvSpPr txBox="1"/>
          <p:nvPr/>
        </p:nvSpPr>
        <p:spPr>
          <a:xfrm>
            <a:off x="4979700" y="2239075"/>
            <a:ext cx="43923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32" name="Google Shape;832;p77"/>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33" name="Google Shape;833;p77"/>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34" name="Google Shape;834;p77"/>
          <p:cNvSpPr/>
          <p:nvPr/>
        </p:nvSpPr>
        <p:spPr>
          <a:xfrm>
            <a:off x="6376250" y="2290750"/>
            <a:ext cx="727500" cy="3684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7"/>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78"/>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41" name="Google Shape;841;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42" name="Google Shape;842;p78"/>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is zero! Regardless of text!</a:t>
            </a:r>
            <a:endParaRPr sz="2800">
              <a:solidFill>
                <a:srgbClr val="434343"/>
              </a:solidFill>
              <a:latin typeface="Montserrat"/>
              <a:ea typeface="Montserrat"/>
              <a:cs typeface="Montserrat"/>
              <a:sym typeface="Montserrat"/>
            </a:endParaRPr>
          </a:p>
        </p:txBody>
      </p:sp>
      <p:pic>
        <p:nvPicPr>
          <p:cNvPr descr="watermark.jpg" id="843" name="Google Shape;843;p7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44" name="Google Shape;844;p7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45" name="Google Shape;845;p78"/>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46" name="Google Shape;846;p78"/>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47" name="Google Shape;847;p78"/>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48" name="Google Shape;848;p78"/>
          <p:cNvGraphicFramePr/>
          <p:nvPr/>
        </p:nvGraphicFramePr>
        <p:xfrm>
          <a:off x="1757800" y="18667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0.08</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0.33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0.17</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49" name="Google Shape;849;p78"/>
          <p:cNvGraphicFramePr/>
          <p:nvPr/>
        </p:nvGraphicFramePr>
        <p:xfrm>
          <a:off x="1757800" y="35270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b="1" lang="en">
                          <a:latin typeface="Montserrat"/>
                          <a:ea typeface="Montserrat"/>
                          <a:cs typeface="Montserrat"/>
                          <a:sym typeface="Montserrat"/>
                        </a:rPr>
                        <a:t>0.4</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0.5</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50" name="Google Shape;850;p78"/>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51" name="Google Shape;851;p78"/>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52" name="Google Shape;852;p78"/>
          <p:cNvSpPr/>
          <p:nvPr/>
        </p:nvSpPr>
        <p:spPr>
          <a:xfrm>
            <a:off x="3401925" y="3937188"/>
            <a:ext cx="727500" cy="746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
        <p:nvSpPr>
          <p:cNvPr id="854" name="Google Shape;854;p78"/>
          <p:cNvSpPr/>
          <p:nvPr/>
        </p:nvSpPr>
        <p:spPr>
          <a:xfrm>
            <a:off x="5391625" y="3050300"/>
            <a:ext cx="1664700" cy="4926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79"/>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60" name="Google Shape;86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61" name="Google Shape;861;p79"/>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Alpha smoothing parameter to add counts:</a:t>
            </a:r>
            <a:endParaRPr sz="2800">
              <a:solidFill>
                <a:srgbClr val="434343"/>
              </a:solidFill>
              <a:latin typeface="Montserrat"/>
              <a:ea typeface="Montserrat"/>
              <a:cs typeface="Montserrat"/>
              <a:sym typeface="Montserrat"/>
            </a:endParaRPr>
          </a:p>
        </p:txBody>
      </p:sp>
      <p:pic>
        <p:nvPicPr>
          <p:cNvPr descr="watermark.jpg" id="862" name="Google Shape;862;p7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63" name="Google Shape;863;p7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64" name="Google Shape;864;p79"/>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65" name="Google Shape;865;p79"/>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66" name="Google Shape;866;p79"/>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67" name="Google Shape;867;p79"/>
          <p:cNvGraphicFramePr/>
          <p:nvPr/>
        </p:nvGraphicFramePr>
        <p:xfrm>
          <a:off x="1757800" y="20953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68" name="Google Shape;868;p79"/>
          <p:cNvGraphicFramePr/>
          <p:nvPr/>
        </p:nvGraphicFramePr>
        <p:xfrm>
          <a:off x="1757800" y="37556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69" name="Google Shape;869;p79"/>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70" name="Google Shape;870;p79"/>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
        <p:nvSpPr>
          <p:cNvPr id="871" name="Google Shape;871;p79"/>
          <p:cNvSpPr txBox="1"/>
          <p:nvPr/>
        </p:nvSpPr>
        <p:spPr>
          <a:xfrm>
            <a:off x="4118575" y="2413850"/>
            <a:ext cx="4987500" cy="200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“great movie”</a:t>
            </a:r>
            <a:endParaRPr b="1" sz="2000">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a:p>
            <a:pPr indent="0" lvl="0" marL="0" rtl="0" algn="l">
              <a:spcBef>
                <a:spcPts val="0"/>
              </a:spcBef>
              <a:spcAft>
                <a:spcPts val="0"/>
              </a:spcAft>
              <a:buNone/>
            </a:pPr>
            <a:r>
              <a:rPr b="1" lang="en" sz="2000">
                <a:solidFill>
                  <a:schemeClr val="dk1"/>
                </a:solidFill>
                <a:latin typeface="Montserrat"/>
                <a:ea typeface="Montserrat"/>
                <a:cs typeface="Montserrat"/>
                <a:sym typeface="Montserrat"/>
              </a:rPr>
              <a:t>  P(</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)×P(great|</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)×P(movie|</a:t>
            </a:r>
            <a:r>
              <a:rPr b="1" lang="en" sz="2000">
                <a:solidFill>
                  <a:srgbClr val="990000"/>
                </a:solidFill>
                <a:latin typeface="Montserrat"/>
                <a:ea typeface="Montserrat"/>
                <a:cs typeface="Montserrat"/>
                <a:sym typeface="Montserrat"/>
              </a:rPr>
              <a:t>neg</a:t>
            </a:r>
            <a:r>
              <a:rPr b="1" lang="en" sz="2000">
                <a:solidFill>
                  <a:schemeClr val="dk1"/>
                </a:solidFill>
                <a:latin typeface="Montserrat"/>
                <a:ea typeface="Montserrat"/>
                <a:cs typeface="Montserrat"/>
                <a:sym typeface="Montserrat"/>
              </a:rPr>
              <a:t>)</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80"/>
          <p:cNvPicPr preferRelativeResize="0"/>
          <p:nvPr/>
        </p:nvPicPr>
        <p:blipFill>
          <a:blip r:embed="rId3">
            <a:alphaModFix/>
          </a:blip>
          <a:stretch>
            <a:fillRect/>
          </a:stretch>
        </p:blipFill>
        <p:spPr>
          <a:xfrm>
            <a:off x="34323" y="1968736"/>
            <a:ext cx="1072100" cy="1196200"/>
          </a:xfrm>
          <a:prstGeom prst="rect">
            <a:avLst/>
          </a:prstGeom>
          <a:noFill/>
          <a:ln>
            <a:noFill/>
          </a:ln>
        </p:spPr>
      </p:pic>
      <p:sp>
        <p:nvSpPr>
          <p:cNvPr id="877" name="Google Shape;877;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78" name="Google Shape;878;p80"/>
          <p:cNvSpPr txBox="1"/>
          <p:nvPr>
            <p:ph idx="1" type="body"/>
          </p:nvPr>
        </p:nvSpPr>
        <p:spPr>
          <a:xfrm>
            <a:off x="311700" y="1152475"/>
            <a:ext cx="8832300" cy="572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Recalculate conditional probabilities...</a:t>
            </a:r>
            <a:endParaRPr sz="2800">
              <a:solidFill>
                <a:srgbClr val="434343"/>
              </a:solidFill>
              <a:latin typeface="Montserrat"/>
              <a:ea typeface="Montserrat"/>
              <a:cs typeface="Montserrat"/>
              <a:sym typeface="Montserrat"/>
            </a:endParaRPr>
          </a:p>
        </p:txBody>
      </p:sp>
      <p:pic>
        <p:nvPicPr>
          <p:cNvPr descr="watermark.jpg" id="879" name="Google Shape;879;p8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80" name="Google Shape;880;p8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pic>
        <p:nvPicPr>
          <p:cNvPr id="881" name="Google Shape;881;p80"/>
          <p:cNvPicPr preferRelativeResize="0"/>
          <p:nvPr/>
        </p:nvPicPr>
        <p:blipFill rotWithShape="1">
          <a:blip r:embed="rId5">
            <a:alphaModFix/>
          </a:blip>
          <a:srcRect b="0" l="11847" r="0" t="0"/>
          <a:stretch/>
        </p:blipFill>
        <p:spPr>
          <a:xfrm>
            <a:off x="1042426" y="2502075"/>
            <a:ext cx="562225" cy="572700"/>
          </a:xfrm>
          <a:prstGeom prst="rect">
            <a:avLst/>
          </a:prstGeom>
          <a:noFill/>
          <a:ln>
            <a:noFill/>
          </a:ln>
        </p:spPr>
      </p:pic>
      <p:pic>
        <p:nvPicPr>
          <p:cNvPr id="882" name="Google Shape;882;p80"/>
          <p:cNvPicPr preferRelativeResize="0"/>
          <p:nvPr/>
        </p:nvPicPr>
        <p:blipFill>
          <a:blip r:embed="rId3">
            <a:alphaModFix/>
          </a:blip>
          <a:stretch>
            <a:fillRect/>
          </a:stretch>
        </p:blipFill>
        <p:spPr>
          <a:xfrm>
            <a:off x="34323" y="3416536"/>
            <a:ext cx="1072100" cy="1196200"/>
          </a:xfrm>
          <a:prstGeom prst="rect">
            <a:avLst/>
          </a:prstGeom>
          <a:noFill/>
          <a:ln>
            <a:noFill/>
          </a:ln>
        </p:spPr>
      </p:pic>
      <p:pic>
        <p:nvPicPr>
          <p:cNvPr id="883" name="Google Shape;883;p80"/>
          <p:cNvPicPr preferRelativeResize="0"/>
          <p:nvPr/>
        </p:nvPicPr>
        <p:blipFill>
          <a:blip r:embed="rId6">
            <a:alphaModFix/>
          </a:blip>
          <a:stretch>
            <a:fillRect/>
          </a:stretch>
        </p:blipFill>
        <p:spPr>
          <a:xfrm>
            <a:off x="985675" y="4164200"/>
            <a:ext cx="562225" cy="519701"/>
          </a:xfrm>
          <a:prstGeom prst="rect">
            <a:avLst/>
          </a:prstGeom>
          <a:noFill/>
          <a:ln>
            <a:noFill/>
          </a:ln>
        </p:spPr>
      </p:pic>
      <p:graphicFrame>
        <p:nvGraphicFramePr>
          <p:cNvPr id="884" name="Google Shape;884;p80"/>
          <p:cNvGraphicFramePr/>
          <p:nvPr/>
        </p:nvGraphicFramePr>
        <p:xfrm>
          <a:off x="1757800" y="2095325"/>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4</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graphicFrame>
        <p:nvGraphicFramePr>
          <p:cNvPr id="885" name="Google Shape;885;p80"/>
          <p:cNvGraphicFramePr/>
          <p:nvPr/>
        </p:nvGraphicFramePr>
        <p:xfrm>
          <a:off x="1757800" y="3755650"/>
          <a:ext cx="3000000" cy="3000000"/>
        </p:xfrm>
        <a:graphic>
          <a:graphicData uri="http://schemas.openxmlformats.org/drawingml/2006/table">
            <a:tbl>
              <a:tblPr>
                <a:noFill/>
                <a:tableStyleId>{6C228C08-802F-48B6-AD8B-E74ECD7EAA82}</a:tableStyleId>
              </a:tblPr>
              <a:tblGrid>
                <a:gridCol w="805475"/>
                <a:gridCol w="805475"/>
                <a:gridCol w="805475"/>
                <a:gridCol w="805475"/>
              </a:tblGrid>
              <a:tr h="396200">
                <a:tc>
                  <a:txBody>
                    <a:bodyPr/>
                    <a:lstStyle/>
                    <a:p>
                      <a:pPr indent="0" lvl="0" marL="0" rtl="0" algn="ctr">
                        <a:spcBef>
                          <a:spcPts val="0"/>
                        </a:spcBef>
                        <a:spcAft>
                          <a:spcPts val="0"/>
                        </a:spcAft>
                        <a:buNone/>
                      </a:pPr>
                      <a:r>
                        <a:rPr lang="en">
                          <a:latin typeface="Montserrat"/>
                          <a:ea typeface="Montserrat"/>
                          <a:cs typeface="Montserrat"/>
                          <a:sym typeface="Montserrat"/>
                        </a:rPr>
                        <a:t>8</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0</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a:t>
                      </a:r>
                      <a:r>
                        <a:rPr b="1" lang="en">
                          <a:solidFill>
                            <a:schemeClr val="dk1"/>
                          </a:solidFill>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movie</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actor</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great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film</a:t>
                      </a:r>
                      <a:endParaRPr>
                        <a:latin typeface="Montserrat"/>
                        <a:ea typeface="Montserrat"/>
                        <a:cs typeface="Montserrat"/>
                        <a:sym typeface="Montserrat"/>
                      </a:endParaRPr>
                    </a:p>
                  </a:txBody>
                  <a:tcPr marT="91425" marB="91425" marR="91425" marL="91425"/>
                </a:tc>
              </a:tr>
            </a:tbl>
          </a:graphicData>
        </a:graphic>
      </p:graphicFrame>
      <p:sp>
        <p:nvSpPr>
          <p:cNvPr id="886" name="Google Shape;886;p80"/>
          <p:cNvSpPr txBox="1"/>
          <p:nvPr/>
        </p:nvSpPr>
        <p:spPr>
          <a:xfrm>
            <a:off x="1042425" y="20215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8761D"/>
                </a:solidFill>
                <a:latin typeface="Montserrat"/>
                <a:ea typeface="Montserrat"/>
                <a:cs typeface="Montserrat"/>
                <a:sym typeface="Montserrat"/>
              </a:rPr>
              <a:t>25</a:t>
            </a:r>
            <a:endParaRPr b="1" sz="2000">
              <a:solidFill>
                <a:srgbClr val="38761D"/>
              </a:solidFill>
              <a:latin typeface="Montserrat"/>
              <a:ea typeface="Montserrat"/>
              <a:cs typeface="Montserrat"/>
              <a:sym typeface="Montserrat"/>
            </a:endParaRPr>
          </a:p>
        </p:txBody>
      </p:sp>
      <p:sp>
        <p:nvSpPr>
          <p:cNvPr id="887" name="Google Shape;887;p80"/>
          <p:cNvSpPr txBox="1"/>
          <p:nvPr/>
        </p:nvSpPr>
        <p:spPr>
          <a:xfrm>
            <a:off x="1042425" y="3697900"/>
            <a:ext cx="53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990000"/>
                </a:solidFill>
                <a:latin typeface="Montserrat"/>
                <a:ea typeface="Montserrat"/>
                <a:cs typeface="Montserrat"/>
                <a:sym typeface="Montserrat"/>
              </a:rPr>
              <a:t>10</a:t>
            </a:r>
            <a:endParaRPr b="1" sz="2000">
              <a:solidFill>
                <a:srgbClr val="990000"/>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893" name="Google Shape;893;p81"/>
          <p:cNvSpPr txBox="1"/>
          <p:nvPr>
            <p:ph idx="1" type="body"/>
          </p:nvPr>
        </p:nvSpPr>
        <p:spPr>
          <a:xfrm>
            <a:off x="311700" y="1152475"/>
            <a:ext cx="8684100" cy="21711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a higher alpha value will be more “smoothing”, giving each word less distinct importance.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move on to focusing on feature extraction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Are there better ways than just simply word frequency counts to extract features from text?</a:t>
            </a:r>
            <a:endParaRPr sz="2900">
              <a:solidFill>
                <a:srgbClr val="434343"/>
              </a:solidFill>
              <a:latin typeface="Montserrat"/>
              <a:ea typeface="Montserrat"/>
              <a:cs typeface="Montserrat"/>
              <a:sym typeface="Montserrat"/>
            </a:endParaRPr>
          </a:p>
        </p:txBody>
      </p:sp>
      <p:pic>
        <p:nvPicPr>
          <p:cNvPr descr="watermark.jpg" id="894" name="Google Shape;894;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5" name="Google Shape;895;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Naive Bayes methods are a set of supervised learning algorithms based on applying Bayes’ Theorem.</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5" name="Google Shape;105;p19"/>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06" name="Google Shape;106;p19"/>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901" name="Google Shape;901;p8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 and Intuition</a:t>
            </a:r>
            <a:endParaRPr/>
          </a:p>
        </p:txBody>
      </p:sp>
      <p:pic>
        <p:nvPicPr>
          <p:cNvPr descr="watermark.jpg" id="902" name="Google Shape;902;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909" name="Google Shape;909;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classic machine learning algorithms can’t take in raw text as data.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910" name="Google Shape;910;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17" name="Google Shape;917;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Methods for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 Inverse Document Frequency</a:t>
            </a:r>
            <a:endParaRPr sz="2900">
              <a:solidFill>
                <a:srgbClr val="434343"/>
              </a:solidFill>
              <a:latin typeface="Montserrat"/>
              <a:ea typeface="Montserrat"/>
              <a:cs typeface="Montserrat"/>
              <a:sym typeface="Montserrat"/>
            </a:endParaRPr>
          </a:p>
        </p:txBody>
      </p:sp>
      <p:pic>
        <p:nvPicPr>
          <p:cNvPr descr="watermark.jpg" id="918" name="Google Shape;918;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25" name="Google Shape;925;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26" name="Google Shape;926;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28" name="Google Shape;928;p85"/>
          <p:cNvGraphicFramePr/>
          <p:nvPr/>
        </p:nvGraphicFramePr>
        <p:xfrm>
          <a:off x="2762250" y="2317525"/>
          <a:ext cx="3000000" cy="3000000"/>
        </p:xfrm>
        <a:graphic>
          <a:graphicData uri="http://schemas.openxmlformats.org/drawingml/2006/table">
            <a:tbl>
              <a:tblPr>
                <a:noFill/>
                <a:tableStyleId>{6C228C08-802F-48B6-AD8B-E74ECD7EAA82}</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34" name="Google Shape;934;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a:t>
            </a:r>
            <a:r>
              <a:rPr lang="en" sz="2900">
                <a:solidFill>
                  <a:srgbClr val="434343"/>
                </a:solidFill>
                <a:latin typeface="Montserrat"/>
                <a:ea typeface="Montserrat"/>
                <a:cs typeface="Montserrat"/>
                <a:sym typeface="Montserrat"/>
              </a:rPr>
              <a:t>vocabulary of all possible words</a:t>
            </a:r>
            <a:endParaRPr sz="2900">
              <a:solidFill>
                <a:srgbClr val="434343"/>
              </a:solidFill>
              <a:latin typeface="Montserrat"/>
              <a:ea typeface="Montserrat"/>
              <a:cs typeface="Montserrat"/>
              <a:sym typeface="Montserrat"/>
            </a:endParaRPr>
          </a:p>
        </p:txBody>
      </p:sp>
      <p:pic>
        <p:nvPicPr>
          <p:cNvPr descr="watermark.jpg" id="935" name="Google Shape;93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37" name="Google Shape;937;p86"/>
          <p:cNvGraphicFramePr/>
          <p:nvPr/>
        </p:nvGraphicFramePr>
        <p:xfrm>
          <a:off x="2762250" y="2317525"/>
          <a:ext cx="3000000" cy="3000000"/>
        </p:xfrm>
        <a:graphic>
          <a:graphicData uri="http://schemas.openxmlformats.org/drawingml/2006/table">
            <a:tbl>
              <a:tblPr>
                <a:noFill/>
                <a:tableStyleId>{6C228C08-802F-48B6-AD8B-E74ECD7EAA82}</a:tableStyleId>
              </a:tblPr>
              <a:tblGrid>
                <a:gridCol w="36195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43" name="Google Shape;943;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vocabulary of all possible words</a:t>
            </a:r>
            <a:endParaRPr sz="2900">
              <a:solidFill>
                <a:srgbClr val="434343"/>
              </a:solidFill>
              <a:latin typeface="Montserrat"/>
              <a:ea typeface="Montserrat"/>
              <a:cs typeface="Montserrat"/>
              <a:sym typeface="Montserrat"/>
            </a:endParaRPr>
          </a:p>
        </p:txBody>
      </p:sp>
      <p:pic>
        <p:nvPicPr>
          <p:cNvPr descr="watermark.jpg" id="944" name="Google Shape;94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5" name="Google Shape;94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46" name="Google Shape;946;p87"/>
          <p:cNvGraphicFramePr/>
          <p:nvPr/>
        </p:nvGraphicFramePr>
        <p:xfrm>
          <a:off x="1034250" y="1875900"/>
          <a:ext cx="3000000" cy="3000000"/>
        </p:xfrm>
        <a:graphic>
          <a:graphicData uri="http://schemas.openxmlformats.org/drawingml/2006/table">
            <a:tbl>
              <a:tblPr>
                <a:noFill/>
                <a:tableStyleId>{6C228C08-802F-48B6-AD8B-E74ECD7EAA82}</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52" name="Google Shape;952;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53" name="Google Shape;9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55" name="Google Shape;955;p88"/>
          <p:cNvGraphicFramePr/>
          <p:nvPr/>
        </p:nvGraphicFramePr>
        <p:xfrm>
          <a:off x="2036475" y="2174200"/>
          <a:ext cx="3000000" cy="3000000"/>
        </p:xfrm>
        <a:graphic>
          <a:graphicData uri="http://schemas.openxmlformats.org/drawingml/2006/table">
            <a:tbl>
              <a:tblPr>
                <a:noFill/>
                <a:tableStyleId>{6C228C08-802F-48B6-AD8B-E74ECD7EAA82}</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56" name="Google Shape;956;p88"/>
          <p:cNvGraphicFramePr/>
          <p:nvPr/>
        </p:nvGraphicFramePr>
        <p:xfrm>
          <a:off x="122025" y="2600900"/>
          <a:ext cx="3000000" cy="3000000"/>
        </p:xfrm>
        <a:graphic>
          <a:graphicData uri="http://schemas.openxmlformats.org/drawingml/2006/table">
            <a:tbl>
              <a:tblPr>
                <a:noFill/>
                <a:tableStyleId>{6C228C08-802F-48B6-AD8B-E74ECD7EAA82}</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62" name="Google Shape;962;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vector of frequency counts</a:t>
            </a:r>
            <a:endParaRPr sz="2900">
              <a:solidFill>
                <a:srgbClr val="434343"/>
              </a:solidFill>
              <a:latin typeface="Montserrat"/>
              <a:ea typeface="Montserrat"/>
              <a:cs typeface="Montserrat"/>
              <a:sym typeface="Montserrat"/>
            </a:endParaRPr>
          </a:p>
        </p:txBody>
      </p:sp>
      <p:pic>
        <p:nvPicPr>
          <p:cNvPr descr="watermark.jpg" id="963" name="Google Shape;96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4" name="Google Shape;96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65" name="Google Shape;965;p89"/>
          <p:cNvGraphicFramePr/>
          <p:nvPr/>
        </p:nvGraphicFramePr>
        <p:xfrm>
          <a:off x="2036475" y="2174200"/>
          <a:ext cx="3000000" cy="3000000"/>
        </p:xfrm>
        <a:graphic>
          <a:graphicData uri="http://schemas.openxmlformats.org/drawingml/2006/table">
            <a:tbl>
              <a:tblPr>
                <a:noFill/>
                <a:tableStyleId>{6C228C08-802F-48B6-AD8B-E74ECD7EAA82}</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66" name="Google Shape;966;p89"/>
          <p:cNvGraphicFramePr/>
          <p:nvPr/>
        </p:nvGraphicFramePr>
        <p:xfrm>
          <a:off x="122025" y="2600900"/>
          <a:ext cx="3000000" cy="3000000"/>
        </p:xfrm>
        <a:graphic>
          <a:graphicData uri="http://schemas.openxmlformats.org/drawingml/2006/table">
            <a:tbl>
              <a:tblPr>
                <a:noFill/>
                <a:tableStyleId>{6C228C08-802F-48B6-AD8B-E74ECD7EAA82}</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972" name="Google Shape;972;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most values will be zero!</a:t>
            </a:r>
            <a:endParaRPr sz="2900">
              <a:solidFill>
                <a:srgbClr val="434343"/>
              </a:solidFill>
              <a:latin typeface="Montserrat"/>
              <a:ea typeface="Montserrat"/>
              <a:cs typeface="Montserrat"/>
              <a:sym typeface="Montserrat"/>
            </a:endParaRPr>
          </a:p>
        </p:txBody>
      </p:sp>
      <p:pic>
        <p:nvPicPr>
          <p:cNvPr descr="watermark.jpg" id="973" name="Google Shape;973;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4" name="Google Shape;974;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975" name="Google Shape;975;p90"/>
          <p:cNvGraphicFramePr/>
          <p:nvPr/>
        </p:nvGraphicFramePr>
        <p:xfrm>
          <a:off x="2036475" y="2174200"/>
          <a:ext cx="3000000" cy="3000000"/>
        </p:xfrm>
        <a:graphic>
          <a:graphicData uri="http://schemas.openxmlformats.org/drawingml/2006/table">
            <a:tbl>
              <a:tblPr>
                <a:noFill/>
                <a:tableStyleId>{6C228C08-802F-48B6-AD8B-E74ECD7EAA82}</a:tableStyleId>
              </a:tblPr>
              <a:tblGrid>
                <a:gridCol w="861700"/>
                <a:gridCol w="937275"/>
                <a:gridCol w="871175"/>
                <a:gridCol w="606650"/>
                <a:gridCol w="1126200"/>
                <a:gridCol w="743650"/>
              </a:tblGrid>
              <a:tr h="426700">
                <a:tc>
                  <a:txBody>
                    <a:bodyPr/>
                    <a:lstStyle/>
                    <a:p>
                      <a:pPr indent="0" lvl="0" marL="0" rtl="0" algn="ctr">
                        <a:spcBef>
                          <a:spcPts val="0"/>
                        </a:spcBef>
                        <a:spcAft>
                          <a:spcPts val="0"/>
                        </a:spcAft>
                        <a:buNone/>
                      </a:pPr>
                      <a:r>
                        <a:rPr lang="en" sz="1600">
                          <a:latin typeface="Montserrat"/>
                          <a:ea typeface="Montserrat"/>
                          <a:cs typeface="Montserrat"/>
                          <a:sym typeface="Montserrat"/>
                        </a:rPr>
                        <a:t>YOU</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ARE</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GOOD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I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FEEL </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AM</a:t>
                      </a:r>
                      <a:endParaRPr sz="1600">
                        <a:latin typeface="Montserrat"/>
                        <a:ea typeface="Montserrat"/>
                        <a:cs typeface="Montserrat"/>
                        <a:sym typeface="Montserrat"/>
                      </a:endParaRPr>
                    </a:p>
                  </a:txBody>
                  <a:tcPr marT="91425" marB="91425" marR="91425" marL="91425"/>
                </a:tc>
              </a:tr>
              <a:tr h="472400">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72425">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r>
              <a:tr h="495250">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0</a:t>
                      </a:r>
                      <a:endParaRPr sz="16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600">
                          <a:latin typeface="Montserrat"/>
                          <a:ea typeface="Montserrat"/>
                          <a:cs typeface="Montserrat"/>
                          <a:sym typeface="Montserrat"/>
                        </a:rPr>
                        <a:t>1</a:t>
                      </a:r>
                      <a:endParaRPr sz="1600">
                        <a:latin typeface="Montserrat"/>
                        <a:ea typeface="Montserrat"/>
                        <a:cs typeface="Montserrat"/>
                        <a:sym typeface="Montserrat"/>
                      </a:endParaRPr>
                    </a:p>
                  </a:txBody>
                  <a:tcPr marT="91425" marB="91425" marR="91425" marL="91425"/>
                </a:tc>
              </a:tr>
            </a:tbl>
          </a:graphicData>
        </a:graphic>
      </p:graphicFrame>
      <p:graphicFrame>
        <p:nvGraphicFramePr>
          <p:cNvPr id="976" name="Google Shape;976;p90"/>
          <p:cNvGraphicFramePr/>
          <p:nvPr/>
        </p:nvGraphicFramePr>
        <p:xfrm>
          <a:off x="122025" y="2600900"/>
          <a:ext cx="3000000" cy="3000000"/>
        </p:xfrm>
        <a:graphic>
          <a:graphicData uri="http://schemas.openxmlformats.org/drawingml/2006/table">
            <a:tbl>
              <a:tblPr>
                <a:noFill/>
                <a:tableStyleId>{6C228C08-802F-48B6-AD8B-E74ECD7EAA82}</a:tableStyleId>
              </a:tblPr>
              <a:tblGrid>
                <a:gridCol w="1886100"/>
              </a:tblGrid>
              <a:tr h="381000">
                <a:tc>
                  <a:txBody>
                    <a:bodyPr/>
                    <a:lstStyle/>
                    <a:p>
                      <a:pPr indent="0" lvl="0" marL="0" rtl="0" algn="ctr">
                        <a:spcBef>
                          <a:spcPts val="0"/>
                        </a:spcBef>
                        <a:spcAft>
                          <a:spcPts val="0"/>
                        </a:spcAft>
                        <a:buNone/>
                      </a:pPr>
                      <a:r>
                        <a:rPr lang="en" sz="1900">
                          <a:latin typeface="Montserrat"/>
                          <a:ea typeface="Montserrat"/>
                          <a:cs typeface="Montserrat"/>
                          <a:sym typeface="Montserrat"/>
                        </a:rPr>
                        <a:t>You are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feel good</a:t>
                      </a:r>
                      <a:endParaRPr sz="19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900">
                          <a:latin typeface="Montserrat"/>
                          <a:ea typeface="Montserrat"/>
                          <a:cs typeface="Montserrat"/>
                          <a:sym typeface="Montserrat"/>
                        </a:rPr>
                        <a:t>I am good</a:t>
                      </a:r>
                      <a:endParaRPr sz="1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983" name="Google Shape;9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85" name="Google Shape;985;p91"/>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Thomas Bayes was a Presbyterian minister in England who studied theology, statistics, and logic.</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5" name="Google Shape;115;p20"/>
          <p:cNvPicPr preferRelativeResize="0"/>
          <p:nvPr/>
        </p:nvPicPr>
        <p:blipFill>
          <a:blip r:embed="rId4">
            <a:alphaModFix/>
          </a:blip>
          <a:stretch>
            <a:fillRect/>
          </a:stretch>
        </p:blipFill>
        <p:spPr>
          <a:xfrm>
            <a:off x="5915625" y="2288600"/>
            <a:ext cx="2221125" cy="2381875"/>
          </a:xfrm>
          <a:prstGeom prst="rect">
            <a:avLst/>
          </a:prstGeom>
          <a:noFill/>
          <a:ln>
            <a:noFill/>
          </a:ln>
        </p:spPr>
      </p:pic>
      <p:pic>
        <p:nvPicPr>
          <p:cNvPr id="116" name="Google Shape;116;p20"/>
          <p:cNvPicPr preferRelativeResize="0"/>
          <p:nvPr/>
        </p:nvPicPr>
        <p:blipFill>
          <a:blip r:embed="rId5">
            <a:alphaModFix/>
          </a:blip>
          <a:stretch>
            <a:fillRect/>
          </a:stretch>
        </p:blipFill>
        <p:spPr>
          <a:xfrm>
            <a:off x="754225" y="2860325"/>
            <a:ext cx="5133749" cy="13302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1" name="Google Shape;991;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992" name="Google Shape;992;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3" name="Google Shape;993;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94" name="Google Shape;994;p92"/>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 treats every word as a feature, with the frequency counts acting as a “strength” of the feature/word.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larger documents, matrices are stored as a </a:t>
            </a:r>
            <a:r>
              <a:rPr b="1" lang="en" sz="2900">
                <a:solidFill>
                  <a:srgbClr val="434343"/>
                </a:solidFill>
                <a:latin typeface="Montserrat"/>
                <a:ea typeface="Montserrat"/>
                <a:cs typeface="Montserrat"/>
                <a:sym typeface="Montserrat"/>
              </a:rPr>
              <a:t>sparse matrix</a:t>
            </a:r>
            <a:r>
              <a:rPr lang="en" sz="2900">
                <a:solidFill>
                  <a:srgbClr val="434343"/>
                </a:solidFill>
                <a:latin typeface="Montserrat"/>
                <a:ea typeface="Montserrat"/>
                <a:cs typeface="Montserrat"/>
                <a:sym typeface="Montserrat"/>
              </a:rPr>
              <a:t> to save space, since so many values will be zero.</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001" name="Google Shape;100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8" name="Google Shape;100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Issues to consider: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Very common words (e.g. “a” , “the”,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a:t>
            </a:r>
            <a:r>
              <a:rPr lang="en" sz="2900">
                <a:solidFill>
                  <a:srgbClr val="434343"/>
                </a:solidFill>
                <a:latin typeface="Montserrat"/>
                <a:ea typeface="Montserrat"/>
                <a:cs typeface="Montserrat"/>
                <a:sym typeface="Montserrat"/>
              </a:rPr>
              <a:t>common to a particular set of documents (e.g. “run” in a set of different sports articles).</a:t>
            </a:r>
            <a:endParaRPr sz="2900">
              <a:solidFill>
                <a:srgbClr val="434343"/>
              </a:solidFill>
              <a:latin typeface="Montserrat"/>
              <a:ea typeface="Montserrat"/>
              <a:cs typeface="Montserrat"/>
              <a:sym typeface="Montserrat"/>
            </a:endParaRPr>
          </a:p>
        </p:txBody>
      </p:sp>
      <p:pic>
        <p:nvPicPr>
          <p:cNvPr descr="watermark.jpg" id="1009" name="Google Shape;100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0" name="Google Shape;101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 are words common enough throughout a language that its usually safe to remove them and not consider them as important.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Most NLP libraries have a built-in list of common stop words.</a:t>
            </a:r>
            <a:endParaRPr sz="2900">
              <a:solidFill>
                <a:srgbClr val="434343"/>
              </a:solidFill>
              <a:latin typeface="Montserrat"/>
              <a:ea typeface="Montserrat"/>
              <a:cs typeface="Montserrat"/>
              <a:sym typeface="Montserrat"/>
            </a:endParaRPr>
          </a:p>
        </p:txBody>
      </p:sp>
      <p:pic>
        <p:nvPicPr>
          <p:cNvPr descr="watermark.jpg" id="1017" name="Google Shape;101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4" name="Google Shape;102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address the issue of document frequency by using a TF-IDF Vectorization process.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filling the DTM with word frequency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025" name="Google Shape;102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6" name="Google Shape;102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number of times that term </a:t>
            </a:r>
            <a:r>
              <a:rPr b="1" lang="en" sz="2900">
                <a:solidFill>
                  <a:srgbClr val="434343"/>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 occurs in document </a:t>
            </a:r>
            <a:r>
              <a:rPr b="1" lang="en" sz="2900">
                <a:solidFill>
                  <a:srgbClr val="434343"/>
                </a:solidFill>
                <a:latin typeface="Montserrat"/>
                <a:ea typeface="Montserrat"/>
                <a:cs typeface="Montserrat"/>
                <a:sym typeface="Montserrat"/>
              </a:rPr>
              <a:t>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033" name="Google Shape;103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041" name="Google Shape;104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049" name="Google Shape;1049;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also need to consider a group of documents where non stop words are common throughout all the documents: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word “run” in documents about various sports.</a:t>
            </a:r>
            <a:endParaRPr sz="2900">
              <a:solidFill>
                <a:srgbClr val="434343"/>
              </a:solidFill>
              <a:latin typeface="Montserrat"/>
              <a:ea typeface="Montserrat"/>
              <a:cs typeface="Montserrat"/>
              <a:sym typeface="Montserrat"/>
            </a:endParaRPr>
          </a:p>
        </p:txBody>
      </p:sp>
      <p:pic>
        <p:nvPicPr>
          <p:cNvPr descr="watermark.jpg" id="1057" name="Google Shape;1057;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065" name="Google Shape;1065;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6" name="Google Shape;1066;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a:t>
            </a:r>
            <a:endParaRPr>
              <a:latin typeface="Montserrat"/>
              <a:ea typeface="Montserrat"/>
              <a:cs typeface="Montserrat"/>
              <a:sym typeface="Montserrat"/>
            </a:endParaRPr>
          </a:p>
        </p:txBody>
      </p:sp>
      <p:sp>
        <p:nvSpPr>
          <p:cNvPr id="122" name="Google Shape;122;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1700s: Bayes’ Theorem was published after his death! Richard Price edited and published his notes.</a:t>
            </a:r>
            <a:endParaRPr sz="2900">
              <a:solidFill>
                <a:srgbClr val="434343"/>
              </a:solidFill>
              <a:latin typeface="Montserrat"/>
              <a:ea typeface="Montserrat"/>
              <a:cs typeface="Montserrat"/>
              <a:sym typeface="Montserrat"/>
            </a:endParaRPr>
          </a:p>
        </p:txBody>
      </p:sp>
      <p:pic>
        <p:nvPicPr>
          <p:cNvPr descr="watermark.jpg" id="123" name="Google Shape;123;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 name="Google Shape;124;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 name="Google Shape;125;p21"/>
          <p:cNvPicPr preferRelativeResize="0"/>
          <p:nvPr/>
        </p:nvPicPr>
        <p:blipFill>
          <a:blip r:embed="rId4">
            <a:alphaModFix/>
          </a:blip>
          <a:stretch>
            <a:fillRect/>
          </a:stretch>
        </p:blipFill>
        <p:spPr>
          <a:xfrm>
            <a:off x="754225" y="2860325"/>
            <a:ext cx="5133749" cy="1330225"/>
          </a:xfrm>
          <a:prstGeom prst="rect">
            <a:avLst/>
          </a:prstGeom>
          <a:noFill/>
          <a:ln>
            <a:noFill/>
          </a:ln>
        </p:spPr>
      </p:pic>
      <p:pic>
        <p:nvPicPr>
          <p:cNvPr id="126" name="Google Shape;126;p21"/>
          <p:cNvPicPr preferRelativeResize="0"/>
          <p:nvPr/>
        </p:nvPicPr>
        <p:blipFill>
          <a:blip r:embed="rId5">
            <a:alphaModFix/>
          </a:blip>
          <a:stretch>
            <a:fillRect/>
          </a:stretch>
        </p:blipFill>
        <p:spPr>
          <a:xfrm>
            <a:off x="6179225" y="2195300"/>
            <a:ext cx="2032150" cy="2660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2" name="Google Shape;107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073" name="Google Shape;107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4" name="Google Shape;10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0" name="Google Shape;1080;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IDF is how common or rare a word is in the entire document set.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closer it is to 0, the more common a word is.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Calculated by taking the </a:t>
            </a:r>
            <a:r>
              <a:rPr b="1" lang="en" sz="2900">
                <a:solidFill>
                  <a:srgbClr val="434343"/>
                </a:solidFill>
                <a:latin typeface="Montserrat"/>
                <a:ea typeface="Montserrat"/>
                <a:cs typeface="Montserrat"/>
                <a:sym typeface="Montserrat"/>
              </a:rPr>
              <a:t>total number of documents</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dividing it by the number of documents that contain a word</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calculating the logarithm.</a:t>
            </a:r>
            <a:endParaRPr b="1" sz="2900">
              <a:solidFill>
                <a:srgbClr val="434343"/>
              </a:solidFill>
              <a:latin typeface="Montserrat"/>
              <a:ea typeface="Montserrat"/>
              <a:cs typeface="Montserrat"/>
              <a:sym typeface="Montserrat"/>
            </a:endParaRPr>
          </a:p>
        </p:txBody>
      </p:sp>
      <p:pic>
        <p:nvPicPr>
          <p:cNvPr descr="watermark.jpg" id="1081" name="Google Shape;1081;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2" name="Google Shape;1082;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089" name="Google Shape;1089;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0" name="Google Shape;1090;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91" name="Google Shape;1091;p104"/>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092" name="Google Shape;1092;p104"/>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8" name="Google Shape;109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099" name="Google Shape;109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0" name="Google Shape;110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6" name="Google Shape;110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7" name="Google Shape;110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8" name="Google Shape;110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09" name="Google Shape;1109;p106"/>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110" name="Google Shape;1110;p106"/>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6" name="Google Shape;1116;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117" name="Google Shape;1117;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8" name="Google Shape;1118;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24" name="Google Shape;1124;p10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a:t>
            </a:r>
            <a:r>
              <a:rPr lang="en"/>
              <a:t> Core Concepts</a:t>
            </a:r>
            <a:endParaRPr/>
          </a:p>
        </p:txBody>
      </p:sp>
      <p:pic>
        <p:nvPicPr>
          <p:cNvPr descr="watermark.jpg" id="1125" name="Google Shape;112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6" name="Google Shape;1126;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a:t>
            </a:r>
            <a:endParaRPr>
              <a:latin typeface="Montserrat"/>
              <a:ea typeface="Montserrat"/>
              <a:cs typeface="Montserrat"/>
              <a:sym typeface="Montserrat"/>
            </a:endParaRPr>
          </a:p>
        </p:txBody>
      </p:sp>
      <p:sp>
        <p:nvSpPr>
          <p:cNvPr id="1132" name="Google Shape;1132;p10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understanding core concepts by manually creating a “bag of words”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this is a frequency count of words in the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33" name="Google Shape;113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4" name="Google Shape;1134;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Extracting Features From Text Data</a:t>
            </a:r>
            <a:endParaRPr b="1">
              <a:latin typeface="Montserrat"/>
              <a:ea typeface="Montserrat"/>
              <a:cs typeface="Montserrat"/>
              <a:sym typeface="Montserrat"/>
            </a:endParaRPr>
          </a:p>
        </p:txBody>
      </p:sp>
      <p:sp>
        <p:nvSpPr>
          <p:cNvPr id="1140" name="Google Shape;1140;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Scikit-Learn</a:t>
            </a:r>
            <a:endParaRPr/>
          </a:p>
        </p:txBody>
      </p:sp>
      <p:pic>
        <p:nvPicPr>
          <p:cNvPr descr="watermark.jpg" id="1141" name="Google Shape;1141;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2" name="Google Shape;1142;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with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Text Data</a:t>
            </a:r>
            <a:endParaRPr b="1">
              <a:latin typeface="Montserrat"/>
              <a:ea typeface="Montserrat"/>
              <a:cs typeface="Montserrat"/>
              <a:sym typeface="Montserrat"/>
            </a:endParaRPr>
          </a:p>
        </p:txBody>
      </p:sp>
      <p:sp>
        <p:nvSpPr>
          <p:cNvPr id="1148" name="Google Shape;1148;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Data Analysis and Features</a:t>
            </a:r>
            <a:endParaRPr/>
          </a:p>
        </p:txBody>
      </p:sp>
      <p:pic>
        <p:nvPicPr>
          <p:cNvPr descr="watermark.jpg" id="1149" name="Google Shape;114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0" name="Google Shape;1150;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