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Lst>
  <p:sldSz cy="5143500" cx="9144000"/>
  <p:notesSz cx="6858000" cy="9144000"/>
  <p:embeddedFontLst>
    <p:embeddedFont>
      <p:font typeface="Montserrat"/>
      <p:regular r:id="rId145"/>
      <p:bold r:id="rId146"/>
      <p:italic r:id="rId147"/>
      <p:boldItalic r:id="rId1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7019DD-6EE3-4A1F-A7F7-61528FF5059B}">
  <a:tblStyle styleId="{BE7019DD-6EE3-4A1F-A7F7-61528FF505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48" Type="http://schemas.openxmlformats.org/officeDocument/2006/relationships/font" Target="fonts/Montserrat-boldItalic.fntdata"/><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font" Target="fonts/Montserrat-italic.fntdata"/><Relationship Id="rId6" Type="http://schemas.openxmlformats.org/officeDocument/2006/relationships/slide" Target="slides/slide1.xml"/><Relationship Id="rId146" Type="http://schemas.openxmlformats.org/officeDocument/2006/relationships/font" Target="fonts/Montserrat-bold.fntdata"/><Relationship Id="rId7" Type="http://schemas.openxmlformats.org/officeDocument/2006/relationships/slide" Target="slides/slide2.xml"/><Relationship Id="rId145" Type="http://schemas.openxmlformats.org/officeDocument/2006/relationships/font" Target="fonts/Montserrat-regular.fntdata"/><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3e1c87d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3e1c87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cb8b8bc57d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cb8b8bc57d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0" name="Shape 1890"/>
        <p:cNvGrpSpPr/>
        <p:nvPr/>
      </p:nvGrpSpPr>
      <p:grpSpPr>
        <a:xfrm>
          <a:off x="0" y="0"/>
          <a:ext cx="0" cy="0"/>
          <a:chOff x="0" y="0"/>
          <a:chExt cx="0" cy="0"/>
        </a:xfrm>
      </p:grpSpPr>
      <p:sp>
        <p:nvSpPr>
          <p:cNvPr id="1891" name="Google Shape;1891;gcb8b8bc57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2" name="Google Shape;1892;gcb8b8bc57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cb8b8bc57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cb8b8bc57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gcb8b8bc57d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0" name="Google Shape;1910;gcb8b8bc57d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cb8b8bc57d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cb8b8bc57d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cb8b8bc57d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cb8b8bc57d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cb8b8bc57d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cb8b8bc57d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cb8b8bc57d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cb8b8bc57d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cb8b8bc57d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cb8b8bc57d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1" name="Shape 1961"/>
        <p:cNvGrpSpPr/>
        <p:nvPr/>
      </p:nvGrpSpPr>
      <p:grpSpPr>
        <a:xfrm>
          <a:off x="0" y="0"/>
          <a:ext cx="0" cy="0"/>
          <a:chOff x="0" y="0"/>
          <a:chExt cx="0" cy="0"/>
        </a:xfrm>
      </p:grpSpPr>
      <p:sp>
        <p:nvSpPr>
          <p:cNvPr id="1962" name="Google Shape;1962;gcb8b8bc57d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3" name="Google Shape;1963;gcb8b8bc57d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3e1c87df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3e1c87df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cb8b8bc57d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cb8b8bc57d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cb8b8bc57d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cb8b8bc57d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8" name="Shape 1988"/>
        <p:cNvGrpSpPr/>
        <p:nvPr/>
      </p:nvGrpSpPr>
      <p:grpSpPr>
        <a:xfrm>
          <a:off x="0" y="0"/>
          <a:ext cx="0" cy="0"/>
          <a:chOff x="0" y="0"/>
          <a:chExt cx="0" cy="0"/>
        </a:xfrm>
      </p:grpSpPr>
      <p:sp>
        <p:nvSpPr>
          <p:cNvPr id="1989" name="Google Shape;1989;gcb8b8bc57d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0" name="Google Shape;1990;gcb8b8bc57d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cb8b8bc57d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cb8b8bc57d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3" name="Shape 2013"/>
        <p:cNvGrpSpPr/>
        <p:nvPr/>
      </p:nvGrpSpPr>
      <p:grpSpPr>
        <a:xfrm>
          <a:off x="0" y="0"/>
          <a:ext cx="0" cy="0"/>
          <a:chOff x="0" y="0"/>
          <a:chExt cx="0" cy="0"/>
        </a:xfrm>
      </p:grpSpPr>
      <p:sp>
        <p:nvSpPr>
          <p:cNvPr id="2014" name="Google Shape;2014;gcb8b8bc57d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5" name="Google Shape;2015;gcb8b8bc57d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2" name="Shape 2022"/>
        <p:cNvGrpSpPr/>
        <p:nvPr/>
      </p:nvGrpSpPr>
      <p:grpSpPr>
        <a:xfrm>
          <a:off x="0" y="0"/>
          <a:ext cx="0" cy="0"/>
          <a:chOff x="0" y="0"/>
          <a:chExt cx="0" cy="0"/>
        </a:xfrm>
      </p:grpSpPr>
      <p:sp>
        <p:nvSpPr>
          <p:cNvPr id="2023" name="Google Shape;2023;gcb8b8bc57d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4" name="Google Shape;2024;gcb8b8bc57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cb8b8bc57d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cb8b8bc57d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cb8b8bc57d_0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cb8b8bc57d_0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7" name="Shape 2047"/>
        <p:cNvGrpSpPr/>
        <p:nvPr/>
      </p:nvGrpSpPr>
      <p:grpSpPr>
        <a:xfrm>
          <a:off x="0" y="0"/>
          <a:ext cx="0" cy="0"/>
          <a:chOff x="0" y="0"/>
          <a:chExt cx="0" cy="0"/>
        </a:xfrm>
      </p:grpSpPr>
      <p:sp>
        <p:nvSpPr>
          <p:cNvPr id="2048" name="Google Shape;2048;gcb8b8bc57d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9" name="Google Shape;2049;gcb8b8bc57d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cb8b8bc57d_0_1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cb8b8bc57d_0_1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c581fbe3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c581fbe3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cb8b8bc57d_0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cb8b8bc57d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cb8b8bc57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cb8b8bc57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3" name="Shape 2083"/>
        <p:cNvGrpSpPr/>
        <p:nvPr/>
      </p:nvGrpSpPr>
      <p:grpSpPr>
        <a:xfrm>
          <a:off x="0" y="0"/>
          <a:ext cx="0" cy="0"/>
          <a:chOff x="0" y="0"/>
          <a:chExt cx="0" cy="0"/>
        </a:xfrm>
      </p:grpSpPr>
      <p:sp>
        <p:nvSpPr>
          <p:cNvPr id="2084" name="Google Shape;2084;gcb8b8bc57d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5" name="Google Shape;2085;gcb8b8bc57d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cb8b8bc57d_0_1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cb8b8bc57d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3" name="Shape 2113"/>
        <p:cNvGrpSpPr/>
        <p:nvPr/>
      </p:nvGrpSpPr>
      <p:grpSpPr>
        <a:xfrm>
          <a:off x="0" y="0"/>
          <a:ext cx="0" cy="0"/>
          <a:chOff x="0" y="0"/>
          <a:chExt cx="0" cy="0"/>
        </a:xfrm>
      </p:grpSpPr>
      <p:sp>
        <p:nvSpPr>
          <p:cNvPr id="2114" name="Google Shape;2114;gcb8b8bc57d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5" name="Google Shape;2115;gcb8b8bc57d_0_1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1" name="Shape 2131"/>
        <p:cNvGrpSpPr/>
        <p:nvPr/>
      </p:nvGrpSpPr>
      <p:grpSpPr>
        <a:xfrm>
          <a:off x="0" y="0"/>
          <a:ext cx="0" cy="0"/>
          <a:chOff x="0" y="0"/>
          <a:chExt cx="0" cy="0"/>
        </a:xfrm>
      </p:grpSpPr>
      <p:sp>
        <p:nvSpPr>
          <p:cNvPr id="2132" name="Google Shape;2132;gcb8b8bc57d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3" name="Google Shape;2133;gcb8b8bc57d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3" name="Shape 2143"/>
        <p:cNvGrpSpPr/>
        <p:nvPr/>
      </p:nvGrpSpPr>
      <p:grpSpPr>
        <a:xfrm>
          <a:off x="0" y="0"/>
          <a:ext cx="0" cy="0"/>
          <a:chOff x="0" y="0"/>
          <a:chExt cx="0" cy="0"/>
        </a:xfrm>
      </p:grpSpPr>
      <p:sp>
        <p:nvSpPr>
          <p:cNvPr id="2144" name="Google Shape;2144;gcb8b8bc57d_0_1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5" name="Google Shape;2145;gcb8b8bc57d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5" name="Shape 2155"/>
        <p:cNvGrpSpPr/>
        <p:nvPr/>
      </p:nvGrpSpPr>
      <p:grpSpPr>
        <a:xfrm>
          <a:off x="0" y="0"/>
          <a:ext cx="0" cy="0"/>
          <a:chOff x="0" y="0"/>
          <a:chExt cx="0" cy="0"/>
        </a:xfrm>
      </p:grpSpPr>
      <p:sp>
        <p:nvSpPr>
          <p:cNvPr id="2156" name="Google Shape;2156;gcb8b8bc57d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7" name="Google Shape;2157;gcb8b8bc57d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5" name="Shape 2165"/>
        <p:cNvGrpSpPr/>
        <p:nvPr/>
      </p:nvGrpSpPr>
      <p:grpSpPr>
        <a:xfrm>
          <a:off x="0" y="0"/>
          <a:ext cx="0" cy="0"/>
          <a:chOff x="0" y="0"/>
          <a:chExt cx="0" cy="0"/>
        </a:xfrm>
      </p:grpSpPr>
      <p:sp>
        <p:nvSpPr>
          <p:cNvPr id="2166" name="Google Shape;2166;gcb8b8bc57d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7" name="Google Shape;2167;gcb8b8bc57d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5" name="Shape 2175"/>
        <p:cNvGrpSpPr/>
        <p:nvPr/>
      </p:nvGrpSpPr>
      <p:grpSpPr>
        <a:xfrm>
          <a:off x="0" y="0"/>
          <a:ext cx="0" cy="0"/>
          <a:chOff x="0" y="0"/>
          <a:chExt cx="0" cy="0"/>
        </a:xfrm>
      </p:grpSpPr>
      <p:sp>
        <p:nvSpPr>
          <p:cNvPr id="2176" name="Google Shape;2176;gcb8b8bc57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7" name="Google Shape;2177;gcb8b8bc57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3e1c87df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3e1c87df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4" name="Shape 2194"/>
        <p:cNvGrpSpPr/>
        <p:nvPr/>
      </p:nvGrpSpPr>
      <p:grpSpPr>
        <a:xfrm>
          <a:off x="0" y="0"/>
          <a:ext cx="0" cy="0"/>
          <a:chOff x="0" y="0"/>
          <a:chExt cx="0" cy="0"/>
        </a:xfrm>
      </p:grpSpPr>
      <p:sp>
        <p:nvSpPr>
          <p:cNvPr id="2195" name="Google Shape;2195;gcb8b8bc57d_0_1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6" name="Google Shape;2196;gcb8b8bc57d_0_1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4" name="Shape 2204"/>
        <p:cNvGrpSpPr/>
        <p:nvPr/>
      </p:nvGrpSpPr>
      <p:grpSpPr>
        <a:xfrm>
          <a:off x="0" y="0"/>
          <a:ext cx="0" cy="0"/>
          <a:chOff x="0" y="0"/>
          <a:chExt cx="0" cy="0"/>
        </a:xfrm>
      </p:grpSpPr>
      <p:sp>
        <p:nvSpPr>
          <p:cNvPr id="2205" name="Google Shape;2205;gcb8b8bc57d_0_1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6" name="Google Shape;2206;gcb8b8bc57d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gcb8b8bc57d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6" name="Google Shape;2216;gcb8b8bc57d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cb8b8bc57d_0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cb8b8bc57d_0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cb8b8bc57d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cb8b8bc57d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cb8b8bc57d_0_1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gcb8b8bc57d_0_1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6" name="Shape 2256"/>
        <p:cNvGrpSpPr/>
        <p:nvPr/>
      </p:nvGrpSpPr>
      <p:grpSpPr>
        <a:xfrm>
          <a:off x="0" y="0"/>
          <a:ext cx="0" cy="0"/>
          <a:chOff x="0" y="0"/>
          <a:chExt cx="0" cy="0"/>
        </a:xfrm>
      </p:grpSpPr>
      <p:sp>
        <p:nvSpPr>
          <p:cNvPr id="2257" name="Google Shape;2257;gcb8b8bc57d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8" name="Google Shape;2258;gcb8b8bc57d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cb8b8bc57d_0_1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cb8b8bc57d_0_1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cb8b8bc57d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cb8b8bc57d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cb8b8bc57d_0_1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cb8b8bc57d_0_1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c3e1c87d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c3e1c87d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c3e1c87df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c3e1c87df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3e1c87df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3e1c87df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c3e1c87df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c3e1c87df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3e1c87df3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3e1c87df3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c581fbe3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c581fbe3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404b9201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04b9201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581fbe3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581fbe3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581fbe3c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581fbe3c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c3e1c87df3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c3e1c87df3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c581fbe3c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c581fbe3c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c581fbe3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c581fbe3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c581fbe3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c581fbe3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c581fbe3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c581fbe3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c581fbe3c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c581fbe3c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c581fbe3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c581fbe3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3e1c87df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3e1c87df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3e1c87d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3e1c87d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c581fbe3c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c581fbe3c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c581fbe3c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c581fbe3c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3e1c87df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3e1c87df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c3e1c87df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c3e1c87df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c3e1c87df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c3e1c87df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cb8b8bc57d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cb8b8bc57d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3e1c87df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3e1c87df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c3e1c87df3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c3e1c87df3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c3e1c87df3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c3e1c87df3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c3e1c87df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c3e1c87df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3e1c87df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3e1c87df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c3e1c87df3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c3e1c87df3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c3e1c87df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c3e1c87df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c3e1c87df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c3e1c87df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c3e1c87df3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c3e1c87df3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cb8b8bc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cb8b8bc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c3e1c87df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c3e1c87df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c3e1c87df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c3e1c87df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cb8b8bc57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cb8b8bc57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cb8b8bc57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cb8b8bc57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gcb8b8bc57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4" name="Google Shape;1014;gcb8b8bc57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3e1c87df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3e1c87df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cb8b8bc5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cb8b8bc5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cb8b8bc5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cb8b8bc5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cb8b8bc57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cb8b8bc57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cb8b8bc57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cb8b8bc57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cb8b8bc57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cb8b8bc57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cb8b8bc57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cb8b8bc57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gcb8b8bc57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8" name="Google Shape;1168;gcb8b8bc57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gcb8b8bc57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0" name="Google Shape;1190;gcb8b8bc57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cb8b8bc57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cb8b8bc57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cb8b8bc57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cb8b8bc57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3e1c87df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3e1c87df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gcb8b8bc57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5" name="Google Shape;1265;gcb8b8bc57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cb8b8bc5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cb8b8bc5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cb8b8bc57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cb8b8bc57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gcb8b8bc57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0" name="Google Shape;1340;gcb8b8bc57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cb8b8bc57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5" name="Google Shape;1365;gcb8b8bc57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cb8b8bc5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cb8b8bc5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b8b8bc57d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b8b8bc57d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86c383e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86c383e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c86c383e2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4" name="Google Shape;1414;gc86c383e2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c86c383e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c86c383e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3e1c87df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3e1c87df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cb8b8bc5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0" name="Google Shape;1430;gcb8b8bc5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gcb8b8bc57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8" name="Google Shape;1438;gcb8b8bc57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cb8b8bc57d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cb8b8bc57d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gcb8b8bc57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cb8b8bc57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cb8b8bc57d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cb8b8bc57d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cb8b8bc57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cb8b8bc57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6" name="Shape 1546"/>
        <p:cNvGrpSpPr/>
        <p:nvPr/>
      </p:nvGrpSpPr>
      <p:grpSpPr>
        <a:xfrm>
          <a:off x="0" y="0"/>
          <a:ext cx="0" cy="0"/>
          <a:chOff x="0" y="0"/>
          <a:chExt cx="0" cy="0"/>
        </a:xfrm>
      </p:grpSpPr>
      <p:sp>
        <p:nvSpPr>
          <p:cNvPr id="1547" name="Google Shape;1547;gcb8b8bc57d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8" name="Google Shape;1548;gcb8b8bc57d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gcb8b8bc57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9" name="Google Shape;1569;gcb8b8bc57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8" name="Shape 1588"/>
        <p:cNvGrpSpPr/>
        <p:nvPr/>
      </p:nvGrpSpPr>
      <p:grpSpPr>
        <a:xfrm>
          <a:off x="0" y="0"/>
          <a:ext cx="0" cy="0"/>
          <a:chOff x="0" y="0"/>
          <a:chExt cx="0" cy="0"/>
        </a:xfrm>
      </p:grpSpPr>
      <p:sp>
        <p:nvSpPr>
          <p:cNvPr id="1589" name="Google Shape;1589;gcb8b8bc57d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0" name="Google Shape;1590;gcb8b8bc57d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gcb8b8bc57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1" name="Google Shape;1611;gcb8b8bc57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3e1c87df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3e1c87df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gcb8b8bc57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6" name="Google Shape;1636;gcb8b8bc57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cb8b8bc57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cb8b8bc57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gcb8b8bc57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2" name="Google Shape;1652;gcb8b8bc57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gcb8b8bc57d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6" name="Google Shape;1676;gcb8b8bc57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cb8b8bc57d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cb8b8bc57d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gcb8b8bc57d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0" name="Google Shape;1730;gcb8b8bc57d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cb8b8bc57d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cb8b8bc57d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cb8b8bc57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cb8b8bc57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cb8b8bc57d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cb8b8bc57d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gcb8b8bc57d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6" name="Google Shape;1786;gcb8b8bc57d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3e1c87df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3e1c87df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gcb8b8bc57d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6" name="Google Shape;1796;gcb8b8bc57d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cb8b8bc57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cb8b8bc57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cb8b8bc57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cb8b8bc57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cb8b8bc57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cb8b8bc57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cb8b8bc57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cb8b8bc57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6" name="Shape 1836"/>
        <p:cNvGrpSpPr/>
        <p:nvPr/>
      </p:nvGrpSpPr>
      <p:grpSpPr>
        <a:xfrm>
          <a:off x="0" y="0"/>
          <a:ext cx="0" cy="0"/>
          <a:chOff x="0" y="0"/>
          <a:chExt cx="0" cy="0"/>
        </a:xfrm>
      </p:grpSpPr>
      <p:sp>
        <p:nvSpPr>
          <p:cNvPr id="1837" name="Google Shape;1837;gcb8b8bc57d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8" name="Google Shape;1838;gcb8b8bc57d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5" name="Shape 1845"/>
        <p:cNvGrpSpPr/>
        <p:nvPr/>
      </p:nvGrpSpPr>
      <p:grpSpPr>
        <a:xfrm>
          <a:off x="0" y="0"/>
          <a:ext cx="0" cy="0"/>
          <a:chOff x="0" y="0"/>
          <a:chExt cx="0" cy="0"/>
        </a:xfrm>
      </p:grpSpPr>
      <p:sp>
        <p:nvSpPr>
          <p:cNvPr id="1846" name="Google Shape;1846;gcb8b8bc57d_0_10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7" name="Google Shape;1847;gcb8b8bc57d_0_1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4" name="Shape 1854"/>
        <p:cNvGrpSpPr/>
        <p:nvPr/>
      </p:nvGrpSpPr>
      <p:grpSpPr>
        <a:xfrm>
          <a:off x="0" y="0"/>
          <a:ext cx="0" cy="0"/>
          <a:chOff x="0" y="0"/>
          <a:chExt cx="0" cy="0"/>
        </a:xfrm>
      </p:grpSpPr>
      <p:sp>
        <p:nvSpPr>
          <p:cNvPr id="1855" name="Google Shape;1855;gcb8b8bc57d_0_1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cb8b8bc57d_0_1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cb8b8bc57d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cb8b8bc57d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2" name="Shape 1872"/>
        <p:cNvGrpSpPr/>
        <p:nvPr/>
      </p:nvGrpSpPr>
      <p:grpSpPr>
        <a:xfrm>
          <a:off x="0" y="0"/>
          <a:ext cx="0" cy="0"/>
          <a:chOff x="0" y="0"/>
          <a:chExt cx="0" cy="0"/>
        </a:xfrm>
      </p:grpSpPr>
      <p:sp>
        <p:nvSpPr>
          <p:cNvPr id="1873" name="Google Shape;1873;gcb8b8bc57d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4" name="Google Shape;1874;gcb8b8bc57d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png"/><Relationship Id="rId4"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 Id="rId4"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 Id="rId4" Type="http://schemas.openxmlformats.org/officeDocument/2006/relationships/image" Target="../media/image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 Id="rId4" Type="http://schemas.openxmlformats.org/officeDocument/2006/relationships/image" Target="../media/image8.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 Id="rId4" Type="http://schemas.openxmlformats.org/officeDocument/2006/relationships/image" Target="../media/image8.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 Id="rId4" Type="http://schemas.openxmlformats.org/officeDocument/2006/relationships/image" Target="../media/image8.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9.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 Id="rId4" Type="http://schemas.openxmlformats.org/officeDocument/2006/relationships/image" Target="../media/image9.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 Id="rId4" Type="http://schemas.openxmlformats.org/officeDocument/2006/relationships/image" Target="../media/image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 Id="rId4" Type="http://schemas.openxmlformats.org/officeDocument/2006/relationships/image" Target="../media/image1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 Id="rId4" Type="http://schemas.openxmlformats.org/officeDocument/2006/relationships/image" Target="../media/image1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 Id="rId4" Type="http://schemas.openxmlformats.org/officeDocument/2006/relationships/image" Target="../media/image1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 Id="rId4" Type="http://schemas.openxmlformats.org/officeDocument/2006/relationships/image" Target="../media/image1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 Id="rId4" Type="http://schemas.openxmlformats.org/officeDocument/2006/relationships/image" Target="../media/image1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 Id="rId4" Type="http://schemas.openxmlformats.org/officeDocument/2006/relationships/image" Target="../media/image1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 Id="rId4" Type="http://schemas.openxmlformats.org/officeDocument/2006/relationships/image" Target="../media/image1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 Id="rId4" Type="http://schemas.openxmlformats.org/officeDocument/2006/relationships/image" Target="../media/image1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 Id="rId4" Type="http://schemas.openxmlformats.org/officeDocument/2006/relationships/image" Target="../media/image1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 Id="rId4" Type="http://schemas.openxmlformats.org/officeDocument/2006/relationships/image" Target="../media/image1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 Id="rId4" Type="http://schemas.openxmlformats.org/officeDocument/2006/relationships/image" Target="../media/image1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 Id="rId4"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0" name="Google Shape;130;p22"/>
          <p:cNvSpPr txBox="1"/>
          <p:nvPr>
            <p:ph idx="1" type="body"/>
          </p:nvPr>
        </p:nvSpPr>
        <p:spPr>
          <a:xfrm>
            <a:off x="311700" y="1152475"/>
            <a:ext cx="8684100" cy="8979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simply plot and discover patterns:</a:t>
            </a:r>
            <a:endParaRPr sz="2900">
              <a:solidFill>
                <a:srgbClr val="434343"/>
              </a:solidFill>
              <a:latin typeface="Montserrat"/>
              <a:ea typeface="Montserrat"/>
              <a:cs typeface="Montserrat"/>
              <a:sym typeface="Montserrat"/>
            </a:endParaRPr>
          </a:p>
        </p:txBody>
      </p:sp>
      <p:pic>
        <p:nvPicPr>
          <p:cNvPr descr="watermark.jpg" id="131" name="Google Shape;131;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 name="Google Shape;132;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 name="Google Shape;134;p2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5" name="Google Shape;135;p2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86" name="Google Shape;1886;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0 is white and 1 is black, with values in between representing gray.</a:t>
            </a:r>
            <a:endParaRPr sz="3000">
              <a:solidFill>
                <a:srgbClr val="434343"/>
              </a:solidFill>
              <a:latin typeface="Montserrat"/>
              <a:ea typeface="Montserrat"/>
              <a:cs typeface="Montserrat"/>
              <a:sym typeface="Montserrat"/>
            </a:endParaRPr>
          </a:p>
        </p:txBody>
      </p:sp>
      <p:pic>
        <p:nvPicPr>
          <p:cNvPr descr="watermark.jpg" id="1887" name="Google Shape;1887;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8" name="Google Shape;1888;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9" name="Google Shape;1889;p112"/>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3" name="Shape 1893"/>
        <p:cNvGrpSpPr/>
        <p:nvPr/>
      </p:nvGrpSpPr>
      <p:grpSpPr>
        <a:xfrm>
          <a:off x="0" y="0"/>
          <a:ext cx="0" cy="0"/>
          <a:chOff x="0" y="0"/>
          <a:chExt cx="0" cy="0"/>
        </a:xfrm>
      </p:grpSpPr>
      <p:sp>
        <p:nvSpPr>
          <p:cNvPr id="1894" name="Google Shape;1894;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95" name="Google Shape;1895;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is also very common for computers to store values from 0-255 for scales.</a:t>
            </a:r>
            <a:endParaRPr sz="3000">
              <a:solidFill>
                <a:srgbClr val="434343"/>
              </a:solidFill>
              <a:latin typeface="Montserrat"/>
              <a:ea typeface="Montserrat"/>
              <a:cs typeface="Montserrat"/>
              <a:sym typeface="Montserrat"/>
            </a:endParaRPr>
          </a:p>
        </p:txBody>
      </p:sp>
      <p:pic>
        <p:nvPicPr>
          <p:cNvPr descr="watermark.jpg" id="1896" name="Google Shape;1896;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7" name="Google Shape;1897;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98" name="Google Shape;1898;p113"/>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pic>
        <p:nvPicPr>
          <p:cNvPr id="1903" name="Google Shape;1903;p114"/>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04" name="Google Shape;1904;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905" name="Google Shape;1905;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0 to 255 has to do with how computers store 8-bit numbers.</a:t>
            </a:r>
            <a:endParaRPr sz="3000">
              <a:solidFill>
                <a:srgbClr val="434343"/>
              </a:solidFill>
              <a:latin typeface="Montserrat"/>
              <a:ea typeface="Montserrat"/>
              <a:cs typeface="Montserrat"/>
              <a:sym typeface="Montserrat"/>
            </a:endParaRPr>
          </a:p>
        </p:txBody>
      </p:sp>
      <p:pic>
        <p:nvPicPr>
          <p:cNvPr descr="watermark.jpg" id="1906" name="Google Shape;1906;p11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07" name="Google Shape;1907;p11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1" name="Shape 1911"/>
        <p:cNvGrpSpPr/>
        <p:nvPr/>
      </p:nvGrpSpPr>
      <p:grpSpPr>
        <a:xfrm>
          <a:off x="0" y="0"/>
          <a:ext cx="0" cy="0"/>
          <a:chOff x="0" y="0"/>
          <a:chExt cx="0" cy="0"/>
        </a:xfrm>
      </p:grpSpPr>
      <p:pic>
        <p:nvPicPr>
          <p:cNvPr id="1912" name="Google Shape;1912;p115"/>
          <p:cNvPicPr preferRelativeResize="0"/>
          <p:nvPr/>
        </p:nvPicPr>
        <p:blipFill>
          <a:blip r:embed="rId3">
            <a:alphaModFix/>
          </a:blip>
          <a:stretch>
            <a:fillRect/>
          </a:stretch>
        </p:blipFill>
        <p:spPr>
          <a:xfrm>
            <a:off x="1248587" y="2286400"/>
            <a:ext cx="6646824" cy="2619475"/>
          </a:xfrm>
          <a:prstGeom prst="rect">
            <a:avLst/>
          </a:prstGeom>
          <a:noFill/>
          <a:ln>
            <a:noFill/>
          </a:ln>
        </p:spPr>
      </p:pic>
      <p:sp>
        <p:nvSpPr>
          <p:cNvPr id="1913" name="Google Shape;1913;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14" name="Google Shape;1914;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you can always divide all the values by 255 to normalize to between 0 and 1</a:t>
            </a:r>
            <a:endParaRPr sz="3000">
              <a:solidFill>
                <a:srgbClr val="434343"/>
              </a:solidFill>
              <a:latin typeface="Montserrat"/>
              <a:ea typeface="Montserrat"/>
              <a:cs typeface="Montserrat"/>
              <a:sym typeface="Montserrat"/>
            </a:endParaRPr>
          </a:p>
        </p:txBody>
      </p:sp>
      <p:pic>
        <p:nvPicPr>
          <p:cNvPr descr="watermark.jpg" id="1915" name="Google Shape;1915;p11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6" name="Google Shape;1916;p11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22" name="Google Shape;1922;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that we’ve understood how grayscale images  can be represented as arrays, what about color images?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images can be represented as a combination of Red, Green, and Blue.</a:t>
            </a:r>
            <a:endParaRPr sz="2900">
              <a:solidFill>
                <a:srgbClr val="434343"/>
              </a:solidFill>
              <a:latin typeface="Montserrat"/>
              <a:ea typeface="Montserrat"/>
              <a:cs typeface="Montserrat"/>
              <a:sym typeface="Montserrat"/>
            </a:endParaRPr>
          </a:p>
        </p:txBody>
      </p:sp>
      <p:pic>
        <p:nvPicPr>
          <p:cNvPr descr="watermark.jpg" id="1923" name="Google Shape;1923;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24" name="Google Shape;1924;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0" name="Google Shape;1930;p1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Additive color mixing allows a wide variety of colors by simply combining different amounts of Red, Green, and Blue.</a:t>
            </a:r>
            <a:endParaRPr sz="2900">
              <a:solidFill>
                <a:srgbClr val="434343"/>
              </a:solidFill>
              <a:latin typeface="Montserrat"/>
              <a:ea typeface="Montserrat"/>
              <a:cs typeface="Montserrat"/>
              <a:sym typeface="Montserrat"/>
            </a:endParaRPr>
          </a:p>
          <a:p>
            <a:pPr indent="0" lvl="0" marL="4572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931" name="Google Shape;1931;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2" name="Google Shape;1932;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33" name="Google Shape;1933;p117"/>
          <p:cNvPicPr preferRelativeResize="0"/>
          <p:nvPr/>
        </p:nvPicPr>
        <p:blipFill>
          <a:blip r:embed="rId4">
            <a:alphaModFix/>
          </a:blip>
          <a:stretch>
            <a:fillRect/>
          </a:stretch>
        </p:blipFill>
        <p:spPr>
          <a:xfrm>
            <a:off x="3331512" y="2662550"/>
            <a:ext cx="2480975" cy="248095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39" name="Google Shape;1939;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RGB can produce a range of colors</a:t>
            </a:r>
            <a:endParaRPr sz="2900">
              <a:solidFill>
                <a:srgbClr val="434343"/>
              </a:solidFill>
              <a:latin typeface="Montserrat"/>
              <a:ea typeface="Montserrat"/>
              <a:cs typeface="Montserrat"/>
              <a:sym typeface="Montserrat"/>
            </a:endParaRPr>
          </a:p>
        </p:txBody>
      </p:sp>
      <p:pic>
        <p:nvPicPr>
          <p:cNvPr descr="watermark.jpg" id="1940" name="Google Shape;1940;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41" name="Google Shape;1941;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42" name="Google Shape;1942;p118"/>
          <p:cNvPicPr preferRelativeResize="0"/>
          <p:nvPr/>
        </p:nvPicPr>
        <p:blipFill>
          <a:blip r:embed="rId4">
            <a:alphaModFix/>
          </a:blip>
          <a:stretch>
            <a:fillRect/>
          </a:stretch>
        </p:blipFill>
        <p:spPr>
          <a:xfrm>
            <a:off x="3115637" y="1720650"/>
            <a:ext cx="2912726" cy="3219325"/>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48" name="Google Shape;1948;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color channel will have intensity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already seen this sort of representation in other software with RGB sliders.</a:t>
            </a:r>
            <a:endParaRPr sz="2900">
              <a:solidFill>
                <a:srgbClr val="434343"/>
              </a:solidFill>
              <a:latin typeface="Montserrat"/>
              <a:ea typeface="Montserrat"/>
              <a:cs typeface="Montserrat"/>
              <a:sym typeface="Montserrat"/>
            </a:endParaRPr>
          </a:p>
        </p:txBody>
      </p:sp>
      <p:pic>
        <p:nvPicPr>
          <p:cNvPr descr="watermark.jpg" id="1949" name="Google Shape;1949;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0" name="Google Shape;1950;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51" name="Google Shape;1951;p119"/>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57" name="Google Shape;1957;p1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we now have 3 distinct </a:t>
            </a:r>
            <a:r>
              <a:rPr lang="en" sz="2900">
                <a:solidFill>
                  <a:srgbClr val="434343"/>
                </a:solidFill>
                <a:latin typeface="Montserrat"/>
                <a:ea typeface="Montserrat"/>
                <a:cs typeface="Montserrat"/>
                <a:sym typeface="Montserrat"/>
              </a:rPr>
              <a:t>values to track, with each value in a range (shown here from 0-255).</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Combining RGB to produce a distinct color.</a:t>
            </a:r>
            <a:endParaRPr sz="2900">
              <a:solidFill>
                <a:srgbClr val="434343"/>
              </a:solidFill>
              <a:latin typeface="Montserrat"/>
              <a:ea typeface="Montserrat"/>
              <a:cs typeface="Montserrat"/>
              <a:sym typeface="Montserrat"/>
            </a:endParaRPr>
          </a:p>
        </p:txBody>
      </p:sp>
      <p:pic>
        <p:nvPicPr>
          <p:cNvPr descr="watermark.jpg" id="1958" name="Google Shape;1958;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59" name="Google Shape;1959;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0" name="Google Shape;1960;p120"/>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4" name="Shape 1964"/>
        <p:cNvGrpSpPr/>
        <p:nvPr/>
      </p:nvGrpSpPr>
      <p:grpSpPr>
        <a:xfrm>
          <a:off x="0" y="0"/>
          <a:ext cx="0" cy="0"/>
          <a:chOff x="0" y="0"/>
          <a:chExt cx="0" cy="0"/>
        </a:xfrm>
      </p:grpSpPr>
      <p:sp>
        <p:nvSpPr>
          <p:cNvPr id="1965" name="Google Shape;1965;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66" name="Google Shape;1966;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a computer perspective, this looks like 3 arrays, each array representing a color channel.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a single pixel (1 by 1 image) here is (213,111,56) for (R,G,B).</a:t>
            </a:r>
            <a:endParaRPr sz="2900">
              <a:solidFill>
                <a:srgbClr val="434343"/>
              </a:solidFill>
              <a:latin typeface="Montserrat"/>
              <a:ea typeface="Montserrat"/>
              <a:cs typeface="Montserrat"/>
              <a:sym typeface="Montserrat"/>
            </a:endParaRPr>
          </a:p>
        </p:txBody>
      </p:sp>
      <p:pic>
        <p:nvPicPr>
          <p:cNvPr descr="watermark.jpg" id="1967" name="Google Shape;1967;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68" name="Google Shape;1968;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69" name="Google Shape;1969;p121"/>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1" name="Google Shape;141;p2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intuitively see 2 groupings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42" name="Google Shape;142;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 name="Google Shape;143;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 name="Google Shape;144;p2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5" name="Google Shape;145;p2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6" name="Google Shape;146;p23"/>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3"/>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3"/>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3"/>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3"/>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75" name="Google Shape;1975;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is this stored for a larger color image?</a:t>
            </a:r>
            <a:endParaRPr sz="2900">
              <a:solidFill>
                <a:srgbClr val="434343"/>
              </a:solidFill>
              <a:latin typeface="Montserrat"/>
              <a:ea typeface="Montserrat"/>
              <a:cs typeface="Montserrat"/>
              <a:sym typeface="Montserrat"/>
            </a:endParaRPr>
          </a:p>
        </p:txBody>
      </p:sp>
      <p:pic>
        <p:nvPicPr>
          <p:cNvPr descr="watermark.jpg" id="1976" name="Google Shape;1976;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77" name="Google Shape;1977;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78" name="Google Shape;1978;p122"/>
          <p:cNvPicPr preferRelativeResize="0"/>
          <p:nvPr/>
        </p:nvPicPr>
        <p:blipFill>
          <a:blip r:embed="rId4">
            <a:alphaModFix/>
          </a:blip>
          <a:stretch>
            <a:fillRect/>
          </a:stretch>
        </p:blipFill>
        <p:spPr>
          <a:xfrm>
            <a:off x="2469650" y="3587625"/>
            <a:ext cx="4204688" cy="112125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1984" name="Google Shape;1984;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85" name="Google Shape;1985;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86" name="Google Shape;1986;p123"/>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1987" name="Google Shape;1987;p123"/>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shape of the color array then has 3 dimensions.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Height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Width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1" name="Shape 1991"/>
        <p:cNvGrpSpPr/>
        <p:nvPr/>
      </p:nvGrpSpPr>
      <p:grpSpPr>
        <a:xfrm>
          <a:off x="0" y="0"/>
          <a:ext cx="0" cy="0"/>
          <a:chOff x="0" y="0"/>
          <a:chExt cx="0" cy="0"/>
        </a:xfrm>
      </p:grpSpPr>
      <p:sp>
        <p:nvSpPr>
          <p:cNvPr id="1992" name="Google Shape;1992;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993" name="Google Shape;1993;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(1280,720,3)</a:t>
            </a:r>
            <a:endParaRPr b="1"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1994" name="Google Shape;1994;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95" name="Google Shape;1995;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01" name="Google Shape;2001;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means when you read in an image and check its shape, it will look something like: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(720,1280,3)</a:t>
            </a:r>
            <a:endParaRPr b="1" sz="2900">
              <a:solidFill>
                <a:srgbClr val="434343"/>
              </a:solidFill>
              <a:latin typeface="Montserrat"/>
              <a:ea typeface="Montserrat"/>
              <a:cs typeface="Montserrat"/>
              <a:sym typeface="Montserrat"/>
            </a:endParaRPr>
          </a:p>
          <a:p>
            <a:pPr indent="-412750" lvl="2" marL="137160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720 </a:t>
            </a:r>
            <a:r>
              <a:rPr lang="en" sz="2900">
                <a:solidFill>
                  <a:srgbClr val="434343"/>
                </a:solidFill>
                <a:latin typeface="Montserrat"/>
                <a:ea typeface="Montserrat"/>
                <a:cs typeface="Montserrat"/>
                <a:sym typeface="Montserrat"/>
              </a:rPr>
              <a:t>pixel height</a:t>
            </a:r>
            <a:endParaRPr b="1"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1280 </a:t>
            </a:r>
            <a:r>
              <a:rPr lang="en" sz="2900">
                <a:solidFill>
                  <a:srgbClr val="434343"/>
                </a:solidFill>
                <a:latin typeface="Montserrat"/>
                <a:ea typeface="Montserrat"/>
                <a:cs typeface="Montserrat"/>
                <a:sym typeface="Montserrat"/>
              </a:rPr>
              <a:t>pixel width</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3 </a:t>
            </a:r>
            <a:r>
              <a:rPr lang="en" sz="2900">
                <a:solidFill>
                  <a:srgbClr val="434343"/>
                </a:solidFill>
                <a:latin typeface="Montserrat"/>
                <a:ea typeface="Montserrat"/>
                <a:cs typeface="Montserrat"/>
                <a:sym typeface="Montserrat"/>
              </a:rPr>
              <a:t>color channels</a:t>
            </a:r>
            <a:endParaRPr sz="2900">
              <a:solidFill>
                <a:srgbClr val="434343"/>
              </a:solidFill>
              <a:latin typeface="Montserrat"/>
              <a:ea typeface="Montserrat"/>
              <a:cs typeface="Montserrat"/>
              <a:sym typeface="Montserrat"/>
            </a:endParaRPr>
          </a:p>
        </p:txBody>
      </p:sp>
      <p:pic>
        <p:nvPicPr>
          <p:cNvPr descr="watermark.jpg" id="2002" name="Google Shape;2002;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3" name="Google Shape;2003;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04" name="Google Shape;2004;p125"/>
          <p:cNvPicPr preferRelativeResize="0"/>
          <p:nvPr/>
        </p:nvPicPr>
        <p:blipFill rotWithShape="1">
          <a:blip r:embed="rId4">
            <a:alphaModFix/>
          </a:blip>
          <a:srcRect b="0" l="39562" r="38260" t="67229"/>
          <a:stretch/>
        </p:blipFill>
        <p:spPr>
          <a:xfrm>
            <a:off x="6677225" y="2756750"/>
            <a:ext cx="890025" cy="1052200"/>
          </a:xfrm>
          <a:prstGeom prst="rect">
            <a:avLst/>
          </a:prstGeom>
          <a:noFill/>
          <a:ln>
            <a:noFill/>
          </a:ln>
        </p:spPr>
      </p:pic>
      <p:pic>
        <p:nvPicPr>
          <p:cNvPr id="2005" name="Google Shape;2005;p125"/>
          <p:cNvPicPr preferRelativeResize="0"/>
          <p:nvPr/>
        </p:nvPicPr>
        <p:blipFill rotWithShape="1">
          <a:blip r:embed="rId4">
            <a:alphaModFix/>
          </a:blip>
          <a:srcRect b="34131" l="41346" r="39753" t="35115"/>
          <a:stretch/>
        </p:blipFill>
        <p:spPr>
          <a:xfrm>
            <a:off x="6429375" y="3099050"/>
            <a:ext cx="758575" cy="987425"/>
          </a:xfrm>
          <a:prstGeom prst="rect">
            <a:avLst/>
          </a:prstGeom>
          <a:noFill/>
          <a:ln>
            <a:noFill/>
          </a:ln>
        </p:spPr>
      </p:pic>
      <p:pic>
        <p:nvPicPr>
          <p:cNvPr id="2006" name="Google Shape;2006;p125"/>
          <p:cNvPicPr preferRelativeResize="0"/>
          <p:nvPr/>
        </p:nvPicPr>
        <p:blipFill rotWithShape="1">
          <a:blip r:embed="rId4">
            <a:alphaModFix/>
          </a:blip>
          <a:srcRect b="69246" l="41239" r="39859" t="0"/>
          <a:stretch/>
        </p:blipFill>
        <p:spPr>
          <a:xfrm>
            <a:off x="6077850" y="3345225"/>
            <a:ext cx="758575" cy="987425"/>
          </a:xfrm>
          <a:prstGeom prst="rect">
            <a:avLst/>
          </a:prstGeom>
          <a:noFill/>
          <a:ln>
            <a:noFill/>
          </a:ln>
        </p:spPr>
      </p:pic>
      <p:cxnSp>
        <p:nvCxnSpPr>
          <p:cNvPr id="2007" name="Google Shape;2007;p125"/>
          <p:cNvCxnSpPr/>
          <p:nvPr/>
        </p:nvCxnSpPr>
        <p:spPr>
          <a:xfrm>
            <a:off x="5703075" y="2964675"/>
            <a:ext cx="0" cy="1517100"/>
          </a:xfrm>
          <a:prstGeom prst="straightConnector1">
            <a:avLst/>
          </a:prstGeom>
          <a:noFill/>
          <a:ln cap="flat" cmpd="sng" w="9525">
            <a:solidFill>
              <a:schemeClr val="dk2"/>
            </a:solidFill>
            <a:prstDash val="solid"/>
            <a:round/>
            <a:headEnd len="med" w="med" type="triangle"/>
            <a:tailEnd len="med" w="med" type="none"/>
          </a:ln>
        </p:spPr>
      </p:cxnSp>
      <p:cxnSp>
        <p:nvCxnSpPr>
          <p:cNvPr id="2008" name="Google Shape;2008;p125"/>
          <p:cNvCxnSpPr/>
          <p:nvPr/>
        </p:nvCxnSpPr>
        <p:spPr>
          <a:xfrm rot="10800000">
            <a:off x="5703075" y="4481775"/>
            <a:ext cx="1743900" cy="0"/>
          </a:xfrm>
          <a:prstGeom prst="straightConnector1">
            <a:avLst/>
          </a:prstGeom>
          <a:noFill/>
          <a:ln cap="flat" cmpd="sng" w="9525">
            <a:solidFill>
              <a:schemeClr val="dk2"/>
            </a:solidFill>
            <a:prstDash val="solid"/>
            <a:round/>
            <a:headEnd len="med" w="med" type="triangle"/>
            <a:tailEnd len="med" w="med" type="none"/>
          </a:ln>
        </p:spPr>
      </p:cxnSp>
      <p:cxnSp>
        <p:nvCxnSpPr>
          <p:cNvPr id="2009" name="Google Shape;2009;p125"/>
          <p:cNvCxnSpPr/>
          <p:nvPr/>
        </p:nvCxnSpPr>
        <p:spPr>
          <a:xfrm flipH="1">
            <a:off x="7446925" y="3876125"/>
            <a:ext cx="462600" cy="563700"/>
          </a:xfrm>
          <a:prstGeom prst="straightConnector1">
            <a:avLst/>
          </a:prstGeom>
          <a:noFill/>
          <a:ln cap="flat" cmpd="sng" w="9525">
            <a:solidFill>
              <a:schemeClr val="dk2"/>
            </a:solidFill>
            <a:prstDash val="solid"/>
            <a:round/>
            <a:headEnd len="med" w="med" type="triangle"/>
            <a:tailEnd len="med" w="med" type="none"/>
          </a:ln>
        </p:spPr>
      </p:cxnSp>
      <p:sp>
        <p:nvSpPr>
          <p:cNvPr id="2010" name="Google Shape;2010;p125"/>
          <p:cNvSpPr txBox="1"/>
          <p:nvPr/>
        </p:nvSpPr>
        <p:spPr>
          <a:xfrm>
            <a:off x="5328525" y="33452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1st</a:t>
            </a:r>
            <a:endParaRPr/>
          </a:p>
        </p:txBody>
      </p:sp>
      <p:sp>
        <p:nvSpPr>
          <p:cNvPr id="2011" name="Google Shape;2011;p125"/>
          <p:cNvSpPr txBox="1"/>
          <p:nvPr/>
        </p:nvSpPr>
        <p:spPr>
          <a:xfrm>
            <a:off x="6320625" y="448177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2nd</a:t>
            </a:r>
            <a:endParaRPr/>
          </a:p>
        </p:txBody>
      </p:sp>
      <p:sp>
        <p:nvSpPr>
          <p:cNvPr id="2012" name="Google Shape;2012;p125"/>
          <p:cNvSpPr txBox="1"/>
          <p:nvPr/>
        </p:nvSpPr>
        <p:spPr>
          <a:xfrm>
            <a:off x="7675625" y="4048025"/>
            <a:ext cx="508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3rd</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6" name="Shape 2016"/>
        <p:cNvGrpSpPr/>
        <p:nvPr/>
      </p:nvGrpSpPr>
      <p:grpSpPr>
        <a:xfrm>
          <a:off x="0" y="0"/>
          <a:ext cx="0" cy="0"/>
          <a:chOff x="0" y="0"/>
          <a:chExt cx="0" cy="0"/>
        </a:xfrm>
      </p:grpSpPr>
      <p:sp>
        <p:nvSpPr>
          <p:cNvPr id="2017" name="Google Shape;2017;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18" name="Google Shape;2018;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9" name="Google Shape;2019;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0" name="Google Shape;2020;p126"/>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21" name="Google Shape;2021;p126"/>
          <p:cNvSpPr txBox="1"/>
          <p:nvPr>
            <p:ph idx="1" type="body"/>
          </p:nvPr>
        </p:nvSpPr>
        <p:spPr>
          <a:xfrm>
            <a:off x="5051000" y="11524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the computer won’t “know” a channel is Red, it just knows that there are now 3 intensity channels.</a:t>
            </a:r>
            <a:endParaRPr sz="2900">
              <a:solidFill>
                <a:srgbClr val="434343"/>
              </a:solidFill>
              <a:latin typeface="Montserrat"/>
              <a:ea typeface="Montserrat"/>
              <a:cs typeface="Montserrat"/>
              <a:sym typeface="Montserrat"/>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pic>
        <p:nvPicPr>
          <p:cNvPr descr="watermark.jpg" id="2027" name="Google Shape;2027;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28" name="Google Shape;2028;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29" name="Google Shape;2029;p127"/>
          <p:cNvPicPr preferRelativeResize="0"/>
          <p:nvPr/>
        </p:nvPicPr>
        <p:blipFill>
          <a:blip r:embed="rId4">
            <a:alphaModFix/>
          </a:blip>
          <a:stretch>
            <a:fillRect/>
          </a:stretch>
        </p:blipFill>
        <p:spPr>
          <a:xfrm>
            <a:off x="741400" y="1301238"/>
            <a:ext cx="4013450" cy="3210775"/>
          </a:xfrm>
          <a:prstGeom prst="rect">
            <a:avLst/>
          </a:prstGeom>
          <a:noFill/>
          <a:ln>
            <a:noFill/>
          </a:ln>
        </p:spPr>
      </p:pic>
      <p:sp>
        <p:nvSpPr>
          <p:cNvPr id="2030" name="Google Shape;2030;p127"/>
          <p:cNvSpPr txBox="1"/>
          <p:nvPr>
            <p:ph idx="1" type="body"/>
          </p:nvPr>
        </p:nvSpPr>
        <p:spPr>
          <a:xfrm>
            <a:off x="5051000" y="1011875"/>
            <a:ext cx="39447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user needs to dictate which channel is for which color.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channel alone is essentially the same as a grayscale image.</a:t>
            </a:r>
            <a:endParaRPr sz="2900">
              <a:solidFill>
                <a:srgbClr val="434343"/>
              </a:solidFill>
              <a:latin typeface="Montserrat"/>
              <a:ea typeface="Montserrat"/>
              <a:cs typeface="Montserrat"/>
              <a:sym typeface="Montserrat"/>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36" name="Google Shape;2036;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the computer’s perspective you simply have an array with 3 dimensions, where a user or display function can attribute each dimension to a color channel (e.g. red intensity).</a:t>
            </a:r>
            <a:endParaRPr sz="2900">
              <a:solidFill>
                <a:srgbClr val="434343"/>
              </a:solidFill>
              <a:latin typeface="Montserrat"/>
              <a:ea typeface="Montserrat"/>
              <a:cs typeface="Montserrat"/>
              <a:sym typeface="Montserrat"/>
            </a:endParaRPr>
          </a:p>
        </p:txBody>
      </p:sp>
      <p:pic>
        <p:nvPicPr>
          <p:cNvPr descr="watermark.jpg" id="2037" name="Google Shape;2037;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38" name="Google Shape;2038;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44" name="Google Shape;2044;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Swapping these arrays across channels would allow for effects such as color inversion.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how can we apply clustering to RGB color channels and images?</a:t>
            </a:r>
            <a:endParaRPr sz="2900">
              <a:solidFill>
                <a:srgbClr val="434343"/>
              </a:solidFill>
              <a:latin typeface="Montserrat"/>
              <a:ea typeface="Montserrat"/>
              <a:cs typeface="Montserrat"/>
              <a:sym typeface="Montserrat"/>
            </a:endParaRPr>
          </a:p>
        </p:txBody>
      </p:sp>
      <p:pic>
        <p:nvPicPr>
          <p:cNvPr descr="watermark.jpg" id="2045" name="Google Shape;2045;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46" name="Google Shape;2046;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0" name="Shape 2050"/>
        <p:cNvGrpSpPr/>
        <p:nvPr/>
      </p:nvGrpSpPr>
      <p:grpSpPr>
        <a:xfrm>
          <a:off x="0" y="0"/>
          <a:ext cx="0" cy="0"/>
          <a:chOff x="0" y="0"/>
          <a:chExt cx="0" cy="0"/>
        </a:xfrm>
      </p:grpSpPr>
      <p:sp>
        <p:nvSpPr>
          <p:cNvPr id="2051" name="Google Shape;2051;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52" name="Google Shape;2052;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the following image: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053" name="Google Shape;2053;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54" name="Google Shape;2054;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55" name="Google Shape;2055;p130"/>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9" name="Shape 2059"/>
        <p:cNvGrpSpPr/>
        <p:nvPr/>
      </p:nvGrpSpPr>
      <p:grpSpPr>
        <a:xfrm>
          <a:off x="0" y="0"/>
          <a:ext cx="0" cy="0"/>
          <a:chOff x="0" y="0"/>
          <a:chExt cx="0" cy="0"/>
        </a:xfrm>
      </p:grpSpPr>
      <p:sp>
        <p:nvSpPr>
          <p:cNvPr id="2060" name="Google Shape;206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61" name="Google Shape;206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 are many shades of colors in this image, with many (R,G,B) combinations.</a:t>
            </a:r>
            <a:endParaRPr sz="2900">
              <a:solidFill>
                <a:srgbClr val="434343"/>
              </a:solidFill>
              <a:latin typeface="Montserrat"/>
              <a:ea typeface="Montserrat"/>
              <a:cs typeface="Montserrat"/>
              <a:sym typeface="Montserrat"/>
            </a:endParaRPr>
          </a:p>
        </p:txBody>
      </p:sp>
      <p:pic>
        <p:nvPicPr>
          <p:cNvPr descr="watermark.jpg" id="2062" name="Google Shape;206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63" name="Google Shape;206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64" name="Google Shape;2064;p131"/>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7" name="Google Shape;187;p24"/>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how distance is the intuitive metric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188" name="Google Shape;18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9" name="Google Shape;18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0" name="Google Shape;190;p24"/>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91" name="Google Shape;191;p24"/>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92" name="Google Shape;192;p24"/>
          <p:cNvSpPr/>
          <p:nvPr/>
        </p:nvSpPr>
        <p:spPr>
          <a:xfrm>
            <a:off x="3224700" y="40963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3583200" y="36863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3669350"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3777575" y="39490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3282075" y="3345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3372000" y="3754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24875" y="36074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2171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156050" y="3492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089000" y="38017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3943250" y="32518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3730500" y="31045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7203796">
            <a:off x="3193847" y="3650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7203796">
            <a:off x="2839041" y="3740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7203796">
            <a:off x="3000172" y="4171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rot="7203796">
            <a:off x="2822374" y="3997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rot="7203796">
            <a:off x="2588595" y="3784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rot="7203796">
            <a:off x="3137502" y="3934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450041">
            <a:off x="2463263" y="3055525"/>
            <a:ext cx="2257677" cy="1251107"/>
          </a:xfrm>
          <a:prstGeom prst="ellipse">
            <a:avLst/>
          </a:prstGeom>
          <a:solidFill>
            <a:srgbClr val="57BFE8">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450408">
            <a:off x="4982674" y="2009047"/>
            <a:ext cx="1530401" cy="1758305"/>
          </a:xfrm>
          <a:prstGeom prst="ellipse">
            <a:avLst/>
          </a:prstGeom>
          <a:solidFill>
            <a:srgbClr val="E8575B">
              <a:alpha val="44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0" name="Google Shape;2070;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reduce this to 6 colors for simplified display purposes?</a:t>
            </a:r>
            <a:endParaRPr sz="2900">
              <a:solidFill>
                <a:srgbClr val="434343"/>
              </a:solidFill>
              <a:latin typeface="Montserrat"/>
              <a:ea typeface="Montserrat"/>
              <a:cs typeface="Montserrat"/>
              <a:sym typeface="Montserrat"/>
            </a:endParaRPr>
          </a:p>
        </p:txBody>
      </p:sp>
      <p:pic>
        <p:nvPicPr>
          <p:cNvPr descr="watermark.jpg" id="2071" name="Google Shape;2071;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72" name="Google Shape;2072;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73" name="Google Shape;2073;p132"/>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sp>
        <p:nvSpPr>
          <p:cNvPr id="2078" name="Google Shape;2078;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79" name="Google Shape;2079;p1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if we wanted to compress the image for a smaller </a:t>
            </a:r>
            <a:r>
              <a:rPr lang="en" sz="2900">
                <a:solidFill>
                  <a:srgbClr val="434343"/>
                </a:solidFill>
                <a:latin typeface="Montserrat"/>
                <a:ea typeface="Montserrat"/>
                <a:cs typeface="Montserrat"/>
                <a:sym typeface="Montserrat"/>
              </a:rPr>
              <a:t>screen</a:t>
            </a:r>
            <a:r>
              <a:rPr lang="en" sz="2900">
                <a:solidFill>
                  <a:srgbClr val="434343"/>
                </a:solidFill>
                <a:latin typeface="Montserrat"/>
                <a:ea typeface="Montserrat"/>
                <a:cs typeface="Montserrat"/>
                <a:sym typeface="Montserrat"/>
              </a:rPr>
              <a:t> with less colors?</a:t>
            </a:r>
            <a:endParaRPr sz="2900">
              <a:solidFill>
                <a:srgbClr val="434343"/>
              </a:solidFill>
              <a:latin typeface="Montserrat"/>
              <a:ea typeface="Montserrat"/>
              <a:cs typeface="Montserrat"/>
              <a:sym typeface="Montserrat"/>
            </a:endParaRPr>
          </a:p>
        </p:txBody>
      </p:sp>
      <p:pic>
        <p:nvPicPr>
          <p:cNvPr descr="watermark.jpg" id="2080" name="Google Shape;2080;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81" name="Google Shape;2081;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82" name="Google Shape;2082;p133"/>
          <p:cNvPicPr preferRelativeResize="0"/>
          <p:nvPr/>
        </p:nvPicPr>
        <p:blipFill>
          <a:blip r:embed="rId4">
            <a:alphaModFix/>
          </a:blip>
          <a:stretch>
            <a:fillRect/>
          </a:stretch>
        </p:blipFill>
        <p:spPr>
          <a:xfrm>
            <a:off x="2372225" y="2340875"/>
            <a:ext cx="2008826" cy="27477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6" name="Shape 2086"/>
        <p:cNvGrpSpPr/>
        <p:nvPr/>
      </p:nvGrpSpPr>
      <p:grpSpPr>
        <a:xfrm>
          <a:off x="0" y="0"/>
          <a:ext cx="0" cy="0"/>
          <a:chOff x="0" y="0"/>
          <a:chExt cx="0" cy="0"/>
        </a:xfrm>
      </p:grpSpPr>
      <p:graphicFrame>
        <p:nvGraphicFramePr>
          <p:cNvPr id="2087" name="Google Shape;2087;p134"/>
          <p:cNvGraphicFramePr/>
          <p:nvPr/>
        </p:nvGraphicFramePr>
        <p:xfrm>
          <a:off x="6426600" y="21831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088" name="Google Shape;2088;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089" name="Google Shape;2089;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090" name="Google Shape;2090;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91" name="Google Shape;2091;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092" name="Google Shape;2092;p13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093" name="Google Shape;2093;p134"/>
          <p:cNvGraphicFramePr/>
          <p:nvPr/>
        </p:nvGraphicFramePr>
        <p:xfrm>
          <a:off x="5767050" y="278357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094" name="Google Shape;2094;p134"/>
          <p:cNvGraphicFramePr/>
          <p:nvPr/>
        </p:nvGraphicFramePr>
        <p:xfrm>
          <a:off x="4902950" y="34206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graphicFrame>
        <p:nvGraphicFramePr>
          <p:cNvPr id="2099" name="Google Shape;2099;p135"/>
          <p:cNvGraphicFramePr/>
          <p:nvPr/>
        </p:nvGraphicFramePr>
        <p:xfrm>
          <a:off x="6426600" y="21831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00" name="Google Shape;2100;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01" name="Google Shape;2101;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02" name="Google Shape;2102;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03" name="Google Shape;2103;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04" name="Google Shape;2104;p13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05" name="Google Shape;2105;p135"/>
          <p:cNvGraphicFramePr/>
          <p:nvPr/>
        </p:nvGraphicFramePr>
        <p:xfrm>
          <a:off x="5767050" y="278357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06" name="Google Shape;2106;p135"/>
          <p:cNvGraphicFramePr/>
          <p:nvPr/>
        </p:nvGraphicFramePr>
        <p:xfrm>
          <a:off x="4902950" y="34206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07" name="Google Shape;2107;p135"/>
          <p:cNvSpPr txBox="1"/>
          <p:nvPr/>
        </p:nvSpPr>
        <p:spPr>
          <a:xfrm>
            <a:off x="1952250" y="31864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08" name="Google Shape;2108;p135"/>
          <p:cNvCxnSpPr>
            <a:stCxn id="2107" idx="0"/>
          </p:cNvCxnSpPr>
          <p:nvPr/>
        </p:nvCxnSpPr>
        <p:spPr>
          <a:xfrm rot="10800000">
            <a:off x="2121450" y="23821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09" name="Google Shape;2109;p135"/>
          <p:cNvCxnSpPr/>
          <p:nvPr/>
        </p:nvCxnSpPr>
        <p:spPr>
          <a:xfrm>
            <a:off x="2121450" y="37068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10" name="Google Shape;2110;p135"/>
          <p:cNvSpPr txBox="1"/>
          <p:nvPr/>
        </p:nvSpPr>
        <p:spPr>
          <a:xfrm>
            <a:off x="3347587" y="18965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11" name="Google Shape;2111;p135"/>
          <p:cNvCxnSpPr/>
          <p:nvPr/>
        </p:nvCxnSpPr>
        <p:spPr>
          <a:xfrm rot="10800000">
            <a:off x="2665692" y="20966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12" name="Google Shape;2112;p135"/>
          <p:cNvCxnSpPr/>
          <p:nvPr/>
        </p:nvCxnSpPr>
        <p:spPr>
          <a:xfrm>
            <a:off x="3692263" y="20966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6" name="Shape 2116"/>
        <p:cNvGrpSpPr/>
        <p:nvPr/>
      </p:nvGrpSpPr>
      <p:grpSpPr>
        <a:xfrm>
          <a:off x="0" y="0"/>
          <a:ext cx="0" cy="0"/>
          <a:chOff x="0" y="0"/>
          <a:chExt cx="0" cy="0"/>
        </a:xfrm>
      </p:grpSpPr>
      <p:graphicFrame>
        <p:nvGraphicFramePr>
          <p:cNvPr id="2117" name="Google Shape;2117;p136"/>
          <p:cNvGraphicFramePr/>
          <p:nvPr/>
        </p:nvGraphicFramePr>
        <p:xfrm>
          <a:off x="6426600" y="21831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18" name="Google Shape;2118;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19" name="Google Shape;2119;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the image is a 3D array (H,W,C):</a:t>
            </a:r>
            <a:endParaRPr sz="2900">
              <a:solidFill>
                <a:srgbClr val="434343"/>
              </a:solidFill>
              <a:latin typeface="Montserrat"/>
              <a:ea typeface="Montserrat"/>
              <a:cs typeface="Montserrat"/>
              <a:sym typeface="Montserrat"/>
            </a:endParaRPr>
          </a:p>
        </p:txBody>
      </p:sp>
      <p:pic>
        <p:nvPicPr>
          <p:cNvPr descr="watermark.jpg" id="2120" name="Google Shape;2120;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21" name="Google Shape;2121;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22" name="Google Shape;2122;p136"/>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23" name="Google Shape;2123;p136"/>
          <p:cNvGraphicFramePr/>
          <p:nvPr/>
        </p:nvGraphicFramePr>
        <p:xfrm>
          <a:off x="5767050" y="278357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24" name="Google Shape;2124;p136"/>
          <p:cNvGraphicFramePr/>
          <p:nvPr/>
        </p:nvGraphicFramePr>
        <p:xfrm>
          <a:off x="4902950" y="34206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
        <p:nvSpPr>
          <p:cNvPr id="2125" name="Google Shape;2125;p136"/>
          <p:cNvSpPr txBox="1"/>
          <p:nvPr/>
        </p:nvSpPr>
        <p:spPr>
          <a:xfrm>
            <a:off x="4489700" y="3922775"/>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sp>
        <p:nvSpPr>
          <p:cNvPr id="2126" name="Google Shape;2126;p136"/>
          <p:cNvSpPr txBox="1"/>
          <p:nvPr/>
        </p:nvSpPr>
        <p:spPr>
          <a:xfrm>
            <a:off x="7415300" y="1754800"/>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27" name="Google Shape;2127;p136"/>
          <p:cNvCxnSpPr>
            <a:stCxn id="2125" idx="0"/>
          </p:cNvCxnSpPr>
          <p:nvPr/>
        </p:nvCxnSpPr>
        <p:spPr>
          <a:xfrm rot="10800000">
            <a:off x="4658900" y="3424475"/>
            <a:ext cx="0" cy="498300"/>
          </a:xfrm>
          <a:prstGeom prst="straightConnector1">
            <a:avLst/>
          </a:prstGeom>
          <a:noFill/>
          <a:ln cap="flat" cmpd="sng" w="19050">
            <a:solidFill>
              <a:schemeClr val="dk2"/>
            </a:solidFill>
            <a:prstDash val="solid"/>
            <a:round/>
            <a:headEnd len="med" w="med" type="none"/>
            <a:tailEnd len="med" w="med" type="diamond"/>
          </a:ln>
        </p:spPr>
      </p:cxnSp>
      <p:cxnSp>
        <p:nvCxnSpPr>
          <p:cNvPr id="2128" name="Google Shape;2128;p136"/>
          <p:cNvCxnSpPr/>
          <p:nvPr/>
        </p:nvCxnSpPr>
        <p:spPr>
          <a:xfrm>
            <a:off x="4658900" y="4245175"/>
            <a:ext cx="0" cy="720000"/>
          </a:xfrm>
          <a:prstGeom prst="straightConnector1">
            <a:avLst/>
          </a:prstGeom>
          <a:noFill/>
          <a:ln cap="flat" cmpd="sng" w="19050">
            <a:solidFill>
              <a:schemeClr val="dk2"/>
            </a:solidFill>
            <a:prstDash val="solid"/>
            <a:round/>
            <a:headEnd len="med" w="med" type="none"/>
            <a:tailEnd len="med" w="med" type="diamond"/>
          </a:ln>
        </p:spPr>
      </p:cxnSp>
      <p:cxnSp>
        <p:nvCxnSpPr>
          <p:cNvPr id="2129" name="Google Shape;2129;p136"/>
          <p:cNvCxnSpPr/>
          <p:nvPr/>
        </p:nvCxnSpPr>
        <p:spPr>
          <a:xfrm rot="10800000">
            <a:off x="6426600" y="1954900"/>
            <a:ext cx="871800" cy="0"/>
          </a:xfrm>
          <a:prstGeom prst="straightConnector1">
            <a:avLst/>
          </a:prstGeom>
          <a:noFill/>
          <a:ln cap="flat" cmpd="sng" w="19050">
            <a:solidFill>
              <a:schemeClr val="dk2"/>
            </a:solidFill>
            <a:prstDash val="solid"/>
            <a:round/>
            <a:headEnd len="med" w="med" type="none"/>
            <a:tailEnd len="med" w="med" type="diamond"/>
          </a:ln>
        </p:spPr>
      </p:cxnSp>
      <p:cxnSp>
        <p:nvCxnSpPr>
          <p:cNvPr id="2130" name="Google Shape;2130;p136"/>
          <p:cNvCxnSpPr/>
          <p:nvPr/>
        </p:nvCxnSpPr>
        <p:spPr>
          <a:xfrm>
            <a:off x="7812700" y="1954900"/>
            <a:ext cx="9297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4" name="Shape 2134"/>
        <p:cNvGrpSpPr/>
        <p:nvPr/>
      </p:nvGrpSpPr>
      <p:grpSpPr>
        <a:xfrm>
          <a:off x="0" y="0"/>
          <a:ext cx="0" cy="0"/>
          <a:chOff x="0" y="0"/>
          <a:chExt cx="0" cy="0"/>
        </a:xfrm>
      </p:grpSpPr>
      <p:graphicFrame>
        <p:nvGraphicFramePr>
          <p:cNvPr id="2135" name="Google Shape;2135;p137"/>
          <p:cNvGraphicFramePr/>
          <p:nvPr/>
        </p:nvGraphicFramePr>
        <p:xfrm>
          <a:off x="6426600" y="21831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sp>
        <p:nvSpPr>
          <p:cNvPr id="2136" name="Google Shape;2136;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37" name="Google Shape;2137;p137"/>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pixel has an RGB value to create a color</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138" name="Google Shape;2138;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39" name="Google Shape;2139;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40" name="Google Shape;2140;p137"/>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41" name="Google Shape;2141;p137"/>
          <p:cNvGraphicFramePr/>
          <p:nvPr/>
        </p:nvGraphicFramePr>
        <p:xfrm>
          <a:off x="5767050" y="278357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42" name="Google Shape;2142;p137"/>
          <p:cNvGraphicFramePr/>
          <p:nvPr/>
        </p:nvGraphicFramePr>
        <p:xfrm>
          <a:off x="4902950" y="34206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6" name="Shape 2146"/>
        <p:cNvGrpSpPr/>
        <p:nvPr/>
      </p:nvGrpSpPr>
      <p:grpSpPr>
        <a:xfrm>
          <a:off x="0" y="0"/>
          <a:ext cx="0" cy="0"/>
          <a:chOff x="0" y="0"/>
          <a:chExt cx="0" cy="0"/>
        </a:xfrm>
      </p:grpSpPr>
      <p:sp>
        <p:nvSpPr>
          <p:cNvPr id="2147" name="Google Shape;2147;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48" name="Google Shape;2148;p138"/>
          <p:cNvSpPr txBox="1"/>
          <p:nvPr>
            <p:ph idx="1" type="body"/>
          </p:nvPr>
        </p:nvSpPr>
        <p:spPr>
          <a:xfrm>
            <a:off x="311700" y="1152475"/>
            <a:ext cx="8684100" cy="8952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49" name="Google Shape;2149;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50" name="Google Shape;2150;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51" name="Google Shape;2151;p138"/>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52" name="Google Shape;2152;p138"/>
          <p:cNvGraphicFramePr/>
          <p:nvPr/>
        </p:nvGraphicFramePr>
        <p:xfrm>
          <a:off x="6426600" y="21831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212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35</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0B5394"/>
                      </a:solidFill>
                      <a:prstDash val="solid"/>
                      <a:round/>
                      <a:headEnd len="sm" w="sm" type="none"/>
                      <a:tailEnd len="sm" w="sm" type="none"/>
                    </a:lnL>
                    <a:lnR cap="flat" cmpd="sng" w="19050">
                      <a:solidFill>
                        <a:srgbClr val="0B5394"/>
                      </a:solidFill>
                      <a:prstDash val="solid"/>
                      <a:round/>
                      <a:headEnd len="sm" w="sm" type="none"/>
                      <a:tailEnd len="sm" w="sm" type="none"/>
                    </a:lnR>
                    <a:lnT cap="flat" cmpd="sng" w="19050">
                      <a:solidFill>
                        <a:srgbClr val="0B5394"/>
                      </a:solidFill>
                      <a:prstDash val="solid"/>
                      <a:round/>
                      <a:headEnd len="sm" w="sm" type="none"/>
                      <a:tailEnd len="sm" w="sm" type="none"/>
                    </a:lnT>
                    <a:lnB cap="flat" cmpd="sng" w="19050">
                      <a:solidFill>
                        <a:srgbClr val="0B5394"/>
                      </a:solidFill>
                      <a:prstDash val="solid"/>
                      <a:round/>
                      <a:headEnd len="sm" w="sm" type="none"/>
                      <a:tailEnd len="sm" w="sm" type="none"/>
                    </a:lnB>
                    <a:solidFill>
                      <a:srgbClr val="C9DAF8"/>
                    </a:solidFill>
                  </a:tcPr>
                </a:tc>
              </a:tr>
            </a:tbl>
          </a:graphicData>
        </a:graphic>
      </p:graphicFrame>
      <p:graphicFrame>
        <p:nvGraphicFramePr>
          <p:cNvPr id="2153" name="Google Shape;2153;p138"/>
          <p:cNvGraphicFramePr/>
          <p:nvPr/>
        </p:nvGraphicFramePr>
        <p:xfrm>
          <a:off x="5767050" y="278357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45</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89</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14</a:t>
                      </a:r>
                      <a:endParaRPr>
                        <a:latin typeface="Montserrat"/>
                        <a:ea typeface="Montserrat"/>
                        <a:cs typeface="Montserrat"/>
                        <a:sym typeface="Montserrat"/>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38761D"/>
                      </a:solidFill>
                      <a:prstDash val="solid"/>
                      <a:round/>
                      <a:headEnd len="sm" w="sm" type="none"/>
                      <a:tailEnd len="sm" w="sm" type="none"/>
                    </a:lnL>
                    <a:lnR cap="flat" cmpd="sng" w="19050">
                      <a:solidFill>
                        <a:srgbClr val="38761D"/>
                      </a:solidFill>
                      <a:prstDash val="solid"/>
                      <a:round/>
                      <a:headEnd len="sm" w="sm" type="none"/>
                      <a:tailEnd len="sm" w="sm" type="none"/>
                    </a:lnR>
                    <a:lnT cap="flat" cmpd="sng" w="19050">
                      <a:solidFill>
                        <a:srgbClr val="38761D"/>
                      </a:solidFill>
                      <a:prstDash val="solid"/>
                      <a:round/>
                      <a:headEnd len="sm" w="sm" type="none"/>
                      <a:tailEnd len="sm" w="sm" type="none"/>
                    </a:lnT>
                    <a:lnB cap="flat" cmpd="sng" w="19050">
                      <a:solidFill>
                        <a:srgbClr val="38761D"/>
                      </a:solidFill>
                      <a:prstDash val="solid"/>
                      <a:round/>
                      <a:headEnd len="sm" w="sm" type="none"/>
                      <a:tailEnd len="sm" w="sm" type="none"/>
                    </a:lnB>
                    <a:solidFill>
                      <a:srgbClr val="B6D7A8"/>
                    </a:solidFill>
                  </a:tcPr>
                </a:tc>
              </a:tr>
            </a:tbl>
          </a:graphicData>
        </a:graphic>
      </p:graphicFrame>
      <p:graphicFrame>
        <p:nvGraphicFramePr>
          <p:cNvPr id="2154" name="Google Shape;2154;p138"/>
          <p:cNvGraphicFramePr/>
          <p:nvPr/>
        </p:nvGraphicFramePr>
        <p:xfrm>
          <a:off x="4902950" y="3420625"/>
          <a:ext cx="3000000" cy="3000000"/>
        </p:xfrm>
        <a:graphic>
          <a:graphicData uri="http://schemas.openxmlformats.org/drawingml/2006/table">
            <a:tbl>
              <a:tblPr>
                <a:noFill/>
                <a:tableStyleId>{BE7019DD-6EE3-4A1F-A7F7-61528FF5059B}</a:tableStyleId>
              </a:tblPr>
              <a:tblGrid>
                <a:gridCol w="578950"/>
                <a:gridCol w="578950"/>
                <a:gridCol w="578950"/>
                <a:gridCol w="578950"/>
              </a:tblGrid>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r h="381000">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a:t>
                      </a:r>
                      <a:endParaRPr/>
                    </a:p>
                  </a:txBody>
                  <a:tcPr marT="91425" marB="91425" marR="91425" marL="91425">
                    <a:lnL cap="flat" cmpd="sng" w="19050">
                      <a:solidFill>
                        <a:srgbClr val="E06666"/>
                      </a:solidFill>
                      <a:prstDash val="solid"/>
                      <a:round/>
                      <a:headEnd len="sm" w="sm" type="none"/>
                      <a:tailEnd len="sm" w="sm" type="none"/>
                    </a:lnL>
                    <a:lnR cap="flat" cmpd="sng" w="19050">
                      <a:solidFill>
                        <a:srgbClr val="E06666"/>
                      </a:solidFill>
                      <a:prstDash val="solid"/>
                      <a:round/>
                      <a:headEnd len="sm" w="sm" type="none"/>
                      <a:tailEnd len="sm" w="sm" type="none"/>
                    </a:lnR>
                    <a:lnT cap="flat" cmpd="sng" w="19050">
                      <a:solidFill>
                        <a:srgbClr val="E06666"/>
                      </a:solidFill>
                      <a:prstDash val="solid"/>
                      <a:round/>
                      <a:headEnd len="sm" w="sm" type="none"/>
                      <a:tailEnd len="sm" w="sm" type="none"/>
                    </a:lnT>
                    <a:lnB cap="flat" cmpd="sng" w="19050">
                      <a:solidFill>
                        <a:srgbClr val="E06666"/>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8" name="Shape 2158"/>
        <p:cNvGrpSpPr/>
        <p:nvPr/>
      </p:nvGrpSpPr>
      <p:grpSpPr>
        <a:xfrm>
          <a:off x="0" y="0"/>
          <a:ext cx="0" cy="0"/>
          <a:chOff x="0" y="0"/>
          <a:chExt cx="0" cy="0"/>
        </a:xfrm>
      </p:grpSpPr>
      <p:sp>
        <p:nvSpPr>
          <p:cNvPr id="2159" name="Google Shape;2159;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60" name="Google Shape;2160;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61" name="Google Shape;2161;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62" name="Google Shape;2162;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63" name="Google Shape;2163;p139"/>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64" name="Google Shape;2164;p139"/>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8" name="Shape 2168"/>
        <p:cNvGrpSpPr/>
        <p:nvPr/>
      </p:nvGrpSpPr>
      <p:grpSpPr>
        <a:xfrm>
          <a:off x="0" y="0"/>
          <a:ext cx="0" cy="0"/>
          <a:chOff x="0" y="0"/>
          <a:chExt cx="0" cy="0"/>
        </a:xfrm>
      </p:grpSpPr>
      <p:sp>
        <p:nvSpPr>
          <p:cNvPr id="2169" name="Google Shape;2169;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70" name="Google Shape;2170;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71" name="Google Shape;2171;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72" name="Google Shape;217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73" name="Google Shape;2173;p140"/>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74" name="Google Shape;2174;p140"/>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8" name="Shape 2178"/>
        <p:cNvGrpSpPr/>
        <p:nvPr/>
      </p:nvGrpSpPr>
      <p:grpSpPr>
        <a:xfrm>
          <a:off x="0" y="0"/>
          <a:ext cx="0" cy="0"/>
          <a:chOff x="0" y="0"/>
          <a:chExt cx="0" cy="0"/>
        </a:xfrm>
      </p:grpSpPr>
      <p:sp>
        <p:nvSpPr>
          <p:cNvPr id="2179" name="Google Shape;2179;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80" name="Google Shape;2180;p1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reshape the image to an X array feature set, with features R,G,B:</a:t>
            </a:r>
            <a:endParaRPr sz="2900">
              <a:solidFill>
                <a:srgbClr val="434343"/>
              </a:solidFill>
              <a:latin typeface="Montserrat"/>
              <a:ea typeface="Montserrat"/>
              <a:cs typeface="Montserrat"/>
              <a:sym typeface="Montserrat"/>
            </a:endParaRPr>
          </a:p>
        </p:txBody>
      </p:sp>
      <p:pic>
        <p:nvPicPr>
          <p:cNvPr descr="watermark.jpg" id="2181" name="Google Shape;2181;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82" name="Google Shape;2182;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183" name="Google Shape;2183;p141"/>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184" name="Google Shape;2184;p141"/>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
        <p:nvSpPr>
          <p:cNvPr id="2185" name="Google Shape;2185;p141"/>
          <p:cNvSpPr txBox="1"/>
          <p:nvPr/>
        </p:nvSpPr>
        <p:spPr>
          <a:xfrm>
            <a:off x="5102425" y="3251150"/>
            <a:ext cx="74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 x W</a:t>
            </a:r>
            <a:endParaRPr>
              <a:latin typeface="Montserrat"/>
              <a:ea typeface="Montserrat"/>
              <a:cs typeface="Montserrat"/>
              <a:sym typeface="Montserrat"/>
            </a:endParaRPr>
          </a:p>
        </p:txBody>
      </p:sp>
      <p:cxnSp>
        <p:nvCxnSpPr>
          <p:cNvPr id="2186" name="Google Shape;2186;p141"/>
          <p:cNvCxnSpPr>
            <a:stCxn id="2185" idx="0"/>
          </p:cNvCxnSpPr>
          <p:nvPr/>
        </p:nvCxnSpPr>
        <p:spPr>
          <a:xfrm rot="10800000">
            <a:off x="5477275" y="2446850"/>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87" name="Google Shape;2187;p141"/>
          <p:cNvCxnSpPr/>
          <p:nvPr/>
        </p:nvCxnSpPr>
        <p:spPr>
          <a:xfrm>
            <a:off x="5477275" y="3711467"/>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88" name="Google Shape;2188;p141"/>
          <p:cNvSpPr txBox="1"/>
          <p:nvPr/>
        </p:nvSpPr>
        <p:spPr>
          <a:xfrm>
            <a:off x="2104650" y="3262647"/>
            <a:ext cx="3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H</a:t>
            </a:r>
            <a:endParaRPr>
              <a:latin typeface="Montserrat"/>
              <a:ea typeface="Montserrat"/>
              <a:cs typeface="Montserrat"/>
              <a:sym typeface="Montserrat"/>
            </a:endParaRPr>
          </a:p>
        </p:txBody>
      </p:sp>
      <p:cxnSp>
        <p:nvCxnSpPr>
          <p:cNvPr id="2189" name="Google Shape;2189;p141"/>
          <p:cNvCxnSpPr>
            <a:stCxn id="2188" idx="0"/>
          </p:cNvCxnSpPr>
          <p:nvPr/>
        </p:nvCxnSpPr>
        <p:spPr>
          <a:xfrm rot="10800000">
            <a:off x="2273850" y="2458347"/>
            <a:ext cx="0" cy="804300"/>
          </a:xfrm>
          <a:prstGeom prst="straightConnector1">
            <a:avLst/>
          </a:prstGeom>
          <a:noFill/>
          <a:ln cap="flat" cmpd="sng" w="19050">
            <a:solidFill>
              <a:schemeClr val="dk2"/>
            </a:solidFill>
            <a:prstDash val="solid"/>
            <a:round/>
            <a:headEnd len="med" w="med" type="none"/>
            <a:tailEnd len="med" w="med" type="diamond"/>
          </a:ln>
        </p:spPr>
      </p:cxnSp>
      <p:cxnSp>
        <p:nvCxnSpPr>
          <p:cNvPr id="2190" name="Google Shape;2190;p141"/>
          <p:cNvCxnSpPr/>
          <p:nvPr/>
        </p:nvCxnSpPr>
        <p:spPr>
          <a:xfrm>
            <a:off x="2273850" y="3783092"/>
            <a:ext cx="0" cy="1162200"/>
          </a:xfrm>
          <a:prstGeom prst="straightConnector1">
            <a:avLst/>
          </a:prstGeom>
          <a:noFill/>
          <a:ln cap="flat" cmpd="sng" w="19050">
            <a:solidFill>
              <a:schemeClr val="dk2"/>
            </a:solidFill>
            <a:prstDash val="solid"/>
            <a:round/>
            <a:headEnd len="med" w="med" type="none"/>
            <a:tailEnd len="med" w="med" type="diamond"/>
          </a:ln>
        </p:spPr>
      </p:cxnSp>
      <p:sp>
        <p:nvSpPr>
          <p:cNvPr id="2191" name="Google Shape;2191;p141"/>
          <p:cNvSpPr txBox="1"/>
          <p:nvPr/>
        </p:nvSpPr>
        <p:spPr>
          <a:xfrm>
            <a:off x="3347587" y="2048925"/>
            <a:ext cx="250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W</a:t>
            </a:r>
            <a:endParaRPr>
              <a:latin typeface="Montserrat"/>
              <a:ea typeface="Montserrat"/>
              <a:cs typeface="Montserrat"/>
              <a:sym typeface="Montserrat"/>
            </a:endParaRPr>
          </a:p>
        </p:txBody>
      </p:sp>
      <p:cxnSp>
        <p:nvCxnSpPr>
          <p:cNvPr id="2192" name="Google Shape;2192;p141"/>
          <p:cNvCxnSpPr/>
          <p:nvPr/>
        </p:nvCxnSpPr>
        <p:spPr>
          <a:xfrm rot="10800000">
            <a:off x="2665692" y="2249025"/>
            <a:ext cx="645600" cy="0"/>
          </a:xfrm>
          <a:prstGeom prst="straightConnector1">
            <a:avLst/>
          </a:prstGeom>
          <a:noFill/>
          <a:ln cap="flat" cmpd="sng" w="19050">
            <a:solidFill>
              <a:schemeClr val="dk2"/>
            </a:solidFill>
            <a:prstDash val="solid"/>
            <a:round/>
            <a:headEnd len="med" w="med" type="none"/>
            <a:tailEnd len="med" w="med" type="diamond"/>
          </a:ln>
        </p:spPr>
      </p:cxnSp>
      <p:cxnSp>
        <p:nvCxnSpPr>
          <p:cNvPr id="2193" name="Google Shape;2193;p141"/>
          <p:cNvCxnSpPr/>
          <p:nvPr/>
        </p:nvCxnSpPr>
        <p:spPr>
          <a:xfrm>
            <a:off x="3692263" y="2249025"/>
            <a:ext cx="688800" cy="0"/>
          </a:xfrm>
          <a:prstGeom prst="straightConnector1">
            <a:avLst/>
          </a:prstGeom>
          <a:noFill/>
          <a:ln cap="flat" cmpd="sng" w="19050">
            <a:solidFill>
              <a:schemeClr val="dk2"/>
            </a:solidFill>
            <a:prstDash val="solid"/>
            <a:round/>
            <a:headEnd len="med" w="med" type="none"/>
            <a:tailEnd len="med" w="med" type="diamond"/>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36" name="Google Shape;236;p25"/>
          <p:cNvSpPr txBox="1"/>
          <p:nvPr>
            <p:ph idx="1" type="body"/>
          </p:nvPr>
        </p:nvSpPr>
        <p:spPr>
          <a:xfrm>
            <a:off x="311700" y="1152475"/>
            <a:ext cx="8684100" cy="81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then assign clusters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37" name="Google Shape;237;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 name="Google Shape;238;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 name="Google Shape;239;p25"/>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40" name="Google Shape;240;p25"/>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41" name="Google Shape;241;p25"/>
          <p:cNvSpPr/>
          <p:nvPr/>
        </p:nvSpPr>
        <p:spPr>
          <a:xfrm>
            <a:off x="3224700" y="40963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a:off x="3583200" y="3686300"/>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669350"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a:off x="3777575" y="39490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p:nvPr/>
        </p:nvSpPr>
        <p:spPr>
          <a:xfrm>
            <a:off x="3282075" y="3345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5"/>
          <p:cNvSpPr/>
          <p:nvPr/>
        </p:nvSpPr>
        <p:spPr>
          <a:xfrm>
            <a:off x="3372000" y="3754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
          <p:cNvSpPr/>
          <p:nvPr/>
        </p:nvSpPr>
        <p:spPr>
          <a:xfrm>
            <a:off x="3924875" y="36074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
          <p:cNvSpPr/>
          <p:nvPr/>
        </p:nvSpPr>
        <p:spPr>
          <a:xfrm>
            <a:off x="42171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5"/>
          <p:cNvSpPr/>
          <p:nvPr/>
        </p:nvSpPr>
        <p:spPr>
          <a:xfrm>
            <a:off x="4156050" y="34927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5"/>
          <p:cNvSpPr/>
          <p:nvPr/>
        </p:nvSpPr>
        <p:spPr>
          <a:xfrm>
            <a:off x="4089000" y="380177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5"/>
          <p:cNvSpPr/>
          <p:nvPr/>
        </p:nvSpPr>
        <p:spPr>
          <a:xfrm>
            <a:off x="3943250" y="32518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730500" y="3104525"/>
            <a:ext cx="147300" cy="147300"/>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4987250" y="2712875"/>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5261825" y="302725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5261825" y="2818900"/>
            <a:ext cx="147300" cy="147300"/>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rot="6226896">
            <a:off x="5789533" y="222224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rot="6226896">
            <a:off x="5474169" y="2407936"/>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5"/>
          <p:cNvSpPr/>
          <p:nvPr/>
        </p:nvSpPr>
        <p:spPr>
          <a:xfrm rot="6226896">
            <a:off x="5749834" y="27765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5"/>
          <p:cNvSpPr/>
          <p:nvPr/>
        </p:nvSpPr>
        <p:spPr>
          <a:xfrm rot="6226896">
            <a:off x="5530447" y="265979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5"/>
          <p:cNvSpPr/>
          <p:nvPr/>
        </p:nvSpPr>
        <p:spPr>
          <a:xfrm rot="6226896">
            <a:off x="5246294" y="2520993"/>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5"/>
          <p:cNvSpPr/>
          <p:nvPr/>
        </p:nvSpPr>
        <p:spPr>
          <a:xfrm rot="6226896">
            <a:off x="5815134" y="2510560"/>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
          <p:cNvSpPr/>
          <p:nvPr/>
        </p:nvSpPr>
        <p:spPr>
          <a:xfrm rot="6226896">
            <a:off x="6008908" y="2339062"/>
            <a:ext cx="147342" cy="147342"/>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5"/>
          <p:cNvSpPr/>
          <p:nvPr/>
        </p:nvSpPr>
        <p:spPr>
          <a:xfrm rot="7203796">
            <a:off x="6165647" y="288846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rot="7203796">
            <a:off x="5810841" y="297818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p:nvPr/>
        </p:nvSpPr>
        <p:spPr>
          <a:xfrm rot="7203796">
            <a:off x="5971972" y="3409365"/>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5"/>
          <p:cNvSpPr/>
          <p:nvPr/>
        </p:nvSpPr>
        <p:spPr>
          <a:xfrm rot="7203796">
            <a:off x="5794174" y="3235716"/>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5"/>
          <p:cNvSpPr/>
          <p:nvPr/>
        </p:nvSpPr>
        <p:spPr>
          <a:xfrm rot="7203796">
            <a:off x="5560395" y="302274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rot="7203796">
            <a:off x="6109302" y="3172381"/>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rot="7203796">
            <a:off x="6343419" y="3062159"/>
            <a:ext cx="147318" cy="147318"/>
          </a:xfrm>
          <a:prstGeom prst="ellipse">
            <a:avLst/>
          </a:prstGeom>
          <a:solidFill>
            <a:srgbClr val="E0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5"/>
          <p:cNvSpPr/>
          <p:nvPr/>
        </p:nvSpPr>
        <p:spPr>
          <a:xfrm rot="7203796">
            <a:off x="3193847" y="365046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5"/>
          <p:cNvSpPr/>
          <p:nvPr/>
        </p:nvSpPr>
        <p:spPr>
          <a:xfrm rot="7203796">
            <a:off x="2839041" y="374018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rot="7203796">
            <a:off x="3000172" y="4171365"/>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rot="7203796">
            <a:off x="2822374" y="3997716"/>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5"/>
          <p:cNvSpPr/>
          <p:nvPr/>
        </p:nvSpPr>
        <p:spPr>
          <a:xfrm rot="7203796">
            <a:off x="2588595" y="3784749"/>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5"/>
          <p:cNvSpPr/>
          <p:nvPr/>
        </p:nvSpPr>
        <p:spPr>
          <a:xfrm rot="7203796">
            <a:off x="3137502" y="3934381"/>
            <a:ext cx="147318" cy="147318"/>
          </a:xfrm>
          <a:prstGeom prst="ellipse">
            <a:avLst/>
          </a:prstGeom>
          <a:solidFill>
            <a:srgbClr val="6FA8D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7" name="Shape 2197"/>
        <p:cNvGrpSpPr/>
        <p:nvPr/>
      </p:nvGrpSpPr>
      <p:grpSpPr>
        <a:xfrm>
          <a:off x="0" y="0"/>
          <a:ext cx="0" cy="0"/>
          <a:chOff x="0" y="0"/>
          <a:chExt cx="0" cy="0"/>
        </a:xfrm>
      </p:grpSpPr>
      <p:sp>
        <p:nvSpPr>
          <p:cNvPr id="2198" name="Google Shape;219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199" name="Google Shape;219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00" name="Google Shape;220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01" name="Google Shape;220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02" name="Google Shape;2202;p142"/>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03" name="Google Shape;2203;p142"/>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669600"/>
                <a:gridCol w="669600"/>
                <a:gridCol w="669600"/>
              </a:tblGrid>
              <a:tr h="27732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09" name="Google Shape;2209;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choose a K value of colors and use K Means clustering to create labels:</a:t>
            </a:r>
            <a:endParaRPr sz="2900">
              <a:solidFill>
                <a:srgbClr val="434343"/>
              </a:solidFill>
              <a:latin typeface="Montserrat"/>
              <a:ea typeface="Montserrat"/>
              <a:cs typeface="Montserrat"/>
              <a:sym typeface="Montserrat"/>
            </a:endParaRPr>
          </a:p>
        </p:txBody>
      </p:sp>
      <p:pic>
        <p:nvPicPr>
          <p:cNvPr descr="watermark.jpg" id="2210" name="Google Shape;2210;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1" name="Google Shape;2211;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12" name="Google Shape;2212;p143"/>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13" name="Google Shape;2213;p143"/>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7" name="Shape 2217"/>
        <p:cNvGrpSpPr/>
        <p:nvPr/>
      </p:nvGrpSpPr>
      <p:grpSpPr>
        <a:xfrm>
          <a:off x="0" y="0"/>
          <a:ext cx="0" cy="0"/>
          <a:chOff x="0" y="0"/>
          <a:chExt cx="0" cy="0"/>
        </a:xfrm>
      </p:grpSpPr>
      <p:sp>
        <p:nvSpPr>
          <p:cNvPr id="2218" name="Google Shape;2218;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19" name="Google Shape;2219;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each cluster also has a </a:t>
            </a:r>
            <a:r>
              <a:rPr b="1" lang="en" sz="2900">
                <a:solidFill>
                  <a:srgbClr val="434343"/>
                </a:solidFill>
                <a:latin typeface="Montserrat"/>
                <a:ea typeface="Montserrat"/>
                <a:cs typeface="Montserrat"/>
                <a:sym typeface="Montserrat"/>
              </a:rPr>
              <a:t>center</a:t>
            </a:r>
            <a:r>
              <a:rPr lang="en" sz="2900">
                <a:solidFill>
                  <a:srgbClr val="434343"/>
                </a:solidFill>
                <a:latin typeface="Montserrat"/>
                <a:ea typeface="Montserrat"/>
                <a:cs typeface="Montserrat"/>
                <a:sym typeface="Montserrat"/>
              </a:rPr>
              <a:t> in the N </a:t>
            </a:r>
            <a:r>
              <a:rPr lang="en" sz="2900">
                <a:solidFill>
                  <a:srgbClr val="434343"/>
                </a:solidFill>
                <a:latin typeface="Montserrat"/>
                <a:ea typeface="Montserrat"/>
                <a:cs typeface="Montserrat"/>
                <a:sym typeface="Montserrat"/>
              </a:rPr>
              <a:t>dimensional feature</a:t>
            </a:r>
            <a:r>
              <a:rPr lang="en" sz="2900">
                <a:solidFill>
                  <a:srgbClr val="434343"/>
                </a:solidFill>
                <a:latin typeface="Montserrat"/>
                <a:ea typeface="Montserrat"/>
                <a:cs typeface="Montserrat"/>
                <a:sym typeface="Montserrat"/>
              </a:rPr>
              <a:t> space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220" name="Google Shape;2220;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21" name="Google Shape;2221;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22" name="Google Shape;2222;p144"/>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23" name="Google Shape;2223;p144"/>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29" name="Google Shape;2229;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Meaning each cluster center is an average (R,G,B) value we can use for reassignment!</a:t>
            </a:r>
            <a:endParaRPr sz="2900">
              <a:solidFill>
                <a:srgbClr val="434343"/>
              </a:solidFill>
              <a:latin typeface="Montserrat"/>
              <a:ea typeface="Montserrat"/>
              <a:cs typeface="Montserrat"/>
              <a:sym typeface="Montserrat"/>
            </a:endParaRPr>
          </a:p>
        </p:txBody>
      </p:sp>
      <p:pic>
        <p:nvPicPr>
          <p:cNvPr descr="watermark.jpg" id="2230" name="Google Shape;2230;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31" name="Google Shape;2231;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32" name="Google Shape;2232;p145"/>
          <p:cNvPicPr preferRelativeResize="0"/>
          <p:nvPr/>
        </p:nvPicPr>
        <p:blipFill>
          <a:blip r:embed="rId4">
            <a:alphaModFix/>
          </a:blip>
          <a:stretch>
            <a:fillRect/>
          </a:stretch>
        </p:blipFill>
        <p:spPr>
          <a:xfrm>
            <a:off x="2372225" y="2340875"/>
            <a:ext cx="2008826" cy="2747750"/>
          </a:xfrm>
          <a:prstGeom prst="rect">
            <a:avLst/>
          </a:prstGeom>
          <a:noFill/>
          <a:ln>
            <a:noFill/>
          </a:ln>
        </p:spPr>
      </p:pic>
      <p:graphicFrame>
        <p:nvGraphicFramePr>
          <p:cNvPr id="2233" name="Google Shape;2233;p145"/>
          <p:cNvGraphicFramePr/>
          <p:nvPr/>
        </p:nvGraphicFramePr>
        <p:xfrm>
          <a:off x="5835225" y="2407175"/>
          <a:ext cx="3000000" cy="3000000"/>
        </p:xfrm>
        <a:graphic>
          <a:graphicData uri="http://schemas.openxmlformats.org/drawingml/2006/table">
            <a:tbl>
              <a:tblPr>
                <a:noFill/>
                <a:tableStyleId>{BE7019DD-6EE3-4A1F-A7F7-61528FF5059B}</a:tableStyleId>
              </a:tblPr>
              <a:tblGrid>
                <a:gridCol w="561650"/>
                <a:gridCol w="730825"/>
                <a:gridCol w="707950"/>
                <a:gridCol w="1025625"/>
              </a:tblGrid>
              <a:tr h="412975">
                <a:tc>
                  <a:txBody>
                    <a:bodyPr/>
                    <a:lstStyle/>
                    <a:p>
                      <a:pPr indent="0" lvl="0" marL="0" rtl="0" algn="ctr">
                        <a:spcBef>
                          <a:spcPts val="0"/>
                        </a:spcBef>
                        <a:spcAft>
                          <a:spcPts val="0"/>
                        </a:spcAft>
                        <a:buNone/>
                      </a:pPr>
                      <a:r>
                        <a:rPr b="1" lang="en">
                          <a:latin typeface="Montserrat"/>
                          <a:ea typeface="Montserrat"/>
                          <a:cs typeface="Montserrat"/>
                          <a:sym typeface="Montserrat"/>
                        </a:rPr>
                        <a:t>R</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G</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Cluster</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100</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132</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231</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78</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46</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243</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164</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lang="en">
                          <a:latin typeface="Montserrat"/>
                          <a:ea typeface="Montserrat"/>
                          <a:cs typeface="Montserrat"/>
                          <a:sym typeface="Montserrat"/>
                        </a:rPr>
                        <a:t>34</a:t>
                      </a:r>
                      <a:endParaRPr>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145</a:t>
                      </a:r>
                      <a:endParaRPr>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67</a:t>
                      </a:r>
                      <a:endParaRPr>
                        <a:latin typeface="Montserrat"/>
                        <a:ea typeface="Montserrat"/>
                        <a:cs typeface="Montserrat"/>
                        <a:sym typeface="Montserrat"/>
                      </a:endParaRPr>
                    </a:p>
                  </a:txBody>
                  <a:tcPr marT="91425" marB="91425" marR="91425" marL="91425">
                    <a:solidFill>
                      <a:srgbClr val="A4C2F4"/>
                    </a:solidFill>
                  </a:tcPr>
                </a:tc>
                <a:tc>
                  <a:txBody>
                    <a:bodyPr/>
                    <a:lstStyle/>
                    <a:p>
                      <a:pPr indent="0" lvl="0" marL="0" rtl="0" algn="ctr">
                        <a:spcBef>
                          <a:spcPts val="0"/>
                        </a:spcBef>
                        <a:spcAft>
                          <a:spcPts val="0"/>
                        </a:spcAft>
                        <a:buNone/>
                      </a:pPr>
                      <a:r>
                        <a:rPr lang="en">
                          <a:latin typeface="Montserrat"/>
                          <a:ea typeface="Montserrat"/>
                          <a:cs typeface="Montserrat"/>
                          <a:sym typeface="Montserrat"/>
                        </a:rPr>
                        <a:t>0</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39" name="Google Shape;2239;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then grab each data point and convert it to the same value as the center.</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40" name="Google Shape;2240;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41" name="Google Shape;2241;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42" name="Google Shape;2242;p146"/>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43" name="Google Shape;2243;p146"/>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44" name="Google Shape;2244;p146"/>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50" name="Google Shape;2250;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directly reduces to K color values (known as quantization)</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51" name="Google Shape;2251;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52" name="Google Shape;2252;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53" name="Google Shape;2253;p147"/>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54" name="Google Shape;2254;p147"/>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55" name="Google Shape;2255;p147"/>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9" name="Shape 2259"/>
        <p:cNvGrpSpPr/>
        <p:nvPr/>
      </p:nvGrpSpPr>
      <p:grpSpPr>
        <a:xfrm>
          <a:off x="0" y="0"/>
          <a:ext cx="0" cy="0"/>
          <a:chOff x="0" y="0"/>
          <a:chExt cx="0" cy="0"/>
        </a:xfrm>
      </p:grpSpPr>
      <p:sp>
        <p:nvSpPr>
          <p:cNvPr id="2260" name="Google Shape;2260;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2261" name="Google Shape;2261;p1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in practice in the next lecture!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2262" name="Google Shape;2262;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63" name="Google Shape;2263;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264" name="Google Shape;2264;p148"/>
          <p:cNvPicPr preferRelativeResize="0"/>
          <p:nvPr/>
        </p:nvPicPr>
        <p:blipFill>
          <a:blip r:embed="rId4">
            <a:alphaModFix/>
          </a:blip>
          <a:stretch>
            <a:fillRect/>
          </a:stretch>
        </p:blipFill>
        <p:spPr>
          <a:xfrm>
            <a:off x="2207625" y="2340875"/>
            <a:ext cx="2008826" cy="2747750"/>
          </a:xfrm>
          <a:prstGeom prst="rect">
            <a:avLst/>
          </a:prstGeom>
          <a:noFill/>
          <a:ln>
            <a:noFill/>
          </a:ln>
        </p:spPr>
      </p:pic>
      <p:pic>
        <p:nvPicPr>
          <p:cNvPr id="2265" name="Google Shape;2265;p148"/>
          <p:cNvPicPr preferRelativeResize="0"/>
          <p:nvPr/>
        </p:nvPicPr>
        <p:blipFill>
          <a:blip r:embed="rId5">
            <a:alphaModFix/>
          </a:blip>
          <a:stretch>
            <a:fillRect/>
          </a:stretch>
        </p:blipFill>
        <p:spPr>
          <a:xfrm>
            <a:off x="5118243" y="2327150"/>
            <a:ext cx="2028857" cy="2775199"/>
          </a:xfrm>
          <a:prstGeom prst="rect">
            <a:avLst/>
          </a:prstGeom>
          <a:noFill/>
          <a:ln>
            <a:noFill/>
          </a:ln>
        </p:spPr>
      </p:pic>
      <p:sp>
        <p:nvSpPr>
          <p:cNvPr id="2266" name="Google Shape;2266;p148"/>
          <p:cNvSpPr/>
          <p:nvPr/>
        </p:nvSpPr>
        <p:spPr>
          <a:xfrm>
            <a:off x="4462300" y="3520450"/>
            <a:ext cx="530400" cy="342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4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2272" name="Google Shape;2272;p14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 Coding</a:t>
            </a:r>
            <a:endParaRPr/>
          </a:p>
        </p:txBody>
      </p:sp>
      <p:pic>
        <p:nvPicPr>
          <p:cNvPr descr="watermark.jpg" id="2273" name="Google Shape;2273;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74" name="Google Shape;2274;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150"/>
          <p:cNvSpPr txBox="1"/>
          <p:nvPr>
            <p:ph type="ctrTitle"/>
          </p:nvPr>
        </p:nvSpPr>
        <p:spPr>
          <a:xfrm>
            <a:off x="311708" y="1506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Overview</a:t>
            </a:r>
            <a:endParaRPr b="1">
              <a:latin typeface="Montserrat"/>
              <a:ea typeface="Montserrat"/>
              <a:cs typeface="Montserrat"/>
              <a:sym typeface="Montserrat"/>
            </a:endParaRPr>
          </a:p>
        </p:txBody>
      </p:sp>
      <p:pic>
        <p:nvPicPr>
          <p:cNvPr descr="watermark.jpg" id="2280" name="Google Shape;2280;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1" name="Google Shape;2281;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sp>
        <p:nvSpPr>
          <p:cNvPr id="2286" name="Google Shape;2286;p151"/>
          <p:cNvSpPr txBox="1"/>
          <p:nvPr>
            <p:ph type="ctrTitle"/>
          </p:nvPr>
        </p:nvSpPr>
        <p:spPr>
          <a:xfrm>
            <a:off x="311708" y="9310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p:txBody>
      </p:sp>
      <p:pic>
        <p:nvPicPr>
          <p:cNvPr descr="watermark.jpg" id="2287" name="Google Shape;2287;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8" name="Google Shape;2288;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9" name="Google Shape;2289;p1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Three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1" name="Google Shape;281;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we don’t actually know for sure if this is a correct way of grouping together these data points, there was no correct label to </a:t>
            </a:r>
            <a:r>
              <a:rPr lang="en" sz="2900">
                <a:solidFill>
                  <a:srgbClr val="434343"/>
                </a:solidFill>
                <a:latin typeface="Montserrat"/>
                <a:ea typeface="Montserrat"/>
                <a:cs typeface="Montserrat"/>
                <a:sym typeface="Montserrat"/>
              </a:rPr>
              <a:t>begin with!</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what about situations that are not so obvious or multi-dimensional?</a:t>
            </a:r>
            <a:endParaRPr sz="2900">
              <a:solidFill>
                <a:srgbClr val="434343"/>
              </a:solidFill>
              <a:latin typeface="Montserrat"/>
              <a:ea typeface="Montserrat"/>
              <a:cs typeface="Montserrat"/>
              <a:sym typeface="Montserrat"/>
            </a:endParaRPr>
          </a:p>
        </p:txBody>
      </p:sp>
      <p:pic>
        <p:nvPicPr>
          <p:cNvPr descr="watermark.jpg" id="282" name="Google Shape;282;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 name="Google Shape;283;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289" name="Google Shape;289;p27"/>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290" name="Google Shape;290;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 name="Google Shape;291;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27"/>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293" name="Google Shape;293;p27"/>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294" name="Google Shape;294;p27"/>
          <p:cNvSpPr/>
          <p:nvPr/>
        </p:nvSpPr>
        <p:spPr>
          <a:xfrm>
            <a:off x="4215300" y="41725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4573800" y="37625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4659950"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4768175" y="40252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272675" y="3421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362600" y="3830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4915475" y="36836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52077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5146650" y="35689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5079600" y="38779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4933850" y="33280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721100" y="318072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4987250" y="2712875"/>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5261825" y="302725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261825" y="2818900"/>
            <a:ext cx="147300" cy="147300"/>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rot="6226896">
            <a:off x="5789533" y="222224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rot="6226896">
            <a:off x="5474169" y="2407936"/>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rot="6226896">
            <a:off x="5749834" y="27765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rot="6226896">
            <a:off x="5530447" y="265979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rot="6226896">
            <a:off x="5246294" y="2520993"/>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rot="6226896">
            <a:off x="5815134" y="2510560"/>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rot="6226896">
            <a:off x="6008908" y="2339062"/>
            <a:ext cx="147342" cy="147342"/>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rot="7203796">
            <a:off x="6165647" y="28884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rot="7203796">
            <a:off x="5810841" y="29781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rot="7203796">
            <a:off x="5971972" y="34093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rot="7203796">
            <a:off x="5794174" y="32357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rot="7203796">
            <a:off x="5560395" y="30227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rot="7203796">
            <a:off x="6109302" y="31723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rot="7203796">
            <a:off x="6343419" y="306215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rot="7203796">
            <a:off x="4184447" y="372666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rot="7203796">
            <a:off x="3829641" y="381638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rot="7203796">
            <a:off x="3990772" y="4247565"/>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rot="7203796">
            <a:off x="3812974" y="4073916"/>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rot="7203796">
            <a:off x="3579195" y="3860949"/>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7203796">
            <a:off x="4128102" y="4010581"/>
            <a:ext cx="147318" cy="147318"/>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10279492">
            <a:off x="3914877" y="224820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10279492">
            <a:off x="3621760" y="270730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10279492">
            <a:off x="3587576" y="3057228"/>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10279492">
            <a:off x="3390261" y="2476562"/>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rot="10279492">
            <a:off x="3970492" y="2999290"/>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rot="10279492">
            <a:off x="3820347" y="2608049"/>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rot="10279492">
            <a:off x="3295730" y="2836403"/>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rot="10279492">
            <a:off x="3059943" y="323172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rot="10279492">
            <a:off x="3084316" y="2984397"/>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rot="10279492">
            <a:off x="3104377" y="2668794"/>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rot="10279492">
            <a:off x="3330761" y="3190751"/>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rot="10279492">
            <a:off x="3563153" y="3304565"/>
            <a:ext cx="147184" cy="147184"/>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rot="-4110111">
            <a:off x="4012058" y="2684294"/>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rot="-4110111">
            <a:off x="4349448" y="2542501"/>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4110111">
            <a:off x="4125626" y="2140282"/>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4110111">
            <a:off x="4327401" y="2285378"/>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4110111">
            <a:off x="4590410" y="246097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4110111">
            <a:off x="4025295" y="2395145"/>
            <a:ext cx="147351" cy="147351"/>
          </a:xfrm>
          <a:prstGeom prst="ellipse">
            <a:avLst/>
          </a:prstGeom>
          <a:solidFill>
            <a:srgbClr val="66666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353" name="Google Shape;353;p28"/>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354" name="Google Shape;35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28"/>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357" name="Google Shape;357;p28"/>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358" name="Google Shape;358;p28"/>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4987250" y="27128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5261825" y="302725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261825" y="28189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rot="6226896">
            <a:off x="5789533" y="222224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rot="6226896">
            <a:off x="5474169" y="2407936"/>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rot="6226896">
            <a:off x="5749834" y="27765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rot="6226896">
            <a:off x="5530447" y="265979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rot="6226896">
            <a:off x="5246294" y="2520993"/>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rot="6226896">
            <a:off x="5815134" y="2510560"/>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rot="6226896">
            <a:off x="6008908" y="2339062"/>
            <a:ext cx="147342" cy="147342"/>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rot="7203796">
            <a:off x="6165647" y="28884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rot="7203796">
            <a:off x="5810841" y="29781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rot="7203796">
            <a:off x="5971972" y="34093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rot="7203796">
            <a:off x="5794174" y="32357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rot="7203796">
            <a:off x="5560395" y="30227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rot="7203796">
            <a:off x="6109302" y="31723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rot="7203796">
            <a:off x="6343419" y="306215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17" name="Google Shape;417;p29"/>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2 or 3 clusters could both be reasonable:</a:t>
            </a:r>
            <a:endParaRPr sz="2900">
              <a:solidFill>
                <a:srgbClr val="434343"/>
              </a:solidFill>
              <a:latin typeface="Montserrat"/>
              <a:ea typeface="Montserrat"/>
              <a:cs typeface="Montserrat"/>
              <a:sym typeface="Montserrat"/>
            </a:endParaRPr>
          </a:p>
        </p:txBody>
      </p:sp>
      <p:pic>
        <p:nvPicPr>
          <p:cNvPr descr="watermark.jpg" id="418" name="Google Shape;418;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9" name="Google Shape;419;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20" name="Google Shape;420;p29"/>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21" name="Google Shape;421;p29"/>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22" name="Google Shape;422;p29"/>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481" name="Google Shape;481;p30"/>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methods can be used to decide!</a:t>
            </a:r>
            <a:endParaRPr sz="2900">
              <a:solidFill>
                <a:srgbClr val="434343"/>
              </a:solidFill>
              <a:latin typeface="Montserrat"/>
              <a:ea typeface="Montserrat"/>
              <a:cs typeface="Montserrat"/>
              <a:sym typeface="Montserrat"/>
            </a:endParaRPr>
          </a:p>
        </p:txBody>
      </p:sp>
      <p:pic>
        <p:nvPicPr>
          <p:cNvPr descr="watermark.jpg" id="482" name="Google Shape;48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3" name="Google Shape;48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4" name="Google Shape;484;p30"/>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485" name="Google Shape;485;p30"/>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486" name="Google Shape;486;p30"/>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0"/>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0"/>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0"/>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0"/>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0"/>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0"/>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0"/>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0"/>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0"/>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0"/>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0"/>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0"/>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0"/>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0"/>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0"/>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0"/>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0"/>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0"/>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0"/>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0"/>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0"/>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0"/>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0"/>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0"/>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0"/>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545" name="Google Shape;545;p31"/>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546" name="Google Shape;546;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7" name="Google Shape;54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8" name="Google Shape;548;p31"/>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549" name="Google Shape;549;p31"/>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550" name="Google Shape;550;p31"/>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1"/>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1"/>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1"/>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1"/>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1"/>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1"/>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1"/>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1"/>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1"/>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1"/>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1"/>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1"/>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1"/>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1"/>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1"/>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1"/>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1"/>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1"/>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1"/>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1"/>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1"/>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1"/>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1"/>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1"/>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1"/>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1"/>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1"/>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1"/>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1"/>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1"/>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1"/>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1"/>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1"/>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1"/>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1"/>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1"/>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1"/>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1"/>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1"/>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1"/>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1"/>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1"/>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1"/>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1"/>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Section Overview</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Understanding Clustering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History and Intuition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Mathematical Theory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of K-Means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K-Means Project Exercise Solution</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09" name="Google Shape;609;p32"/>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10" name="Google Shape;61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1" name="Google Shape;611;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12" name="Google Shape;612;p32"/>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13" name="Google Shape;613;p32"/>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14" name="Google Shape;614;p32"/>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2"/>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2"/>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2"/>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2"/>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2"/>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2"/>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2"/>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2"/>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2"/>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2"/>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2"/>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2"/>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2"/>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txBox="1"/>
          <p:nvPr/>
        </p:nvSpPr>
        <p:spPr>
          <a:xfrm>
            <a:off x="2876725" y="211040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CATS</a:t>
            </a:r>
            <a:endParaRPr b="1">
              <a:latin typeface="Montserrat"/>
              <a:ea typeface="Montserrat"/>
              <a:cs typeface="Montserrat"/>
              <a:sym typeface="Montserrat"/>
            </a:endParaRPr>
          </a:p>
        </p:txBody>
      </p:sp>
      <p:sp>
        <p:nvSpPr>
          <p:cNvPr id="669" name="Google Shape;669;p32"/>
          <p:cNvSpPr txBox="1"/>
          <p:nvPr/>
        </p:nvSpPr>
        <p:spPr>
          <a:xfrm>
            <a:off x="5993475" y="2481550"/>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DOGS</a:t>
            </a:r>
            <a:endParaRPr b="1">
              <a:latin typeface="Montserrat"/>
              <a:ea typeface="Montserrat"/>
              <a:cs typeface="Montserrat"/>
              <a:sym typeface="Montserrat"/>
            </a:endParaRPr>
          </a:p>
        </p:txBody>
      </p:sp>
      <p:sp>
        <p:nvSpPr>
          <p:cNvPr id="670" name="Google Shape;670;p32"/>
          <p:cNvSpPr txBox="1"/>
          <p:nvPr/>
        </p:nvSpPr>
        <p:spPr>
          <a:xfrm>
            <a:off x="4444475" y="4107075"/>
            <a:ext cx="79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BIRDS</a:t>
            </a:r>
            <a:endParaRPr b="1">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676" name="Google Shape;676;p33"/>
          <p:cNvSpPr txBox="1"/>
          <p:nvPr>
            <p:ph idx="1" type="body"/>
          </p:nvPr>
        </p:nvSpPr>
        <p:spPr>
          <a:xfrm>
            <a:off x="311700" y="1152475"/>
            <a:ext cx="8684100" cy="859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“label” these for you!</a:t>
            </a:r>
            <a:endParaRPr sz="2900">
              <a:solidFill>
                <a:srgbClr val="434343"/>
              </a:solidFill>
              <a:latin typeface="Montserrat"/>
              <a:ea typeface="Montserrat"/>
              <a:cs typeface="Montserrat"/>
              <a:sym typeface="Montserrat"/>
            </a:endParaRPr>
          </a:p>
        </p:txBody>
      </p:sp>
      <p:pic>
        <p:nvPicPr>
          <p:cNvPr descr="watermark.jpg" id="677" name="Google Shape;677;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78" name="Google Shape;678;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79" name="Google Shape;679;p33"/>
          <p:cNvSpPr txBox="1"/>
          <p:nvPr/>
        </p:nvSpPr>
        <p:spPr>
          <a:xfrm>
            <a:off x="4076525" y="470455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680" name="Google Shape;680;p33"/>
          <p:cNvSpPr txBox="1"/>
          <p:nvPr/>
        </p:nvSpPr>
        <p:spPr>
          <a:xfrm>
            <a:off x="864350" y="2913300"/>
            <a:ext cx="1332600" cy="22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681" name="Google Shape;681;p33"/>
          <p:cNvSpPr/>
          <p:nvPr/>
        </p:nvSpPr>
        <p:spPr>
          <a:xfrm>
            <a:off x="4215300" y="41725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4573800" y="3762500"/>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4659950"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4768175" y="40252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
          <p:cNvSpPr/>
          <p:nvPr/>
        </p:nvSpPr>
        <p:spPr>
          <a:xfrm>
            <a:off x="4272675" y="3421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3"/>
          <p:cNvSpPr/>
          <p:nvPr/>
        </p:nvSpPr>
        <p:spPr>
          <a:xfrm>
            <a:off x="4362600" y="3830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3"/>
          <p:cNvSpPr/>
          <p:nvPr/>
        </p:nvSpPr>
        <p:spPr>
          <a:xfrm>
            <a:off x="4915475" y="36836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3"/>
          <p:cNvSpPr/>
          <p:nvPr/>
        </p:nvSpPr>
        <p:spPr>
          <a:xfrm>
            <a:off x="52077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3"/>
          <p:cNvSpPr/>
          <p:nvPr/>
        </p:nvSpPr>
        <p:spPr>
          <a:xfrm>
            <a:off x="5146650" y="35689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3"/>
          <p:cNvSpPr/>
          <p:nvPr/>
        </p:nvSpPr>
        <p:spPr>
          <a:xfrm>
            <a:off x="5079600" y="387797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3"/>
          <p:cNvSpPr/>
          <p:nvPr/>
        </p:nvSpPr>
        <p:spPr>
          <a:xfrm>
            <a:off x="4933850" y="33280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3"/>
          <p:cNvSpPr/>
          <p:nvPr/>
        </p:nvSpPr>
        <p:spPr>
          <a:xfrm>
            <a:off x="4721100" y="3180725"/>
            <a:ext cx="147300" cy="147300"/>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3"/>
          <p:cNvSpPr/>
          <p:nvPr/>
        </p:nvSpPr>
        <p:spPr>
          <a:xfrm>
            <a:off x="4987250" y="2712875"/>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3"/>
          <p:cNvSpPr/>
          <p:nvPr/>
        </p:nvSpPr>
        <p:spPr>
          <a:xfrm>
            <a:off x="5261825" y="302725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3"/>
          <p:cNvSpPr/>
          <p:nvPr/>
        </p:nvSpPr>
        <p:spPr>
          <a:xfrm>
            <a:off x="5261825" y="2818900"/>
            <a:ext cx="147300" cy="147300"/>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3"/>
          <p:cNvSpPr/>
          <p:nvPr/>
        </p:nvSpPr>
        <p:spPr>
          <a:xfrm rot="6226896">
            <a:off x="5789533" y="222224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3"/>
          <p:cNvSpPr/>
          <p:nvPr/>
        </p:nvSpPr>
        <p:spPr>
          <a:xfrm rot="6226896">
            <a:off x="5474169" y="2407936"/>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3"/>
          <p:cNvSpPr/>
          <p:nvPr/>
        </p:nvSpPr>
        <p:spPr>
          <a:xfrm rot="6226896">
            <a:off x="5749834" y="27765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3"/>
          <p:cNvSpPr/>
          <p:nvPr/>
        </p:nvSpPr>
        <p:spPr>
          <a:xfrm rot="6226896">
            <a:off x="5530447" y="265979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3"/>
          <p:cNvSpPr/>
          <p:nvPr/>
        </p:nvSpPr>
        <p:spPr>
          <a:xfrm rot="6226896">
            <a:off x="5246294" y="2520993"/>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3"/>
          <p:cNvSpPr/>
          <p:nvPr/>
        </p:nvSpPr>
        <p:spPr>
          <a:xfrm rot="6226896">
            <a:off x="5815134" y="2510560"/>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rot="6226896">
            <a:off x="6008908" y="2339062"/>
            <a:ext cx="147342" cy="147342"/>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3"/>
          <p:cNvSpPr/>
          <p:nvPr/>
        </p:nvSpPr>
        <p:spPr>
          <a:xfrm rot="7203796">
            <a:off x="6165647" y="288846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p:nvPr/>
        </p:nvSpPr>
        <p:spPr>
          <a:xfrm rot="7203796">
            <a:off x="5810841" y="297818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rot="7203796">
            <a:off x="5971972" y="3409365"/>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rot="7203796">
            <a:off x="5794174" y="3235716"/>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rot="7203796">
            <a:off x="5560395" y="302274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rot="7203796">
            <a:off x="6109302" y="3172381"/>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rot="7203796">
            <a:off x="6343419" y="3062159"/>
            <a:ext cx="147318" cy="147318"/>
          </a:xfrm>
          <a:prstGeom prst="ellipse">
            <a:avLst/>
          </a:prstGeom>
          <a:solidFill>
            <a:srgbClr val="F6B26B"/>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rot="7203796">
            <a:off x="4184447" y="372666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rot="7203796">
            <a:off x="3829641" y="381638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rot="7203796">
            <a:off x="3990772" y="4247565"/>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rot="7203796">
            <a:off x="3812974" y="4073916"/>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rot="7203796">
            <a:off x="3579195" y="3860949"/>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rot="7203796">
            <a:off x="4128102" y="4010581"/>
            <a:ext cx="147318" cy="147318"/>
          </a:xfrm>
          <a:prstGeom prst="ellipse">
            <a:avLst/>
          </a:prstGeom>
          <a:solidFill>
            <a:srgbClr val="9FC5E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rot="10279492">
            <a:off x="3914877" y="224820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rot="10279492">
            <a:off x="3621760" y="270730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rot="10279492">
            <a:off x="3587576" y="3057228"/>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rot="10279492">
            <a:off x="3390261" y="2476562"/>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rot="10279492">
            <a:off x="3970492" y="2999290"/>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rot="10279492">
            <a:off x="3820347" y="2608049"/>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rot="10279492">
            <a:off x="3295730" y="2836403"/>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rot="10279492">
            <a:off x="3059943" y="323172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rot="10279492">
            <a:off x="3084316" y="2984397"/>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rot="10279492">
            <a:off x="3104377" y="2668794"/>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rot="10279492">
            <a:off x="3330761" y="3190751"/>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rot="10279492">
            <a:off x="3563153" y="3304565"/>
            <a:ext cx="147184" cy="147184"/>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rot="-4110111">
            <a:off x="4012058" y="2684294"/>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rot="-4110111">
            <a:off x="4349448" y="2542501"/>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rot="-4110111">
            <a:off x="4125626" y="2140282"/>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rot="-4110111">
            <a:off x="4327401" y="2285378"/>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rot="-4110111">
            <a:off x="4590410" y="246097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rot="-4110111">
            <a:off x="4025295" y="2395145"/>
            <a:ext cx="147351" cy="147351"/>
          </a:xfrm>
          <a:prstGeom prst="ellipse">
            <a:avLst/>
          </a:prstGeom>
          <a:solidFill>
            <a:srgbClr val="EA999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2239625" y="1847950"/>
            <a:ext cx="5006400" cy="28566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txBox="1"/>
          <p:nvPr/>
        </p:nvSpPr>
        <p:spPr>
          <a:xfrm>
            <a:off x="2756900" y="2110400"/>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0</a:t>
            </a:r>
            <a:endParaRPr b="1">
              <a:latin typeface="Montserrat"/>
              <a:ea typeface="Montserrat"/>
              <a:cs typeface="Montserrat"/>
              <a:sym typeface="Montserrat"/>
            </a:endParaRPr>
          </a:p>
        </p:txBody>
      </p:sp>
      <p:sp>
        <p:nvSpPr>
          <p:cNvPr id="736" name="Google Shape;736;p33"/>
          <p:cNvSpPr txBox="1"/>
          <p:nvPr/>
        </p:nvSpPr>
        <p:spPr>
          <a:xfrm>
            <a:off x="6050175" y="2441225"/>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1</a:t>
            </a:r>
            <a:endParaRPr b="1">
              <a:latin typeface="Montserrat"/>
              <a:ea typeface="Montserrat"/>
              <a:cs typeface="Montserrat"/>
              <a:sym typeface="Montserrat"/>
            </a:endParaRPr>
          </a:p>
        </p:txBody>
      </p:sp>
      <p:sp>
        <p:nvSpPr>
          <p:cNvPr id="737" name="Google Shape;737;p33"/>
          <p:cNvSpPr txBox="1"/>
          <p:nvPr/>
        </p:nvSpPr>
        <p:spPr>
          <a:xfrm>
            <a:off x="4439025" y="4141288"/>
            <a:ext cx="99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Montserrat"/>
                <a:ea typeface="Montserrat"/>
                <a:cs typeface="Montserrat"/>
                <a:sym typeface="Montserrat"/>
              </a:rPr>
              <a:t>Group: 2</a:t>
            </a:r>
            <a:endParaRPr b="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43" name="Google Shape;74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Main Clustering Ideas: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decide which points are most similar to other points.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Realize that there is no final correct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to compare cluster results to.</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clustering as an unsupervised learning process that “discovers” potential labels.</a:t>
            </a:r>
            <a:endParaRPr sz="2900">
              <a:solidFill>
                <a:srgbClr val="434343"/>
              </a:solidFill>
              <a:latin typeface="Montserrat"/>
              <a:ea typeface="Montserrat"/>
              <a:cs typeface="Montserrat"/>
              <a:sym typeface="Montserrat"/>
            </a:endParaRPr>
          </a:p>
        </p:txBody>
      </p:sp>
      <p:pic>
        <p:nvPicPr>
          <p:cNvPr descr="watermark.jpg" id="744" name="Google Shape;74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1" name="Google Shape;75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about a new unlabeled data point?</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it to a cluster?</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Was it the correct cluster for assignment?</a:t>
            </a:r>
            <a:endParaRPr i="1" sz="2900">
              <a:solidFill>
                <a:srgbClr val="434343"/>
              </a:solidFill>
              <a:latin typeface="Montserrat"/>
              <a:ea typeface="Montserrat"/>
              <a:cs typeface="Montserrat"/>
              <a:sym typeface="Montserrat"/>
            </a:endParaRPr>
          </a:p>
        </p:txBody>
      </p:sp>
      <p:pic>
        <p:nvPicPr>
          <p:cNvPr descr="watermark.jpg" id="752" name="Google Shape;75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59" name="Google Shape;75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Different approaches depending on the unsupervised learning algorithm used.</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features to assign most appropriate cluster.</a:t>
            </a:r>
            <a:endParaRPr sz="2900">
              <a:solidFill>
                <a:srgbClr val="434343"/>
              </a:solidFill>
              <a:latin typeface="Montserrat"/>
              <a:ea typeface="Montserrat"/>
              <a:cs typeface="Montserrat"/>
              <a:sym typeface="Montserrat"/>
            </a:endParaRPr>
          </a:p>
        </p:txBody>
      </p:sp>
      <p:pic>
        <p:nvPicPr>
          <p:cNvPr descr="watermark.jpg" id="760" name="Google Shape;76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1" name="Google Shape;76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67" name="Google Shape;76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How do we assign a new data point to a cluster?</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Just as before, no way to measure if this was the “correct” assignment.</a:t>
            </a:r>
            <a:endParaRPr sz="2900">
              <a:solidFill>
                <a:srgbClr val="434343"/>
              </a:solidFill>
              <a:latin typeface="Montserrat"/>
              <a:ea typeface="Montserrat"/>
              <a:cs typeface="Montserrat"/>
              <a:sym typeface="Montserrat"/>
            </a:endParaRPr>
          </a:p>
        </p:txBody>
      </p:sp>
      <p:pic>
        <p:nvPicPr>
          <p:cNvPr descr="watermark.jpg" id="768" name="Google Shape;76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9" name="Google Shape;76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75" name="Google Shape;775;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Yes! We can use unsupervised learning to discover possible labels, then apply supervised learning on new data points.</a:t>
            </a:r>
            <a:endParaRPr sz="2900">
              <a:solidFill>
                <a:srgbClr val="434343"/>
              </a:solidFill>
              <a:latin typeface="Montserrat"/>
              <a:ea typeface="Montserrat"/>
              <a:cs typeface="Montserrat"/>
              <a:sym typeface="Montserrat"/>
            </a:endParaRPr>
          </a:p>
        </p:txBody>
      </p:sp>
      <p:pic>
        <p:nvPicPr>
          <p:cNvPr descr="watermark.jpg" id="776" name="Google Shape;776;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7" name="Google Shape;777;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83" name="Google Shape;783;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What’s the trade-off?</a:t>
            </a:r>
            <a:endParaRPr sz="2900">
              <a:solidFill>
                <a:srgbClr val="434343"/>
              </a:solidFill>
              <a:latin typeface="Montserrat"/>
              <a:ea typeface="Montserrat"/>
              <a:cs typeface="Montserrat"/>
              <a:sym typeface="Montserrat"/>
            </a:endParaRPr>
          </a:p>
        </p:txBody>
      </p:sp>
      <p:pic>
        <p:nvPicPr>
          <p:cNvPr descr="watermark.jpg" id="784" name="Google Shape;78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5" name="Google Shape;78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1" name="Google Shape;791;p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Paradigm Shift: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If we’ve discovered these new cluster labels, could we use that as a </a:t>
            </a:r>
            <a:r>
              <a:rPr b="1" i="1" lang="en" sz="2900">
                <a:solidFill>
                  <a:srgbClr val="434343"/>
                </a:solidFill>
                <a:latin typeface="Montserrat"/>
                <a:ea typeface="Montserrat"/>
                <a:cs typeface="Montserrat"/>
                <a:sym typeface="Montserrat"/>
              </a:rPr>
              <a:t>y</a:t>
            </a:r>
            <a:r>
              <a:rPr i="1" lang="en" sz="2900">
                <a:solidFill>
                  <a:srgbClr val="434343"/>
                </a:solidFill>
                <a:latin typeface="Montserrat"/>
                <a:ea typeface="Montserrat"/>
                <a:cs typeface="Montserrat"/>
                <a:sym typeface="Montserrat"/>
              </a:rPr>
              <a:t> for supervised training?</a:t>
            </a:r>
            <a:endParaRPr i="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doesn’t tell you what these new cluster labels represent, no real way of knowing if these clusters are truly significant.</a:t>
            </a:r>
            <a:endParaRPr sz="2900">
              <a:solidFill>
                <a:srgbClr val="434343"/>
              </a:solidFill>
              <a:latin typeface="Montserrat"/>
              <a:ea typeface="Montserrat"/>
              <a:cs typeface="Montserrat"/>
              <a:sym typeface="Montserrat"/>
            </a:endParaRPr>
          </a:p>
        </p:txBody>
      </p:sp>
      <p:pic>
        <p:nvPicPr>
          <p:cNvPr descr="watermark.jpg" id="792" name="Google Shape;792;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3" name="Google Shape;793;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799" name="Google Shape;799;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ideas still to come</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decide which number of clusters is best? </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Do we decide or let the algorithm decide?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can we measure “goodness of fit” for clustering without a </a:t>
            </a:r>
            <a:r>
              <a:rPr b="1" lang="en" sz="2900">
                <a:solidFill>
                  <a:srgbClr val="434343"/>
                </a:solidFill>
                <a:latin typeface="Montserrat"/>
                <a:ea typeface="Montserrat"/>
                <a:cs typeface="Montserrat"/>
                <a:sym typeface="Montserrat"/>
              </a:rPr>
              <a:t>y</a:t>
            </a:r>
            <a:r>
              <a:rPr lang="en" sz="2900">
                <a:solidFill>
                  <a:srgbClr val="434343"/>
                </a:solidFill>
                <a:latin typeface="Montserrat"/>
                <a:ea typeface="Montserrat"/>
                <a:cs typeface="Montserrat"/>
                <a:sym typeface="Montserrat"/>
              </a:rPr>
              <a:t> label for comparison?</a:t>
            </a:r>
            <a:endParaRPr sz="2900">
              <a:solidFill>
                <a:srgbClr val="434343"/>
              </a:solidFill>
              <a:latin typeface="Montserrat"/>
              <a:ea typeface="Montserrat"/>
              <a:cs typeface="Montserrat"/>
              <a:sym typeface="Montserrat"/>
            </a:endParaRPr>
          </a:p>
        </p:txBody>
      </p:sp>
      <p:pic>
        <p:nvPicPr>
          <p:cNvPr descr="watermark.jpg" id="800" name="Google Shape;800;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1" name="Google Shape;801;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i="1" lang="en" sz="2900">
                <a:solidFill>
                  <a:srgbClr val="434343"/>
                </a:solidFill>
                <a:latin typeface="Montserrat"/>
                <a:ea typeface="Montserrat"/>
                <a:cs typeface="Montserrat"/>
                <a:sym typeface="Montserrat"/>
              </a:rPr>
              <a:t>Important Note:</a:t>
            </a:r>
            <a:endParaRPr b="1"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Do not confuse K-Means with KNN!</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The “K” is completely different in both algorithms, they solve completely different problems and are not related in any way!</a:t>
            </a:r>
            <a:endParaRPr i="1"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07" name="Google Shape;807;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Machine Learning as an art: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is ground truth?</a:t>
            </a:r>
            <a:endParaRPr i="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trade-offs are we making by using unsupervised learning as a substitute for ground </a:t>
            </a:r>
            <a:r>
              <a:rPr i="1" lang="en" sz="2900">
                <a:solidFill>
                  <a:srgbClr val="434343"/>
                </a:solidFill>
                <a:latin typeface="Montserrat"/>
                <a:ea typeface="Montserrat"/>
                <a:cs typeface="Montserrat"/>
                <a:sym typeface="Montserrat"/>
              </a:rPr>
              <a:t>truth of the y label that was not given?</a:t>
            </a:r>
            <a:endParaRPr i="1" sz="2900">
              <a:solidFill>
                <a:srgbClr val="434343"/>
              </a:solidFill>
              <a:latin typeface="Montserrat"/>
              <a:ea typeface="Montserrat"/>
              <a:cs typeface="Montserrat"/>
              <a:sym typeface="Montserrat"/>
            </a:endParaRPr>
          </a:p>
        </p:txBody>
      </p:sp>
      <p:pic>
        <p:nvPicPr>
          <p:cNvPr descr="watermark.jpg" id="808" name="Google Shape;808;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9" name="Google Shape;809;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15" name="Google Shape;815;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these ideas in mind as we discover the different algorithms behind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keep in mind that it’s much harder to compare unsupervised algorithms against each other due to the lack of ground truth based performance metrics (e.g. can’t use accuracy or RMSE).</a:t>
            </a:r>
            <a:endParaRPr sz="2900">
              <a:solidFill>
                <a:srgbClr val="434343"/>
              </a:solidFill>
              <a:latin typeface="Montserrat"/>
              <a:ea typeface="Montserrat"/>
              <a:cs typeface="Montserrat"/>
              <a:sym typeface="Montserrat"/>
            </a:endParaRPr>
          </a:p>
        </p:txBody>
      </p:sp>
      <p:pic>
        <p:nvPicPr>
          <p:cNvPr descr="watermark.jpg" id="816" name="Google Shape;816;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7" name="Google Shape;817;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p:txBody>
      </p:sp>
      <p:sp>
        <p:nvSpPr>
          <p:cNvPr id="823" name="Google Shape;823;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History, Intuition and Theory</a:t>
            </a:r>
            <a:endParaRPr/>
          </a:p>
        </p:txBody>
      </p:sp>
      <p:pic>
        <p:nvPicPr>
          <p:cNvPr descr="watermark.jpg" id="824" name="Google Shape;82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5" name="Google Shape;82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1" name="Google Shape;831;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briefly go through a tour of the </a:t>
            </a:r>
            <a:r>
              <a:rPr lang="en" sz="2900">
                <a:solidFill>
                  <a:srgbClr val="434343"/>
                </a:solidFill>
                <a:latin typeface="Montserrat"/>
                <a:ea typeface="Montserrat"/>
                <a:cs typeface="Montserrat"/>
                <a:sym typeface="Montserrat"/>
              </a:rPr>
              <a:t>timeline</a:t>
            </a:r>
            <a:r>
              <a:rPr lang="en" sz="2900">
                <a:solidFill>
                  <a:srgbClr val="434343"/>
                </a:solidFill>
                <a:latin typeface="Montserrat"/>
                <a:ea typeface="Montserrat"/>
                <a:cs typeface="Montserrat"/>
                <a:sym typeface="Montserrat"/>
              </a:rPr>
              <a:t> of the development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Afterwards, we’ll dive deeper into the main method and concepts.</a:t>
            </a:r>
            <a:endParaRPr sz="2900">
              <a:solidFill>
                <a:srgbClr val="434343"/>
              </a:solidFill>
              <a:latin typeface="Montserrat"/>
              <a:ea typeface="Montserrat"/>
              <a:cs typeface="Montserrat"/>
              <a:sym typeface="Montserrat"/>
            </a:endParaRPr>
          </a:p>
        </p:txBody>
      </p:sp>
      <p:pic>
        <p:nvPicPr>
          <p:cNvPr descr="watermark.jpg" id="832" name="Google Shape;832;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3" name="Google Shape;833;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39" name="Google Shape;839;p46"/>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Hugo Steinhaus was the mathematician who began laying out the groundwork for clustering methods.</a:t>
            </a:r>
            <a:endParaRPr sz="2900">
              <a:solidFill>
                <a:srgbClr val="434343"/>
              </a:solidFill>
              <a:latin typeface="Montserrat"/>
              <a:ea typeface="Montserrat"/>
              <a:cs typeface="Montserrat"/>
              <a:sym typeface="Montserrat"/>
            </a:endParaRPr>
          </a:p>
        </p:txBody>
      </p:sp>
      <p:pic>
        <p:nvPicPr>
          <p:cNvPr descr="watermark.jpg" id="840" name="Google Shape;84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1" name="Google Shape;841;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42" name="Google Shape;842;p46"/>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48" name="Google Shape;848;p47"/>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1940s-1950s: Hugo Steinhaus Polish mathematician and professor.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During WWII he was in hiding from Nazi occupation, yet still taught clandestine math classes from memory, since higher education for Poles was forbidden!</a:t>
            </a:r>
            <a:endParaRPr sz="2900">
              <a:solidFill>
                <a:srgbClr val="434343"/>
              </a:solidFill>
              <a:latin typeface="Montserrat"/>
              <a:ea typeface="Montserrat"/>
              <a:cs typeface="Montserrat"/>
              <a:sym typeface="Montserrat"/>
            </a:endParaRPr>
          </a:p>
        </p:txBody>
      </p:sp>
      <p:pic>
        <p:nvPicPr>
          <p:cNvPr descr="watermark.jpg" id="849" name="Google Shape;84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0" name="Google Shape;850;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51" name="Google Shape;851;p47"/>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57" name="Google Shape;857;p48"/>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 even established statistical methods for estimating German </a:t>
            </a:r>
            <a:r>
              <a:rPr lang="en" sz="2900">
                <a:solidFill>
                  <a:srgbClr val="434343"/>
                </a:solidFill>
                <a:latin typeface="Montserrat"/>
                <a:ea typeface="Montserrat"/>
                <a:cs typeface="Montserrat"/>
                <a:sym typeface="Montserrat"/>
              </a:rPr>
              <a:t>casualty</a:t>
            </a:r>
            <a:r>
              <a:rPr lang="en" sz="2900">
                <a:solidFill>
                  <a:srgbClr val="434343"/>
                </a:solidFill>
                <a:latin typeface="Montserrat"/>
                <a:ea typeface="Montserrat"/>
                <a:cs typeface="Montserrat"/>
                <a:sym typeface="Montserrat"/>
              </a:rPr>
              <a:t> rates based simply on relative frequencies of obituaries in local newspapers.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WWII he helped establish the mathematics department at the University of Wrocław.</a:t>
            </a:r>
            <a:endParaRPr sz="2900">
              <a:solidFill>
                <a:srgbClr val="434343"/>
              </a:solidFill>
              <a:latin typeface="Montserrat"/>
              <a:ea typeface="Montserrat"/>
              <a:cs typeface="Montserrat"/>
              <a:sym typeface="Montserrat"/>
            </a:endParaRPr>
          </a:p>
        </p:txBody>
      </p:sp>
      <p:pic>
        <p:nvPicPr>
          <p:cNvPr descr="watermark.jpg" id="858" name="Google Shape;858;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9" name="Google Shape;859;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0" name="Google Shape;860;p48"/>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K-Means Clustering</a:t>
            </a:r>
            <a:endParaRPr>
              <a:latin typeface="Montserrat"/>
              <a:ea typeface="Montserrat"/>
              <a:cs typeface="Montserrat"/>
              <a:sym typeface="Montserrat"/>
            </a:endParaRPr>
          </a:p>
        </p:txBody>
      </p:sp>
      <p:sp>
        <p:nvSpPr>
          <p:cNvPr id="866" name="Google Shape;866;p49"/>
          <p:cNvSpPr txBox="1"/>
          <p:nvPr>
            <p:ph idx="1" type="body"/>
          </p:nvPr>
        </p:nvSpPr>
        <p:spPr>
          <a:xfrm>
            <a:off x="311700" y="1152475"/>
            <a:ext cx="71634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was at the University of Wrocław where he began to develop the ideas that would become the foundation of K-Means clustering!</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Check out his Wikipedia page for more interesting stories from his incredible life!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867" name="Google Shape;86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8" name="Google Shape;86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69" name="Google Shape;869;p49"/>
          <p:cNvPicPr preferRelativeResize="0"/>
          <p:nvPr/>
        </p:nvPicPr>
        <p:blipFill>
          <a:blip r:embed="rId4">
            <a:alphaModFix/>
          </a:blip>
          <a:stretch>
            <a:fillRect/>
          </a:stretch>
        </p:blipFill>
        <p:spPr>
          <a:xfrm>
            <a:off x="7497425" y="1545350"/>
            <a:ext cx="1314550" cy="197509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75" name="Google Shape;875;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1957: Stuart Lloyd of Bell Labs developed the standard algorithmic technique for clustering related to K-Means.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Lloyd did not publish his technique in a journal until 1982.</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1965 Edward W. Forgy published the clustering technique, thus both Lloyd and Forgy are credited with the development.</a:t>
            </a:r>
            <a:endParaRPr sz="2900">
              <a:solidFill>
                <a:srgbClr val="434343"/>
              </a:solidFill>
              <a:latin typeface="Montserrat"/>
              <a:ea typeface="Montserrat"/>
              <a:cs typeface="Montserrat"/>
              <a:sym typeface="Montserrat"/>
            </a:endParaRPr>
          </a:p>
        </p:txBody>
      </p:sp>
      <p:pic>
        <p:nvPicPr>
          <p:cNvPr descr="watermark.jpg" id="876" name="Google Shape;876;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7" name="Google Shape;877;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83" name="Google Shape;883;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1967: James MacQueen of UCLA develops and publishes “</a:t>
            </a:r>
            <a:r>
              <a:rPr i="1" lang="en" sz="2900">
                <a:solidFill>
                  <a:srgbClr val="434343"/>
                </a:solidFill>
                <a:latin typeface="Montserrat"/>
                <a:ea typeface="Montserrat"/>
                <a:cs typeface="Montserrat"/>
                <a:sym typeface="Montserrat"/>
              </a:rPr>
              <a:t>Some methods for classification and analysis of multivariate observations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the first publication to introduce the term “K-Means” as a sequential clustering algorithm.</a:t>
            </a:r>
            <a:endParaRPr sz="2900">
              <a:solidFill>
                <a:srgbClr val="434343"/>
              </a:solidFill>
              <a:latin typeface="Montserrat"/>
              <a:ea typeface="Montserrat"/>
              <a:cs typeface="Montserrat"/>
              <a:sym typeface="Montserrat"/>
            </a:endParaRPr>
          </a:p>
        </p:txBody>
      </p:sp>
      <p:pic>
        <p:nvPicPr>
          <p:cNvPr descr="watermark.jpg" id="884" name="Google Shape;884;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5" name="Google Shape;88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1" name="Google Shape;891;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main concept is actually very simple!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an example of </a:t>
            </a:r>
            <a:r>
              <a:rPr lang="en" sz="2900">
                <a:solidFill>
                  <a:srgbClr val="434343"/>
                </a:solidFill>
                <a:latin typeface="Montserrat"/>
                <a:ea typeface="Montserrat"/>
                <a:cs typeface="Montserrat"/>
                <a:sym typeface="Montserrat"/>
              </a:rPr>
              <a:t>clustering</a:t>
            </a:r>
            <a:r>
              <a:rPr lang="en" sz="2900">
                <a:solidFill>
                  <a:srgbClr val="434343"/>
                </a:solidFill>
                <a:latin typeface="Montserrat"/>
                <a:ea typeface="Montserrat"/>
                <a:cs typeface="Montserrat"/>
                <a:sym typeface="Montserrat"/>
              </a:rPr>
              <a:t> unlabeled data.</a:t>
            </a:r>
            <a:endParaRPr sz="2900">
              <a:solidFill>
                <a:srgbClr val="434343"/>
              </a:solidFill>
              <a:latin typeface="Montserrat"/>
              <a:ea typeface="Montserrat"/>
              <a:cs typeface="Montserrat"/>
              <a:sym typeface="Montserrat"/>
            </a:endParaRPr>
          </a:p>
        </p:txBody>
      </p:sp>
      <p:pic>
        <p:nvPicPr>
          <p:cNvPr descr="watermark.jpg" id="892" name="Google Shape;892;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3" name="Google Shape;893;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899" name="Google Shape;899;p5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First a set of properties each point must satisfy: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must belong to a cluster.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point can only belong to one cluster (no single point can belong to multiple clusters).</a:t>
            </a:r>
            <a:endParaRPr sz="2900">
              <a:solidFill>
                <a:srgbClr val="434343"/>
              </a:solidFill>
              <a:latin typeface="Montserrat"/>
              <a:ea typeface="Montserrat"/>
              <a:cs typeface="Montserrat"/>
              <a:sym typeface="Montserrat"/>
            </a:endParaRPr>
          </a:p>
        </p:txBody>
      </p:sp>
      <p:pic>
        <p:nvPicPr>
          <p:cNvPr descr="watermark.jpg" id="900" name="Google Shape;900;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1" name="Google Shape;901;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07" name="Google Shape;907;p5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 how does K-Means clustering actually work?</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8" name="Google Shape;908;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9" name="Google Shape;909;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10" name="Google Shape;910;p5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11" name="Google Shape;911;p5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12" name="Google Shape;912;p5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18" name="Google Shape;918;p5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For visualization purposes, we’ll work with a simple dataset with only 2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9" name="Google Shape;919;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0" name="Google Shape;920;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21" name="Google Shape;921;p5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22" name="Google Shape;922;p5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23" name="Google Shape;923;p5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29" name="Google Shape;929;p5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process shown here easily extends to </a:t>
            </a:r>
            <a:r>
              <a:rPr b="1" lang="en" sz="2900">
                <a:solidFill>
                  <a:srgbClr val="434343"/>
                </a:solidFill>
                <a:latin typeface="Montserrat"/>
                <a:ea typeface="Montserrat"/>
                <a:cs typeface="Montserrat"/>
                <a:sym typeface="Montserrat"/>
              </a:rPr>
              <a:t>N</a:t>
            </a:r>
            <a:r>
              <a:rPr lang="en" sz="2900">
                <a:solidFill>
                  <a:srgbClr val="434343"/>
                </a:solidFill>
                <a:latin typeface="Montserrat"/>
                <a:ea typeface="Montserrat"/>
                <a:cs typeface="Montserrat"/>
                <a:sym typeface="Montserrat"/>
              </a:rPr>
              <a:t> feature </a:t>
            </a:r>
            <a:r>
              <a:rPr lang="en" sz="2900">
                <a:solidFill>
                  <a:srgbClr val="434343"/>
                </a:solidFill>
                <a:latin typeface="Montserrat"/>
                <a:ea typeface="Montserrat"/>
                <a:cs typeface="Montserrat"/>
                <a:sym typeface="Montserrat"/>
              </a:rPr>
              <a:t>dimensions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0" name="Google Shape;930;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1" name="Google Shape;931;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32" name="Google Shape;932;p5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33" name="Google Shape;933;p5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34" name="Google Shape;934;p5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40" name="Google Shape;940;p5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41" name="Google Shape;941;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2" name="Google Shape;942;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43" name="Google Shape;943;p5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44" name="Google Shape;944;p5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45" name="Google Shape;945;p5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1" name="Google Shape;951;p5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0: Start with unlabeled data (only features).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2" name="Google Shape;952;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3" name="Google Shape;953;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54" name="Google Shape;954;p5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55" name="Google Shape;955;p5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56" name="Google Shape;956;p5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8"/>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8"/>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8"/>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8"/>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8"/>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8"/>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8"/>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8"/>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8"/>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8"/>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8"/>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73" name="Google Shape;973;p5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a:t>
            </a:r>
            <a:r>
              <a:rPr i="1" lang="en" sz="2900">
                <a:solidFill>
                  <a:srgbClr val="434343"/>
                </a:solidFill>
                <a:latin typeface="Montserrat"/>
                <a:ea typeface="Montserrat"/>
                <a:cs typeface="Montserrat"/>
                <a:sym typeface="Montserrat"/>
              </a:rPr>
              <a:t>If we had the group labels, it wouldn’t make sense to cluster!</a:t>
            </a:r>
            <a:endParaRPr i="1" sz="2900">
              <a:solidFill>
                <a:srgbClr val="434343"/>
              </a:solidFill>
              <a:latin typeface="Montserrat"/>
              <a:ea typeface="Montserrat"/>
              <a:cs typeface="Montserrat"/>
              <a:sym typeface="Montserrat"/>
            </a:endParaRPr>
          </a:p>
        </p:txBody>
      </p:sp>
      <p:pic>
        <p:nvPicPr>
          <p:cNvPr descr="watermark.jpg" id="974" name="Google Shape;97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76" name="Google Shape;976;p5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77" name="Google Shape;977;p5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978" name="Google Shape;978;p5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9"/>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9"/>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59"/>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59"/>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9"/>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9"/>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9"/>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59"/>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9"/>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9"/>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9"/>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95" name="Google Shape;995;p6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Choose the number of clusters to create (this is the K value).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96" name="Google Shape;996;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7" name="Google Shape;997;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8" name="Google Shape;998;p6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999" name="Google Shape;999;p6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00" name="Google Shape;1000;p6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0"/>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0"/>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0"/>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0"/>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0"/>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0"/>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0"/>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0"/>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0"/>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0"/>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0"/>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17" name="Google Shape;1017;p6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1: We’ll choose K=3. Note in most situations you won’t visualize the data!</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18" name="Google Shape;1018;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9" name="Google Shape;1019;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20" name="Google Shape;1020;p6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21" name="Google Shape;1021;p6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22" name="Google Shape;1022;p6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1"/>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1"/>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1"/>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1"/>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1"/>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1"/>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1"/>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1"/>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1"/>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1"/>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1"/>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Clustering</a:t>
            </a:r>
            <a:endParaRPr b="1">
              <a:latin typeface="Montserrat"/>
              <a:ea typeface="Montserrat"/>
              <a:cs typeface="Montserrat"/>
              <a:sym typeface="Montserrat"/>
            </a:endParaRPr>
          </a:p>
        </p:txBody>
      </p:sp>
      <p:sp>
        <p:nvSpPr>
          <p:cNvPr id="87" name="Google Shape;87;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Concepts</a:t>
            </a:r>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9" name="Google Shape;1039;p6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a:t>
            </a:r>
            <a:endParaRPr sz="2900">
              <a:solidFill>
                <a:srgbClr val="434343"/>
              </a:solidFill>
              <a:latin typeface="Montserrat"/>
              <a:ea typeface="Montserrat"/>
              <a:cs typeface="Montserrat"/>
              <a:sym typeface="Montserrat"/>
            </a:endParaRPr>
          </a:p>
        </p:txBody>
      </p:sp>
      <p:pic>
        <p:nvPicPr>
          <p:cNvPr descr="watermark.jpg" id="1040" name="Google Shape;1040;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42" name="Google Shape;1042;p6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43" name="Google Shape;1043;p6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44" name="Google Shape;1044;p6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62"/>
          <p:cNvSpPr/>
          <p:nvPr/>
        </p:nvSpPr>
        <p:spPr>
          <a:xfrm>
            <a:off x="3442725" y="2569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62"/>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2"/>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62"/>
          <p:cNvSpPr/>
          <p:nvPr/>
        </p:nvSpPr>
        <p:spPr>
          <a:xfrm>
            <a:off x="3642325" y="2904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62"/>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2"/>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2"/>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2"/>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62"/>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62"/>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2"/>
          <p:cNvSpPr/>
          <p:nvPr/>
        </p:nvSpPr>
        <p:spPr>
          <a:xfrm>
            <a:off x="5247100"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61" name="Google Shape;1061;p6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Randomly select K distinct data points. Our K=3:</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62" name="Google Shape;1062;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3" name="Google Shape;1063;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64" name="Google Shape;1064;p6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65" name="Google Shape;1065;p6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66" name="Google Shape;1066;p6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3"/>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63"/>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3"/>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63"/>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63"/>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3"/>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3"/>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3"/>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63"/>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6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83" name="Google Shape;1083;p6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2: We’ll treat these new K points as our “cluster”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084" name="Google Shape;1084;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5" name="Google Shape;1085;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86" name="Google Shape;1086;p6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087" name="Google Shape;1087;p6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088" name="Google Shape;1088;p6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4"/>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4"/>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4"/>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4"/>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4"/>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4"/>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4"/>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64"/>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4"/>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6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05" name="Google Shape;1105;p6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06" name="Google Shape;1106;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7" name="Google Shape;1107;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08" name="Google Shape;1108;p6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09" name="Google Shape;1109;p6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10" name="Google Shape;1110;p6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65"/>
          <p:cNvSpPr/>
          <p:nvPr/>
        </p:nvSpPr>
        <p:spPr>
          <a:xfrm>
            <a:off x="3883175" y="2588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65"/>
          <p:cNvSpPr/>
          <p:nvPr/>
        </p:nvSpPr>
        <p:spPr>
          <a:xfrm>
            <a:off x="4038575" y="3177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5"/>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5"/>
          <p:cNvSpPr/>
          <p:nvPr/>
        </p:nvSpPr>
        <p:spPr>
          <a:xfrm>
            <a:off x="3747525" y="37124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5"/>
          <p:cNvSpPr/>
          <p:nvPr/>
        </p:nvSpPr>
        <p:spPr>
          <a:xfrm>
            <a:off x="4187975" y="37311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65"/>
          <p:cNvSpPr/>
          <p:nvPr/>
        </p:nvSpPr>
        <p:spPr>
          <a:xfrm>
            <a:off x="3947125" y="40478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65"/>
          <p:cNvSpPr/>
          <p:nvPr/>
        </p:nvSpPr>
        <p:spPr>
          <a:xfrm>
            <a:off x="5347725" y="2874275"/>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5"/>
          <p:cNvSpPr/>
          <p:nvPr/>
        </p:nvSpPr>
        <p:spPr>
          <a:xfrm>
            <a:off x="5788175" y="28929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5"/>
          <p:cNvSpPr/>
          <p:nvPr/>
        </p:nvSpPr>
        <p:spPr>
          <a:xfrm>
            <a:off x="5547325" y="3209650"/>
            <a:ext cx="155400" cy="1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6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7" name="Google Shape;1127;p6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Assign each remaining point to the nearest “cluster”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28" name="Google Shape;1128;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9" name="Google Shape;1129;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30" name="Google Shape;1130;p6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31" name="Google Shape;1131;p6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32" name="Google Shape;1132;p6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6"/>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49" name="Google Shape;1149;p6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3: Note how this is using a distance metric to judge the nearest point.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52" name="Google Shape;1152;p6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53" name="Google Shape;1153;p6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54" name="Google Shape;1154;p6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7"/>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7"/>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7"/>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7"/>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7"/>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7"/>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7"/>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7"/>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7"/>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7"/>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7"/>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9" name="Shape 1169"/>
        <p:cNvGrpSpPr/>
        <p:nvPr/>
      </p:nvGrpSpPr>
      <p:grpSpPr>
        <a:xfrm>
          <a:off x="0" y="0"/>
          <a:ext cx="0" cy="0"/>
          <a:chOff x="0" y="0"/>
          <a:chExt cx="0" cy="0"/>
        </a:xfrm>
      </p:grpSpPr>
      <p:sp>
        <p:nvSpPr>
          <p:cNvPr id="1170" name="Google Shape;117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71" name="Google Shape;1171;p6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a:t>
            </a:r>
            <a:r>
              <a:rPr lang="en" sz="2900">
                <a:solidFill>
                  <a:srgbClr val="434343"/>
                </a:solidFill>
                <a:latin typeface="Montserrat"/>
                <a:ea typeface="Montserrat"/>
                <a:cs typeface="Montserrat"/>
                <a:sym typeface="Montserrat"/>
              </a:rPr>
              <a:t>Calculate</a:t>
            </a:r>
            <a:r>
              <a:rPr lang="en" sz="2900">
                <a:solidFill>
                  <a:srgbClr val="434343"/>
                </a:solidFill>
                <a:latin typeface="Montserrat"/>
                <a:ea typeface="Montserrat"/>
                <a:cs typeface="Montserrat"/>
                <a:sym typeface="Montserrat"/>
              </a:rPr>
              <a:t> the center of the cluster points (mean value of each point vector).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72" name="Google Shape;117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3" name="Google Shape;117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74" name="Google Shape;1174;p6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75" name="Google Shape;1175;p6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76" name="Google Shape;1176;p6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8"/>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8"/>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68"/>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68"/>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8"/>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68"/>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68"/>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8"/>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8"/>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68"/>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68"/>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93" name="Google Shape;1193;p6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 Calculate the center of the cluster points (mean value of point vectors).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194" name="Google Shape;119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5" name="Google Shape;119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96" name="Google Shape;1196;p6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197" name="Google Shape;1197;p6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198" name="Google Shape;1198;p6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9"/>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69"/>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9"/>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69"/>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69"/>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9"/>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9"/>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9"/>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9"/>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9"/>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9"/>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69"/>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69"/>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9"/>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8" name="Google Shape;1218;p7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19" name="Google Shape;121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0" name="Google Shape;122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21" name="Google Shape;1221;p7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22" name="Google Shape;1222;p7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23" name="Google Shape;1223;p7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70"/>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70"/>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70"/>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70"/>
          <p:cNvSpPr/>
          <p:nvPr/>
        </p:nvSpPr>
        <p:spPr>
          <a:xfrm>
            <a:off x="3642325" y="2904850"/>
            <a:ext cx="155400" cy="155400"/>
          </a:xfrm>
          <a:prstGeom prst="ellipse">
            <a:avLst/>
          </a:prstGeom>
          <a:solidFill>
            <a:srgbClr val="1155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70"/>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70"/>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70"/>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70"/>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70"/>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0"/>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0"/>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0"/>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0"/>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0"/>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43" name="Google Shape;1243;p7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 Now assign each point to the nearest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44" name="Google Shape;1244;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5" name="Google Shape;1245;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6" name="Google Shape;1246;p7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47" name="Google Shape;1247;p7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48" name="Google Shape;1248;p7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71"/>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71"/>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71"/>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1"/>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1"/>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1"/>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1"/>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1"/>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1"/>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1"/>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1"/>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1"/>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71"/>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71"/>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Clustering uses </a:t>
            </a:r>
            <a:r>
              <a:rPr b="1" lang="en" sz="2900">
                <a:solidFill>
                  <a:srgbClr val="434343"/>
                </a:solidFill>
                <a:latin typeface="Montserrat"/>
                <a:ea typeface="Montserrat"/>
                <a:cs typeface="Montserrat"/>
                <a:sym typeface="Montserrat"/>
              </a:rPr>
              <a:t>unlabeled data</a:t>
            </a:r>
            <a:r>
              <a:rPr lang="en" sz="2900">
                <a:solidFill>
                  <a:srgbClr val="434343"/>
                </a:solidFill>
                <a:latin typeface="Montserrat"/>
                <a:ea typeface="Montserrat"/>
                <a:cs typeface="Montserrat"/>
                <a:sym typeface="Montserrat"/>
              </a:rPr>
              <a:t> and looks for similarities between groups (clusters) in order to attempt to segment the data into separate clusters.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that we don’t actually know the true correct label for this data!</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68" name="Google Shape;1268;p72"/>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repeat steps 4 and 5 until there are no more cluster reassignments.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69" name="Google Shape;126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0" name="Google Shape;127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71" name="Google Shape;1271;p72"/>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72" name="Google Shape;1272;p72"/>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73" name="Google Shape;1273;p72"/>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2"/>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2"/>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2"/>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2"/>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2"/>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2"/>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2"/>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72"/>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72"/>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72"/>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72"/>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72"/>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2"/>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2"/>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93" name="Google Shape;1293;p7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a:t>
            </a:r>
            <a:r>
              <a:rPr lang="en" sz="2900">
                <a:solidFill>
                  <a:srgbClr val="434343"/>
                </a:solidFill>
                <a:latin typeface="Montserrat"/>
                <a:ea typeface="Montserrat"/>
                <a:cs typeface="Montserrat"/>
                <a:sym typeface="Montserrat"/>
              </a:rPr>
              <a:t>Recalculate</a:t>
            </a:r>
            <a:r>
              <a:rPr lang="en" sz="2900">
                <a:solidFill>
                  <a:srgbClr val="434343"/>
                </a:solidFill>
                <a:latin typeface="Montserrat"/>
                <a:ea typeface="Montserrat"/>
                <a:cs typeface="Montserrat"/>
                <a:sym typeface="Montserrat"/>
              </a:rPr>
              <a:t>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294" name="Google Shape;1294;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96" name="Google Shape;1296;p7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297" name="Google Shape;1297;p7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298" name="Google Shape;1298;p7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3"/>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7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73"/>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7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7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7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3"/>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73"/>
          <p:cNvSpPr/>
          <p:nvPr/>
        </p:nvSpPr>
        <p:spPr>
          <a:xfrm rot="10800000">
            <a:off x="3662950" y="2588150"/>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7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18" name="Google Shape;1318;p7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4b: Recalculate new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9" name="Google Shape;1319;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7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22" name="Google Shape;1322;p7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23" name="Google Shape;1323;p7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4"/>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4"/>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7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7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74"/>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7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7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7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sp>
        <p:nvSpPr>
          <p:cNvPr id="1342" name="Google Shape;1342;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43" name="Google Shape;1343;p7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Step 5b: Assign points to nearest cluster center.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4" name="Google Shape;1344;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5" name="Google Shape;1345;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6" name="Google Shape;1346;p7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47" name="Google Shape;1347;p7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48" name="Google Shape;1348;p7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5"/>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5"/>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5"/>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5"/>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5"/>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5"/>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5"/>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5"/>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5"/>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5"/>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5"/>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5"/>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5"/>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5"/>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68" name="Google Shape;1368;p7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there are no more reassignments, we’re done! The clusters have been found.</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69" name="Google Shape;1369;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0" name="Google Shape;1370;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71" name="Google Shape;1371;p7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372" name="Google Shape;1372;p7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373" name="Google Shape;1373;p7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6"/>
          <p:cNvSpPr/>
          <p:nvPr/>
        </p:nvSpPr>
        <p:spPr>
          <a:xfrm>
            <a:off x="3442725" y="2569475"/>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6"/>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6"/>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6"/>
          <p:cNvSpPr/>
          <p:nvPr/>
        </p:nvSpPr>
        <p:spPr>
          <a:xfrm>
            <a:off x="3642325" y="2904850"/>
            <a:ext cx="155400" cy="155400"/>
          </a:xfrm>
          <a:prstGeom prst="ellipse">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6"/>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6"/>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6"/>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6"/>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6"/>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6"/>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6"/>
          <p:cNvSpPr/>
          <p:nvPr/>
        </p:nvSpPr>
        <p:spPr>
          <a:xfrm>
            <a:off x="5247100" y="3177650"/>
            <a:ext cx="155400" cy="155400"/>
          </a:xfrm>
          <a:prstGeom prst="ellipse">
            <a:avLst/>
          </a:prstGeom>
          <a:solidFill>
            <a:srgbClr val="6AA84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6"/>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6"/>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6"/>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393" name="Google Shape;1393;p7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Upcoming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394" name="Google Shape;1394;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5" name="Google Shape;1395;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01" name="Google Shape;140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continue by coding out an example of K-Means clustering, then we’ll revisit these considerations when they naturally appear after we find the first set of clusters for a given K.</a:t>
            </a:r>
            <a:endParaRPr sz="2900">
              <a:solidFill>
                <a:srgbClr val="434343"/>
              </a:solidFill>
              <a:latin typeface="Montserrat"/>
              <a:ea typeface="Montserrat"/>
              <a:cs typeface="Montserrat"/>
              <a:sym typeface="Montserrat"/>
            </a:endParaRPr>
          </a:p>
        </p:txBody>
      </p:sp>
      <p:pic>
        <p:nvPicPr>
          <p:cNvPr descr="watermark.jpg" id="1402" name="Google Shape;140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03" name="Google Shape;140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7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09" name="Google Shape;1409;p7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pic>
        <p:nvPicPr>
          <p:cNvPr descr="watermark.jpg" id="1410" name="Google Shape;141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1" name="Google Shape;141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8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17" name="Google Shape;1417;p8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Preparation and Model Fitting</a:t>
            </a:r>
            <a:endParaRPr/>
          </a:p>
        </p:txBody>
      </p:sp>
      <p:pic>
        <p:nvPicPr>
          <p:cNvPr descr="watermark.jpg" id="1418" name="Google Shape;1418;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9" name="Google Shape;1419;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8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Example</a:t>
            </a:r>
            <a:endParaRPr b="1">
              <a:latin typeface="Montserrat"/>
              <a:ea typeface="Montserrat"/>
              <a:cs typeface="Montserrat"/>
              <a:sym typeface="Montserrat"/>
            </a:endParaRPr>
          </a:p>
        </p:txBody>
      </p:sp>
      <p:sp>
        <p:nvSpPr>
          <p:cNvPr id="1425" name="Google Shape;1425;p8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 K Value</a:t>
            </a:r>
            <a:endParaRPr/>
          </a:p>
        </p:txBody>
      </p:sp>
      <p:pic>
        <p:nvPicPr>
          <p:cNvPr descr="watermark.jpg" id="1426" name="Google Shape;1426;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7" name="Google Shape;1427;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an example data set:</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6" name="Google Shape;106;p19"/>
          <p:cNvGraphicFramePr/>
          <p:nvPr/>
        </p:nvGraphicFramePr>
        <p:xfrm>
          <a:off x="2190375" y="2103875"/>
          <a:ext cx="3000000" cy="3000000"/>
        </p:xfrm>
        <a:graphic>
          <a:graphicData uri="http://schemas.openxmlformats.org/drawingml/2006/table">
            <a:tbl>
              <a:tblPr>
                <a:noFill/>
                <a:tableStyleId>{BE7019DD-6EE3-4A1F-A7F7-61528FF5059B}</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33" name="Google Shape;1433;p8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Recall our previous</a:t>
            </a:r>
            <a:r>
              <a:rPr b="1" lang="en" sz="2900">
                <a:solidFill>
                  <a:srgbClr val="434343"/>
                </a:solidFill>
                <a:latin typeface="Montserrat"/>
                <a:ea typeface="Montserrat"/>
                <a:cs typeface="Montserrat"/>
                <a:sym typeface="Montserrat"/>
              </a:rPr>
              <a:t> considerations:</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do we choose a reasonable value for K number of clusters?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there any way we can evaluate how good our current K value is at determining clusters?</a:t>
            </a:r>
            <a:endParaRPr sz="2900">
              <a:solidFill>
                <a:srgbClr val="434343"/>
              </a:solidFill>
              <a:latin typeface="Montserrat"/>
              <a:ea typeface="Montserrat"/>
              <a:cs typeface="Montserrat"/>
              <a:sym typeface="Montserrat"/>
            </a:endParaRPr>
          </a:p>
        </p:txBody>
      </p:sp>
      <p:pic>
        <p:nvPicPr>
          <p:cNvPr descr="watermark.jpg" id="1434" name="Google Shape;1434;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35" name="Google Shape;1435;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9" name="Shape 1439"/>
        <p:cNvGrpSpPr/>
        <p:nvPr/>
      </p:nvGrpSpPr>
      <p:grpSpPr>
        <a:xfrm>
          <a:off x="0" y="0"/>
          <a:ext cx="0" cy="0"/>
          <a:chOff x="0" y="0"/>
          <a:chExt cx="0" cy="0"/>
        </a:xfrm>
      </p:grpSpPr>
      <p:sp>
        <p:nvSpPr>
          <p:cNvPr id="1440" name="Google Shape;1440;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41" name="Google Shape;1441;p83"/>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have 3 clusters, how can we measure “goodness of fit”?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42" name="Google Shape;1442;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43" name="Google Shape;1443;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44" name="Google Shape;1444;p83"/>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45" name="Google Shape;1445;p83"/>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46" name="Google Shape;1446;p83"/>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83"/>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83"/>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83"/>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83"/>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83"/>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83"/>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83"/>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83"/>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83"/>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83"/>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83"/>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83"/>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83"/>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83"/>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66" name="Google Shape;1466;p8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measure the sum of the distances from points to cluster centers.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67" name="Google Shape;1467;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68" name="Google Shape;1468;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69" name="Google Shape;1469;p84"/>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70" name="Google Shape;1470;p84"/>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71" name="Google Shape;1471;p84"/>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84"/>
          <p:cNvSpPr/>
          <p:nvPr/>
        </p:nvSpPr>
        <p:spPr>
          <a:xfrm>
            <a:off x="3442725" y="2569475"/>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84"/>
          <p:cNvSpPr/>
          <p:nvPr/>
        </p:nvSpPr>
        <p:spPr>
          <a:xfrm>
            <a:off x="3883175" y="25881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84"/>
          <p:cNvSpPr/>
          <p:nvPr/>
        </p:nvSpPr>
        <p:spPr>
          <a:xfrm>
            <a:off x="4038575" y="31776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84"/>
          <p:cNvSpPr/>
          <p:nvPr/>
        </p:nvSpPr>
        <p:spPr>
          <a:xfrm>
            <a:off x="3642325" y="2904850"/>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84"/>
          <p:cNvSpPr/>
          <p:nvPr/>
        </p:nvSpPr>
        <p:spPr>
          <a:xfrm>
            <a:off x="3747525" y="3712475"/>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4"/>
          <p:cNvSpPr/>
          <p:nvPr/>
        </p:nvSpPr>
        <p:spPr>
          <a:xfrm>
            <a:off x="4187975" y="37311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4"/>
          <p:cNvSpPr/>
          <p:nvPr/>
        </p:nvSpPr>
        <p:spPr>
          <a:xfrm>
            <a:off x="3947125" y="4047850"/>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4"/>
          <p:cNvSpPr/>
          <p:nvPr/>
        </p:nvSpPr>
        <p:spPr>
          <a:xfrm>
            <a:off x="5347725" y="2874275"/>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4"/>
          <p:cNvSpPr/>
          <p:nvPr/>
        </p:nvSpPr>
        <p:spPr>
          <a:xfrm>
            <a:off x="5788175" y="28929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4"/>
          <p:cNvSpPr/>
          <p:nvPr/>
        </p:nvSpPr>
        <p:spPr>
          <a:xfrm>
            <a:off x="5547325" y="3209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84"/>
          <p:cNvSpPr/>
          <p:nvPr/>
        </p:nvSpPr>
        <p:spPr>
          <a:xfrm>
            <a:off x="5247100" y="3177650"/>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84"/>
          <p:cNvSpPr/>
          <p:nvPr/>
        </p:nvSpPr>
        <p:spPr>
          <a:xfrm rot="10800000">
            <a:off x="3642325" y="2724875"/>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4"/>
          <p:cNvSpPr/>
          <p:nvPr/>
        </p:nvSpPr>
        <p:spPr>
          <a:xfrm rot="10800000">
            <a:off x="3947125" y="3596750"/>
            <a:ext cx="155400" cy="134400"/>
          </a:xfrm>
          <a:prstGeom prst="triangle">
            <a:avLst>
              <a:gd fmla="val 50000"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4"/>
          <p:cNvSpPr/>
          <p:nvPr/>
        </p:nvSpPr>
        <p:spPr>
          <a:xfrm rot="10800000">
            <a:off x="5503125" y="3029675"/>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85"/>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492" name="Google Shape;1492;p8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simple example starting with K=2.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493" name="Google Shape;1493;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4" name="Google Shape;1494;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95" name="Google Shape;1495;p85"/>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496" name="Google Shape;1496;p85"/>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497" name="Google Shape;1497;p85"/>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85"/>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5"/>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85"/>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85"/>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5"/>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85"/>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85"/>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5"/>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86"/>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12" name="Google Shape;1512;p8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measure the sum of the squared distances from points to the cluster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13" name="Google Shape;1513;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4" name="Google Shape;1514;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15" name="Google Shape;1515;p86"/>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16" name="Google Shape;1516;p86"/>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17" name="Google Shape;1517;p86"/>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86"/>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86"/>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6"/>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86"/>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86"/>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86"/>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86"/>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86"/>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87"/>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32" name="Google Shape;1532;p8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33" name="Google Shape;1533;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4" name="Google Shape;1534;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5" name="Google Shape;1535;p87"/>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36" name="Google Shape;1536;p87"/>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37" name="Google Shape;1537;p87"/>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87"/>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87"/>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7"/>
          <p:cNvSpPr/>
          <p:nvPr/>
        </p:nvSpPr>
        <p:spPr>
          <a:xfrm>
            <a:off x="5475750" y="29534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87"/>
          <p:cNvSpPr/>
          <p:nvPr/>
        </p:nvSpPr>
        <p:spPr>
          <a:xfrm>
            <a:off x="6060250" y="30222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7"/>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87"/>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87"/>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87"/>
          <p:cNvSpPr/>
          <p:nvPr/>
        </p:nvSpPr>
        <p:spPr>
          <a:xfrm rot="10800000">
            <a:off x="5665325" y="33330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9" name="Shape 1549"/>
        <p:cNvGrpSpPr/>
        <p:nvPr/>
      </p:nvGrpSpPr>
      <p:grpSpPr>
        <a:xfrm>
          <a:off x="0" y="0"/>
          <a:ext cx="0" cy="0"/>
          <a:chOff x="0" y="0"/>
          <a:chExt cx="0" cy="0"/>
        </a:xfrm>
      </p:grpSpPr>
      <p:sp>
        <p:nvSpPr>
          <p:cNvPr id="1550" name="Google Shape;1550;p88"/>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52" name="Google Shape;1552;p88"/>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we fit an entirely new KMeans model with K+1:</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53" name="Google Shape;1553;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4" name="Google Shape;1554;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55" name="Google Shape;1555;p88"/>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56" name="Google Shape;1556;p88"/>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57" name="Google Shape;1557;p88"/>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88"/>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8"/>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88"/>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8"/>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8"/>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8"/>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8"/>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8"/>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8"/>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89"/>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73" name="Google Shape;1573;p89"/>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measure again the sum of the squared distance (SSD) to center.</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74" name="Google Shape;1574;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75" name="Google Shape;1575;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76" name="Google Shape;1576;p89"/>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77" name="Google Shape;1577;p89"/>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78" name="Google Shape;1578;p89"/>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9"/>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9"/>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9"/>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89"/>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89"/>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9"/>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9"/>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9"/>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9"/>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1" name="Shape 1591"/>
        <p:cNvGrpSpPr/>
        <p:nvPr/>
      </p:nvGrpSpPr>
      <p:grpSpPr>
        <a:xfrm>
          <a:off x="0" y="0"/>
          <a:ext cx="0" cy="0"/>
          <a:chOff x="0" y="0"/>
          <a:chExt cx="0" cy="0"/>
        </a:xfrm>
      </p:grpSpPr>
      <p:sp>
        <p:nvSpPr>
          <p:cNvPr id="1592" name="Google Shape;1592;p90"/>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594" name="Google Shape;1594;p90"/>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theory this SSD would go to zero once K is equal to the number of points.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595" name="Google Shape;1595;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96" name="Google Shape;1596;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7" name="Google Shape;1597;p90"/>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598" name="Google Shape;1598;p90"/>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599" name="Google Shape;1599;p90"/>
          <p:cNvSpPr/>
          <p:nvPr/>
        </p:nvSpPr>
        <p:spPr>
          <a:xfrm>
            <a:off x="3636325" y="31776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90"/>
          <p:cNvSpPr/>
          <p:nvPr/>
        </p:nvSpPr>
        <p:spPr>
          <a:xfrm>
            <a:off x="4102950" y="31088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90"/>
          <p:cNvSpPr/>
          <p:nvPr/>
        </p:nvSpPr>
        <p:spPr>
          <a:xfrm>
            <a:off x="3867325" y="36323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90"/>
          <p:cNvSpPr/>
          <p:nvPr/>
        </p:nvSpPr>
        <p:spPr>
          <a:xfrm>
            <a:off x="5475750" y="2953463"/>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90"/>
          <p:cNvSpPr/>
          <p:nvPr/>
        </p:nvSpPr>
        <p:spPr>
          <a:xfrm>
            <a:off x="6060250" y="3022238"/>
            <a:ext cx="155400" cy="155400"/>
          </a:xfrm>
          <a:prstGeom prst="ellipse">
            <a:avLst/>
          </a:prstGeom>
          <a:solidFill>
            <a:srgbClr val="1155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90"/>
          <p:cNvSpPr/>
          <p:nvPr/>
        </p:nvSpPr>
        <p:spPr>
          <a:xfrm>
            <a:off x="5706025" y="37021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90"/>
          <p:cNvSpPr/>
          <p:nvPr/>
        </p:nvSpPr>
        <p:spPr>
          <a:xfrm>
            <a:off x="5320350" y="35760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90"/>
          <p:cNvSpPr/>
          <p:nvPr/>
        </p:nvSpPr>
        <p:spPr>
          <a:xfrm rot="10800000">
            <a:off x="3867325" y="33843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90"/>
          <p:cNvSpPr/>
          <p:nvPr/>
        </p:nvSpPr>
        <p:spPr>
          <a:xfrm rot="10800000">
            <a:off x="5513188" y="37126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90"/>
          <p:cNvSpPr/>
          <p:nvPr/>
        </p:nvSpPr>
        <p:spPr>
          <a:xfrm rot="10800000">
            <a:off x="5706013" y="308546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91"/>
          <p:cNvSpPr/>
          <p:nvPr/>
        </p:nvSpPr>
        <p:spPr>
          <a:xfrm>
            <a:off x="2838411" y="2216925"/>
            <a:ext cx="4407600" cy="25149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15" name="Google Shape;1615;p91"/>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would have a cluster for each point! SSD would be perfect at 0!</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16" name="Google Shape;1616;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17" name="Google Shape;1617;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18" name="Google Shape;1618;p91"/>
          <p:cNvSpPr txBox="1"/>
          <p:nvPr/>
        </p:nvSpPr>
        <p:spPr>
          <a:xfrm>
            <a:off x="4455610" y="4731868"/>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19" name="Google Shape;1619;p91"/>
          <p:cNvSpPr txBox="1"/>
          <p:nvPr/>
        </p:nvSpPr>
        <p:spPr>
          <a:xfrm>
            <a:off x="1627625" y="31548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20" name="Google Shape;1620;p91"/>
          <p:cNvSpPr/>
          <p:nvPr/>
        </p:nvSpPr>
        <p:spPr>
          <a:xfrm>
            <a:off x="3636325" y="31776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91"/>
          <p:cNvSpPr/>
          <p:nvPr/>
        </p:nvSpPr>
        <p:spPr>
          <a:xfrm>
            <a:off x="4102950" y="31088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91"/>
          <p:cNvSpPr/>
          <p:nvPr/>
        </p:nvSpPr>
        <p:spPr>
          <a:xfrm>
            <a:off x="3867325" y="36323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91"/>
          <p:cNvSpPr/>
          <p:nvPr/>
        </p:nvSpPr>
        <p:spPr>
          <a:xfrm>
            <a:off x="5475750" y="295346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91"/>
          <p:cNvSpPr/>
          <p:nvPr/>
        </p:nvSpPr>
        <p:spPr>
          <a:xfrm>
            <a:off x="6060250" y="302223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91"/>
          <p:cNvSpPr/>
          <p:nvPr/>
        </p:nvSpPr>
        <p:spPr>
          <a:xfrm>
            <a:off x="5706025" y="3702188"/>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91"/>
          <p:cNvSpPr/>
          <p:nvPr/>
        </p:nvSpPr>
        <p:spPr>
          <a:xfrm>
            <a:off x="5320350" y="3576013"/>
            <a:ext cx="155400" cy="1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91"/>
          <p:cNvSpPr/>
          <p:nvPr/>
        </p:nvSpPr>
        <p:spPr>
          <a:xfrm rot="10800000">
            <a:off x="3636325" y="318813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91"/>
          <p:cNvSpPr/>
          <p:nvPr/>
        </p:nvSpPr>
        <p:spPr>
          <a:xfrm rot="10800000">
            <a:off x="5320338" y="3597013"/>
            <a:ext cx="155400" cy="134400"/>
          </a:xfrm>
          <a:prstGeom prst="triangle">
            <a:avLst>
              <a:gd fmla="val 50000"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91"/>
          <p:cNvSpPr/>
          <p:nvPr/>
        </p:nvSpPr>
        <p:spPr>
          <a:xfrm rot="10800000">
            <a:off x="5475738" y="2996513"/>
            <a:ext cx="155400" cy="134400"/>
          </a:xfrm>
          <a:prstGeom prst="triangle">
            <a:avLst>
              <a:gd fmla="val 50000"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91"/>
          <p:cNvSpPr/>
          <p:nvPr/>
        </p:nvSpPr>
        <p:spPr>
          <a:xfrm rot="10800000">
            <a:off x="4102950" y="31548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91"/>
          <p:cNvSpPr/>
          <p:nvPr/>
        </p:nvSpPr>
        <p:spPr>
          <a:xfrm rot="10800000">
            <a:off x="3867325" y="3642863"/>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91"/>
          <p:cNvSpPr/>
          <p:nvPr/>
        </p:nvSpPr>
        <p:spPr>
          <a:xfrm rot="10800000">
            <a:off x="5706013" y="3712688"/>
            <a:ext cx="155400" cy="134400"/>
          </a:xfrm>
          <a:prstGeom prst="triangl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91"/>
          <p:cNvSpPr/>
          <p:nvPr/>
        </p:nvSpPr>
        <p:spPr>
          <a:xfrm rot="10800000">
            <a:off x="6060238" y="3053738"/>
            <a:ext cx="155400" cy="134400"/>
          </a:xfrm>
          <a:prstGeom prst="triangl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12" name="Google Shape;112;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again we only have features!</a:t>
            </a:r>
            <a:endParaRPr sz="2900">
              <a:solidFill>
                <a:srgbClr val="434343"/>
              </a:solidFill>
              <a:latin typeface="Montserrat"/>
              <a:ea typeface="Montserrat"/>
              <a:cs typeface="Montserrat"/>
              <a:sym typeface="Montserrat"/>
            </a:endParaRPr>
          </a:p>
        </p:txBody>
      </p:sp>
      <p:pic>
        <p:nvPicPr>
          <p:cNvPr descr="watermark.jpg" id="113" name="Google Shape;113;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 name="Google Shape;114;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15" name="Google Shape;115;p20"/>
          <p:cNvGraphicFramePr/>
          <p:nvPr/>
        </p:nvGraphicFramePr>
        <p:xfrm>
          <a:off x="2190375" y="2103875"/>
          <a:ext cx="3000000" cy="3000000"/>
        </p:xfrm>
        <a:graphic>
          <a:graphicData uri="http://schemas.openxmlformats.org/drawingml/2006/table">
            <a:tbl>
              <a:tblPr>
                <a:noFill/>
                <a:tableStyleId>{BE7019DD-6EE3-4A1F-A7F7-61528FF5059B}</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7" name="Shape 1637"/>
        <p:cNvGrpSpPr/>
        <p:nvPr/>
      </p:nvGrpSpPr>
      <p:grpSpPr>
        <a:xfrm>
          <a:off x="0" y="0"/>
          <a:ext cx="0" cy="0"/>
          <a:chOff x="0" y="0"/>
          <a:chExt cx="0" cy="0"/>
        </a:xfrm>
      </p:grpSpPr>
      <p:sp>
        <p:nvSpPr>
          <p:cNvPr id="1638" name="Google Shape;1638;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39" name="Google Shape;1639;p9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keep track of this SSD value for a range of different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then look for a K value where </a:t>
            </a:r>
            <a:r>
              <a:rPr b="1" lang="en" sz="2900">
                <a:solidFill>
                  <a:srgbClr val="434343"/>
                </a:solidFill>
                <a:latin typeface="Montserrat"/>
                <a:ea typeface="Montserrat"/>
                <a:cs typeface="Montserrat"/>
                <a:sym typeface="Montserrat"/>
              </a:rPr>
              <a:t>rate of reduction in SSD</a:t>
            </a:r>
            <a:r>
              <a:rPr lang="en" sz="2900">
                <a:solidFill>
                  <a:srgbClr val="434343"/>
                </a:solidFill>
                <a:latin typeface="Montserrat"/>
                <a:ea typeface="Montserrat"/>
                <a:cs typeface="Montserrat"/>
                <a:sym typeface="Montserrat"/>
              </a:rPr>
              <a:t> begins to decline.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signifies that adding an extra cluster is </a:t>
            </a:r>
            <a:r>
              <a:rPr b="1"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obtaining enough clarity of cluster separation to justify increasing K.</a:t>
            </a:r>
            <a:endParaRPr sz="2900">
              <a:solidFill>
                <a:srgbClr val="434343"/>
              </a:solidFill>
              <a:latin typeface="Montserrat"/>
              <a:ea typeface="Montserrat"/>
              <a:cs typeface="Montserrat"/>
              <a:sym typeface="Montserrat"/>
            </a:endParaRPr>
          </a:p>
        </p:txBody>
      </p:sp>
      <p:pic>
        <p:nvPicPr>
          <p:cNvPr descr="watermark.jpg" id="1640" name="Google Shape;1640;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1" name="Google Shape;1641;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5" name="Shape 1645"/>
        <p:cNvGrpSpPr/>
        <p:nvPr/>
      </p:nvGrpSpPr>
      <p:grpSpPr>
        <a:xfrm>
          <a:off x="0" y="0"/>
          <a:ext cx="0" cy="0"/>
          <a:chOff x="0" y="0"/>
          <a:chExt cx="0" cy="0"/>
        </a:xfrm>
      </p:grpSpPr>
      <p:sp>
        <p:nvSpPr>
          <p:cNvPr id="1646" name="Google Shape;1646;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47" name="Google Shape;1647;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known as the “elbow” method since we will track where decrease in SSD begins to flatten out compared to increasing K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what this chart would look like...</a:t>
            </a:r>
            <a:endParaRPr sz="2900">
              <a:solidFill>
                <a:srgbClr val="434343"/>
              </a:solidFill>
              <a:latin typeface="Montserrat"/>
              <a:ea typeface="Montserrat"/>
              <a:cs typeface="Montserrat"/>
              <a:sym typeface="Montserrat"/>
            </a:endParaRPr>
          </a:p>
        </p:txBody>
      </p:sp>
      <p:pic>
        <p:nvPicPr>
          <p:cNvPr descr="watermark.jpg" id="1648" name="Google Shape;1648;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9" name="Google Shape;1649;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94"/>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56" name="Google Shape;1656;p94"/>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Start with K=2</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57" name="Google Shape;1657;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58" name="Google Shape;1658;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9" name="Google Shape;1659;p94"/>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60" name="Google Shape;1660;p94"/>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61" name="Google Shape;1661;p94"/>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4"/>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4"/>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4"/>
          <p:cNvSpPr/>
          <p:nvPr/>
        </p:nvSpPr>
        <p:spPr>
          <a:xfrm>
            <a:off x="2808750" y="280106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94"/>
          <p:cNvSpPr/>
          <p:nvPr/>
        </p:nvSpPr>
        <p:spPr>
          <a:xfrm>
            <a:off x="3393250" y="286983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4"/>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94"/>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94"/>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4"/>
          <p:cNvSpPr/>
          <p:nvPr/>
        </p:nvSpPr>
        <p:spPr>
          <a:xfrm rot="10800000">
            <a:off x="2998325" y="318063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94"/>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94"/>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72" name="Google Shape;1672;p94"/>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73" name="Google Shape;1673;p94"/>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95"/>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680" name="Google Shape;1680;p95"/>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681" name="Google Shape;1681;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82" name="Google Shape;1682;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83" name="Google Shape;1683;p95"/>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684" name="Google Shape;1684;p95"/>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685" name="Google Shape;1685;p95"/>
          <p:cNvSpPr/>
          <p:nvPr/>
        </p:nvSpPr>
        <p:spPr>
          <a:xfrm>
            <a:off x="969325" y="3025238"/>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95"/>
          <p:cNvSpPr/>
          <p:nvPr/>
        </p:nvSpPr>
        <p:spPr>
          <a:xfrm>
            <a:off x="1435950" y="29564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95"/>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5"/>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5"/>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5"/>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5"/>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5"/>
          <p:cNvSpPr/>
          <p:nvPr/>
        </p:nvSpPr>
        <p:spPr>
          <a:xfrm rot="10800000">
            <a:off x="1200325" y="3231988"/>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5"/>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5"/>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5"/>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696" name="Google Shape;1696;p95"/>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697" name="Google Shape;1697;p95"/>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5"/>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5"/>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96"/>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06" name="Google Shape;1706;p96"/>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Increase K and measure SSD:</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07" name="Google Shape;170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08" name="Google Shape;170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09" name="Google Shape;1709;p96"/>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10" name="Google Shape;1710;p96"/>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11" name="Google Shape;1711;p96"/>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6"/>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6"/>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6"/>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6"/>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6"/>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6"/>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6"/>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6"/>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6"/>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6"/>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22" name="Google Shape;1722;p96"/>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23" name="Google Shape;1723;p96"/>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96"/>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6"/>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6"/>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6"/>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97"/>
          <p:cNvSpPr/>
          <p:nvPr/>
        </p:nvSpPr>
        <p:spPr>
          <a:xfrm>
            <a:off x="6057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734" name="Google Shape;1734;p97"/>
          <p:cNvSpPr txBox="1"/>
          <p:nvPr>
            <p:ph idx="1" type="body"/>
          </p:nvPr>
        </p:nvSpPr>
        <p:spPr>
          <a:xfrm>
            <a:off x="311700" y="1152475"/>
            <a:ext cx="8684100" cy="11517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Repeat this process for some set number of K values</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735" name="Google Shape;173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6" name="Google Shape;173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37" name="Google Shape;1737;p97"/>
          <p:cNvSpPr txBox="1"/>
          <p:nvPr/>
        </p:nvSpPr>
        <p:spPr>
          <a:xfrm>
            <a:off x="1715360"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X1</a:t>
            </a:r>
            <a:endParaRPr>
              <a:latin typeface="Montserrat"/>
              <a:ea typeface="Montserrat"/>
              <a:cs typeface="Montserrat"/>
              <a:sym typeface="Montserrat"/>
            </a:endParaRPr>
          </a:p>
        </p:txBody>
      </p:sp>
      <p:sp>
        <p:nvSpPr>
          <p:cNvPr id="1738" name="Google Shape;1738;p97"/>
          <p:cNvSpPr txBox="1"/>
          <p:nvPr/>
        </p:nvSpPr>
        <p:spPr>
          <a:xfrm>
            <a:off x="-270400" y="2946056"/>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X2</a:t>
            </a:r>
            <a:endParaRPr>
              <a:latin typeface="Montserrat"/>
              <a:ea typeface="Montserrat"/>
              <a:cs typeface="Montserrat"/>
              <a:sym typeface="Montserrat"/>
            </a:endParaRPr>
          </a:p>
        </p:txBody>
      </p:sp>
      <p:sp>
        <p:nvSpPr>
          <p:cNvPr id="1739" name="Google Shape;1739;p97"/>
          <p:cNvSpPr/>
          <p:nvPr/>
        </p:nvSpPr>
        <p:spPr>
          <a:xfrm>
            <a:off x="969325" y="3025238"/>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97"/>
          <p:cNvSpPr/>
          <p:nvPr/>
        </p:nvSpPr>
        <p:spPr>
          <a:xfrm>
            <a:off x="1435950" y="2956463"/>
            <a:ext cx="155400" cy="155400"/>
          </a:xfrm>
          <a:prstGeom prst="ellipse">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97"/>
          <p:cNvSpPr/>
          <p:nvPr/>
        </p:nvSpPr>
        <p:spPr>
          <a:xfrm>
            <a:off x="1200325" y="3479963"/>
            <a:ext cx="155400" cy="1554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97"/>
          <p:cNvSpPr/>
          <p:nvPr/>
        </p:nvSpPr>
        <p:spPr>
          <a:xfrm>
            <a:off x="2808750" y="2801063"/>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97"/>
          <p:cNvSpPr/>
          <p:nvPr/>
        </p:nvSpPr>
        <p:spPr>
          <a:xfrm>
            <a:off x="3393250" y="2869838"/>
            <a:ext cx="155400" cy="155400"/>
          </a:xfrm>
          <a:prstGeom prst="ellipse">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97"/>
          <p:cNvSpPr/>
          <p:nvPr/>
        </p:nvSpPr>
        <p:spPr>
          <a:xfrm>
            <a:off x="3039025" y="3549788"/>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97"/>
          <p:cNvSpPr/>
          <p:nvPr/>
        </p:nvSpPr>
        <p:spPr>
          <a:xfrm>
            <a:off x="2653350" y="3423613"/>
            <a:ext cx="155400" cy="1554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97"/>
          <p:cNvSpPr/>
          <p:nvPr/>
        </p:nvSpPr>
        <p:spPr>
          <a:xfrm rot="10800000">
            <a:off x="1202638" y="3014738"/>
            <a:ext cx="155400" cy="134400"/>
          </a:xfrm>
          <a:prstGeom prst="triangle">
            <a:avLst>
              <a:gd fmla="val 50000"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97"/>
          <p:cNvSpPr/>
          <p:nvPr/>
        </p:nvSpPr>
        <p:spPr>
          <a:xfrm rot="10800000">
            <a:off x="2846188" y="3525988"/>
            <a:ext cx="155400" cy="134400"/>
          </a:xfrm>
          <a:prstGeom prst="triangle">
            <a:avLst>
              <a:gd fmla="val 50000"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97"/>
          <p:cNvSpPr/>
          <p:nvPr/>
        </p:nvSpPr>
        <p:spPr>
          <a:xfrm>
            <a:off x="5482503" y="2284300"/>
            <a:ext cx="3142200" cy="1875000"/>
          </a:xfrm>
          <a:prstGeom prst="rect">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97"/>
          <p:cNvSpPr txBox="1"/>
          <p:nvPr/>
        </p:nvSpPr>
        <p:spPr>
          <a:xfrm>
            <a:off x="6733935" y="41592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a:t>
            </a:r>
            <a:endParaRPr>
              <a:latin typeface="Montserrat"/>
              <a:ea typeface="Montserrat"/>
              <a:cs typeface="Montserrat"/>
              <a:sym typeface="Montserrat"/>
            </a:endParaRPr>
          </a:p>
        </p:txBody>
      </p:sp>
      <p:sp>
        <p:nvSpPr>
          <p:cNvPr id="1750" name="Google Shape;1750;p97"/>
          <p:cNvSpPr txBox="1"/>
          <p:nvPr/>
        </p:nvSpPr>
        <p:spPr>
          <a:xfrm>
            <a:off x="4600335" y="2940093"/>
            <a:ext cx="1173300" cy="2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SSD</a:t>
            </a:r>
            <a:endParaRPr>
              <a:latin typeface="Montserrat"/>
              <a:ea typeface="Montserrat"/>
              <a:cs typeface="Montserrat"/>
              <a:sym typeface="Montserrat"/>
            </a:endParaRPr>
          </a:p>
        </p:txBody>
      </p:sp>
      <p:sp>
        <p:nvSpPr>
          <p:cNvPr id="1751" name="Google Shape;1751;p97"/>
          <p:cNvSpPr/>
          <p:nvPr/>
        </p:nvSpPr>
        <p:spPr>
          <a:xfrm>
            <a:off x="5682025" y="24668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7"/>
          <p:cNvSpPr/>
          <p:nvPr/>
        </p:nvSpPr>
        <p:spPr>
          <a:xfrm rot="10800000">
            <a:off x="3077088" y="2880338"/>
            <a:ext cx="155400" cy="134400"/>
          </a:xfrm>
          <a:prstGeom prst="triangle">
            <a:avLst>
              <a:gd fmla="val 500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97"/>
          <p:cNvSpPr/>
          <p:nvPr/>
        </p:nvSpPr>
        <p:spPr>
          <a:xfrm>
            <a:off x="6148375" y="2912447"/>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97"/>
          <p:cNvSpPr/>
          <p:nvPr/>
        </p:nvSpPr>
        <p:spPr>
          <a:xfrm rot="10800000">
            <a:off x="1202638" y="3485563"/>
            <a:ext cx="155400" cy="134400"/>
          </a:xfrm>
          <a:prstGeom prst="triangle">
            <a:avLst>
              <a:gd fmla="val 50000"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7"/>
          <p:cNvSpPr/>
          <p:nvPr/>
        </p:nvSpPr>
        <p:spPr>
          <a:xfrm>
            <a:off x="6703675" y="3206122"/>
            <a:ext cx="112800" cy="1128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761" name="Google Shape;1761;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see a continuous decline.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62" name="Google Shape;1762;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3" name="Google Shape;1763;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64" name="Google Shape;1764;p98"/>
          <p:cNvPicPr preferRelativeResize="0"/>
          <p:nvPr/>
        </p:nvPicPr>
        <p:blipFill>
          <a:blip r:embed="rId4">
            <a:alphaModFix/>
          </a:blip>
          <a:stretch>
            <a:fillRect/>
          </a:stretch>
        </p:blipFill>
        <p:spPr>
          <a:xfrm>
            <a:off x="2364097" y="1856100"/>
            <a:ext cx="4579300" cy="31199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0" name="Google Shape;1770;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1771" name="Google Shape;177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2" name="Google Shape;177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73" name="Google Shape;1773;p99"/>
          <p:cNvPicPr preferRelativeResize="0"/>
          <p:nvPr/>
        </p:nvPicPr>
        <p:blipFill>
          <a:blip r:embed="rId4">
            <a:alphaModFix/>
          </a:blip>
          <a:stretch>
            <a:fillRect/>
          </a:stretch>
        </p:blipFill>
        <p:spPr>
          <a:xfrm>
            <a:off x="2204497" y="1722350"/>
            <a:ext cx="4898499" cy="33374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80" name="Google Shape;1780;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82" name="Google Shape;1782;p100"/>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83" name="Google Shape;1783;p100"/>
          <p:cNvSpPr/>
          <p:nvPr/>
        </p:nvSpPr>
        <p:spPr>
          <a:xfrm>
            <a:off x="3312150" y="29615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7" name="Shape 1787"/>
        <p:cNvGrpSpPr/>
        <p:nvPr/>
      </p:nvGrpSpPr>
      <p:grpSpPr>
        <a:xfrm>
          <a:off x="0" y="0"/>
          <a:ext cx="0" cy="0"/>
          <a:chOff x="0" y="0"/>
          <a:chExt cx="0" cy="0"/>
        </a:xfrm>
      </p:grpSpPr>
      <p:sp>
        <p:nvSpPr>
          <p:cNvPr id="1788" name="Google Shape;1788;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89" name="Google Shape;1789;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790" name="Google Shape;1790;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1" name="Google Shape;1791;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92" name="Google Shape;1792;p101"/>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793" name="Google Shape;1793;p101"/>
          <p:cNvSpPr/>
          <p:nvPr/>
        </p:nvSpPr>
        <p:spPr>
          <a:xfrm>
            <a:off x="4170275" y="3589475"/>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could we cluster this data together?</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24" name="Google Shape;124;p21"/>
          <p:cNvGraphicFramePr/>
          <p:nvPr/>
        </p:nvGraphicFramePr>
        <p:xfrm>
          <a:off x="2190375" y="2103875"/>
          <a:ext cx="3000000" cy="3000000"/>
        </p:xfrm>
        <a:graphic>
          <a:graphicData uri="http://schemas.openxmlformats.org/drawingml/2006/table">
            <a:tbl>
              <a:tblPr>
                <a:noFill/>
                <a:tableStyleId>{BE7019DD-6EE3-4A1F-A7F7-61528FF5059B}</a:tableStyleId>
              </a:tblPr>
              <a:tblGrid>
                <a:gridCol w="2381625"/>
                <a:gridCol w="2381625"/>
              </a:tblGrid>
              <a:tr h="381000">
                <a:tc>
                  <a:txBody>
                    <a:bodyPr/>
                    <a:lstStyle/>
                    <a:p>
                      <a:pPr indent="0" lvl="0" marL="0" rtl="0" algn="ctr">
                        <a:spcBef>
                          <a:spcPts val="0"/>
                        </a:spcBef>
                        <a:spcAft>
                          <a:spcPts val="0"/>
                        </a:spcAft>
                        <a:buNone/>
                      </a:pPr>
                      <a:r>
                        <a:rPr lang="en" sz="1800">
                          <a:latin typeface="Montserrat"/>
                          <a:ea typeface="Montserrat"/>
                          <a:cs typeface="Montserrat"/>
                          <a:sym typeface="Montserrat"/>
                        </a:rPr>
                        <a:t>X1</a:t>
                      </a:r>
                      <a:endParaRPr sz="1800">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ctr">
                        <a:spcBef>
                          <a:spcPts val="0"/>
                        </a:spcBef>
                        <a:spcAft>
                          <a:spcPts val="0"/>
                        </a:spcAft>
                        <a:buNone/>
                      </a:pPr>
                      <a:r>
                        <a:rPr lang="en" sz="1800">
                          <a:latin typeface="Montserrat"/>
                          <a:ea typeface="Montserrat"/>
                          <a:cs typeface="Montserrat"/>
                          <a:sym typeface="Montserrat"/>
                        </a:rPr>
                        <a:t>X2</a:t>
                      </a:r>
                      <a:endParaRPr sz="1800">
                        <a:latin typeface="Montserrat"/>
                        <a:ea typeface="Montserrat"/>
                        <a:cs typeface="Montserrat"/>
                        <a:sym typeface="Montserrat"/>
                      </a:endParaRPr>
                    </a:p>
                  </a:txBody>
                  <a:tcPr marT="91425" marB="91425" marR="91425" marL="91425">
                    <a:solidFill>
                      <a:srgbClr val="D0E0E3"/>
                    </a:solidFill>
                  </a:tcPr>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4</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6</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3</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a:t>
                      </a:r>
                      <a:endParaRPr sz="1800">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lang="en" sz="1800">
                          <a:latin typeface="Montserrat"/>
                          <a:ea typeface="Montserrat"/>
                          <a:cs typeface="Montserrat"/>
                          <a:sym typeface="Montserrat"/>
                        </a:rPr>
                        <a:t>1</a:t>
                      </a:r>
                      <a:endParaRPr sz="1800">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lang="en" sz="1800">
                          <a:latin typeface="Montserrat"/>
                          <a:ea typeface="Montserrat"/>
                          <a:cs typeface="Montserrat"/>
                          <a:sym typeface="Montserrat"/>
                        </a:rPr>
                        <a:t>2</a:t>
                      </a:r>
                      <a:endParaRPr sz="1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99" name="Google Shape;1799;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Eventually you will see “elbow” points: </a:t>
            </a:r>
            <a:endParaRPr sz="2900">
              <a:solidFill>
                <a:srgbClr val="434343"/>
              </a:solidFill>
              <a:latin typeface="Montserrat"/>
              <a:ea typeface="Montserrat"/>
              <a:cs typeface="Montserrat"/>
              <a:sym typeface="Montserrat"/>
            </a:endParaRPr>
          </a:p>
        </p:txBody>
      </p:sp>
      <p:pic>
        <p:nvPicPr>
          <p:cNvPr descr="watermark.jpg" id="1800" name="Google Shape;1800;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1" name="Google Shape;1801;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02" name="Google Shape;1802;p102"/>
          <p:cNvPicPr preferRelativeResize="0"/>
          <p:nvPr/>
        </p:nvPicPr>
        <p:blipFill>
          <a:blip r:embed="rId4">
            <a:alphaModFix/>
          </a:blip>
          <a:stretch>
            <a:fillRect/>
          </a:stretch>
        </p:blipFill>
        <p:spPr>
          <a:xfrm>
            <a:off x="2204497" y="1722350"/>
            <a:ext cx="4898499" cy="3337425"/>
          </a:xfrm>
          <a:prstGeom prst="rect">
            <a:avLst/>
          </a:prstGeom>
          <a:noFill/>
          <a:ln>
            <a:noFill/>
          </a:ln>
        </p:spPr>
      </p:pic>
      <p:sp>
        <p:nvSpPr>
          <p:cNvPr id="1803" name="Google Shape;1803;p102"/>
          <p:cNvSpPr/>
          <p:nvPr/>
        </p:nvSpPr>
        <p:spPr>
          <a:xfrm>
            <a:off x="4834800" y="3913900"/>
            <a:ext cx="308700" cy="225000"/>
          </a:xfrm>
          <a:prstGeom prst="roundRect">
            <a:avLst>
              <a:gd fmla="val 16667" name="adj"/>
            </a:avLst>
          </a:prstGeom>
          <a:noFill/>
          <a:ln cap="flat" cmpd="sng" w="19050">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7" name="Shape 1807"/>
        <p:cNvGrpSpPr/>
        <p:nvPr/>
      </p:nvGrpSpPr>
      <p:grpSpPr>
        <a:xfrm>
          <a:off x="0" y="0"/>
          <a:ext cx="0" cy="0"/>
          <a:chOff x="0" y="0"/>
          <a:chExt cx="0" cy="0"/>
        </a:xfrm>
      </p:grpSpPr>
      <p:sp>
        <p:nvSpPr>
          <p:cNvPr id="1808" name="Google Shape;1808;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09" name="Google Shape;1809;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points are strong indicators that increasing K further is no longer justified as it is not revealing more “signal”.</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measure out this SSD in a barplot.</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this further with code!</a:t>
            </a:r>
            <a:endParaRPr sz="2900">
              <a:solidFill>
                <a:srgbClr val="434343"/>
              </a:solidFill>
              <a:latin typeface="Montserrat"/>
              <a:ea typeface="Montserrat"/>
              <a:cs typeface="Montserrat"/>
              <a:sym typeface="Montserrat"/>
            </a:endParaRPr>
          </a:p>
        </p:txBody>
      </p:sp>
      <p:pic>
        <p:nvPicPr>
          <p:cNvPr descr="watermark.jpg" id="1810" name="Google Shape;1810;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1" name="Google Shape;1811;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10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K-Means Clustering</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Color Quantization</a:t>
            </a:r>
            <a:endParaRPr b="1">
              <a:latin typeface="Montserrat"/>
              <a:ea typeface="Montserrat"/>
              <a:cs typeface="Montserrat"/>
              <a:sym typeface="Montserrat"/>
            </a:endParaRPr>
          </a:p>
        </p:txBody>
      </p:sp>
      <p:sp>
        <p:nvSpPr>
          <p:cNvPr id="1817" name="Google Shape;1817;p10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 General Concepts</a:t>
            </a:r>
            <a:endParaRPr/>
          </a:p>
        </p:txBody>
      </p:sp>
      <p:pic>
        <p:nvPicPr>
          <p:cNvPr descr="watermark.jpg" id="1818" name="Google Shape;1818;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9" name="Google Shape;1819;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a:t>
            </a:r>
            <a:r>
              <a:rPr lang="en">
                <a:latin typeface="Montserrat"/>
                <a:ea typeface="Montserrat"/>
                <a:cs typeface="Montserrat"/>
                <a:sym typeface="Montserrat"/>
              </a:rPr>
              <a:t>Clustering</a:t>
            </a:r>
            <a:endParaRPr>
              <a:latin typeface="Montserrat"/>
              <a:ea typeface="Montserrat"/>
              <a:cs typeface="Montserrat"/>
              <a:sym typeface="Montserrat"/>
            </a:endParaRPr>
          </a:p>
        </p:txBody>
      </p:sp>
      <p:sp>
        <p:nvSpPr>
          <p:cNvPr id="1825" name="Google Shape;1825;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Unsupervised Learning provides opportunities for very creative use cases on algorithm applications.</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Searching for insights, patterns, and general understanding of our data allows us to apply methods to a variety of tasks.</a:t>
            </a:r>
            <a:endParaRPr sz="2900">
              <a:solidFill>
                <a:srgbClr val="434343"/>
              </a:solidFill>
              <a:latin typeface="Montserrat"/>
              <a:ea typeface="Montserrat"/>
              <a:cs typeface="Montserrat"/>
              <a:sym typeface="Montserrat"/>
            </a:endParaRPr>
          </a:p>
        </p:txBody>
      </p:sp>
      <p:pic>
        <p:nvPicPr>
          <p:cNvPr descr="watermark.jpg" id="1826" name="Google Shape;1826;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7" name="Google Shape;1827;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sp>
        <p:nvSpPr>
          <p:cNvPr id="1832" name="Google Shape;1832;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p:txBody>
      </p:sp>
      <p:sp>
        <p:nvSpPr>
          <p:cNvPr id="1833" name="Google Shape;1833;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interesting application of clustering is on image quantization.</a:t>
            </a:r>
            <a:endParaRPr sz="2900">
              <a:solidFill>
                <a:srgbClr val="434343"/>
              </a:solidFill>
              <a:latin typeface="Montserrat"/>
              <a:ea typeface="Montserrat"/>
              <a:cs typeface="Montserrat"/>
              <a:sym typeface="Montserrat"/>
            </a:endParaRPr>
          </a:p>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discuss images, </a:t>
            </a:r>
            <a:r>
              <a:rPr lang="en" sz="2900">
                <a:solidFill>
                  <a:srgbClr val="434343"/>
                </a:solidFill>
                <a:latin typeface="Montserrat"/>
                <a:ea typeface="Montserrat"/>
                <a:cs typeface="Montserrat"/>
                <a:sym typeface="Montserrat"/>
              </a:rPr>
              <a:t>computers</a:t>
            </a:r>
            <a:r>
              <a:rPr lang="en" sz="2900">
                <a:solidFill>
                  <a:srgbClr val="434343"/>
                </a:solidFill>
                <a:latin typeface="Montserrat"/>
                <a:ea typeface="Montserrat"/>
                <a:cs typeface="Montserrat"/>
                <a:sym typeface="Montserrat"/>
              </a:rPr>
              <a:t>, colors, and quantization to get an idea of how K Means clustering can be applied to different fields.</a:t>
            </a:r>
            <a:endParaRPr sz="2900">
              <a:solidFill>
                <a:srgbClr val="434343"/>
              </a:solidFill>
              <a:latin typeface="Montserrat"/>
              <a:ea typeface="Montserrat"/>
              <a:cs typeface="Montserrat"/>
              <a:sym typeface="Montserrat"/>
            </a:endParaRPr>
          </a:p>
        </p:txBody>
      </p:sp>
      <p:pic>
        <p:nvPicPr>
          <p:cNvPr descr="watermark.jpg" id="1834" name="Google Shape;1834;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5" name="Google Shape;1835;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9" name="Shape 1839"/>
        <p:cNvGrpSpPr/>
        <p:nvPr/>
      </p:nvGrpSpPr>
      <p:grpSpPr>
        <a:xfrm>
          <a:off x="0" y="0"/>
          <a:ext cx="0" cy="0"/>
          <a:chOff x="0" y="0"/>
          <a:chExt cx="0" cy="0"/>
        </a:xfrm>
      </p:grpSpPr>
      <p:pic>
        <p:nvPicPr>
          <p:cNvPr id="1840" name="Google Shape;1840;p107"/>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41" name="Google Shape;1841;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42" name="Google Shape;1842;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Imagine an image of a single pen stroke:</a:t>
            </a:r>
            <a:endParaRPr sz="3000">
              <a:solidFill>
                <a:srgbClr val="434343"/>
              </a:solidFill>
              <a:latin typeface="Montserrat"/>
              <a:ea typeface="Montserrat"/>
              <a:cs typeface="Montserrat"/>
              <a:sym typeface="Montserrat"/>
            </a:endParaRPr>
          </a:p>
        </p:txBody>
      </p:sp>
      <p:pic>
        <p:nvPicPr>
          <p:cNvPr descr="watermark.jpg" id="1843" name="Google Shape;1843;p10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4" name="Google Shape;1844;p10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8" name="Shape 1848"/>
        <p:cNvGrpSpPr/>
        <p:nvPr/>
      </p:nvGrpSpPr>
      <p:grpSpPr>
        <a:xfrm>
          <a:off x="0" y="0"/>
          <a:ext cx="0" cy="0"/>
          <a:chOff x="0" y="0"/>
          <a:chExt cx="0" cy="0"/>
        </a:xfrm>
      </p:grpSpPr>
      <p:pic>
        <p:nvPicPr>
          <p:cNvPr id="1849" name="Google Shape;1849;p108"/>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0" name="Google Shape;1850;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51" name="Google Shape;185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image is in </a:t>
            </a:r>
            <a:r>
              <a:rPr b="1" lang="en" sz="3000">
                <a:solidFill>
                  <a:srgbClr val="434343"/>
                </a:solidFill>
                <a:latin typeface="Montserrat"/>
                <a:ea typeface="Montserrat"/>
                <a:cs typeface="Montserrat"/>
                <a:sym typeface="Montserrat"/>
              </a:rPr>
              <a:t>grayscale</a:t>
            </a:r>
            <a:r>
              <a:rPr lang="en" sz="3000">
                <a:solidFill>
                  <a:srgbClr val="434343"/>
                </a:solidFill>
                <a:latin typeface="Montserrat"/>
                <a:ea typeface="Montserrat"/>
                <a:cs typeface="Montserrat"/>
                <a:sym typeface="Montserrat"/>
              </a:rPr>
              <a:t>, meaning the color range goes from black to white.</a:t>
            </a:r>
            <a:endParaRPr sz="3000">
              <a:solidFill>
                <a:srgbClr val="434343"/>
              </a:solidFill>
              <a:latin typeface="Montserrat"/>
              <a:ea typeface="Montserrat"/>
              <a:cs typeface="Montserrat"/>
              <a:sym typeface="Montserrat"/>
            </a:endParaRPr>
          </a:p>
        </p:txBody>
      </p:sp>
      <p:pic>
        <p:nvPicPr>
          <p:cNvPr descr="watermark.jpg" id="1852" name="Google Shape;1852;p10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3" name="Google Shape;1853;p10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7" name="Shape 1857"/>
        <p:cNvGrpSpPr/>
        <p:nvPr/>
      </p:nvGrpSpPr>
      <p:grpSpPr>
        <a:xfrm>
          <a:off x="0" y="0"/>
          <a:ext cx="0" cy="0"/>
          <a:chOff x="0" y="0"/>
          <a:chExt cx="0" cy="0"/>
        </a:xfrm>
      </p:grpSpPr>
      <p:pic>
        <p:nvPicPr>
          <p:cNvPr id="1858" name="Google Shape;1858;p109"/>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59" name="Google Shape;1859;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0" name="Google Shape;1860;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will notice on the edges there are gray colors between black and white.</a:t>
            </a:r>
            <a:endParaRPr sz="3000">
              <a:solidFill>
                <a:srgbClr val="434343"/>
              </a:solidFill>
              <a:latin typeface="Montserrat"/>
              <a:ea typeface="Montserrat"/>
              <a:cs typeface="Montserrat"/>
              <a:sym typeface="Montserrat"/>
            </a:endParaRPr>
          </a:p>
        </p:txBody>
      </p:sp>
      <p:pic>
        <p:nvPicPr>
          <p:cNvPr descr="watermark.jpg" id="1861" name="Google Shape;1861;p109"/>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2" name="Google Shape;1862;p109"/>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pic>
        <p:nvPicPr>
          <p:cNvPr id="1867" name="Google Shape;1867;p110"/>
          <p:cNvPicPr preferRelativeResize="0"/>
          <p:nvPr/>
        </p:nvPicPr>
        <p:blipFill rotWithShape="1">
          <a:blip r:embed="rId3">
            <a:alphaModFix/>
          </a:blip>
          <a:srcRect b="0" l="0" r="60660" t="0"/>
          <a:stretch/>
        </p:blipFill>
        <p:spPr>
          <a:xfrm>
            <a:off x="1248583" y="2286400"/>
            <a:ext cx="2614774" cy="2619475"/>
          </a:xfrm>
          <a:prstGeom prst="rect">
            <a:avLst/>
          </a:prstGeom>
          <a:noFill/>
          <a:ln>
            <a:noFill/>
          </a:ln>
        </p:spPr>
      </p:pic>
      <p:sp>
        <p:nvSpPr>
          <p:cNvPr id="1868" name="Google Shape;18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69" name="Google Shape;1869;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0" name="Google Shape;1870;p11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71" name="Google Shape;1871;p11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5" name="Shape 1875"/>
        <p:cNvGrpSpPr/>
        <p:nvPr/>
      </p:nvGrpSpPr>
      <p:grpSpPr>
        <a:xfrm>
          <a:off x="0" y="0"/>
          <a:ext cx="0" cy="0"/>
          <a:chOff x="0" y="0"/>
          <a:chExt cx="0" cy="0"/>
        </a:xfrm>
      </p:grpSpPr>
      <p:sp>
        <p:nvSpPr>
          <p:cNvPr id="1876" name="Google Shape;18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K Means Clustering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877" name="Google Shape;1877;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computer will store this information as an array with values between a range.</a:t>
            </a:r>
            <a:endParaRPr sz="3000">
              <a:solidFill>
                <a:srgbClr val="434343"/>
              </a:solidFill>
              <a:latin typeface="Montserrat"/>
              <a:ea typeface="Montserrat"/>
              <a:cs typeface="Montserrat"/>
              <a:sym typeface="Montserrat"/>
            </a:endParaRPr>
          </a:p>
        </p:txBody>
      </p:sp>
      <p:pic>
        <p:nvPicPr>
          <p:cNvPr descr="watermark.jpg" id="1878" name="Google Shape;18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9" name="Google Shape;18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0" name="Google Shape;1880;p111"/>
          <p:cNvPicPr preferRelativeResize="0"/>
          <p:nvPr/>
        </p:nvPicPr>
        <p:blipFill>
          <a:blip r:embed="rId4">
            <a:alphaModFix/>
          </a:blip>
          <a:stretch>
            <a:fillRect/>
          </a:stretch>
        </p:blipFill>
        <p:spPr>
          <a:xfrm>
            <a:off x="1248587" y="2286400"/>
            <a:ext cx="6646824" cy="26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