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y="5143500" cx="9144000"/>
  <p:notesSz cx="6858000" cy="9144000"/>
  <p:embeddedFontLst>
    <p:embeddedFont>
      <p:font typeface="Montserrat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B28E3C-7A53-4A4E-A47B-40F0A5B4A6DB}">
  <a:tblStyle styleId="{60B28E3C-7A53-4A4E-A47B-40F0A5B4A6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font" Target="fonts/Montserrat-bold.fntdata"/><Relationship Id="rId96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99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98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41235eb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41235eb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41235eb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41235eb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41235eb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41235eb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1235eb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41235eb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b41235eb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b41235eb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41235eb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b41235eb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b41235eb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b41235eb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b41235eb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b41235eb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b41235eb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b41235eb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b41235eb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b41235eb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b41235e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b41235e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b41235eb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b41235eb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b41235eb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b41235eb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b41235eb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b41235eb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b41235eb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b41235eb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b41235eb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b41235eb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b41235eb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b41235eb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b41235eb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b41235eb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b41235eb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b41235eb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b41235eb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b41235eb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41235e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41235e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b41235eb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b41235eb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41235eb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b41235eb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b41235eb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b41235eb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b41235eb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b41235eb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b41235eb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b41235eb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b41235eb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b41235eb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b41235eb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b41235eb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b41235eb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b41235eb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b41235e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b41235e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b41235eb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b41235eb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41235e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41235e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b41235eb4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b41235eb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b41235eb4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b41235eb4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b41235eb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b41235eb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b41235eb4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b41235eb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b41235eb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b41235eb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b41235eb4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b41235eb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b41235eb4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7b41235eb4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b41235eb4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b41235eb4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b41235eb4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b41235eb4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b41235eb4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b41235eb4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41235e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41235e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b41235eb4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b41235eb4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b41235eb4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7b41235eb4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7b41235eb4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7b41235eb4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b41235eb4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b41235eb4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7b41235eb4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7b41235eb4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7b41235eb4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7b41235eb4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b41235eb4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b41235eb4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b41235eb4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b41235eb4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b41235eb4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b41235eb4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b41235eb4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b41235eb4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41235e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41235e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7b41235eb4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7b41235eb4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7b41235eb4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7b41235eb4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7b41235eb4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7b41235eb4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7b41235eb4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7b41235eb4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7b41235eb4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7b41235eb4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7b41235eb4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7b41235eb4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b41235eb4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7b41235eb4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7b41235eb4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7b41235eb4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7b41235eb4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7b41235eb4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7b41235eb4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7b41235eb4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41235e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41235e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7b41235eb4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7b41235eb4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7b41235eb4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7b41235eb4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7b41235eb4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7b41235eb4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b41235eb4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7b41235eb4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7b41235eb4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7b41235eb4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7b41235eb4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7b41235eb4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7b41235eb4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7b41235eb4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7b41235eb4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7b41235eb4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7b41235eb4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7b41235eb4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7b41235eb4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7b41235eb4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41235eb4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41235eb4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b41235eb4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b41235eb4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b41235eb4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b41235eb4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7b41235eb4_0_1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7b41235eb4_0_1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b41235eb4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b41235eb4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7b41235eb4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7b41235eb4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7b41235eb4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7b41235eb4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7b41235eb4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7b41235eb4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7b41235eb4_0_1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7b41235eb4_0_1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41235eb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41235eb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7b41235eb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7b41235e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b41235eb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b41235e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7b41235eb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7b41235eb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1901: Karl Pearson publishes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Lines and Planes of Closest Fit to Systems of Points in Space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based on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axis theorem in the field of geometry.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Pearson was the protégé of Francis Galton and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Pearson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Correlation Coefficient is named after him.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1933: American mathematician and economist Harold Hotelling independently develops and names Principal Component Analysis in this publication,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Analysis of a complex of statistical variables into principal components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Hotelling’s paper perfectly describes the purpose of PCA: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Analyzing a complex set of variables into its principal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the motivation and basic idea behind Principal Component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Reduce number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dimensions in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Show which features explain the most variance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450" y="1752175"/>
            <a:ext cx="2234325" cy="29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/>
          <p:nvPr/>
        </p:nvSpPr>
        <p:spPr>
          <a:xfrm>
            <a:off x="4036375" y="2875425"/>
            <a:ext cx="114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450" y="1752175"/>
            <a:ext cx="2234325" cy="293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1745" y="1951538"/>
            <a:ext cx="3624054" cy="24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650" y="1676475"/>
            <a:ext cx="3258125" cy="305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50" y="1699550"/>
            <a:ext cx="3258125" cy="305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/>
          <p:nvPr/>
        </p:nvSpPr>
        <p:spPr>
          <a:xfrm>
            <a:off x="4036375" y="2875425"/>
            <a:ext cx="722700" cy="51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5188" y="2065119"/>
            <a:ext cx="4292213" cy="23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950" y="1737725"/>
            <a:ext cx="5914899" cy="306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discussions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have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focused on clustering techniques, which seek to “discover” labels on feature data that has no historical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now shift towards unsupervised algorithms that focus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025" y="1839450"/>
            <a:ext cx="3536649" cy="330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visualize and understand complex data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also act as a simpler data set for training data for machine learning algorithms.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Reduce dimensions then train ML Algorithm on smaller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reduce N features to a desired smaller set of components through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simply select a subset of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3" name="Google Shape;23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often seen that certain features are more important or have more explanatory power than other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size of a house is probably much more important than the color of a house when explaining the price of a house for sale.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of more important features is easy to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when we can directly correlate features to a known label. But what about unlabeled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measurement can we use to determine feature “importance”?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easure the proportion to which each feature accounts for dispersion in the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40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41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6" name="Google Shape;296;p41"/>
          <p:cNvCxnSpPr/>
          <p:nvPr/>
        </p:nvCxnSpPr>
        <p:spPr>
          <a:xfrm>
            <a:off x="4636125" y="3013825"/>
            <a:ext cx="415200" cy="53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Motivation of Dimension Reduction: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dataset with 30+ features, how would you understand the key features?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Visualization and Data Analysis have limitations when the number of feature dimensions increases.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42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/>
          <p:nvPr/>
        </p:nvSpPr>
        <p:spPr>
          <a:xfrm>
            <a:off x="2952325" y="1968225"/>
            <a:ext cx="3798000" cy="24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77901">
            <a:off x="2934186" y="2892827"/>
            <a:ext cx="3911978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43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4"/>
          <p:cNvSpPr/>
          <p:nvPr/>
        </p:nvSpPr>
        <p:spPr>
          <a:xfrm>
            <a:off x="2952325" y="1968225"/>
            <a:ext cx="3798000" cy="24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77901">
            <a:off x="2934186" y="2892827"/>
            <a:ext cx="3911978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44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1" name="Google Shape;331;p44"/>
          <p:cNvSpPr txBox="1"/>
          <p:nvPr/>
        </p:nvSpPr>
        <p:spPr>
          <a:xfrm rot="-2020686">
            <a:off x="3924752" y="3169399"/>
            <a:ext cx="2391229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311700" y="1152475"/>
            <a:ext cx="86841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5"/>
          <p:cNvSpPr/>
          <p:nvPr/>
        </p:nvSpPr>
        <p:spPr>
          <a:xfrm>
            <a:off x="2952325" y="1968225"/>
            <a:ext cx="3798000" cy="24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2662136" y="2892826"/>
            <a:ext cx="3911977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45"/>
          <p:cNvCxnSpPr/>
          <p:nvPr/>
        </p:nvCxnSpPr>
        <p:spPr>
          <a:xfrm>
            <a:off x="1779850" y="3206050"/>
            <a:ext cx="6004500" cy="7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43" name="Google Shape;343;p45"/>
          <p:cNvSpPr txBox="1"/>
          <p:nvPr/>
        </p:nvSpPr>
        <p:spPr>
          <a:xfrm>
            <a:off x="3586600" y="3290625"/>
            <a:ext cx="23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1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is a linear combination of original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more variance the original feature accounts for, the more influence it has over the principal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went from 2 features down to 1 principal component.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single principal component can “explain” some percentage of the original data, for example 90% of variance explained by principal component.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100% of the variance in the data is explained by all the original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trade off some of the explained variance for less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can be significant savings for data sets with many dimensions, but only a few strong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exploring how Principal Component Analysis actually works mathematically.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0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- Part Two</a:t>
            </a:r>
            <a:endParaRPr/>
          </a:p>
        </p:txBody>
      </p:sp>
      <p:pic>
        <p:nvPicPr>
          <p:cNvPr descr="watermark.jpg" id="382" name="Google Shape;38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Suggested Reading: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10.1 of ISLR covers the topic of Principal Component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which features describe the most variance in the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Aid human understanding of large feature sets, especially through visualization.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 operates by creating a new set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(the principal components) that are normalized linear combinations of the original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925" y="3552050"/>
            <a:ext cx="51625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3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4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54"/>
          <p:cNvCxnSpPr/>
          <p:nvPr/>
        </p:nvCxnSpPr>
        <p:spPr>
          <a:xfrm flipH="1" rot="10800000">
            <a:off x="31127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55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55"/>
          <p:cNvCxnSpPr/>
          <p:nvPr/>
        </p:nvCxnSpPr>
        <p:spPr>
          <a:xfrm flipH="1" rot="10800000">
            <a:off x="31127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30" name="Google Shape;430;p55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6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0" name="Google Shape;440;p56"/>
          <p:cNvCxnSpPr/>
          <p:nvPr/>
        </p:nvCxnSpPr>
        <p:spPr>
          <a:xfrm flipH="1" rot="10800000">
            <a:off x="9791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41" name="Google Shape;441;p56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7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" name="Google Shape;451;p57"/>
          <p:cNvCxnSpPr/>
          <p:nvPr/>
        </p:nvCxnSpPr>
        <p:spPr>
          <a:xfrm flipH="1" rot="10800000">
            <a:off x="9791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52" name="Google Shape;452;p57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800000">
            <a:off x="5611007" y="2799860"/>
            <a:ext cx="2739691" cy="401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57"/>
          <p:cNvCxnSpPr/>
          <p:nvPr/>
        </p:nvCxnSpPr>
        <p:spPr>
          <a:xfrm flipH="1" rot="10800000">
            <a:off x="5268829" y="1984068"/>
            <a:ext cx="3483900" cy="2026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58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1" name="Google Shape;46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2" name="Google Shape;46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Google Shape;464;p58"/>
          <p:cNvCxnSpPr/>
          <p:nvPr/>
        </p:nvCxnSpPr>
        <p:spPr>
          <a:xfrm flipH="1" rot="10800000">
            <a:off x="9791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65" name="Google Shape;465;p58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3475" y="2784484"/>
            <a:ext cx="2739691" cy="401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7" name="Google Shape;467;p58"/>
          <p:cNvCxnSpPr/>
          <p:nvPr/>
        </p:nvCxnSpPr>
        <p:spPr>
          <a:xfrm flipH="1" rot="-8999849">
            <a:off x="5268863" y="1984106"/>
            <a:ext cx="3483935" cy="2026575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59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921" y="1794950"/>
            <a:ext cx="5974657" cy="30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actually calculate these components?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the steps visually.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 algorithms such as PCA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simply choose a subset of the existing features.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create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dimensional components that are combinations of proportions of the existing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1" name="Google Shape;501;p62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{60B28E3C-7A53-4A4E-A47B-40F0A5B4A6DB}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0" name="Google Shape;510;p63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{60B28E3C-7A53-4A4E-A47B-40F0A5B4A6DB}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11" name="Google Shape;511;p63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63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9" name="Google Shape;51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0" name="Google Shape;52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1" name="Google Shape;521;p64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{60B28E3C-7A53-4A4E-A47B-40F0A5B4A6DB}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22" name="Google Shape;522;p64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64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64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4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64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4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4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4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8" name="Google Shape;538;p65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{60B28E3C-7A53-4A4E-A47B-40F0A5B4A6DB}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9" name="Google Shape;539;p65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65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65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5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65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5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5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5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3" name="Google Shape;55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4" name="Google Shape;55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5" name="Google Shape;555;p66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{60B28E3C-7A53-4A4E-A47B-40F0A5B4A6DB}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56" name="Google Shape;556;p66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66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66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6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6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6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6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6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" name="Google Shape;564;p66"/>
          <p:cNvCxnSpPr>
            <a:stCxn id="563" idx="2"/>
          </p:cNvCxnSpPr>
          <p:nvPr/>
        </p:nvCxnSpPr>
        <p:spPr>
          <a:xfrm rot="10800000">
            <a:off x="4826638" y="2640350"/>
            <a:ext cx="1870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66"/>
          <p:cNvCxnSpPr>
            <a:stCxn id="559" idx="2"/>
          </p:cNvCxnSpPr>
          <p:nvPr/>
        </p:nvCxnSpPr>
        <p:spPr>
          <a:xfrm rot="10800000">
            <a:off x="4784350" y="3111325"/>
            <a:ext cx="1207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66"/>
          <p:cNvCxnSpPr>
            <a:stCxn id="560" idx="2"/>
          </p:cNvCxnSpPr>
          <p:nvPr/>
        </p:nvCxnSpPr>
        <p:spPr>
          <a:xfrm rot="10800000">
            <a:off x="4793050" y="3444950"/>
            <a:ext cx="17400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66"/>
          <p:cNvCxnSpPr>
            <a:stCxn id="558" idx="2"/>
          </p:cNvCxnSpPr>
          <p:nvPr/>
        </p:nvCxnSpPr>
        <p:spPr>
          <a:xfrm rot="10800000">
            <a:off x="4801250" y="3839700"/>
            <a:ext cx="388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66"/>
          <p:cNvCxnSpPr/>
          <p:nvPr/>
        </p:nvCxnSpPr>
        <p:spPr>
          <a:xfrm rot="10800000">
            <a:off x="4809950" y="3839700"/>
            <a:ext cx="9324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66"/>
          <p:cNvCxnSpPr>
            <a:stCxn id="562" idx="2"/>
          </p:cNvCxnSpPr>
          <p:nvPr/>
        </p:nvCxnSpPr>
        <p:spPr>
          <a:xfrm rot="10800000">
            <a:off x="4809938" y="4371200"/>
            <a:ext cx="5439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8" name="Google Shape;578;p67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{60B28E3C-7A53-4A4E-A47B-40F0A5B4A6DB}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79" name="Google Shape;579;p67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67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67"/>
          <p:cNvSpPr/>
          <p:nvPr/>
        </p:nvSpPr>
        <p:spPr>
          <a:xfrm rot="5400000">
            <a:off x="4648325" y="36046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7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7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7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7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7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7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8" name="Google Shape;588;p67"/>
          <p:cNvCxnSpPr>
            <a:stCxn id="587" idx="2"/>
          </p:cNvCxnSpPr>
          <p:nvPr/>
        </p:nvCxnSpPr>
        <p:spPr>
          <a:xfrm rot="10800000">
            <a:off x="4826638" y="2640350"/>
            <a:ext cx="1870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67"/>
          <p:cNvCxnSpPr>
            <a:stCxn id="583" idx="2"/>
          </p:cNvCxnSpPr>
          <p:nvPr/>
        </p:nvCxnSpPr>
        <p:spPr>
          <a:xfrm rot="10800000">
            <a:off x="4784350" y="3111325"/>
            <a:ext cx="1207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67"/>
          <p:cNvCxnSpPr>
            <a:stCxn id="584" idx="2"/>
          </p:cNvCxnSpPr>
          <p:nvPr/>
        </p:nvCxnSpPr>
        <p:spPr>
          <a:xfrm rot="10800000">
            <a:off x="4793050" y="3444950"/>
            <a:ext cx="17400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67"/>
          <p:cNvCxnSpPr>
            <a:stCxn id="582" idx="2"/>
          </p:cNvCxnSpPr>
          <p:nvPr/>
        </p:nvCxnSpPr>
        <p:spPr>
          <a:xfrm rot="10800000">
            <a:off x="4801250" y="3839700"/>
            <a:ext cx="388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67"/>
          <p:cNvCxnSpPr/>
          <p:nvPr/>
        </p:nvCxnSpPr>
        <p:spPr>
          <a:xfrm rot="10800000">
            <a:off x="4809950" y="3839700"/>
            <a:ext cx="9324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67"/>
          <p:cNvCxnSpPr>
            <a:stCxn id="586" idx="2"/>
          </p:cNvCxnSpPr>
          <p:nvPr/>
        </p:nvCxnSpPr>
        <p:spPr>
          <a:xfrm rot="10800000">
            <a:off x="4809938" y="4371200"/>
            <a:ext cx="5439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2" name="Google Shape;602;p68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{60B28E3C-7A53-4A4E-A47B-40F0A5B4A6DB}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03" name="Google Shape;603;p68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68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68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8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8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8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8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8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1" name="Google Shape;611;p68"/>
          <p:cNvCxnSpPr>
            <a:stCxn id="605" idx="4"/>
          </p:cNvCxnSpPr>
          <p:nvPr/>
        </p:nvCxnSpPr>
        <p:spPr>
          <a:xfrm>
            <a:off x="5271800" y="3921750"/>
            <a:ext cx="0" cy="81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68"/>
          <p:cNvCxnSpPr>
            <a:stCxn id="608" idx="4"/>
          </p:cNvCxnSpPr>
          <p:nvPr/>
        </p:nvCxnSpPr>
        <p:spPr>
          <a:xfrm>
            <a:off x="5850575" y="3921750"/>
            <a:ext cx="0" cy="798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68"/>
          <p:cNvCxnSpPr>
            <a:stCxn id="606" idx="4"/>
          </p:cNvCxnSpPr>
          <p:nvPr/>
        </p:nvCxnSpPr>
        <p:spPr>
          <a:xfrm>
            <a:off x="6073900" y="3193375"/>
            <a:ext cx="0" cy="153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68"/>
          <p:cNvCxnSpPr>
            <a:stCxn id="610" idx="4"/>
          </p:cNvCxnSpPr>
          <p:nvPr/>
        </p:nvCxnSpPr>
        <p:spPr>
          <a:xfrm>
            <a:off x="6779188" y="2722400"/>
            <a:ext cx="0" cy="20142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68"/>
          <p:cNvCxnSpPr>
            <a:stCxn id="607" idx="4"/>
          </p:cNvCxnSpPr>
          <p:nvPr/>
        </p:nvCxnSpPr>
        <p:spPr>
          <a:xfrm>
            <a:off x="6615100" y="3527000"/>
            <a:ext cx="0" cy="1192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68"/>
          <p:cNvCxnSpPr>
            <a:stCxn id="609" idx="4"/>
          </p:cNvCxnSpPr>
          <p:nvPr/>
        </p:nvCxnSpPr>
        <p:spPr>
          <a:xfrm>
            <a:off x="5435888" y="4453250"/>
            <a:ext cx="0" cy="275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3" name="Google Shape;62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4" name="Google Shape;62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5" name="Google Shape;625;p69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{60B28E3C-7A53-4A4E-A47B-40F0A5B4A6DB}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26" name="Google Shape;626;p69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69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69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69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9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9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69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69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" name="Google Shape;634;p69"/>
          <p:cNvCxnSpPr>
            <a:stCxn id="628" idx="4"/>
          </p:cNvCxnSpPr>
          <p:nvPr/>
        </p:nvCxnSpPr>
        <p:spPr>
          <a:xfrm>
            <a:off x="5271800" y="3921750"/>
            <a:ext cx="0" cy="81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69"/>
          <p:cNvCxnSpPr>
            <a:stCxn id="631" idx="4"/>
          </p:cNvCxnSpPr>
          <p:nvPr/>
        </p:nvCxnSpPr>
        <p:spPr>
          <a:xfrm>
            <a:off x="5850575" y="3921750"/>
            <a:ext cx="0" cy="798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69"/>
          <p:cNvCxnSpPr>
            <a:stCxn id="629" idx="4"/>
          </p:cNvCxnSpPr>
          <p:nvPr/>
        </p:nvCxnSpPr>
        <p:spPr>
          <a:xfrm>
            <a:off x="6073900" y="3193375"/>
            <a:ext cx="0" cy="153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69"/>
          <p:cNvCxnSpPr>
            <a:stCxn id="633" idx="4"/>
          </p:cNvCxnSpPr>
          <p:nvPr/>
        </p:nvCxnSpPr>
        <p:spPr>
          <a:xfrm>
            <a:off x="6779188" y="2722400"/>
            <a:ext cx="0" cy="20142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69"/>
          <p:cNvCxnSpPr>
            <a:stCxn id="630" idx="4"/>
          </p:cNvCxnSpPr>
          <p:nvPr/>
        </p:nvCxnSpPr>
        <p:spPr>
          <a:xfrm>
            <a:off x="6615100" y="3527000"/>
            <a:ext cx="0" cy="1192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69"/>
          <p:cNvCxnSpPr>
            <a:stCxn id="632" idx="4"/>
          </p:cNvCxnSpPr>
          <p:nvPr/>
        </p:nvCxnSpPr>
        <p:spPr>
          <a:xfrm>
            <a:off x="5435888" y="4453250"/>
            <a:ext cx="0" cy="275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40" name="Google Shape;640;p69"/>
          <p:cNvSpPr/>
          <p:nvPr/>
        </p:nvSpPr>
        <p:spPr>
          <a:xfrm>
            <a:off x="5768525" y="47281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7" name="Google Shape;64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9" name="Google Shape;649;p70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{60B28E3C-7A53-4A4E-A47B-40F0A5B4A6DB}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50" name="Google Shape;650;p70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70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70"/>
          <p:cNvSpPr/>
          <p:nvPr/>
        </p:nvSpPr>
        <p:spPr>
          <a:xfrm>
            <a:off x="5768525" y="47281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70"/>
          <p:cNvSpPr/>
          <p:nvPr/>
        </p:nvSpPr>
        <p:spPr>
          <a:xfrm rot="5400000">
            <a:off x="4648325" y="36046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70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70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70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70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70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70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6" name="Google Shape;66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7" name="Google Shape;66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8" name="Google Shape;668;p71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{60B28E3C-7A53-4A4E-A47B-40F0A5B4A6DB}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69" name="Google Shape;669;p71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71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1" name="Google Shape;671;p71"/>
          <p:cNvSpPr/>
          <p:nvPr/>
        </p:nvSpPr>
        <p:spPr>
          <a:xfrm>
            <a:off x="5768525" y="47281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71"/>
          <p:cNvSpPr/>
          <p:nvPr/>
        </p:nvSpPr>
        <p:spPr>
          <a:xfrm rot="5400000">
            <a:off x="4648325" y="36046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71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4" name="Google Shape;674;p71"/>
          <p:cNvCxnSpPr/>
          <p:nvPr/>
        </p:nvCxnSpPr>
        <p:spPr>
          <a:xfrm>
            <a:off x="4877525" y="3675600"/>
            <a:ext cx="8358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71"/>
          <p:cNvCxnSpPr>
            <a:stCxn id="671" idx="0"/>
            <a:endCxn id="673" idx="3"/>
          </p:cNvCxnSpPr>
          <p:nvPr/>
        </p:nvCxnSpPr>
        <p:spPr>
          <a:xfrm rot="10800000">
            <a:off x="5850575" y="3764250"/>
            <a:ext cx="0" cy="9639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76" name="Google Shape;676;p71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71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71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71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71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71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Theory and Intuition of PCA.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Manually create PCA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 Scikit-Learn to perform PCA.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PCA Exercise Project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PCA Exercise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2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{60B28E3C-7A53-4A4E-A47B-40F0A5B4A6DB}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91" name="Google Shape;691;p72"/>
          <p:cNvCxnSpPr/>
          <p:nvPr/>
        </p:nvCxnSpPr>
        <p:spPr>
          <a:xfrm rot="10800000">
            <a:off x="4784475" y="1840675"/>
            <a:ext cx="0" cy="323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2" name="Google Shape;692;p72"/>
          <p:cNvCxnSpPr/>
          <p:nvPr/>
        </p:nvCxnSpPr>
        <p:spPr>
          <a:xfrm>
            <a:off x="4429875" y="4719750"/>
            <a:ext cx="396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93" name="Google Shape;693;p72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72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72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72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2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72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72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6" name="Google Shape;706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7" name="Google Shape;707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8" name="Google Shape;708;p73"/>
          <p:cNvCxnSpPr/>
          <p:nvPr/>
        </p:nvCxnSpPr>
        <p:spPr>
          <a:xfrm rot="10800000">
            <a:off x="5165475" y="1459800"/>
            <a:ext cx="0" cy="3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9" name="Google Shape;709;p73"/>
          <p:cNvCxnSpPr/>
          <p:nvPr/>
        </p:nvCxnSpPr>
        <p:spPr>
          <a:xfrm>
            <a:off x="4218800" y="4338750"/>
            <a:ext cx="456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10" name="Google Shape;710;p73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73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73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73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73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73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73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3" name="Google Shape;72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4" name="Google Shape;72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5" name="Google Shape;725;p74"/>
          <p:cNvCxnSpPr/>
          <p:nvPr/>
        </p:nvCxnSpPr>
        <p:spPr>
          <a:xfrm rot="10800000">
            <a:off x="5622675" y="1595600"/>
            <a:ext cx="0" cy="330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6" name="Google Shape;726;p74"/>
          <p:cNvCxnSpPr/>
          <p:nvPr/>
        </p:nvCxnSpPr>
        <p:spPr>
          <a:xfrm>
            <a:off x="4497425" y="3957750"/>
            <a:ext cx="422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27" name="Google Shape;727;p74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74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74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74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74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74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74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9" name="Google Shape;73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0" name="Google Shape;74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1" name="Google Shape;74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2" name="Google Shape;742;p75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3" name="Google Shape;743;p75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44" name="Google Shape;744;p75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75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75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75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75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75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75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covariance matrix for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7" name="Google Shape;75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8" name="Google Shape;75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9" name="Google Shape;759;p76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60" name="Google Shape;760;p76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61" name="Google Shape;761;p76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76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76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76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76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76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76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77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4" name="Google Shape;7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5" name="Google Shape;7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6" name="Google Shape;776;p77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77" name="Google Shape;777;p77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78" name="Google Shape;778;p77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9" name="Google Shape;779;p77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80" name="Google Shape;780;p77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81" name="Google Shape;781;p77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7" name="Google Shape;787;p78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8" name="Google Shape;78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9" name="Google Shape;78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0" name="Google Shape;790;p78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1" name="Google Shape;791;p78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92" name="Google Shape;792;p78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3" name="Google Shape;793;p78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4" name="Google Shape;794;p78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95" name="Google Shape;795;p78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78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78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  <p:sp>
        <p:nvSpPr>
          <p:cNvPr id="798" name="Google Shape;798;p78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4" name="Google Shape;804;p79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5" name="Google Shape;805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6" name="Google Shape;806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7" name="Google Shape;807;p79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08" name="Google Shape;808;p79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09" name="Google Shape;809;p79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0" name="Google Shape;810;p79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11" name="Google Shape;811;p79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12" name="Google Shape;812;p79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79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79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  <p:sp>
        <p:nvSpPr>
          <p:cNvPr id="815" name="Google Shape;815;p79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79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80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3" name="Google Shape;823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4" name="Google Shape;824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5" name="Google Shape;825;p80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6" name="Google Shape;826;p80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27" name="Google Shape;827;p80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8" name="Google Shape;828;p80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9" name="Google Shape;829;p80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30" name="Google Shape;830;p80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80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80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  <p:sp>
        <p:nvSpPr>
          <p:cNvPr id="833" name="Google Shape;833;p80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80"/>
          <p:cNvSpPr/>
          <p:nvPr/>
        </p:nvSpPr>
        <p:spPr>
          <a:xfrm>
            <a:off x="8433350" y="184097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80"/>
          <p:cNvSpPr txBox="1"/>
          <p:nvPr/>
        </p:nvSpPr>
        <p:spPr>
          <a:xfrm>
            <a:off x="7500050" y="2001475"/>
            <a:ext cx="13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(a1+b1,a2+b2)</a:t>
            </a:r>
            <a:endParaRPr/>
          </a:p>
        </p:txBody>
      </p:sp>
      <p:sp>
        <p:nvSpPr>
          <p:cNvPr id="836" name="Google Shape;836;p80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81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3" name="Google Shape;84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4" name="Google Shape;84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5" name="Google Shape;845;p81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6" name="Google Shape;846;p81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7" name="Google Shape;847;p81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8" name="Google Shape;848;p81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49" name="Google Shape;849;p81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81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81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81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3" name="Google Shape;853;p81"/>
          <p:cNvCxnSpPr/>
          <p:nvPr/>
        </p:nvCxnSpPr>
        <p:spPr>
          <a:xfrm flipH="1" rot="10800000">
            <a:off x="1863151" y="2879074"/>
            <a:ext cx="143400" cy="3039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81"/>
          <p:cNvCxnSpPr/>
          <p:nvPr/>
        </p:nvCxnSpPr>
        <p:spPr>
          <a:xfrm flipH="1" rot="10800000">
            <a:off x="7208351" y="2384549"/>
            <a:ext cx="1282800" cy="8358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82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3" name="Google Shape;863;p82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4" name="Google Shape;864;p82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5" name="Google Shape;865;p82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6" name="Google Shape;866;p82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67" name="Google Shape;867;p82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82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82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82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1" name="Google Shape;871;p82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83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0" name="Google Shape;880;p83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1" name="Google Shape;881;p83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2" name="Google Shape;882;p83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3" name="Google Shape;883;p83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84" name="Google Shape;884;p83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83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83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83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83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83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84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6" name="Google Shape;896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7" name="Google Shape;897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8" name="Google Shape;898;p84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99" name="Google Shape;899;p84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0" name="Google Shape;900;p84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1" name="Google Shape;901;p84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02" name="Google Shape;902;p84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84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84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84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6" name="Google Shape;906;p84"/>
          <p:cNvCxnSpPr>
            <a:endCxn id="904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7" name="Google Shape;907;p84"/>
          <p:cNvCxnSpPr>
            <a:endCxn id="905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8" name="Google Shape;908;p84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84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85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EigenVector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Directional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8" name="Google Shape;918;p85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19" name="Google Shape;919;p85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0" name="Google Shape;920;p85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1" name="Google Shape;921;p85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22" name="Google Shape;922;p85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85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85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85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85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85"/>
          <p:cNvCxnSpPr>
            <a:endCxn id="925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85"/>
          <p:cNvCxnSpPr>
            <a:endCxn id="926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9" name="Google Shape;929;p85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5" name="Google Shape;935;p86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EigenVector: Directional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6" name="Google Shape;93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7" name="Google Shape;93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8" name="Google Shape;938;p86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39" name="Google Shape;939;p86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0" name="Google Shape;940;p86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1" name="Google Shape;941;p86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42" name="Google Shape;942;p86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86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86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86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86"/>
          <p:cNvCxnSpPr>
            <a:endCxn id="945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86"/>
          <p:cNvCxnSpPr>
            <a:endCxn id="946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" name="Google Shape;949;p86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86"/>
          <p:cNvSpPr txBox="1"/>
          <p:nvPr/>
        </p:nvSpPr>
        <p:spPr>
          <a:xfrm>
            <a:off x="7777375" y="3536238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1" name="Google Shape;951;p86"/>
          <p:cNvSpPr/>
          <p:nvPr/>
        </p:nvSpPr>
        <p:spPr>
          <a:xfrm>
            <a:off x="7777375" y="3557363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86"/>
          <p:cNvSpPr/>
          <p:nvPr/>
        </p:nvSpPr>
        <p:spPr>
          <a:xfrm flipH="1">
            <a:off x="8131713" y="3559463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87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EigenValue: Magnitude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9" name="Google Shape;959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0" name="Google Shape;960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1" name="Google Shape;961;p87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2" name="Google Shape;962;p87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3" name="Google Shape;963;p87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4" name="Google Shape;964;p87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65" name="Google Shape;965;p87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87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87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87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87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0" name="Google Shape;970;p87"/>
          <p:cNvCxnSpPr>
            <a:endCxn id="968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87"/>
          <p:cNvCxnSpPr>
            <a:endCxn id="969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2" name="Google Shape;972;p87"/>
          <p:cNvSpPr/>
          <p:nvPr/>
        </p:nvSpPr>
        <p:spPr>
          <a:xfrm>
            <a:off x="40928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87"/>
          <p:cNvSpPr/>
          <p:nvPr/>
        </p:nvSpPr>
        <p:spPr>
          <a:xfrm flipH="1">
            <a:off x="47365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87"/>
          <p:cNvSpPr txBox="1"/>
          <p:nvPr/>
        </p:nvSpPr>
        <p:spPr>
          <a:xfrm>
            <a:off x="3983775" y="395057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5" name="Google Shape;975;p87"/>
          <p:cNvSpPr txBox="1"/>
          <p:nvPr/>
        </p:nvSpPr>
        <p:spPr>
          <a:xfrm>
            <a:off x="7777375" y="3536238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6" name="Google Shape;976;p87"/>
          <p:cNvSpPr/>
          <p:nvPr/>
        </p:nvSpPr>
        <p:spPr>
          <a:xfrm>
            <a:off x="7777375" y="3557363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87"/>
          <p:cNvSpPr/>
          <p:nvPr/>
        </p:nvSpPr>
        <p:spPr>
          <a:xfrm flipH="1">
            <a:off x="8131713" y="3559463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87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4" name="Google Shape;984;p88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EigenValue: Magnitude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5" name="Google Shape;98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6" name="Google Shape;98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7" name="Google Shape;987;p88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8" name="Google Shape;988;p88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9" name="Google Shape;989;p88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0" name="Google Shape;990;p88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91" name="Google Shape;991;p88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88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88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88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88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88"/>
          <p:cNvCxnSpPr>
            <a:endCxn id="994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7" name="Google Shape;997;p88"/>
          <p:cNvCxnSpPr>
            <a:endCxn id="995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8" name="Google Shape;998;p88"/>
          <p:cNvSpPr/>
          <p:nvPr/>
        </p:nvSpPr>
        <p:spPr>
          <a:xfrm>
            <a:off x="40928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88"/>
          <p:cNvSpPr/>
          <p:nvPr/>
        </p:nvSpPr>
        <p:spPr>
          <a:xfrm flipH="1">
            <a:off x="47365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3983775" y="395057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2115750" y="2355775"/>
            <a:ext cx="68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|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√2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|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8102425" y="2389975"/>
            <a:ext cx="85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|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√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8|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88"/>
          <p:cNvSpPr txBox="1"/>
          <p:nvPr/>
        </p:nvSpPr>
        <p:spPr>
          <a:xfrm>
            <a:off x="7777375" y="3536238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4" name="Google Shape;1004;p88"/>
          <p:cNvSpPr/>
          <p:nvPr/>
        </p:nvSpPr>
        <p:spPr>
          <a:xfrm>
            <a:off x="7777375" y="3557363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88"/>
          <p:cNvSpPr/>
          <p:nvPr/>
        </p:nvSpPr>
        <p:spPr>
          <a:xfrm flipH="1">
            <a:off x="8131713" y="3559463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88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Google Shape;1012;p89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Orthogonal EigenVector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3" name="Google Shape;101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4" name="Google Shape;101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5" name="Google Shape;1015;p89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6" name="Google Shape;1016;p89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7" name="Google Shape;1017;p89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8" name="Google Shape;1018;p89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19" name="Google Shape;1019;p89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89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1" name="Google Shape;1021;p89"/>
          <p:cNvCxnSpPr>
            <a:endCxn id="1019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2" name="Google Shape;1022;p89"/>
          <p:cNvCxnSpPr>
            <a:endCxn id="1020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3" name="Google Shape;1023;p89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4" name="Google Shape;1024;p89"/>
          <p:cNvCxnSpPr>
            <a:endCxn id="1019" idx="1"/>
          </p:cNvCxnSpPr>
          <p:nvPr/>
        </p:nvCxnSpPr>
        <p:spPr>
          <a:xfrm rot="10800000">
            <a:off x="1590299" y="2932474"/>
            <a:ext cx="252600" cy="262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89"/>
          <p:cNvCxnSpPr/>
          <p:nvPr/>
        </p:nvCxnSpPr>
        <p:spPr>
          <a:xfrm rot="10800000">
            <a:off x="6920649" y="2908174"/>
            <a:ext cx="287700" cy="299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1" name="Google Shape;1031;p90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EigenVector is just a linear transformation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2" name="Google Shape;1032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3" name="Google Shape;1033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4" name="Google Shape;1034;p90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5" name="Google Shape;1035;p90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6" name="Google Shape;1036;p90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7" name="Google Shape;1037;p90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38" name="Google Shape;1038;p90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90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0" name="Google Shape;1040;p90"/>
          <p:cNvCxnSpPr>
            <a:endCxn id="1038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1" name="Google Shape;1041;p90"/>
          <p:cNvCxnSpPr>
            <a:endCxn id="1039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90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3" name="Google Shape;1043;p90"/>
          <p:cNvCxnSpPr>
            <a:endCxn id="1038" idx="1"/>
          </p:cNvCxnSpPr>
          <p:nvPr/>
        </p:nvCxnSpPr>
        <p:spPr>
          <a:xfrm rot="10800000">
            <a:off x="1590299" y="2932474"/>
            <a:ext cx="252600" cy="262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90"/>
          <p:cNvCxnSpPr/>
          <p:nvPr/>
        </p:nvCxnSpPr>
        <p:spPr>
          <a:xfrm rot="10800000">
            <a:off x="6920649" y="2908174"/>
            <a:ext cx="287700" cy="299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0" name="Google Shape;1050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Linear Transformation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1" name="Google Shape;1051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2" name="Google Shape;1052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3" name="Google Shape;1053;p91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54" name="Google Shape;1054;p91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55" name="Google Shape;1055;p91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91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7" name="Google Shape;1057;p91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91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91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91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91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91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91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91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- Part One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0" name="Google Shape;1070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Linear Transformation: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1" name="Google Shape;107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2" name="Google Shape;107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3" name="Google Shape;1073;p92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74" name="Google Shape;1074;p92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75" name="Google Shape;1075;p92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92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92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92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92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92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92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92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92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4" name="Google Shape;1084;p92"/>
          <p:cNvCxnSpPr>
            <a:stCxn id="1070" idx="2"/>
          </p:cNvCxnSpPr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0" name="Google Shape;1090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Linear Transformation: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1" name="Google Shape;109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2" name="Google Shape;109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3" name="Google Shape;1093;p93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94" name="Google Shape;1094;p93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95" name="Google Shape;1095;p93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93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93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93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93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93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93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2" name="Google Shape;1102;p93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93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4" name="Google Shape;1104;p93"/>
          <p:cNvCxnSpPr>
            <a:stCxn id="1090" idx="2"/>
          </p:cNvCxnSpPr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05" name="Google Shape;1105;p93"/>
          <p:cNvCxnSpPr/>
          <p:nvPr/>
        </p:nvCxnSpPr>
        <p:spPr>
          <a:xfrm rot="10800000">
            <a:off x="5290775" y="2965250"/>
            <a:ext cx="1114800" cy="13830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1" name="Google Shape;1111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2" name="Google Shape;1112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3" name="Google Shape;1113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4" name="Google Shape;1114;p94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15" name="Google Shape;1115;p94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16" name="Google Shape;1116;p94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94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94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94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94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94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94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3" name="Google Shape;1123;p94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94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5" name="Google Shape;1125;p94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26" name="Google Shape;1126;p94"/>
          <p:cNvCxnSpPr/>
          <p:nvPr/>
        </p:nvCxnSpPr>
        <p:spPr>
          <a:xfrm rot="10800000">
            <a:off x="5290775" y="2965250"/>
            <a:ext cx="1114800" cy="13830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27" name="Google Shape;1127;p94"/>
          <p:cNvSpPr txBox="1"/>
          <p:nvPr/>
        </p:nvSpPr>
        <p:spPr>
          <a:xfrm>
            <a:off x="7545450" y="1919275"/>
            <a:ext cx="6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PC1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8" name="Google Shape;1128;p94"/>
          <p:cNvSpPr txBox="1"/>
          <p:nvPr/>
        </p:nvSpPr>
        <p:spPr>
          <a:xfrm>
            <a:off x="4795475" y="2503550"/>
            <a:ext cx="72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PC2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5" name="Google Shape;113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6" name="Google Shape;113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7" name="Google Shape;1137;p95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38" name="Google Shape;1138;p95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39" name="Google Shape;1139;p95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95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95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95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95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95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95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6" name="Google Shape;1146;p95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95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8" name="Google Shape;1148;p95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5" name="Google Shape;1155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6" name="Google Shape;1156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7" name="Google Shape;1157;p96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58" name="Google Shape;1158;p96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59" name="Google Shape;1159;p96"/>
          <p:cNvSpPr/>
          <p:nvPr/>
        </p:nvSpPr>
        <p:spPr>
          <a:xfrm>
            <a:off x="5316400" y="39217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96"/>
          <p:cNvSpPr/>
          <p:nvPr/>
        </p:nvSpPr>
        <p:spPr>
          <a:xfrm>
            <a:off x="6177600" y="32403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96"/>
          <p:cNvSpPr/>
          <p:nvPr/>
        </p:nvSpPr>
        <p:spPr>
          <a:xfrm>
            <a:off x="6414850" y="3076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96"/>
          <p:cNvSpPr/>
          <p:nvPr/>
        </p:nvSpPr>
        <p:spPr>
          <a:xfrm>
            <a:off x="5650325" y="36728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96"/>
          <p:cNvSpPr/>
          <p:nvPr/>
        </p:nvSpPr>
        <p:spPr>
          <a:xfrm>
            <a:off x="5058338" y="41371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96"/>
          <p:cNvSpPr/>
          <p:nvPr/>
        </p:nvSpPr>
        <p:spPr>
          <a:xfrm>
            <a:off x="6874438" y="2710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96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6" name="Google Shape;1166;p96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96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8" name="Google Shape;1168;p96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4" name="Google Shape;1174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5" name="Google Shape;1175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6" name="Google Shape;1176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97"/>
          <p:cNvSpPr/>
          <p:nvPr/>
        </p:nvSpPr>
        <p:spPr>
          <a:xfrm>
            <a:off x="5316400" y="39217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97"/>
          <p:cNvSpPr/>
          <p:nvPr/>
        </p:nvSpPr>
        <p:spPr>
          <a:xfrm>
            <a:off x="6177600" y="32403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97"/>
          <p:cNvSpPr/>
          <p:nvPr/>
        </p:nvSpPr>
        <p:spPr>
          <a:xfrm>
            <a:off x="6414850" y="3076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97"/>
          <p:cNvSpPr/>
          <p:nvPr/>
        </p:nvSpPr>
        <p:spPr>
          <a:xfrm>
            <a:off x="5650325" y="36728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97"/>
          <p:cNvSpPr/>
          <p:nvPr/>
        </p:nvSpPr>
        <p:spPr>
          <a:xfrm>
            <a:off x="5058338" y="41371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97"/>
          <p:cNvSpPr/>
          <p:nvPr/>
        </p:nvSpPr>
        <p:spPr>
          <a:xfrm>
            <a:off x="6874438" y="2710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97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4" name="Google Shape;1184;p97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97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6" name="Google Shape;1186;p97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2" name="Google Shape;1192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3" name="Google Shape;119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4" name="Google Shape;119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98"/>
          <p:cNvSpPr/>
          <p:nvPr/>
        </p:nvSpPr>
        <p:spPr>
          <a:xfrm rot="2214704">
            <a:off x="5134003" y="3394454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98"/>
          <p:cNvSpPr/>
          <p:nvPr/>
        </p:nvSpPr>
        <p:spPr>
          <a:xfrm rot="2214704">
            <a:off x="6231762" y="3384267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98"/>
          <p:cNvSpPr/>
          <p:nvPr/>
        </p:nvSpPr>
        <p:spPr>
          <a:xfrm rot="2214704">
            <a:off x="6520032" y="3384261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98"/>
          <p:cNvSpPr/>
          <p:nvPr/>
        </p:nvSpPr>
        <p:spPr>
          <a:xfrm rot="2214704">
            <a:off x="5550514" y="3395286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98"/>
          <p:cNvSpPr/>
          <p:nvPr/>
        </p:nvSpPr>
        <p:spPr>
          <a:xfrm rot="2214704">
            <a:off x="4776475" y="3384248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98"/>
          <p:cNvSpPr/>
          <p:nvPr/>
        </p:nvSpPr>
        <p:spPr>
          <a:xfrm rot="2214704">
            <a:off x="7098837" y="3384252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98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2" name="Google Shape;1202;p98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98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4" name="Google Shape;1204;p98"/>
          <p:cNvCxnSpPr/>
          <p:nvPr/>
        </p:nvCxnSpPr>
        <p:spPr>
          <a:xfrm flipH="1" rot="-8590659">
            <a:off x="4653682" y="2363993"/>
            <a:ext cx="2891701" cy="2204881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05" name="Google Shape;1205;p98"/>
          <p:cNvSpPr txBox="1"/>
          <p:nvPr/>
        </p:nvSpPr>
        <p:spPr>
          <a:xfrm>
            <a:off x="4666275" y="3592500"/>
            <a:ext cx="312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Principal Component 1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PCA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original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Covariance Matrix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EigenVectors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Sort EigenVectors by EigenValues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EigenValues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original data onto EigenVectors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2" name="Google Shape;121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3" name="Google Shape;121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00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100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Implementation</a:t>
            </a:r>
            <a:endParaRPr/>
          </a:p>
        </p:txBody>
      </p:sp>
      <p:pic>
        <p:nvPicPr>
          <p:cNvPr descr="watermark.jpg" id="1220" name="Google Shape;122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1" name="Google Shape;122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01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01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Implementation</a:t>
            </a:r>
            <a:endParaRPr/>
          </a:p>
        </p:txBody>
      </p:sp>
      <p:pic>
        <p:nvPicPr>
          <p:cNvPr descr="watermark.jpg" id="1228" name="Google Shape;1228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9" name="Google Shape;1229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cover the history and motivation behind the main ideas of PCA (Principal Component Analysis).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focus on the mathematics of PCA.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02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5" name="Google Shape;1235;p102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Exercise Solutions</a:t>
            </a:r>
            <a:endParaRPr/>
          </a:p>
        </p:txBody>
      </p:sp>
      <p:pic>
        <p:nvPicPr>
          <p:cNvPr descr="watermark.jpg" id="1236" name="Google Shape;1236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7" name="Google Shape;1237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