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5" r:id="rId5"/>
    <p:sldId id="296" r:id="rId6"/>
    <p:sldId id="306" r:id="rId7"/>
    <p:sldId id="259" r:id="rId8"/>
    <p:sldId id="311" r:id="rId9"/>
    <p:sldId id="312" r:id="rId10"/>
    <p:sldId id="317" r:id="rId11"/>
    <p:sldId id="318" r:id="rId12"/>
    <p:sldId id="319" r:id="rId13"/>
    <p:sldId id="320" r:id="rId14"/>
    <p:sldId id="321" r:id="rId15"/>
    <p:sldId id="322" r:id="rId16"/>
    <p:sldId id="323" r:id="rId17"/>
    <p:sldId id="324" r:id="rId18"/>
    <p:sldId id="325" r:id="rId19"/>
    <p:sldId id="326" r:id="rId20"/>
    <p:sldId id="327"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1/9/2024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Credit Scoring Model</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normAutofit fontScale="92500"/>
          </a:bodyPr>
          <a:lstStyle/>
          <a:p>
            <a:r>
              <a:rPr lang="en-US" dirty="0"/>
              <a:t>Machine Learning Project</a:t>
            </a:r>
          </a:p>
          <a:p>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EC95-077E-EF82-2F87-FFE828B120A2}"/>
              </a:ext>
            </a:extLst>
          </p:cNvPr>
          <p:cNvSpPr>
            <a:spLocks noGrp="1"/>
          </p:cNvSpPr>
          <p:nvPr>
            <p:ph type="title"/>
          </p:nvPr>
        </p:nvSpPr>
        <p:spPr/>
        <p:txBody>
          <a:bodyPr/>
          <a:lstStyle/>
          <a:p>
            <a:r>
              <a:rPr lang="en-IN" dirty="0"/>
              <a:t>Dealing with null values</a:t>
            </a:r>
          </a:p>
        </p:txBody>
      </p:sp>
      <p:sp>
        <p:nvSpPr>
          <p:cNvPr id="3" name="Content Placeholder 2">
            <a:extLst>
              <a:ext uri="{FF2B5EF4-FFF2-40B4-BE49-F238E27FC236}">
                <a16:creationId xmlns:a16="http://schemas.microsoft.com/office/drawing/2014/main" id="{326E471E-C0ED-652F-1BF0-6D1BA4DDA617}"/>
              </a:ext>
            </a:extLst>
          </p:cNvPr>
          <p:cNvSpPr>
            <a:spLocks noGrp="1"/>
          </p:cNvSpPr>
          <p:nvPr>
            <p:ph idx="1"/>
          </p:nvPr>
        </p:nvSpPr>
        <p:spPr/>
        <p:txBody>
          <a:bodyPr/>
          <a:lstStyle/>
          <a:p>
            <a:pPr>
              <a:buFont typeface="Wingdings" panose="05000000000000000000" pitchFamily="2" charset="2"/>
              <a:buChar char="Ø"/>
            </a:pPr>
            <a:r>
              <a:rPr lang="en-US" b="0" i="0" dirty="0">
                <a:solidFill>
                  <a:srgbClr val="374151"/>
                </a:solidFill>
                <a:effectLst/>
                <a:latin typeface="Söhne"/>
              </a:rPr>
              <a:t>A critical aspect of our data preprocessing involved meticulous handling of missing values. </a:t>
            </a:r>
          </a:p>
          <a:p>
            <a:pPr>
              <a:buFont typeface="Wingdings" panose="05000000000000000000" pitchFamily="2" charset="2"/>
              <a:buChar char="Ø"/>
            </a:pPr>
            <a:r>
              <a:rPr lang="en-US" b="0" i="0" dirty="0">
                <a:solidFill>
                  <a:srgbClr val="374151"/>
                </a:solidFill>
                <a:effectLst/>
                <a:latin typeface="Söhne"/>
              </a:rPr>
              <a:t>Utilizing a systematic approach, we identified and assessed the presence of null values across the dataset. </a:t>
            </a:r>
          </a:p>
          <a:p>
            <a:pPr>
              <a:buFont typeface="Wingdings" panose="05000000000000000000" pitchFamily="2" charset="2"/>
              <a:buChar char="Ø"/>
            </a:pPr>
            <a:r>
              <a:rPr lang="en-US" b="0" i="0" dirty="0">
                <a:solidFill>
                  <a:srgbClr val="374151"/>
                </a:solidFill>
                <a:effectLst/>
                <a:latin typeface="Söhne"/>
              </a:rPr>
              <a:t>To ensure data integrity and maintain the robustness of our analysis, we implemented strategic techniques for handling missing data.</a:t>
            </a:r>
            <a:endParaRPr lang="en-IN" dirty="0"/>
          </a:p>
        </p:txBody>
      </p:sp>
      <p:sp>
        <p:nvSpPr>
          <p:cNvPr id="4" name="Footer Placeholder 3">
            <a:extLst>
              <a:ext uri="{FF2B5EF4-FFF2-40B4-BE49-F238E27FC236}">
                <a16:creationId xmlns:a16="http://schemas.microsoft.com/office/drawing/2014/main" id="{BCC23290-3F91-F105-6C80-6813EA900BD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70305F-9A1B-F2FA-5855-659E22B3C61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7" name="Picture 6">
            <a:extLst>
              <a:ext uri="{FF2B5EF4-FFF2-40B4-BE49-F238E27FC236}">
                <a16:creationId xmlns:a16="http://schemas.microsoft.com/office/drawing/2014/main" id="{1B77BE2C-A11D-3D08-E70D-CA23DB29B168}"/>
              </a:ext>
            </a:extLst>
          </p:cNvPr>
          <p:cNvPicPr>
            <a:picLocks noChangeAspect="1"/>
          </p:cNvPicPr>
          <p:nvPr/>
        </p:nvPicPr>
        <p:blipFill>
          <a:blip r:embed="rId2"/>
          <a:stretch>
            <a:fillRect/>
          </a:stretch>
        </p:blipFill>
        <p:spPr>
          <a:xfrm>
            <a:off x="5083277" y="4320654"/>
            <a:ext cx="5759707" cy="2292666"/>
          </a:xfrm>
          <a:prstGeom prst="rect">
            <a:avLst/>
          </a:prstGeom>
        </p:spPr>
      </p:pic>
    </p:spTree>
    <p:extLst>
      <p:ext uri="{BB962C8B-B14F-4D97-AF65-F5344CB8AC3E}">
        <p14:creationId xmlns:p14="http://schemas.microsoft.com/office/powerpoint/2010/main" val="347850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0D7D-8A58-35FD-07DE-2C6BD3DCC08E}"/>
              </a:ext>
            </a:extLst>
          </p:cNvPr>
          <p:cNvSpPr>
            <a:spLocks noGrp="1"/>
          </p:cNvSpPr>
          <p:nvPr>
            <p:ph type="title"/>
          </p:nvPr>
        </p:nvSpPr>
        <p:spPr/>
        <p:txBody>
          <a:bodyPr/>
          <a:lstStyle/>
          <a:p>
            <a:r>
              <a:rPr lang="en-IN" dirty="0"/>
              <a:t>Feature Scaling</a:t>
            </a:r>
            <a:br>
              <a:rPr lang="en-IN" dirty="0"/>
            </a:br>
            <a:endParaRPr lang="en-IN" dirty="0"/>
          </a:p>
        </p:txBody>
      </p:sp>
      <p:sp>
        <p:nvSpPr>
          <p:cNvPr id="3" name="Content Placeholder 2">
            <a:extLst>
              <a:ext uri="{FF2B5EF4-FFF2-40B4-BE49-F238E27FC236}">
                <a16:creationId xmlns:a16="http://schemas.microsoft.com/office/drawing/2014/main" id="{81C0F7CA-E57B-4273-9601-0BD9B8E6225D}"/>
              </a:ext>
            </a:extLst>
          </p:cNvPr>
          <p:cNvSpPr>
            <a:spLocks noGrp="1"/>
          </p:cNvSpPr>
          <p:nvPr>
            <p:ph idx="1"/>
          </p:nvPr>
        </p:nvSpPr>
        <p:spPr>
          <a:xfrm>
            <a:off x="609600" y="1297858"/>
            <a:ext cx="10972800" cy="4874342"/>
          </a:xfrm>
        </p:spPr>
        <p:txBody>
          <a:bodyPr>
            <a:normAutofit/>
          </a:bodyPr>
          <a:lstStyle/>
          <a:p>
            <a:pPr algn="l"/>
            <a:r>
              <a:rPr lang="en-US" sz="2000" b="0" i="0" dirty="0">
                <a:solidFill>
                  <a:srgbClr val="374151"/>
                </a:solidFill>
                <a:effectLst/>
                <a:latin typeface="Söhne"/>
              </a:rPr>
              <a:t>Rigorous preparation of our dataset included the application of Standard Scaler to numeric features.</a:t>
            </a:r>
          </a:p>
          <a:p>
            <a:pPr algn="l"/>
            <a:r>
              <a:rPr lang="en-US" sz="2000" b="0" i="0" dirty="0">
                <a:solidFill>
                  <a:srgbClr val="374151"/>
                </a:solidFill>
                <a:effectLst/>
                <a:latin typeface="Söhne"/>
              </a:rPr>
              <a:t> This essential step in data preprocessing standardized the scale of variables, mitigating potential biases and ensuring a consistent magnitude across the dataset.</a:t>
            </a:r>
          </a:p>
          <a:p>
            <a:pPr algn="l"/>
            <a:r>
              <a:rPr lang="en-US" sz="2000" b="0" i="0" dirty="0">
                <a:solidFill>
                  <a:srgbClr val="374151"/>
                </a:solidFill>
                <a:effectLst/>
                <a:latin typeface="Söhne"/>
              </a:rPr>
              <a:t>The deployment of Standard Scaler is paramount for models that are sensitive to the scale of input features, such as those utilizing distance-based metrics. </a:t>
            </a:r>
          </a:p>
          <a:p>
            <a:pPr algn="l"/>
            <a:r>
              <a:rPr lang="en-US" sz="2000" b="0" i="0" dirty="0">
                <a:solidFill>
                  <a:srgbClr val="374151"/>
                </a:solidFill>
                <a:effectLst/>
                <a:latin typeface="Söhne"/>
              </a:rPr>
              <a:t>By transforming our numeric data into a standardized format with zero mean and unit variance, we've provided our machine learning algorithms with a foundation for improved convergence and performance.</a:t>
            </a:r>
          </a:p>
        </p:txBody>
      </p:sp>
      <p:sp>
        <p:nvSpPr>
          <p:cNvPr id="4" name="Footer Placeholder 3">
            <a:extLst>
              <a:ext uri="{FF2B5EF4-FFF2-40B4-BE49-F238E27FC236}">
                <a16:creationId xmlns:a16="http://schemas.microsoft.com/office/drawing/2014/main" id="{313BB993-0FFE-EA26-28D6-A317789A5F03}"/>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49AAD8B-09F7-0763-26FF-575087C6FD92}"/>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B4C44D36-A5CC-CC37-D327-6C33CCB1CE98}"/>
              </a:ext>
            </a:extLst>
          </p:cNvPr>
          <p:cNvPicPr>
            <a:picLocks noChangeAspect="1"/>
          </p:cNvPicPr>
          <p:nvPr/>
        </p:nvPicPr>
        <p:blipFill>
          <a:blip r:embed="rId2"/>
          <a:stretch>
            <a:fillRect/>
          </a:stretch>
        </p:blipFill>
        <p:spPr>
          <a:xfrm>
            <a:off x="228600" y="4958271"/>
            <a:ext cx="6368845" cy="1398079"/>
          </a:xfrm>
          <a:prstGeom prst="rect">
            <a:avLst/>
          </a:prstGeom>
        </p:spPr>
      </p:pic>
      <p:pic>
        <p:nvPicPr>
          <p:cNvPr id="9" name="Picture 8">
            <a:extLst>
              <a:ext uri="{FF2B5EF4-FFF2-40B4-BE49-F238E27FC236}">
                <a16:creationId xmlns:a16="http://schemas.microsoft.com/office/drawing/2014/main" id="{5527A759-EA9A-5931-127B-B15ABF6719CB}"/>
              </a:ext>
            </a:extLst>
          </p:cNvPr>
          <p:cNvPicPr>
            <a:picLocks noChangeAspect="1"/>
          </p:cNvPicPr>
          <p:nvPr/>
        </p:nvPicPr>
        <p:blipFill>
          <a:blip r:embed="rId3"/>
          <a:stretch>
            <a:fillRect/>
          </a:stretch>
        </p:blipFill>
        <p:spPr>
          <a:xfrm>
            <a:off x="5213555" y="3921194"/>
            <a:ext cx="5715495" cy="1402202"/>
          </a:xfrm>
          <a:prstGeom prst="rect">
            <a:avLst/>
          </a:prstGeom>
        </p:spPr>
      </p:pic>
    </p:spTree>
    <p:extLst>
      <p:ext uri="{BB962C8B-B14F-4D97-AF65-F5344CB8AC3E}">
        <p14:creationId xmlns:p14="http://schemas.microsoft.com/office/powerpoint/2010/main" val="16073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17AB-4502-79C6-C685-43882AAD4754}"/>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5E1C36FE-278C-2001-84BB-F33ADCC97C42}"/>
              </a:ext>
            </a:extLst>
          </p:cNvPr>
          <p:cNvSpPr>
            <a:spLocks noGrp="1"/>
          </p:cNvSpPr>
          <p:nvPr>
            <p:ph idx="1"/>
          </p:nvPr>
        </p:nvSpPr>
        <p:spPr/>
        <p:txBody>
          <a:bodyPr/>
          <a:lstStyle/>
          <a:p>
            <a:pPr>
              <a:buFont typeface="Wingdings" panose="05000000000000000000" pitchFamily="2" charset="2"/>
              <a:buChar char="q"/>
            </a:pPr>
            <a:r>
              <a:rPr lang="en-IN" b="1" dirty="0"/>
              <a:t>Algorithms used in my projects are </a:t>
            </a:r>
            <a:r>
              <a:rPr lang="en-IN" dirty="0"/>
              <a:t>:</a:t>
            </a:r>
          </a:p>
          <a:p>
            <a:r>
              <a:rPr lang="en-US" sz="3600" b="0" i="0" dirty="0">
                <a:solidFill>
                  <a:srgbClr val="0F0F0F"/>
                </a:solidFill>
                <a:effectLst/>
                <a:latin typeface="Söhne"/>
              </a:rPr>
              <a:t>logistic regression</a:t>
            </a:r>
          </a:p>
          <a:p>
            <a:r>
              <a:rPr lang="en-US" sz="3600" b="0" i="0" dirty="0">
                <a:solidFill>
                  <a:srgbClr val="0F0F0F"/>
                </a:solidFill>
                <a:effectLst/>
                <a:latin typeface="Söhne"/>
              </a:rPr>
              <a:t>Decision trees</a:t>
            </a:r>
            <a:endParaRPr lang="en-US" sz="3600" dirty="0">
              <a:solidFill>
                <a:srgbClr val="0F0F0F"/>
              </a:solidFill>
              <a:latin typeface="Söhne"/>
            </a:endParaRPr>
          </a:p>
          <a:p>
            <a:r>
              <a:rPr lang="en-US" sz="3600" dirty="0">
                <a:solidFill>
                  <a:srgbClr val="0F0F0F"/>
                </a:solidFill>
                <a:latin typeface="Söhne"/>
              </a:rPr>
              <a:t>R</a:t>
            </a:r>
            <a:r>
              <a:rPr lang="en-US" sz="3600" b="0" i="0" dirty="0">
                <a:solidFill>
                  <a:srgbClr val="0F0F0F"/>
                </a:solidFill>
                <a:effectLst/>
                <a:latin typeface="Söhne"/>
              </a:rPr>
              <a:t>andom forests</a:t>
            </a:r>
          </a:p>
          <a:p>
            <a:r>
              <a:rPr lang="en-US" sz="3600" dirty="0">
                <a:solidFill>
                  <a:srgbClr val="0F0F0F"/>
                </a:solidFill>
                <a:latin typeface="Söhne"/>
              </a:rPr>
              <a:t>S</a:t>
            </a:r>
            <a:r>
              <a:rPr lang="en-US" sz="3600" b="0" i="0" dirty="0">
                <a:solidFill>
                  <a:srgbClr val="0F0F0F"/>
                </a:solidFill>
                <a:effectLst/>
                <a:latin typeface="Söhne"/>
              </a:rPr>
              <a:t>upport vector machines</a:t>
            </a:r>
          </a:p>
          <a:p>
            <a:r>
              <a:rPr lang="en-US" sz="3600" dirty="0">
                <a:solidFill>
                  <a:srgbClr val="0F0F0F"/>
                </a:solidFill>
                <a:latin typeface="Söhne"/>
              </a:rPr>
              <a:t>G</a:t>
            </a:r>
            <a:r>
              <a:rPr lang="en-US" sz="3600" b="0" i="0" dirty="0">
                <a:solidFill>
                  <a:srgbClr val="0F0F0F"/>
                </a:solidFill>
                <a:effectLst/>
                <a:latin typeface="Söhne"/>
              </a:rPr>
              <a:t>radient boosting </a:t>
            </a:r>
            <a:endParaRPr lang="en-IN" sz="3600" dirty="0"/>
          </a:p>
        </p:txBody>
      </p:sp>
      <p:sp>
        <p:nvSpPr>
          <p:cNvPr id="4" name="Footer Placeholder 3">
            <a:extLst>
              <a:ext uri="{FF2B5EF4-FFF2-40B4-BE49-F238E27FC236}">
                <a16:creationId xmlns:a16="http://schemas.microsoft.com/office/drawing/2014/main" id="{FFE00045-19DD-AF81-17E5-512D4A6D528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9B73DB0-CAC1-9790-CED1-6E470DDD17A9}"/>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09706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B5AA6-CD41-0DB7-E5BE-74109BD88F63}"/>
              </a:ext>
            </a:extLst>
          </p:cNvPr>
          <p:cNvSpPr>
            <a:spLocks noGrp="1"/>
          </p:cNvSpPr>
          <p:nvPr>
            <p:ph idx="1"/>
          </p:nvPr>
        </p:nvSpPr>
        <p:spPr>
          <a:xfrm>
            <a:off x="609600" y="265471"/>
            <a:ext cx="10972800" cy="5906729"/>
          </a:xfrm>
        </p:spPr>
        <p:txBody>
          <a:bodyPr>
            <a:normAutofit fontScale="55000" lnSpcReduction="20000"/>
          </a:bodyPr>
          <a:lstStyle/>
          <a:p>
            <a:pPr algn="l"/>
            <a:r>
              <a:rPr lang="en-US" sz="4400" b="0" i="0" dirty="0">
                <a:solidFill>
                  <a:srgbClr val="374151"/>
                </a:solidFill>
                <a:effectLst/>
                <a:latin typeface="Söhne"/>
              </a:rPr>
              <a:t>"Algorithmic Exploration: Our project delved into a diverse set of machine learning techniques to uncover optimal predictive models. The utilization of </a:t>
            </a:r>
            <a:r>
              <a:rPr lang="en-US" sz="4400" b="0" i="0" dirty="0">
                <a:solidFill>
                  <a:srgbClr val="FF0000"/>
                </a:solidFill>
                <a:effectLst/>
                <a:latin typeface="Söhne"/>
              </a:rPr>
              <a:t>Logistic Regression </a:t>
            </a:r>
            <a:r>
              <a:rPr lang="en-US" sz="4400" b="0" i="0" dirty="0">
                <a:solidFill>
                  <a:srgbClr val="374151"/>
                </a:solidFill>
                <a:effectLst/>
                <a:latin typeface="Söhne"/>
              </a:rPr>
              <a:t>laid the groundwork for interpreting linear relationships within the data, providing a transparent insight into the likelihood of outcomes.</a:t>
            </a:r>
          </a:p>
          <a:p>
            <a:pPr algn="l"/>
            <a:r>
              <a:rPr lang="en-US" sz="4400" b="0" i="0" dirty="0">
                <a:solidFill>
                  <a:srgbClr val="374151"/>
                </a:solidFill>
                <a:effectLst/>
                <a:latin typeface="Söhne"/>
              </a:rPr>
              <a:t>Moving beyond,</a:t>
            </a:r>
            <a:r>
              <a:rPr lang="en-US" sz="4400" dirty="0">
                <a:solidFill>
                  <a:srgbClr val="FFFF00"/>
                </a:solidFill>
                <a:latin typeface="Söhne"/>
              </a:rPr>
              <a:t> </a:t>
            </a:r>
            <a:r>
              <a:rPr lang="en-US" sz="4400" b="0" i="0" dirty="0">
                <a:solidFill>
                  <a:srgbClr val="FFFF00"/>
                </a:solidFill>
                <a:effectLst/>
                <a:latin typeface="Söhne"/>
              </a:rPr>
              <a:t>Decision Trees </a:t>
            </a:r>
            <a:r>
              <a:rPr lang="en-US" sz="4400" b="0" i="0" dirty="0">
                <a:solidFill>
                  <a:srgbClr val="374151"/>
                </a:solidFill>
                <a:effectLst/>
                <a:latin typeface="Söhne"/>
              </a:rPr>
              <a:t>introduced a tree-like model structure, capturing intricate decision paths and enabling a deeper understanding of variable importance.</a:t>
            </a:r>
          </a:p>
          <a:p>
            <a:pPr algn="l"/>
            <a:r>
              <a:rPr lang="en-US" sz="4400" b="0" i="0" dirty="0">
                <a:solidFill>
                  <a:srgbClr val="00B0F0"/>
                </a:solidFill>
                <a:effectLst/>
                <a:latin typeface="Söhne"/>
              </a:rPr>
              <a:t>Random Forests</a:t>
            </a:r>
            <a:r>
              <a:rPr lang="en-US" sz="4400" b="0" i="0" dirty="0">
                <a:solidFill>
                  <a:srgbClr val="374151"/>
                </a:solidFill>
                <a:effectLst/>
                <a:latin typeface="Söhne"/>
              </a:rPr>
              <a:t>, a powerful ensemble method, harnessed the collective strength of multiple decision trees, enhancing predictive accuracy and robustness.</a:t>
            </a:r>
          </a:p>
          <a:p>
            <a:pPr algn="l"/>
            <a:r>
              <a:rPr lang="en-US" sz="4400" b="0" i="0" dirty="0">
                <a:solidFill>
                  <a:srgbClr val="374151"/>
                </a:solidFill>
                <a:effectLst/>
                <a:latin typeface="Söhne"/>
              </a:rPr>
              <a:t>Venturing into the realm of </a:t>
            </a:r>
            <a:r>
              <a:rPr lang="en-US" sz="4400" b="0" i="0" dirty="0">
                <a:solidFill>
                  <a:srgbClr val="00B050"/>
                </a:solidFill>
                <a:effectLst/>
                <a:latin typeface="Söhne"/>
              </a:rPr>
              <a:t>Support Vector Machines (SVM)</a:t>
            </a:r>
            <a:r>
              <a:rPr lang="en-US" sz="4400" b="0" i="0" dirty="0">
                <a:solidFill>
                  <a:srgbClr val="374151"/>
                </a:solidFill>
                <a:effectLst/>
                <a:latin typeface="Söhne"/>
              </a:rPr>
              <a:t>, our analysis incorporated a method well-suited for both linear and non-linear classifications. SVM's ability to delineate complex decision boundaries contributed to a nuanced exploration of our dataset.</a:t>
            </a:r>
          </a:p>
          <a:p>
            <a:pPr algn="l"/>
            <a:r>
              <a:rPr lang="en-US" sz="4400" b="0" i="0" dirty="0">
                <a:solidFill>
                  <a:srgbClr val="374151"/>
                </a:solidFill>
                <a:effectLst/>
                <a:latin typeface="Söhne"/>
              </a:rPr>
              <a:t>Additionally, the integration of </a:t>
            </a:r>
            <a:r>
              <a:rPr lang="en-US" sz="4400" b="0" i="0" dirty="0">
                <a:solidFill>
                  <a:srgbClr val="7030A0"/>
                </a:solidFill>
                <a:effectLst/>
                <a:latin typeface="Söhne"/>
              </a:rPr>
              <a:t>Gradient Boosting </a:t>
            </a:r>
            <a:r>
              <a:rPr lang="en-US" sz="4400" b="0" i="0" dirty="0">
                <a:solidFill>
                  <a:srgbClr val="374151"/>
                </a:solidFill>
                <a:effectLst/>
                <a:latin typeface="Söhne"/>
              </a:rPr>
              <a:t>further enriched our predictive capabilities. This ensemble method sequentially builds weak learners, refining model accuracy with each iteration.</a:t>
            </a:r>
          </a:p>
          <a:p>
            <a:pPr algn="l"/>
            <a:r>
              <a:rPr lang="en-US" sz="4400" b="0" i="0" dirty="0">
                <a:solidFill>
                  <a:srgbClr val="374151"/>
                </a:solidFill>
                <a:effectLst/>
                <a:latin typeface="Söhne"/>
              </a:rPr>
              <a:t>Our approach to algorithmic selection reflects a comprehensive strategy, leveraging the strengths of diverse models to address the nuances of our dataset. This meticulous exploration ensures a nuanced understanding of the data and underpins our commitment to precision and accuracy in predictive modeling.</a:t>
            </a:r>
          </a:p>
          <a:p>
            <a:endParaRPr lang="en-IN" dirty="0"/>
          </a:p>
        </p:txBody>
      </p:sp>
      <p:sp>
        <p:nvSpPr>
          <p:cNvPr id="4" name="Footer Placeholder 3">
            <a:extLst>
              <a:ext uri="{FF2B5EF4-FFF2-40B4-BE49-F238E27FC236}">
                <a16:creationId xmlns:a16="http://schemas.microsoft.com/office/drawing/2014/main" id="{53FFE943-54D0-9425-523C-7092BA3AD49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70471F8-29B7-0E46-9832-23E8C2E38E1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91568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383E-B350-C5C0-06EC-42953A5440A0}"/>
              </a:ext>
            </a:extLst>
          </p:cNvPr>
          <p:cNvSpPr>
            <a:spLocks noGrp="1"/>
          </p:cNvSpPr>
          <p:nvPr>
            <p:ph type="title"/>
          </p:nvPr>
        </p:nvSpPr>
        <p:spPr/>
        <p:txBody>
          <a:bodyPr>
            <a:normAutofit fontScale="90000"/>
          </a:bodyPr>
          <a:lstStyle/>
          <a:p>
            <a:r>
              <a:rPr lang="en-US" sz="4400" b="1" dirty="0">
                <a:solidFill>
                  <a:schemeClr val="accent3"/>
                </a:solidFill>
                <a:latin typeface="Gill Sans Nova Light" panose="020B0302020104020203" pitchFamily="34" charset="0"/>
                <a:cs typeface="Gill Sans Light" panose="020B0302020104020203" pitchFamily="34" charset="-79"/>
              </a:rPr>
              <a:t>Hyperparameter tunning</a:t>
            </a:r>
            <a:br>
              <a:rPr lang="en-US" sz="4400" b="1" dirty="0">
                <a:solidFill>
                  <a:schemeClr val="accent3"/>
                </a:solidFill>
                <a:latin typeface="Gill Sans Nova Light" panose="020B0302020104020203" pitchFamily="34" charset="0"/>
                <a:cs typeface="Gill Sans Light" panose="020B0302020104020203" pitchFamily="34" charset="-79"/>
              </a:rPr>
            </a:br>
            <a:br>
              <a:rPr lang="en-US" sz="4400" b="1" dirty="0">
                <a:solidFill>
                  <a:schemeClr val="accent3"/>
                </a:solidFill>
                <a:latin typeface="Gill Sans Nova Light" panose="020B0302020104020203" pitchFamily="34" charset="0"/>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B0B1124A-8D12-1B2F-4726-8898A6997B49}"/>
              </a:ext>
            </a:extLst>
          </p:cNvPr>
          <p:cNvSpPr>
            <a:spLocks noGrp="1"/>
          </p:cNvSpPr>
          <p:nvPr>
            <p:ph idx="1"/>
          </p:nvPr>
        </p:nvSpPr>
        <p:spPr>
          <a:xfrm>
            <a:off x="609600" y="904567"/>
            <a:ext cx="10972800" cy="5572433"/>
          </a:xfrm>
        </p:spPr>
        <p:txBody>
          <a:bodyPr/>
          <a:lstStyle/>
          <a:p>
            <a:pPr algn="l"/>
            <a:r>
              <a:rPr lang="en-US" sz="2000" b="0" i="0" dirty="0">
                <a:solidFill>
                  <a:srgbClr val="374151"/>
                </a:solidFill>
                <a:effectLst/>
                <a:latin typeface="Söhne"/>
              </a:rPr>
              <a:t>Elevating our predictive models to peak efficiency, we embarked on an exhaustive journey of hyperparameter tuning. </a:t>
            </a:r>
          </a:p>
          <a:p>
            <a:pPr algn="l"/>
            <a:r>
              <a:rPr lang="en-US" sz="2000" b="0" i="0" dirty="0">
                <a:solidFill>
                  <a:srgbClr val="374151"/>
                </a:solidFill>
                <a:effectLst/>
                <a:latin typeface="Söhne"/>
              </a:rPr>
              <a:t>Recognizing the pivotal role of hyperparameters in shaping model behavior, we meticulously explored and optimized these parameters to extract the utmost performance from our machine learning algorithms.</a:t>
            </a:r>
          </a:p>
          <a:p>
            <a:pPr algn="l"/>
            <a:r>
              <a:rPr lang="en-US" sz="2000" b="0" i="0" dirty="0">
                <a:solidFill>
                  <a:srgbClr val="374151"/>
                </a:solidFill>
                <a:effectLst/>
                <a:latin typeface="Söhne"/>
              </a:rPr>
              <a:t>This meticulous tuning process involved systematically searching through the hyperparameter space, utilizing techniques such as GridSearchCV and RandomizedSearchCV. </a:t>
            </a:r>
          </a:p>
          <a:p>
            <a:pPr algn="l"/>
            <a:r>
              <a:rPr lang="en-US" sz="2000" b="0" i="0" dirty="0">
                <a:solidFill>
                  <a:srgbClr val="374151"/>
                </a:solidFill>
                <a:effectLst/>
                <a:latin typeface="Söhne"/>
              </a:rPr>
              <a:t>Our goal was to unearth the ideal combination of hyperparameters that maximizes model accuracy, generalization, and overall effectiveness.</a:t>
            </a:r>
          </a:p>
          <a:p>
            <a:endParaRPr lang="en-IN" dirty="0"/>
          </a:p>
        </p:txBody>
      </p:sp>
      <p:sp>
        <p:nvSpPr>
          <p:cNvPr id="4" name="Footer Placeholder 3">
            <a:extLst>
              <a:ext uri="{FF2B5EF4-FFF2-40B4-BE49-F238E27FC236}">
                <a16:creationId xmlns:a16="http://schemas.microsoft.com/office/drawing/2014/main" id="{16EA7071-5921-9B27-030E-CD7874F0D80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DC6626E-F60C-A5CE-6F0B-84E4FA24601B}"/>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A50D1E6E-21D8-71B9-053A-AE4001382329}"/>
              </a:ext>
            </a:extLst>
          </p:cNvPr>
          <p:cNvPicPr>
            <a:picLocks noChangeAspect="1"/>
          </p:cNvPicPr>
          <p:nvPr/>
        </p:nvPicPr>
        <p:blipFill>
          <a:blip r:embed="rId2"/>
          <a:stretch>
            <a:fillRect/>
          </a:stretch>
        </p:blipFill>
        <p:spPr>
          <a:xfrm>
            <a:off x="1" y="3909449"/>
            <a:ext cx="5958348" cy="2362405"/>
          </a:xfrm>
          <a:prstGeom prst="rect">
            <a:avLst/>
          </a:prstGeom>
        </p:spPr>
      </p:pic>
      <p:pic>
        <p:nvPicPr>
          <p:cNvPr id="9" name="Picture 8">
            <a:extLst>
              <a:ext uri="{FF2B5EF4-FFF2-40B4-BE49-F238E27FC236}">
                <a16:creationId xmlns:a16="http://schemas.microsoft.com/office/drawing/2014/main" id="{E6FD8AF1-10BA-71E0-32C2-2C3515A3450F}"/>
              </a:ext>
            </a:extLst>
          </p:cNvPr>
          <p:cNvPicPr>
            <a:picLocks noChangeAspect="1"/>
          </p:cNvPicPr>
          <p:nvPr/>
        </p:nvPicPr>
        <p:blipFill>
          <a:blip r:embed="rId3"/>
          <a:stretch>
            <a:fillRect/>
          </a:stretch>
        </p:blipFill>
        <p:spPr>
          <a:xfrm>
            <a:off x="6339349" y="3821623"/>
            <a:ext cx="5243051" cy="2717289"/>
          </a:xfrm>
          <a:prstGeom prst="rect">
            <a:avLst/>
          </a:prstGeom>
        </p:spPr>
      </p:pic>
    </p:spTree>
    <p:extLst>
      <p:ext uri="{BB962C8B-B14F-4D97-AF65-F5344CB8AC3E}">
        <p14:creationId xmlns:p14="http://schemas.microsoft.com/office/powerpoint/2010/main" val="256774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196F-C881-B70D-9FEB-C8BC82D36BF2}"/>
              </a:ext>
            </a:extLst>
          </p:cNvPr>
          <p:cNvSpPr>
            <a:spLocks noGrp="1"/>
          </p:cNvSpPr>
          <p:nvPr>
            <p:ph type="title"/>
          </p:nvPr>
        </p:nvSpPr>
        <p:spPr/>
        <p:txBody>
          <a:bodyPr>
            <a:normAutofit fontScale="90000"/>
          </a:bodyPr>
          <a:lstStyle/>
          <a:p>
            <a:r>
              <a:rPr lang="en-IN" dirty="0"/>
              <a:t>Cross Validation</a:t>
            </a:r>
            <a:br>
              <a:rPr lang="en-IN" dirty="0"/>
            </a:br>
            <a:br>
              <a:rPr lang="en-IN" dirty="0"/>
            </a:br>
            <a:endParaRPr lang="en-IN" dirty="0"/>
          </a:p>
        </p:txBody>
      </p:sp>
      <p:sp>
        <p:nvSpPr>
          <p:cNvPr id="3" name="Content Placeholder 2">
            <a:extLst>
              <a:ext uri="{FF2B5EF4-FFF2-40B4-BE49-F238E27FC236}">
                <a16:creationId xmlns:a16="http://schemas.microsoft.com/office/drawing/2014/main" id="{70A69DB7-A863-B526-917B-5FFE30EFC017}"/>
              </a:ext>
            </a:extLst>
          </p:cNvPr>
          <p:cNvSpPr>
            <a:spLocks noGrp="1"/>
          </p:cNvSpPr>
          <p:nvPr>
            <p:ph idx="1"/>
          </p:nvPr>
        </p:nvSpPr>
        <p:spPr>
          <a:xfrm>
            <a:off x="609600" y="737419"/>
            <a:ext cx="10972800" cy="5434781"/>
          </a:xfrm>
        </p:spPr>
        <p:txBody>
          <a:bodyPr/>
          <a:lstStyle/>
          <a:p>
            <a:pPr algn="l"/>
            <a:r>
              <a:rPr lang="en-US" sz="2400" b="0" i="0" dirty="0">
                <a:solidFill>
                  <a:srgbClr val="374151"/>
                </a:solidFill>
                <a:effectLst/>
                <a:latin typeface="Söhne"/>
              </a:rPr>
              <a:t>Cross-validation serves as a critical component in our evaluation process, mitigating the risk of overfitting and providing a more accurate assessment of model performance.</a:t>
            </a:r>
          </a:p>
          <a:p>
            <a:pPr algn="l"/>
            <a:r>
              <a:rPr lang="en-US" sz="2400" b="0" i="0" dirty="0">
                <a:solidFill>
                  <a:srgbClr val="374151"/>
                </a:solidFill>
                <a:effectLst/>
                <a:latin typeface="Söhne"/>
              </a:rPr>
              <a:t>Through techniques such as Stratified k-fold cross-validation, we partitioned our dataset into multiple subsets, iteratively training and validating our models on distinct folds. </a:t>
            </a:r>
          </a:p>
          <a:p>
            <a:pPr algn="l"/>
            <a:r>
              <a:rPr lang="en-US" sz="2400" b="0" i="0" dirty="0">
                <a:solidFill>
                  <a:srgbClr val="374151"/>
                </a:solidFill>
                <a:effectLst/>
                <a:latin typeface="Söhne"/>
              </a:rPr>
              <a:t>This meticulous process not only guards against the variance in performance but also furnishes a more comprehensive understanding of how our models generalize to unseen data.</a:t>
            </a:r>
          </a:p>
          <a:p>
            <a:endParaRPr lang="en-IN" dirty="0"/>
          </a:p>
        </p:txBody>
      </p:sp>
      <p:sp>
        <p:nvSpPr>
          <p:cNvPr id="4" name="Footer Placeholder 3">
            <a:extLst>
              <a:ext uri="{FF2B5EF4-FFF2-40B4-BE49-F238E27FC236}">
                <a16:creationId xmlns:a16="http://schemas.microsoft.com/office/drawing/2014/main" id="{9323BA4C-96B0-DB8B-5153-066B4C6AE55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BCE19B1-5DF3-8F90-1E88-5D70FF6B23C2}"/>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30695D72-EEF8-0C1F-32AE-B18AAFB28236}"/>
              </a:ext>
            </a:extLst>
          </p:cNvPr>
          <p:cNvPicPr>
            <a:picLocks noChangeAspect="1"/>
          </p:cNvPicPr>
          <p:nvPr/>
        </p:nvPicPr>
        <p:blipFill>
          <a:blip r:embed="rId2"/>
          <a:stretch>
            <a:fillRect/>
          </a:stretch>
        </p:blipFill>
        <p:spPr>
          <a:xfrm>
            <a:off x="84976" y="4024025"/>
            <a:ext cx="6699282" cy="1661304"/>
          </a:xfrm>
          <a:prstGeom prst="rect">
            <a:avLst/>
          </a:prstGeom>
        </p:spPr>
      </p:pic>
      <p:pic>
        <p:nvPicPr>
          <p:cNvPr id="9" name="Picture 8">
            <a:extLst>
              <a:ext uri="{FF2B5EF4-FFF2-40B4-BE49-F238E27FC236}">
                <a16:creationId xmlns:a16="http://schemas.microsoft.com/office/drawing/2014/main" id="{11AB7B4A-3728-6B50-FADB-296D09061221}"/>
              </a:ext>
            </a:extLst>
          </p:cNvPr>
          <p:cNvPicPr>
            <a:picLocks noChangeAspect="1"/>
          </p:cNvPicPr>
          <p:nvPr/>
        </p:nvPicPr>
        <p:blipFill>
          <a:blip r:embed="rId3"/>
          <a:stretch>
            <a:fillRect/>
          </a:stretch>
        </p:blipFill>
        <p:spPr>
          <a:xfrm>
            <a:off x="4314784" y="5265929"/>
            <a:ext cx="7334082" cy="1455546"/>
          </a:xfrm>
          <a:prstGeom prst="rect">
            <a:avLst/>
          </a:prstGeom>
        </p:spPr>
      </p:pic>
    </p:spTree>
    <p:extLst>
      <p:ext uri="{BB962C8B-B14F-4D97-AF65-F5344CB8AC3E}">
        <p14:creationId xmlns:p14="http://schemas.microsoft.com/office/powerpoint/2010/main" val="283206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48D-B156-546D-EAD8-78447D805B9C}"/>
              </a:ext>
            </a:extLst>
          </p:cNvPr>
          <p:cNvSpPr>
            <a:spLocks noGrp="1"/>
          </p:cNvSpPr>
          <p:nvPr>
            <p:ph type="title"/>
          </p:nvPr>
        </p:nvSpPr>
        <p:spPr/>
        <p:txBody>
          <a:bodyPr>
            <a:normAutofit fontScale="90000"/>
          </a:bodyPr>
          <a:lstStyle/>
          <a:p>
            <a:r>
              <a:rPr lang="en-US" b="1" dirty="0">
                <a:latin typeface="Gill Sans Nova Light" panose="020B0302020104020203" pitchFamily="34" charset="0"/>
                <a:cs typeface="Gill Sans Light" panose="020B0302020104020203" pitchFamily="34" charset="-79"/>
              </a:rPr>
              <a:t>AOC-ROC Curve</a:t>
            </a:r>
            <a:br>
              <a:rPr lang="en-US" sz="4400" b="1" dirty="0">
                <a:solidFill>
                  <a:schemeClr val="accent3"/>
                </a:solidFill>
                <a:latin typeface="Gill Sans Nova Light" panose="020B0302020104020203" pitchFamily="34" charset="0"/>
                <a:cs typeface="Gill Sans Light" panose="020B0302020104020203" pitchFamily="34" charset="-79"/>
              </a:rPr>
            </a:br>
            <a:br>
              <a:rPr lang="en-US" sz="4400" b="1" dirty="0">
                <a:solidFill>
                  <a:schemeClr val="accent3"/>
                </a:solidFill>
                <a:latin typeface="Gill Sans Nova Light" panose="020B0302020104020203" pitchFamily="34" charset="0"/>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7BEF62F5-3E18-FC0D-0599-7478CF83588D}"/>
              </a:ext>
            </a:extLst>
          </p:cNvPr>
          <p:cNvSpPr>
            <a:spLocks noGrp="1"/>
          </p:cNvSpPr>
          <p:nvPr>
            <p:ph idx="1"/>
          </p:nvPr>
        </p:nvSpPr>
        <p:spPr>
          <a:xfrm>
            <a:off x="609600" y="806245"/>
            <a:ext cx="10972800" cy="5365955"/>
          </a:xfrm>
        </p:spPr>
        <p:txBody>
          <a:bodyPr>
            <a:normAutofit/>
          </a:bodyPr>
          <a:lstStyle/>
          <a:p>
            <a:r>
              <a:rPr lang="en-US" sz="2400" b="0" i="0" dirty="0">
                <a:solidFill>
                  <a:srgbClr val="374151"/>
                </a:solidFill>
                <a:effectLst/>
                <a:latin typeface="Söhne"/>
              </a:rPr>
              <a:t>By scrutinizing the Area Under the Curve (AUC) and Receiver Operating Characteristic (ROC) curve, we identified the thresholds that strike an equilibrium between true positive rates and false positive rates. </a:t>
            </a:r>
          </a:p>
          <a:p>
            <a:r>
              <a:rPr lang="en-US" sz="2400" b="0" i="0" dirty="0">
                <a:solidFill>
                  <a:srgbClr val="374151"/>
                </a:solidFill>
                <a:effectLst/>
                <a:latin typeface="Söhne"/>
              </a:rPr>
              <a:t>This strategic threshold selection enhances the model's ability to discern between positive and negative instances, tailoring its predictive behavior to align with the specific objectives of our project.</a:t>
            </a:r>
            <a:endParaRPr lang="en-IN" sz="2400" dirty="0"/>
          </a:p>
        </p:txBody>
      </p:sp>
      <p:sp>
        <p:nvSpPr>
          <p:cNvPr id="4" name="Footer Placeholder 3">
            <a:extLst>
              <a:ext uri="{FF2B5EF4-FFF2-40B4-BE49-F238E27FC236}">
                <a16:creationId xmlns:a16="http://schemas.microsoft.com/office/drawing/2014/main" id="{6D2AEC06-2E52-F335-3436-C3C17BF8588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55FAE7F-DBFB-9C10-C126-0BD22B6E730A}"/>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7" name="Picture 6">
            <a:extLst>
              <a:ext uri="{FF2B5EF4-FFF2-40B4-BE49-F238E27FC236}">
                <a16:creationId xmlns:a16="http://schemas.microsoft.com/office/drawing/2014/main" id="{972D7AFD-BE7D-0C7E-52CC-B7D8B10B7C60}"/>
              </a:ext>
            </a:extLst>
          </p:cNvPr>
          <p:cNvPicPr>
            <a:picLocks noChangeAspect="1"/>
          </p:cNvPicPr>
          <p:nvPr/>
        </p:nvPicPr>
        <p:blipFill>
          <a:blip r:embed="rId2"/>
          <a:stretch>
            <a:fillRect/>
          </a:stretch>
        </p:blipFill>
        <p:spPr>
          <a:xfrm>
            <a:off x="2900517" y="3106995"/>
            <a:ext cx="6823586" cy="3614480"/>
          </a:xfrm>
          <a:prstGeom prst="rect">
            <a:avLst/>
          </a:prstGeom>
        </p:spPr>
      </p:pic>
    </p:spTree>
    <p:extLst>
      <p:ext uri="{BB962C8B-B14F-4D97-AF65-F5344CB8AC3E}">
        <p14:creationId xmlns:p14="http://schemas.microsoft.com/office/powerpoint/2010/main" val="404950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2189-D677-5396-9858-50DDE2BDC6DA}"/>
              </a:ext>
            </a:extLst>
          </p:cNvPr>
          <p:cNvSpPr>
            <a:spLocks noGrp="1"/>
          </p:cNvSpPr>
          <p:nvPr>
            <p:ph type="title"/>
          </p:nvPr>
        </p:nvSpPr>
        <p:spPr/>
        <p:txBody>
          <a:bodyPr>
            <a:normAutofit fontScale="90000"/>
          </a:bodyPr>
          <a:lstStyle/>
          <a:p>
            <a:br>
              <a:rPr lang="en-IN" dirty="0"/>
            </a:br>
            <a:r>
              <a:rPr lang="en-IN" dirty="0">
                <a:solidFill>
                  <a:schemeClr val="accent2"/>
                </a:solidFill>
              </a:rPr>
              <a:t>Conclusion</a:t>
            </a:r>
            <a:br>
              <a:rPr lang="en-IN" dirty="0"/>
            </a:br>
            <a:endParaRPr lang="en-IN" dirty="0"/>
          </a:p>
        </p:txBody>
      </p:sp>
      <p:sp>
        <p:nvSpPr>
          <p:cNvPr id="3" name="Content Placeholder 2">
            <a:extLst>
              <a:ext uri="{FF2B5EF4-FFF2-40B4-BE49-F238E27FC236}">
                <a16:creationId xmlns:a16="http://schemas.microsoft.com/office/drawing/2014/main" id="{1F3C2753-85FE-A6E6-0200-C037AEADBE7A}"/>
              </a:ext>
            </a:extLst>
          </p:cNvPr>
          <p:cNvSpPr>
            <a:spLocks noGrp="1"/>
          </p:cNvSpPr>
          <p:nvPr>
            <p:ph idx="1"/>
          </p:nvPr>
        </p:nvSpPr>
        <p:spPr/>
        <p:txBody>
          <a:bodyPr>
            <a:normAutofit/>
          </a:bodyPr>
          <a:lstStyle/>
          <a:p>
            <a:r>
              <a:rPr lang="en-US" sz="2400" b="0" i="0" dirty="0">
                <a:solidFill>
                  <a:srgbClr val="374151"/>
                </a:solidFill>
                <a:effectLst/>
                <a:latin typeface="Söhne"/>
              </a:rPr>
              <a:t>our comprehensive approach to data preprocessing, algorithmic selection, and meticulous model optimization has resulted in a predictive model that exhibits heightened accuracy, robustness, and adaptability. Notably, the strategic selection of decision thresholds, informed by AUC-ROC curve analysis, has fine-tuned our models to align with specific project objectives</a:t>
            </a:r>
            <a:endParaRPr lang="en-IN" sz="2400" dirty="0"/>
          </a:p>
        </p:txBody>
      </p:sp>
      <p:sp>
        <p:nvSpPr>
          <p:cNvPr id="4" name="Footer Placeholder 3">
            <a:extLst>
              <a:ext uri="{FF2B5EF4-FFF2-40B4-BE49-F238E27FC236}">
                <a16:creationId xmlns:a16="http://schemas.microsoft.com/office/drawing/2014/main" id="{F60F6B20-8986-13E0-8B88-0AEFF5034B5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5DE081E-1B2F-13C6-6D6D-BA846B978AF0}"/>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7" name="Picture 6">
            <a:extLst>
              <a:ext uri="{FF2B5EF4-FFF2-40B4-BE49-F238E27FC236}">
                <a16:creationId xmlns:a16="http://schemas.microsoft.com/office/drawing/2014/main" id="{C838507A-8C4A-42FD-2B63-366ADD5A0939}"/>
              </a:ext>
            </a:extLst>
          </p:cNvPr>
          <p:cNvPicPr>
            <a:picLocks noChangeAspect="1"/>
          </p:cNvPicPr>
          <p:nvPr/>
        </p:nvPicPr>
        <p:blipFill>
          <a:blip r:embed="rId2"/>
          <a:stretch>
            <a:fillRect/>
          </a:stretch>
        </p:blipFill>
        <p:spPr>
          <a:xfrm>
            <a:off x="1181338" y="4817036"/>
            <a:ext cx="3025402" cy="853514"/>
          </a:xfrm>
          <a:prstGeom prst="rect">
            <a:avLst/>
          </a:prstGeom>
        </p:spPr>
      </p:pic>
      <p:pic>
        <p:nvPicPr>
          <p:cNvPr id="9" name="Picture 8">
            <a:extLst>
              <a:ext uri="{FF2B5EF4-FFF2-40B4-BE49-F238E27FC236}">
                <a16:creationId xmlns:a16="http://schemas.microsoft.com/office/drawing/2014/main" id="{A2D14103-2B13-6EF5-D2CB-FF7038E1D7DA}"/>
              </a:ext>
            </a:extLst>
          </p:cNvPr>
          <p:cNvPicPr>
            <a:picLocks noChangeAspect="1"/>
          </p:cNvPicPr>
          <p:nvPr/>
        </p:nvPicPr>
        <p:blipFill>
          <a:blip r:embed="rId3"/>
          <a:stretch>
            <a:fillRect/>
          </a:stretch>
        </p:blipFill>
        <p:spPr>
          <a:xfrm>
            <a:off x="4640054" y="4817037"/>
            <a:ext cx="3619814" cy="853513"/>
          </a:xfrm>
          <a:prstGeom prst="rect">
            <a:avLst/>
          </a:prstGeom>
        </p:spPr>
      </p:pic>
      <p:pic>
        <p:nvPicPr>
          <p:cNvPr id="11" name="Picture 10">
            <a:extLst>
              <a:ext uri="{FF2B5EF4-FFF2-40B4-BE49-F238E27FC236}">
                <a16:creationId xmlns:a16="http://schemas.microsoft.com/office/drawing/2014/main" id="{4AE5046E-539B-DBD7-E0A9-1BF01BC4F633}"/>
              </a:ext>
            </a:extLst>
          </p:cNvPr>
          <p:cNvPicPr>
            <a:picLocks noChangeAspect="1"/>
          </p:cNvPicPr>
          <p:nvPr/>
        </p:nvPicPr>
        <p:blipFill>
          <a:blip r:embed="rId4"/>
          <a:stretch>
            <a:fillRect/>
          </a:stretch>
        </p:blipFill>
        <p:spPr>
          <a:xfrm>
            <a:off x="8488640" y="4793816"/>
            <a:ext cx="3208298" cy="838273"/>
          </a:xfrm>
          <a:prstGeom prst="rect">
            <a:avLst/>
          </a:prstGeom>
        </p:spPr>
      </p:pic>
    </p:spTree>
    <p:extLst>
      <p:ext uri="{BB962C8B-B14F-4D97-AF65-F5344CB8AC3E}">
        <p14:creationId xmlns:p14="http://schemas.microsoft.com/office/powerpoint/2010/main" val="398187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620000" y="100584"/>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620000" y="1002890"/>
            <a:ext cx="4312920" cy="5855110"/>
          </a:xfrm>
        </p:spPr>
        <p:txBody>
          <a:bodyPr vert="horz" lIns="91440" tIns="45720" rIns="91440" bIns="45720" rtlCol="0" anchor="t">
            <a:normAutofit fontScale="70000" lnSpcReduction="20000"/>
          </a:bodyPr>
          <a:lstStyle/>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Introduction , Scope</a:t>
            </a:r>
          </a:p>
          <a:p>
            <a:pPr marL="342900" indent="-342900">
              <a:buFont typeface="Wingdings" panose="05000000000000000000" pitchFamily="2" charset="2"/>
              <a:buChar char="q"/>
            </a:pPr>
            <a:r>
              <a:rPr lang="en-US" b="1" dirty="0">
                <a:latin typeface="Gill Sans Nova Light" panose="020B0302020104020203" pitchFamily="34" charset="0"/>
                <a:cs typeface="Gill Sans Light" panose="020B0302020104020203" pitchFamily="34" charset="-79"/>
              </a:rPr>
              <a:t>Importing dependencies</a:t>
            </a:r>
          </a:p>
          <a:p>
            <a:pPr marL="342900" indent="-342900">
              <a:lnSpc>
                <a:spcPct val="150000"/>
              </a:lnSpc>
              <a:buFont typeface="Wingdings" panose="05000000000000000000" pitchFamily="2" charset="2"/>
              <a:buChar char="q"/>
            </a:pPr>
            <a:r>
              <a:rPr lang="en-US" b="1" dirty="0">
                <a:latin typeface="Gill Sans Nova Light" panose="020B0302020104020203" pitchFamily="34" charset="0"/>
                <a:cs typeface="Gill Sans Light" panose="020B0302020104020203" pitchFamily="34" charset="-79"/>
              </a:rPr>
              <a:t>Dataset Features</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EDA </a:t>
            </a:r>
            <a:r>
              <a:rPr lang="en-US" b="1" dirty="0">
                <a:latin typeface="Gill Sans Nova Light" panose="020B0302020104020203" pitchFamily="34" charset="0"/>
                <a:cs typeface="Gill Sans Light" panose="020B0302020104020203" pitchFamily="34" charset="-79"/>
              </a:rPr>
              <a:t>(exploratory data analysis)</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Visualizations</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Dealing with null values</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Feature scaling</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Algorithms</a:t>
            </a:r>
          </a:p>
          <a:p>
            <a:pPr marL="342900" indent="-342900">
              <a:lnSpc>
                <a:spcPct val="150000"/>
              </a:lnSpc>
              <a:buFont typeface="Wingdings" panose="05000000000000000000" pitchFamily="2" charset="2"/>
              <a:buChar char="q"/>
            </a:pPr>
            <a:r>
              <a:rPr lang="en-US" sz="2400" b="1" dirty="0">
                <a:solidFill>
                  <a:schemeClr val="accent3"/>
                </a:solidFill>
                <a:latin typeface="Gill Sans Nova Light" panose="020B0302020104020203" pitchFamily="34" charset="0"/>
                <a:cs typeface="Gill Sans Light" panose="020B0302020104020203" pitchFamily="34" charset="-79"/>
              </a:rPr>
              <a:t>Hyperparameter tunning</a:t>
            </a:r>
          </a:p>
          <a:p>
            <a:pPr marL="342900" indent="-342900">
              <a:lnSpc>
                <a:spcPct val="150000"/>
              </a:lnSpc>
              <a:buFont typeface="Wingdings" panose="05000000000000000000" pitchFamily="2" charset="2"/>
              <a:buChar char="q"/>
            </a:pPr>
            <a:r>
              <a:rPr lang="en-US" b="1" dirty="0">
                <a:latin typeface="Gill Sans Nova Light" panose="020B0302020104020203" pitchFamily="34" charset="0"/>
                <a:cs typeface="Gill Sans Light" panose="020B0302020104020203" pitchFamily="34" charset="-79"/>
              </a:rPr>
              <a:t>Cross validation</a:t>
            </a:r>
          </a:p>
          <a:p>
            <a:pPr marL="342900" indent="-342900">
              <a:lnSpc>
                <a:spcPct val="150000"/>
              </a:lnSpc>
              <a:buFont typeface="Wingdings" panose="05000000000000000000" pitchFamily="2" charset="2"/>
              <a:buChar char="q"/>
            </a:pPr>
            <a:r>
              <a:rPr lang="en-US" b="1" dirty="0">
                <a:latin typeface="Gill Sans Nova Light" panose="020B0302020104020203" pitchFamily="34" charset="0"/>
                <a:cs typeface="Gill Sans Light" panose="020B0302020104020203" pitchFamily="34" charset="-79"/>
              </a:rPr>
              <a:t>AOC-ROC curve</a:t>
            </a:r>
            <a:endParaRPr lang="en-US" sz="2400" b="1"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q"/>
            </a:pPr>
            <a:r>
              <a:rPr lang="en-US" b="1" dirty="0">
                <a:latin typeface="Gill Sans Nova Light" panose="020B0302020104020203" pitchFamily="34" charset="0"/>
                <a:cs typeface="Gill Sans Light" panose="020B0302020104020203" pitchFamily="34" charset="-79"/>
              </a:rPr>
              <a:t>Conclusion</a:t>
            </a:r>
            <a:endParaRPr lang="en-US" sz="2400" b="1"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b="0" i="0" dirty="0">
                <a:solidFill>
                  <a:srgbClr val="374151"/>
                </a:solidFill>
                <a:effectLst/>
                <a:latin typeface="Söhne"/>
              </a:rPr>
              <a:t>In this project, we aim to leverage machine learning techniques to develop a robust credit scoring model for a banking institution. The primary objective is to empower the bank with data-driven insights, enabling more informed lending decisions. Credit scoring plays a pivotal role in assessing the creditworthiness of loan applicants, and our focus is on building a predictive model that enhances the accuracy and efficiency of this process.</a:t>
            </a: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09770" y="3913240"/>
            <a:ext cx="1599364" cy="520618"/>
          </a:xfrm>
        </p:spPr>
        <p:txBody>
          <a:bodyPr>
            <a:normAutofit fontScale="90000"/>
          </a:bodyPr>
          <a:lstStyle/>
          <a:p>
            <a:r>
              <a:rPr lang="en-US" dirty="0"/>
              <a:t>Scope: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809134" y="3677265"/>
            <a:ext cx="9229197" cy="1848464"/>
          </a:xfrm>
        </p:spPr>
        <p:txBody>
          <a:bodyPr>
            <a:normAutofit fontScale="92500"/>
          </a:bodyPr>
          <a:lstStyle/>
          <a:p>
            <a:r>
              <a:rPr lang="en-US" b="0" i="0" dirty="0">
                <a:solidFill>
                  <a:srgbClr val="374151"/>
                </a:solidFill>
                <a:effectLst/>
                <a:latin typeface="Söhne"/>
              </a:rPr>
              <a:t>"The scope of this project encompasses the development and implementation of a credit scoring model that predicts the likelihood of loans being classified as 'good' or 'bad.' Our analysis will involve exploring and preprocessing relevant data, selecting appropriate machine learning algorithms, and fine-tuning model parameters to achieve optimal performance. </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1284289"/>
          </a:xfrm>
        </p:spPr>
        <p:txBody>
          <a:bodyPr/>
          <a:lstStyle/>
          <a:p>
            <a:r>
              <a:rPr lang="en-US" dirty="0"/>
              <a:t>Importing Dependencies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5" name="Content Placeholder 14">
            <a:extLst>
              <a:ext uri="{FF2B5EF4-FFF2-40B4-BE49-F238E27FC236}">
                <a16:creationId xmlns:a16="http://schemas.microsoft.com/office/drawing/2014/main" id="{86CDCF8D-093E-EDE8-2592-7E10BEA95125}"/>
              </a:ext>
            </a:extLst>
          </p:cNvPr>
          <p:cNvPicPr>
            <a:picLocks noGrp="1" noChangeAspect="1"/>
          </p:cNvPicPr>
          <p:nvPr>
            <p:ph idx="1"/>
          </p:nvPr>
        </p:nvPicPr>
        <p:blipFill>
          <a:blip r:embed="rId2"/>
          <a:stretch>
            <a:fillRect/>
          </a:stretch>
        </p:blipFill>
        <p:spPr>
          <a:xfrm>
            <a:off x="4948756" y="1751662"/>
            <a:ext cx="7243244" cy="3726503"/>
          </a:xfrm>
        </p:spPr>
      </p:pic>
      <p:sp>
        <p:nvSpPr>
          <p:cNvPr id="12" name="Rectangle 5">
            <a:extLst>
              <a:ext uri="{FF2B5EF4-FFF2-40B4-BE49-F238E27FC236}">
                <a16:creationId xmlns:a16="http://schemas.microsoft.com/office/drawing/2014/main" id="{69DD1BBA-A3EA-7B6D-E4EA-148C0C06A2BD}"/>
              </a:ext>
            </a:extLst>
          </p:cNvPr>
          <p:cNvSpPr>
            <a:spLocks noChangeArrowheads="1"/>
          </p:cNvSpPr>
          <p:nvPr/>
        </p:nvSpPr>
        <p:spPr bwMode="auto">
          <a:xfrm>
            <a:off x="1029724" y="1395021"/>
            <a:ext cx="58206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Söhne"/>
              </a:rPr>
              <a:t>I</a:t>
            </a:r>
            <a:r>
              <a:rPr kumimoji="0" lang="en-US" altLang="en-US" sz="1800" b="1" i="0" u="none" strike="noStrike" cap="none" normalizeH="0" baseline="0" dirty="0">
                <a:ln>
                  <a:noFill/>
                </a:ln>
                <a:solidFill>
                  <a:srgbClr val="000000"/>
                </a:solidFill>
                <a:effectLst/>
                <a:latin typeface="Söhne"/>
              </a:rPr>
              <a:t>mporting Essential Dependencies for Seamless Execution.</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6A021EE6-5915-3362-C143-4BB24A79FC12}"/>
              </a:ext>
            </a:extLst>
          </p:cNvPr>
          <p:cNvSpPr>
            <a:spLocks noChangeArrowheads="1"/>
          </p:cNvSpPr>
          <p:nvPr/>
        </p:nvSpPr>
        <p:spPr bwMode="auto">
          <a:xfrm>
            <a:off x="-68826" y="-41788"/>
            <a:ext cx="2197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A29D26DF-1D92-E998-6AA5-C32EBDCB8EE1}"/>
              </a:ext>
            </a:extLst>
          </p:cNvPr>
          <p:cNvSpPr txBox="1"/>
          <p:nvPr/>
        </p:nvSpPr>
        <p:spPr>
          <a:xfrm>
            <a:off x="516193" y="2437792"/>
            <a:ext cx="3539613" cy="923330"/>
          </a:xfrm>
          <a:prstGeom prst="rect">
            <a:avLst/>
          </a:prstGeom>
          <a:noFill/>
        </p:spPr>
        <p:txBody>
          <a:bodyPr wrap="square" rtlCol="0">
            <a:spAutoFit/>
          </a:bodyPr>
          <a:lstStyle/>
          <a:p>
            <a:r>
              <a:rPr lang="en-US" dirty="0">
                <a:latin typeface="Sylfaen" panose="010A0502050306030303" pitchFamily="18" charset="0"/>
              </a:rPr>
              <a:t>It is useful for </a:t>
            </a:r>
            <a:r>
              <a:rPr lang="en-US" b="1" dirty="0">
                <a:solidFill>
                  <a:schemeClr val="accent2"/>
                </a:solidFill>
                <a:latin typeface="Sylfaen" panose="010A0502050306030303" pitchFamily="18" charset="0"/>
              </a:rPr>
              <a:t>Data Processing and Analysis</a:t>
            </a:r>
            <a:r>
              <a:rPr lang="en-US" dirty="0">
                <a:latin typeface="Sylfaen" panose="010A0502050306030303" pitchFamily="18" charset="0"/>
              </a:rPr>
              <a:t>.</a:t>
            </a:r>
          </a:p>
          <a:p>
            <a:endParaRPr lang="en-IN" dirty="0"/>
          </a:p>
        </p:txBody>
      </p:sp>
      <p:sp>
        <p:nvSpPr>
          <p:cNvPr id="17" name="TextBox 16">
            <a:extLst>
              <a:ext uri="{FF2B5EF4-FFF2-40B4-BE49-F238E27FC236}">
                <a16:creationId xmlns:a16="http://schemas.microsoft.com/office/drawing/2014/main" id="{BC058CF6-2BEB-02B2-2B60-9FB9A9A602FD}"/>
              </a:ext>
            </a:extLst>
          </p:cNvPr>
          <p:cNvSpPr txBox="1"/>
          <p:nvPr/>
        </p:nvSpPr>
        <p:spPr>
          <a:xfrm>
            <a:off x="516193" y="2167525"/>
            <a:ext cx="2127505" cy="646331"/>
          </a:xfrm>
          <a:prstGeom prst="rect">
            <a:avLst/>
          </a:prstGeom>
          <a:noFill/>
        </p:spPr>
        <p:txBody>
          <a:bodyPr wrap="none" rtlCol="0">
            <a:spAutoFit/>
          </a:bodyPr>
          <a:lstStyle/>
          <a:p>
            <a:pPr marL="285750" indent="-285750">
              <a:buFont typeface="Wingdings" panose="05000000000000000000" pitchFamily="2" charset="2"/>
              <a:buChar char="q"/>
            </a:pPr>
            <a:r>
              <a:rPr lang="en-US" b="1" dirty="0">
                <a:latin typeface="Sylfaen" panose="010A0502050306030303" pitchFamily="18" charset="0"/>
              </a:rPr>
              <a:t>Pandas Library :-</a:t>
            </a:r>
          </a:p>
          <a:p>
            <a:endParaRPr lang="en-IN" dirty="0"/>
          </a:p>
        </p:txBody>
      </p:sp>
      <p:sp>
        <p:nvSpPr>
          <p:cNvPr id="18" name="TextBox 17">
            <a:extLst>
              <a:ext uri="{FF2B5EF4-FFF2-40B4-BE49-F238E27FC236}">
                <a16:creationId xmlns:a16="http://schemas.microsoft.com/office/drawing/2014/main" id="{80EA8DA0-B2CE-D200-9C37-7FC8D867551B}"/>
              </a:ext>
            </a:extLst>
          </p:cNvPr>
          <p:cNvSpPr txBox="1"/>
          <p:nvPr/>
        </p:nvSpPr>
        <p:spPr>
          <a:xfrm>
            <a:off x="516193" y="3074095"/>
            <a:ext cx="4664669" cy="923330"/>
          </a:xfrm>
          <a:prstGeom prst="rect">
            <a:avLst/>
          </a:prstGeom>
          <a:noFill/>
        </p:spPr>
        <p:txBody>
          <a:bodyPr wrap="square" rtlCol="0">
            <a:spAutoFit/>
          </a:bodyPr>
          <a:lstStyle/>
          <a:p>
            <a:pPr marL="342900" indent="-342900">
              <a:buFont typeface="Wingdings" panose="05000000000000000000" pitchFamily="2" charset="2"/>
              <a:buChar char="q"/>
            </a:pPr>
            <a:r>
              <a:rPr lang="en-US" b="1" dirty="0">
                <a:latin typeface="Sylfaen" panose="010A0502050306030303" pitchFamily="18" charset="0"/>
              </a:rPr>
              <a:t>Numpy</a:t>
            </a:r>
            <a:r>
              <a:rPr lang="en-US" dirty="0">
                <a:latin typeface="Sylfaen" panose="010A0502050306030303" pitchFamily="18" charset="0"/>
              </a:rPr>
              <a:t> :-</a:t>
            </a:r>
          </a:p>
          <a:p>
            <a:r>
              <a:rPr lang="en-US" dirty="0">
                <a:latin typeface="Sylfaen" panose="010A0502050306030303" pitchFamily="18" charset="0"/>
              </a:rPr>
              <a:t>It is a Python library used for working </a:t>
            </a:r>
          </a:p>
          <a:p>
            <a:r>
              <a:rPr lang="en-US" dirty="0">
                <a:latin typeface="Sylfaen" panose="010A0502050306030303" pitchFamily="18" charset="0"/>
              </a:rPr>
              <a:t>with </a:t>
            </a:r>
            <a:r>
              <a:rPr lang="en-US" b="1" dirty="0">
                <a:solidFill>
                  <a:schemeClr val="accent2"/>
                </a:solidFill>
                <a:latin typeface="Sylfaen" panose="010A0502050306030303" pitchFamily="18" charset="0"/>
              </a:rPr>
              <a:t>Arrays</a:t>
            </a:r>
            <a:r>
              <a:rPr lang="en-US" dirty="0">
                <a:latin typeface="Sylfaen" panose="010A0502050306030303" pitchFamily="18" charset="0"/>
              </a:rPr>
              <a:t>.</a:t>
            </a:r>
          </a:p>
        </p:txBody>
      </p:sp>
      <p:sp>
        <p:nvSpPr>
          <p:cNvPr id="19" name="TextBox 18">
            <a:extLst>
              <a:ext uri="{FF2B5EF4-FFF2-40B4-BE49-F238E27FC236}">
                <a16:creationId xmlns:a16="http://schemas.microsoft.com/office/drawing/2014/main" id="{B36F6CFD-3BCB-9992-675C-BD5FF852F749}"/>
              </a:ext>
            </a:extLst>
          </p:cNvPr>
          <p:cNvSpPr txBox="1"/>
          <p:nvPr/>
        </p:nvSpPr>
        <p:spPr>
          <a:xfrm>
            <a:off x="516193" y="4007453"/>
            <a:ext cx="2895344" cy="1200329"/>
          </a:xfrm>
          <a:prstGeom prst="rect">
            <a:avLst/>
          </a:prstGeom>
          <a:noFill/>
        </p:spPr>
        <p:txBody>
          <a:bodyPr wrap="none" rtlCol="0">
            <a:spAutoFit/>
          </a:bodyPr>
          <a:lstStyle/>
          <a:p>
            <a:pPr marL="342900" indent="-342900">
              <a:buFont typeface="Wingdings" panose="05000000000000000000" pitchFamily="2" charset="2"/>
              <a:buChar char="q"/>
            </a:pPr>
            <a:r>
              <a:rPr lang="en-US" b="1" dirty="0">
                <a:latin typeface="Sylfaen" panose="010A0502050306030303" pitchFamily="18" charset="0"/>
              </a:rPr>
              <a:t>Matplotlib.pyplot :-</a:t>
            </a:r>
          </a:p>
          <a:p>
            <a:r>
              <a:rPr lang="en-US" dirty="0">
                <a:latin typeface="Sylfaen" panose="010A0502050306030303" pitchFamily="18" charset="0"/>
              </a:rPr>
              <a:t>It is useful for making </a:t>
            </a:r>
            <a:r>
              <a:rPr lang="en-US" b="1" dirty="0">
                <a:solidFill>
                  <a:schemeClr val="accent2"/>
                </a:solidFill>
                <a:latin typeface="Sylfaen" panose="010A0502050306030303" pitchFamily="18" charset="0"/>
              </a:rPr>
              <a:t>Plots</a:t>
            </a:r>
            <a:r>
              <a:rPr lang="en-US" dirty="0">
                <a:latin typeface="Sylfaen" panose="010A0502050306030303" pitchFamily="18" charset="0"/>
              </a:rPr>
              <a:t>.</a:t>
            </a:r>
          </a:p>
          <a:p>
            <a:endParaRPr lang="en-US" dirty="0">
              <a:latin typeface="Sylfaen" panose="010A0502050306030303" pitchFamily="18" charset="0"/>
            </a:endParaRPr>
          </a:p>
          <a:p>
            <a:endParaRPr lang="en-IN" dirty="0"/>
          </a:p>
        </p:txBody>
      </p:sp>
      <p:sp>
        <p:nvSpPr>
          <p:cNvPr id="20" name="TextBox 19">
            <a:extLst>
              <a:ext uri="{FF2B5EF4-FFF2-40B4-BE49-F238E27FC236}">
                <a16:creationId xmlns:a16="http://schemas.microsoft.com/office/drawing/2014/main" id="{324B273F-3CC7-80BE-B5D5-1C4E4726AF94}"/>
              </a:ext>
            </a:extLst>
          </p:cNvPr>
          <p:cNvSpPr txBox="1"/>
          <p:nvPr/>
        </p:nvSpPr>
        <p:spPr>
          <a:xfrm>
            <a:off x="523752" y="4684328"/>
            <a:ext cx="3416320" cy="923330"/>
          </a:xfrm>
          <a:prstGeom prst="rect">
            <a:avLst/>
          </a:prstGeom>
          <a:noFill/>
        </p:spPr>
        <p:txBody>
          <a:bodyPr wrap="none" rtlCol="0">
            <a:spAutoFit/>
          </a:bodyPr>
          <a:lstStyle/>
          <a:p>
            <a:pPr marL="285750" indent="-285750">
              <a:buFont typeface="Wingdings" panose="05000000000000000000" pitchFamily="2" charset="2"/>
              <a:buChar char="q"/>
            </a:pPr>
            <a:r>
              <a:rPr lang="en-US" b="1" dirty="0">
                <a:latin typeface="Sylfaen" panose="010A0502050306030303" pitchFamily="18" charset="0"/>
              </a:rPr>
              <a:t>Seaborn :-</a:t>
            </a:r>
            <a:r>
              <a:rPr lang="en-US" dirty="0">
                <a:latin typeface="Sylfaen" panose="010A0502050306030303" pitchFamily="18" charset="0"/>
              </a:rPr>
              <a:t> </a:t>
            </a:r>
          </a:p>
          <a:p>
            <a:r>
              <a:rPr lang="en-US" dirty="0">
                <a:latin typeface="Sylfaen" panose="010A0502050306030303" pitchFamily="18" charset="0"/>
              </a:rPr>
              <a:t>It is useful for </a:t>
            </a:r>
            <a:r>
              <a:rPr lang="en-US" b="1" dirty="0">
                <a:solidFill>
                  <a:schemeClr val="accent2"/>
                </a:solidFill>
                <a:latin typeface="Sylfaen" panose="010A0502050306030303" pitchFamily="18" charset="0"/>
              </a:rPr>
              <a:t>Data Visualization</a:t>
            </a:r>
            <a:r>
              <a:rPr lang="en-US" dirty="0">
                <a:latin typeface="Sylfaen" panose="010A0502050306030303" pitchFamily="18" charset="0"/>
              </a:rPr>
              <a:t>.</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Dataset Features</a:t>
            </a:r>
            <a:br>
              <a:rPr lang="en-US" dirty="0"/>
            </a:br>
            <a:endParaRPr lang="en-US" dirty="0"/>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9" name="Content Placeholder 8">
            <a:extLst>
              <a:ext uri="{FF2B5EF4-FFF2-40B4-BE49-F238E27FC236}">
                <a16:creationId xmlns:a16="http://schemas.microsoft.com/office/drawing/2014/main" id="{495C030D-F0B0-487E-9974-693E2AA83350}"/>
              </a:ext>
            </a:extLst>
          </p:cNvPr>
          <p:cNvPicPr>
            <a:picLocks noGrp="1" noChangeAspect="1"/>
          </p:cNvPicPr>
          <p:nvPr>
            <p:ph idx="1"/>
          </p:nvPr>
        </p:nvPicPr>
        <p:blipFill>
          <a:blip r:embed="rId2"/>
          <a:stretch>
            <a:fillRect/>
          </a:stretch>
        </p:blipFill>
        <p:spPr>
          <a:xfrm>
            <a:off x="950367" y="1337187"/>
            <a:ext cx="10661530" cy="5019163"/>
          </a:xfrm>
        </p:spPr>
      </p:pic>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DB90-4444-9633-8557-114107F2A391}"/>
              </a:ext>
            </a:extLst>
          </p:cNvPr>
          <p:cNvSpPr>
            <a:spLocks noGrp="1"/>
          </p:cNvSpPr>
          <p:nvPr>
            <p:ph type="title"/>
          </p:nvPr>
        </p:nvSpPr>
        <p:spPr/>
        <p:txBody>
          <a:bodyPr/>
          <a:lstStyle/>
          <a:p>
            <a:r>
              <a:rPr lang="en-US" sz="4400" b="1" dirty="0">
                <a:solidFill>
                  <a:srgbClr val="000000"/>
                </a:solidFill>
                <a:latin typeface="Sylfaen" panose="010A0502050306030303" pitchFamily="18" charset="0"/>
                <a:cs typeface="Times New Roman" panose="02020603050405020304" pitchFamily="18" charset="0"/>
              </a:rPr>
              <a:t>EDA (Exploratory Data Analysis)</a:t>
            </a:r>
            <a:br>
              <a:rPr lang="en-US" sz="4400" b="1" dirty="0">
                <a:solidFill>
                  <a:srgbClr val="000000"/>
                </a:solidFill>
                <a:latin typeface="Sylfaen" panose="010A0502050306030303" pitchFamily="18"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E55B9570-DDB9-36CC-C7CA-DD816A06F26E}"/>
              </a:ext>
            </a:extLst>
          </p:cNvPr>
          <p:cNvPicPr>
            <a:picLocks noGrp="1" noChangeAspect="1"/>
          </p:cNvPicPr>
          <p:nvPr>
            <p:ph idx="1"/>
          </p:nvPr>
        </p:nvPicPr>
        <p:blipFill>
          <a:blip r:embed="rId2"/>
          <a:stretch>
            <a:fillRect/>
          </a:stretch>
        </p:blipFill>
        <p:spPr>
          <a:xfrm>
            <a:off x="240792" y="4650295"/>
            <a:ext cx="4807974" cy="2071179"/>
          </a:xfrm>
        </p:spPr>
      </p:pic>
      <p:sp>
        <p:nvSpPr>
          <p:cNvPr id="4" name="Footer Placeholder 3">
            <a:extLst>
              <a:ext uri="{FF2B5EF4-FFF2-40B4-BE49-F238E27FC236}">
                <a16:creationId xmlns:a16="http://schemas.microsoft.com/office/drawing/2014/main" id="{3B12EFE6-0F0F-A5D4-54C8-33E3F0949B3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0B2BAC0-3170-FEEA-2673-FB4272629CF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TextBox 6">
            <a:extLst>
              <a:ext uri="{FF2B5EF4-FFF2-40B4-BE49-F238E27FC236}">
                <a16:creationId xmlns:a16="http://schemas.microsoft.com/office/drawing/2014/main" id="{3D8083D2-77E1-CAD0-4C05-A7B7A4ACC5F7}"/>
              </a:ext>
            </a:extLst>
          </p:cNvPr>
          <p:cNvSpPr txBox="1"/>
          <p:nvPr/>
        </p:nvSpPr>
        <p:spPr>
          <a:xfrm>
            <a:off x="609600" y="952208"/>
            <a:ext cx="9259266" cy="1754326"/>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000000"/>
                </a:solidFill>
                <a:latin typeface="Sylfaen" panose="010A0502050306030303" pitchFamily="18" charset="0"/>
              </a:rPr>
              <a:t>It is an approach used for data sets in-order to summarize their important Characteristics .  </a:t>
            </a:r>
          </a:p>
          <a:p>
            <a:pPr marL="285750" indent="-285750">
              <a:buFont typeface="Wingdings" panose="05000000000000000000" pitchFamily="2" charset="2"/>
              <a:buChar char="Ø"/>
            </a:pPr>
            <a:r>
              <a:rPr lang="en-US" b="1" dirty="0">
                <a:solidFill>
                  <a:schemeClr val="accent2"/>
                </a:solidFill>
                <a:latin typeface="Sylfaen" panose="010A0502050306030303" pitchFamily="18" charset="0"/>
              </a:rPr>
              <a:t>EDA</a:t>
            </a:r>
            <a:r>
              <a:rPr lang="en-US" dirty="0">
                <a:solidFill>
                  <a:srgbClr val="000000"/>
                </a:solidFill>
                <a:latin typeface="Sylfaen" panose="010A0502050306030303" pitchFamily="18" charset="0"/>
              </a:rPr>
              <a:t> mainly target towards representation of the data in the </a:t>
            </a:r>
            <a:r>
              <a:rPr lang="en-US" b="1" dirty="0">
                <a:solidFill>
                  <a:schemeClr val="accent2"/>
                </a:solidFill>
                <a:latin typeface="Sylfaen" panose="010A0502050306030303" pitchFamily="18" charset="0"/>
              </a:rPr>
              <a:t>graphical format</a:t>
            </a:r>
            <a:r>
              <a:rPr lang="en-US" dirty="0">
                <a:solidFill>
                  <a:srgbClr val="000000"/>
                </a:solidFill>
                <a:latin typeface="Sylfaen" panose="010A0502050306030303" pitchFamily="18" charset="0"/>
              </a:rPr>
              <a:t>.</a:t>
            </a:r>
          </a:p>
          <a:p>
            <a:pPr marL="285750" indent="-285750">
              <a:buFont typeface="Wingdings" panose="05000000000000000000" pitchFamily="2" charset="2"/>
              <a:buChar char="Ø"/>
            </a:pPr>
            <a:r>
              <a:rPr lang="en-US" dirty="0">
                <a:solidFill>
                  <a:srgbClr val="000000"/>
                </a:solidFill>
                <a:latin typeface="Sylfaen" panose="010A0502050306030303" pitchFamily="18" charset="0"/>
              </a:rPr>
              <a:t>To support the selection of proper </a:t>
            </a:r>
            <a:r>
              <a:rPr lang="en-US" b="1" dirty="0">
                <a:solidFill>
                  <a:schemeClr val="accent2"/>
                </a:solidFill>
                <a:latin typeface="Sylfaen" panose="010A0502050306030303" pitchFamily="18" charset="0"/>
              </a:rPr>
              <a:t>statistical</a:t>
            </a:r>
          </a:p>
          <a:p>
            <a:pPr marL="285750" indent="-285750">
              <a:buFont typeface="Wingdings" panose="05000000000000000000" pitchFamily="2" charset="2"/>
              <a:buChar char="Ø"/>
            </a:pPr>
            <a:r>
              <a:rPr lang="en-US" b="1" dirty="0">
                <a:solidFill>
                  <a:schemeClr val="accent2"/>
                </a:solidFill>
                <a:latin typeface="Sylfaen" panose="010A0502050306030303" pitchFamily="18" charset="0"/>
              </a:rPr>
              <a:t>Tools and techniques.</a:t>
            </a:r>
          </a:p>
          <a:p>
            <a:pPr marL="285750" indent="-285750">
              <a:buFont typeface="Wingdings" panose="05000000000000000000" pitchFamily="2" charset="2"/>
              <a:buChar char="Ø"/>
            </a:pPr>
            <a:r>
              <a:rPr lang="en-US" dirty="0">
                <a:solidFill>
                  <a:srgbClr val="000000"/>
                </a:solidFill>
                <a:latin typeface="Sylfaen" panose="010A0502050306030303" pitchFamily="18" charset="0"/>
              </a:rPr>
              <a:t>To provide a base for data collection in future by considering surveys and  experiments.</a:t>
            </a:r>
          </a:p>
          <a:p>
            <a:endParaRPr lang="en-IN" dirty="0"/>
          </a:p>
        </p:txBody>
      </p:sp>
      <p:pic>
        <p:nvPicPr>
          <p:cNvPr id="11" name="Picture 10">
            <a:extLst>
              <a:ext uri="{FF2B5EF4-FFF2-40B4-BE49-F238E27FC236}">
                <a16:creationId xmlns:a16="http://schemas.microsoft.com/office/drawing/2014/main" id="{1B2E022E-F06D-AB0F-BBA0-0370F1D3CA00}"/>
              </a:ext>
            </a:extLst>
          </p:cNvPr>
          <p:cNvPicPr>
            <a:picLocks noChangeAspect="1"/>
          </p:cNvPicPr>
          <p:nvPr/>
        </p:nvPicPr>
        <p:blipFill>
          <a:blip r:embed="rId3"/>
          <a:stretch>
            <a:fillRect/>
          </a:stretch>
        </p:blipFill>
        <p:spPr>
          <a:xfrm>
            <a:off x="6582861" y="4650296"/>
            <a:ext cx="5177880" cy="2071179"/>
          </a:xfrm>
          <a:prstGeom prst="rect">
            <a:avLst/>
          </a:prstGeom>
        </p:spPr>
      </p:pic>
      <p:pic>
        <p:nvPicPr>
          <p:cNvPr id="13" name="Picture 12">
            <a:extLst>
              <a:ext uri="{FF2B5EF4-FFF2-40B4-BE49-F238E27FC236}">
                <a16:creationId xmlns:a16="http://schemas.microsoft.com/office/drawing/2014/main" id="{F0FE9CA1-2C3C-D064-D763-95236BD417C0}"/>
              </a:ext>
            </a:extLst>
          </p:cNvPr>
          <p:cNvPicPr>
            <a:picLocks noChangeAspect="1"/>
          </p:cNvPicPr>
          <p:nvPr/>
        </p:nvPicPr>
        <p:blipFill>
          <a:blip r:embed="rId4"/>
          <a:stretch>
            <a:fillRect/>
          </a:stretch>
        </p:blipFill>
        <p:spPr>
          <a:xfrm>
            <a:off x="2835246" y="2620464"/>
            <a:ext cx="4807974" cy="1982327"/>
          </a:xfrm>
          <a:prstGeom prst="rect">
            <a:avLst/>
          </a:prstGeom>
        </p:spPr>
      </p:pic>
    </p:spTree>
    <p:extLst>
      <p:ext uri="{BB962C8B-B14F-4D97-AF65-F5344CB8AC3E}">
        <p14:creationId xmlns:p14="http://schemas.microsoft.com/office/powerpoint/2010/main" val="304933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0A09-225B-5CFB-EA7C-31A37761135F}"/>
              </a:ext>
            </a:extLst>
          </p:cNvPr>
          <p:cNvSpPr>
            <a:spLocks noGrp="1"/>
          </p:cNvSpPr>
          <p:nvPr>
            <p:ph type="title"/>
          </p:nvPr>
        </p:nvSpPr>
        <p:spPr/>
        <p:txBody>
          <a:bodyPr/>
          <a:lstStyle/>
          <a:p>
            <a:r>
              <a:rPr lang="en-IN" dirty="0"/>
              <a:t>Visualizations</a:t>
            </a:r>
          </a:p>
        </p:txBody>
      </p:sp>
      <p:sp>
        <p:nvSpPr>
          <p:cNvPr id="3" name="Content Placeholder 2">
            <a:extLst>
              <a:ext uri="{FF2B5EF4-FFF2-40B4-BE49-F238E27FC236}">
                <a16:creationId xmlns:a16="http://schemas.microsoft.com/office/drawing/2014/main" id="{13329F14-047E-5356-E22D-84E55E54A3A0}"/>
              </a:ext>
            </a:extLst>
          </p:cNvPr>
          <p:cNvSpPr>
            <a:spLocks noGrp="1"/>
          </p:cNvSpPr>
          <p:nvPr>
            <p:ph idx="1"/>
          </p:nvPr>
        </p:nvSpPr>
        <p:spPr/>
        <p:txBody>
          <a:bodyPr/>
          <a:lstStyle/>
          <a:p>
            <a:pPr>
              <a:buFont typeface="Wingdings" panose="05000000000000000000" pitchFamily="2" charset="2"/>
              <a:buChar char="Ø"/>
            </a:pPr>
            <a:r>
              <a:rPr lang="en-US" b="0" i="0" dirty="0">
                <a:solidFill>
                  <a:srgbClr val="374151"/>
                </a:solidFill>
                <a:effectLst/>
                <a:latin typeface="Söhne"/>
              </a:rPr>
              <a:t>Exploring the Data Distribution: Utilizing Seaborn, a powerful visualization library, we conducted a detailed analysis of the dataset's distribution. </a:t>
            </a:r>
          </a:p>
          <a:p>
            <a:pPr>
              <a:buFont typeface="Wingdings" panose="05000000000000000000" pitchFamily="2" charset="2"/>
              <a:buChar char="Ø"/>
            </a:pPr>
            <a:r>
              <a:rPr lang="en-US" b="0" i="0" dirty="0">
                <a:solidFill>
                  <a:srgbClr val="374151"/>
                </a:solidFill>
                <a:effectLst/>
                <a:latin typeface="Söhne"/>
              </a:rPr>
              <a:t>Seaborn's capabilities allowed us to generate insightful visualizations, including distribution plots, histograms, and kernel density estimations, providing a comprehensive view of the data's spread and central tendencies.</a:t>
            </a:r>
          </a:p>
          <a:p>
            <a:pPr>
              <a:buFont typeface="Wingdings" panose="05000000000000000000" pitchFamily="2" charset="2"/>
              <a:buChar char="Ø"/>
            </a:pPr>
            <a:r>
              <a:rPr lang="en-US" b="0" i="0" dirty="0">
                <a:solidFill>
                  <a:srgbClr val="374151"/>
                </a:solidFill>
                <a:effectLst/>
                <a:latin typeface="Söhne"/>
              </a:rPr>
              <a:t>These visualizations serve as critical tools in our analytical arsenal, enabling us to make informed decisions based on a thorough understanding of the data's distribution and underlying structures.</a:t>
            </a:r>
            <a:endParaRPr lang="en-IN" dirty="0"/>
          </a:p>
        </p:txBody>
      </p:sp>
      <p:sp>
        <p:nvSpPr>
          <p:cNvPr id="4" name="Footer Placeholder 3">
            <a:extLst>
              <a:ext uri="{FF2B5EF4-FFF2-40B4-BE49-F238E27FC236}">
                <a16:creationId xmlns:a16="http://schemas.microsoft.com/office/drawing/2014/main" id="{C1A127E4-353D-3AA8-B5EF-711EA00ABB9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09CFF76-ABEB-54F3-06F2-21FE3EB9127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2362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CC7E-5460-35D1-02EC-F46E7699351F}"/>
              </a:ext>
            </a:extLst>
          </p:cNvPr>
          <p:cNvSpPr>
            <a:spLocks noGrp="1"/>
          </p:cNvSpPr>
          <p:nvPr>
            <p:ph type="title"/>
          </p:nvPr>
        </p:nvSpPr>
        <p:spPr/>
        <p:txBody>
          <a:bodyPr/>
          <a:lstStyle/>
          <a:p>
            <a:r>
              <a:rPr lang="en-IN" dirty="0"/>
              <a:t>Visualizations of data</a:t>
            </a:r>
            <a:br>
              <a:rPr lang="en-IN" dirty="0"/>
            </a:br>
            <a:endParaRPr lang="en-IN" dirty="0"/>
          </a:p>
        </p:txBody>
      </p:sp>
      <p:pic>
        <p:nvPicPr>
          <p:cNvPr id="7" name="Content Placeholder 6">
            <a:extLst>
              <a:ext uri="{FF2B5EF4-FFF2-40B4-BE49-F238E27FC236}">
                <a16:creationId xmlns:a16="http://schemas.microsoft.com/office/drawing/2014/main" id="{63B95B09-EDD3-63E7-EDAD-4E35C0E337CB}"/>
              </a:ext>
            </a:extLst>
          </p:cNvPr>
          <p:cNvPicPr>
            <a:picLocks noGrp="1" noChangeAspect="1"/>
          </p:cNvPicPr>
          <p:nvPr>
            <p:ph idx="1"/>
          </p:nvPr>
        </p:nvPicPr>
        <p:blipFill>
          <a:blip r:embed="rId2"/>
          <a:stretch>
            <a:fillRect/>
          </a:stretch>
        </p:blipFill>
        <p:spPr>
          <a:xfrm>
            <a:off x="228600" y="1143000"/>
            <a:ext cx="5437239" cy="4572000"/>
          </a:xfrm>
        </p:spPr>
      </p:pic>
      <p:sp>
        <p:nvSpPr>
          <p:cNvPr id="4" name="Footer Placeholder 3">
            <a:extLst>
              <a:ext uri="{FF2B5EF4-FFF2-40B4-BE49-F238E27FC236}">
                <a16:creationId xmlns:a16="http://schemas.microsoft.com/office/drawing/2014/main" id="{9EEEDE29-4BD4-DE68-E88C-854065A8AFD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4FF1B17-C325-07AB-F129-2B891C88E3FD}"/>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9" name="Picture 8">
            <a:extLst>
              <a:ext uri="{FF2B5EF4-FFF2-40B4-BE49-F238E27FC236}">
                <a16:creationId xmlns:a16="http://schemas.microsoft.com/office/drawing/2014/main" id="{A58E1E52-14B3-D922-E336-CA7005EBD7D7}"/>
              </a:ext>
            </a:extLst>
          </p:cNvPr>
          <p:cNvPicPr>
            <a:picLocks noChangeAspect="1"/>
          </p:cNvPicPr>
          <p:nvPr/>
        </p:nvPicPr>
        <p:blipFill>
          <a:blip r:embed="rId3"/>
          <a:stretch>
            <a:fillRect/>
          </a:stretch>
        </p:blipFill>
        <p:spPr>
          <a:xfrm>
            <a:off x="6096000" y="1143001"/>
            <a:ext cx="5640009" cy="4572000"/>
          </a:xfrm>
          <a:prstGeom prst="rect">
            <a:avLst/>
          </a:prstGeom>
        </p:spPr>
      </p:pic>
    </p:spTree>
    <p:extLst>
      <p:ext uri="{BB962C8B-B14F-4D97-AF65-F5344CB8AC3E}">
        <p14:creationId xmlns:p14="http://schemas.microsoft.com/office/powerpoint/2010/main" val="179676621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{D889B7A1-0EC9-4E16-B3AA-C877147D65D2}tf56410444_win32</Template>
  <TotalTime>316</TotalTime>
  <Words>1113</Words>
  <Application>Microsoft Office PowerPoint</Application>
  <PresentationFormat>Widescreen</PresentationFormat>
  <Paragraphs>113</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Baskerville</vt:lpstr>
      <vt:lpstr>Baskerville Old Face</vt:lpstr>
      <vt:lpstr>Calibri</vt:lpstr>
      <vt:lpstr>Gill Sans Light</vt:lpstr>
      <vt:lpstr>Gill Sans Nova</vt:lpstr>
      <vt:lpstr>Gill Sans Nova Light</vt:lpstr>
      <vt:lpstr>Söhne</vt:lpstr>
      <vt:lpstr>Sylfaen</vt:lpstr>
      <vt:lpstr>Wingdings</vt:lpstr>
      <vt:lpstr>Office Theme</vt:lpstr>
      <vt:lpstr>Credit Scoring Model</vt:lpstr>
      <vt:lpstr>Agenda</vt:lpstr>
      <vt:lpstr>Introduction</vt:lpstr>
      <vt:lpstr>Scope:</vt:lpstr>
      <vt:lpstr>Importing Dependencies</vt:lpstr>
      <vt:lpstr>Dataset Features </vt:lpstr>
      <vt:lpstr>EDA (Exploratory Data Analysis) </vt:lpstr>
      <vt:lpstr>Visualizations</vt:lpstr>
      <vt:lpstr>Visualizations of data </vt:lpstr>
      <vt:lpstr>Dealing with null values</vt:lpstr>
      <vt:lpstr>Feature Scaling </vt:lpstr>
      <vt:lpstr>Algorithms</vt:lpstr>
      <vt:lpstr>PowerPoint Presentation</vt:lpstr>
      <vt:lpstr>Hyperparameter tunning  </vt:lpstr>
      <vt:lpstr>Cross Validation  </vt:lpstr>
      <vt:lpstr>AOC-ROC Curve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Scoring Model</dc:title>
  <dc:creator>Akash Tiwari</dc:creator>
  <cp:lastModifiedBy>Nilesh Yadav</cp:lastModifiedBy>
  <cp:revision>2</cp:revision>
  <dcterms:created xsi:type="dcterms:W3CDTF">2024-01-09T08:26:52Z</dcterms:created>
  <dcterms:modified xsi:type="dcterms:W3CDTF">2024-01-09T15:04:43Z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