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69"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7E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46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29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87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57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6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67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26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36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54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52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F7BD38-A805-4B2C-9BDF-D56E94387879}" type="datetime1">
              <a:rPr lang="en-US" smtClean="0"/>
              <a:t>11/19/2022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8365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F7BD38-A805-4B2C-9BDF-D56E94387879}" type="datetime1">
              <a:rPr lang="en-US" smtClean="0"/>
              <a:t>11/19/2022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7406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uth.geeksforgeeks.org/user/akashtripathi0111"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linkedin.com/in/sandeep-jain-b3940815/?originalSubdomain=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4192438" y="276912"/>
            <a:ext cx="4911945" cy="1449238"/>
          </a:xfrm>
          <a:effectLst/>
        </p:spPr>
        <p:txBody>
          <a:bodyPr anchor="ctr">
            <a:normAutofit/>
          </a:bodyPr>
          <a:lstStyle/>
          <a:p>
            <a:pPr algn="ctr"/>
            <a:r>
              <a:rPr lang="en-US" sz="2800" b="1" dirty="0">
                <a:latin typeface="Calibri Light (Headings)"/>
              </a:rPr>
              <a:t>DSA Self-Paced</a:t>
            </a:r>
          </a:p>
          <a:p>
            <a:pPr algn="ctr"/>
            <a:r>
              <a:rPr lang="en-US" sz="2800" b="1" dirty="0">
                <a:latin typeface="Calibri Light (Headings)"/>
              </a:rPr>
              <a:t>6 Week summer training</a:t>
            </a:r>
          </a:p>
        </p:txBody>
      </p:sp>
      <p:sp>
        <p:nvSpPr>
          <p:cNvPr id="6" name="TextBox 5">
            <a:extLst>
              <a:ext uri="{FF2B5EF4-FFF2-40B4-BE49-F238E27FC236}">
                <a16:creationId xmlns:a16="http://schemas.microsoft.com/office/drawing/2014/main" id="{05E7E9AE-0FA6-DDD9-5170-53B977316DFE}"/>
              </a:ext>
            </a:extLst>
          </p:cNvPr>
          <p:cNvSpPr txBox="1"/>
          <p:nvPr/>
        </p:nvSpPr>
        <p:spPr>
          <a:xfrm>
            <a:off x="4566889" y="4528868"/>
            <a:ext cx="4033647" cy="147732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Name : </a:t>
            </a:r>
            <a:r>
              <a:rPr lang="en-US" sz="3000" dirty="0">
                <a:latin typeface="Times New Roman" panose="02020603050405020304" pitchFamily="18" charset="0"/>
                <a:cs typeface="Times New Roman" panose="02020603050405020304" pitchFamily="18" charset="0"/>
              </a:rPr>
              <a:t>Akash Tripathi</a:t>
            </a:r>
          </a:p>
          <a:p>
            <a:r>
              <a:rPr lang="en-US" sz="3000" b="1" dirty="0" err="1">
                <a:latin typeface="Times New Roman" panose="02020603050405020304" pitchFamily="18" charset="0"/>
                <a:cs typeface="Times New Roman" panose="02020603050405020304" pitchFamily="18" charset="0"/>
              </a:rPr>
              <a:t>Regd</a:t>
            </a:r>
            <a:r>
              <a:rPr lang="en-US" sz="3000" b="1" dirty="0">
                <a:latin typeface="Times New Roman" panose="02020603050405020304" pitchFamily="18" charset="0"/>
                <a:cs typeface="Times New Roman" panose="02020603050405020304" pitchFamily="18" charset="0"/>
              </a:rPr>
              <a:t> No. : </a:t>
            </a:r>
            <a:r>
              <a:rPr lang="en-US" sz="3000" dirty="0">
                <a:latin typeface="Times New Roman" panose="02020603050405020304" pitchFamily="18" charset="0"/>
                <a:cs typeface="Times New Roman" panose="02020603050405020304" pitchFamily="18" charset="0"/>
              </a:rPr>
              <a:t>12101602</a:t>
            </a:r>
          </a:p>
          <a:p>
            <a:r>
              <a:rPr lang="en-US" sz="3000" b="1" dirty="0">
                <a:latin typeface="Times New Roman" panose="02020603050405020304" pitchFamily="18" charset="0"/>
                <a:cs typeface="Times New Roman" panose="02020603050405020304" pitchFamily="18" charset="0"/>
              </a:rPr>
              <a:t>Course Code : </a:t>
            </a:r>
            <a:r>
              <a:rPr lang="en-US" sz="3000" dirty="0">
                <a:latin typeface="Times New Roman" panose="02020603050405020304" pitchFamily="18" charset="0"/>
                <a:cs typeface="Times New Roman" panose="02020603050405020304" pitchFamily="18" charset="0"/>
              </a:rPr>
              <a:t>CSE 443</a:t>
            </a:r>
            <a:endParaRPr lang="en-IN" sz="3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20AB99-EC20-CB6B-6F5B-0A7AF64D89FB}"/>
              </a:ext>
            </a:extLst>
          </p:cNvPr>
          <p:cNvSpPr txBox="1"/>
          <p:nvPr/>
        </p:nvSpPr>
        <p:spPr>
          <a:xfrm>
            <a:off x="3294134" y="2567226"/>
            <a:ext cx="6981078" cy="861774"/>
          </a:xfrm>
          <a:prstGeom prst="rect">
            <a:avLst/>
          </a:prstGeom>
          <a:noFill/>
        </p:spPr>
        <p:txBody>
          <a:bodyPr wrap="none" rtlCol="0">
            <a:spAutoFit/>
          </a:bodyPr>
          <a:lstStyle/>
          <a:p>
            <a:r>
              <a:rPr lang="en-US" sz="5000" b="1" dirty="0">
                <a:latin typeface="Calibri Light (Headings)"/>
              </a:rPr>
              <a:t>Airline Reservation System</a:t>
            </a:r>
            <a:endParaRPr lang="en-IN" sz="5000" b="1" dirty="0">
              <a:latin typeface="Calibri Light (Headings)"/>
            </a:endParaRPr>
          </a:p>
        </p:txBody>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17FC-D7B5-8BF8-21C7-45C8E216D8DF}"/>
              </a:ext>
            </a:extLst>
          </p:cNvPr>
          <p:cNvSpPr>
            <a:spLocks noGrp="1"/>
          </p:cNvSpPr>
          <p:nvPr>
            <p:ph type="title"/>
          </p:nvPr>
        </p:nvSpPr>
        <p:spPr>
          <a:xfrm>
            <a:off x="1451579" y="995130"/>
            <a:ext cx="9603275" cy="793050"/>
          </a:xfrm>
        </p:spPr>
        <p:txBody>
          <a:bodyPr>
            <a:normAutofit/>
          </a:bodyPr>
          <a:lstStyle/>
          <a:p>
            <a:r>
              <a:rPr lang="en-US" sz="3900" b="1" dirty="0">
                <a:latin typeface="Calibri Light (Headings)"/>
              </a:rPr>
              <a:t>Make reservation</a:t>
            </a:r>
            <a:endParaRPr lang="en-IN" sz="3900" b="1" dirty="0">
              <a:latin typeface="Calibri Light (Headings)"/>
            </a:endParaRPr>
          </a:p>
        </p:txBody>
      </p:sp>
      <p:pic>
        <p:nvPicPr>
          <p:cNvPr id="5" name="Picture 4">
            <a:extLst>
              <a:ext uri="{FF2B5EF4-FFF2-40B4-BE49-F238E27FC236}">
                <a16:creationId xmlns:a16="http://schemas.microsoft.com/office/drawing/2014/main" id="{38B2BAC1-AA5E-0AB0-7DE0-EFE548868516}"/>
              </a:ext>
            </a:extLst>
          </p:cNvPr>
          <p:cNvPicPr>
            <a:picLocks noChangeAspect="1"/>
          </p:cNvPicPr>
          <p:nvPr/>
        </p:nvPicPr>
        <p:blipFill>
          <a:blip r:embed="rId2"/>
          <a:stretch>
            <a:fillRect/>
          </a:stretch>
        </p:blipFill>
        <p:spPr>
          <a:xfrm>
            <a:off x="1451579" y="1991575"/>
            <a:ext cx="9146317" cy="4646969"/>
          </a:xfrm>
          <a:prstGeom prst="rect">
            <a:avLst/>
          </a:prstGeom>
        </p:spPr>
      </p:pic>
    </p:spTree>
    <p:extLst>
      <p:ext uri="{BB962C8B-B14F-4D97-AF65-F5344CB8AC3E}">
        <p14:creationId xmlns:p14="http://schemas.microsoft.com/office/powerpoint/2010/main" val="6789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A633-8472-FB20-8AAB-61E3F3ACEF41}"/>
              </a:ext>
            </a:extLst>
          </p:cNvPr>
          <p:cNvSpPr>
            <a:spLocks noGrp="1"/>
          </p:cNvSpPr>
          <p:nvPr>
            <p:ph type="title"/>
          </p:nvPr>
        </p:nvSpPr>
        <p:spPr>
          <a:xfrm>
            <a:off x="1451579" y="1053327"/>
            <a:ext cx="4644421" cy="676656"/>
          </a:xfrm>
        </p:spPr>
        <p:txBody>
          <a:bodyPr>
            <a:normAutofit/>
          </a:bodyPr>
          <a:lstStyle/>
          <a:p>
            <a:r>
              <a:rPr lang="en-US" sz="3900" b="1" dirty="0">
                <a:latin typeface="Calibri Light (Headings)"/>
              </a:rPr>
              <a:t>Search passenger</a:t>
            </a:r>
            <a:endParaRPr lang="en-IN" sz="3900" b="1" dirty="0">
              <a:latin typeface="Calibri Light (Headings)"/>
            </a:endParaRPr>
          </a:p>
        </p:txBody>
      </p:sp>
      <p:pic>
        <p:nvPicPr>
          <p:cNvPr id="7" name="Picture 6">
            <a:extLst>
              <a:ext uri="{FF2B5EF4-FFF2-40B4-BE49-F238E27FC236}">
                <a16:creationId xmlns:a16="http://schemas.microsoft.com/office/drawing/2014/main" id="{BB0734E0-89AA-7EFC-D3AE-28BFE3E57563}"/>
              </a:ext>
            </a:extLst>
          </p:cNvPr>
          <p:cNvPicPr>
            <a:picLocks noChangeAspect="1"/>
          </p:cNvPicPr>
          <p:nvPr/>
        </p:nvPicPr>
        <p:blipFill>
          <a:blip r:embed="rId2"/>
          <a:stretch>
            <a:fillRect/>
          </a:stretch>
        </p:blipFill>
        <p:spPr>
          <a:xfrm>
            <a:off x="1451579" y="2048256"/>
            <a:ext cx="9027445" cy="4599431"/>
          </a:xfrm>
          <a:prstGeom prst="rect">
            <a:avLst/>
          </a:prstGeom>
        </p:spPr>
      </p:pic>
    </p:spTree>
    <p:extLst>
      <p:ext uri="{BB962C8B-B14F-4D97-AF65-F5344CB8AC3E}">
        <p14:creationId xmlns:p14="http://schemas.microsoft.com/office/powerpoint/2010/main" val="356019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7C03-4F21-5169-752A-0A71FEFB67F4}"/>
              </a:ext>
            </a:extLst>
          </p:cNvPr>
          <p:cNvSpPr>
            <a:spLocks noGrp="1"/>
          </p:cNvSpPr>
          <p:nvPr>
            <p:ph type="title"/>
          </p:nvPr>
        </p:nvSpPr>
        <p:spPr>
          <a:xfrm>
            <a:off x="1432011" y="1034962"/>
            <a:ext cx="4821205" cy="713385"/>
          </a:xfrm>
        </p:spPr>
        <p:txBody>
          <a:bodyPr>
            <a:normAutofit/>
          </a:bodyPr>
          <a:lstStyle/>
          <a:p>
            <a:r>
              <a:rPr lang="en-US" sz="3900" b="1" dirty="0">
                <a:latin typeface="Calibri Light (Headings)"/>
              </a:rPr>
              <a:t>Change reservation</a:t>
            </a:r>
            <a:endParaRPr lang="en-IN" sz="3900" b="1" dirty="0">
              <a:latin typeface="Calibri Light (Headings)"/>
            </a:endParaRPr>
          </a:p>
        </p:txBody>
      </p:sp>
      <p:pic>
        <p:nvPicPr>
          <p:cNvPr id="6" name="Picture 5">
            <a:extLst>
              <a:ext uri="{FF2B5EF4-FFF2-40B4-BE49-F238E27FC236}">
                <a16:creationId xmlns:a16="http://schemas.microsoft.com/office/drawing/2014/main" id="{C9BE9819-4856-D14D-B155-6F69C7195608}"/>
              </a:ext>
            </a:extLst>
          </p:cNvPr>
          <p:cNvPicPr>
            <a:picLocks noChangeAspect="1"/>
          </p:cNvPicPr>
          <p:nvPr/>
        </p:nvPicPr>
        <p:blipFill>
          <a:blip r:embed="rId2"/>
          <a:stretch>
            <a:fillRect/>
          </a:stretch>
        </p:blipFill>
        <p:spPr>
          <a:xfrm>
            <a:off x="1432011" y="2157860"/>
            <a:ext cx="9019581" cy="4352667"/>
          </a:xfrm>
          <a:prstGeom prst="rect">
            <a:avLst/>
          </a:prstGeom>
        </p:spPr>
      </p:pic>
    </p:spTree>
    <p:extLst>
      <p:ext uri="{BB962C8B-B14F-4D97-AF65-F5344CB8AC3E}">
        <p14:creationId xmlns:p14="http://schemas.microsoft.com/office/powerpoint/2010/main" val="150013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8E45-9D24-3844-673E-DD6D68F06EB2}"/>
              </a:ext>
            </a:extLst>
          </p:cNvPr>
          <p:cNvSpPr>
            <a:spLocks noGrp="1"/>
          </p:cNvSpPr>
          <p:nvPr>
            <p:ph type="title"/>
          </p:nvPr>
        </p:nvSpPr>
        <p:spPr>
          <a:xfrm>
            <a:off x="1451579" y="1057899"/>
            <a:ext cx="2928397" cy="667512"/>
          </a:xfrm>
        </p:spPr>
        <p:txBody>
          <a:bodyPr>
            <a:normAutofit/>
          </a:bodyPr>
          <a:lstStyle/>
          <a:p>
            <a:r>
              <a:rPr lang="en-US" sz="3900" b="1" dirty="0">
                <a:latin typeface="Calibri Light (Headings)"/>
              </a:rPr>
              <a:t>Print A list</a:t>
            </a:r>
            <a:endParaRPr lang="en-IN" sz="3900" b="1" dirty="0">
              <a:latin typeface="Calibri Light (Headings)"/>
            </a:endParaRPr>
          </a:p>
        </p:txBody>
      </p:sp>
      <p:pic>
        <p:nvPicPr>
          <p:cNvPr id="5" name="Picture 4">
            <a:extLst>
              <a:ext uri="{FF2B5EF4-FFF2-40B4-BE49-F238E27FC236}">
                <a16:creationId xmlns:a16="http://schemas.microsoft.com/office/drawing/2014/main" id="{33080135-3F2E-4166-A6CA-BEA57DA57DDA}"/>
              </a:ext>
            </a:extLst>
          </p:cNvPr>
          <p:cNvPicPr>
            <a:picLocks noChangeAspect="1"/>
          </p:cNvPicPr>
          <p:nvPr/>
        </p:nvPicPr>
        <p:blipFill>
          <a:blip r:embed="rId2"/>
          <a:stretch>
            <a:fillRect/>
          </a:stretch>
        </p:blipFill>
        <p:spPr>
          <a:xfrm>
            <a:off x="1451578" y="2123524"/>
            <a:ext cx="8972581" cy="4405292"/>
          </a:xfrm>
          <a:prstGeom prst="rect">
            <a:avLst/>
          </a:prstGeom>
        </p:spPr>
      </p:pic>
    </p:spTree>
    <p:extLst>
      <p:ext uri="{BB962C8B-B14F-4D97-AF65-F5344CB8AC3E}">
        <p14:creationId xmlns:p14="http://schemas.microsoft.com/office/powerpoint/2010/main" val="416581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341D-588F-FFB4-C5AB-24E23AB59762}"/>
              </a:ext>
            </a:extLst>
          </p:cNvPr>
          <p:cNvSpPr>
            <a:spLocks noGrp="1"/>
          </p:cNvSpPr>
          <p:nvPr>
            <p:ph type="title"/>
          </p:nvPr>
        </p:nvSpPr>
        <p:spPr>
          <a:xfrm>
            <a:off x="1451579" y="1133856"/>
            <a:ext cx="4757197" cy="719898"/>
          </a:xfrm>
        </p:spPr>
        <p:txBody>
          <a:bodyPr>
            <a:normAutofit/>
          </a:bodyPr>
          <a:lstStyle/>
          <a:p>
            <a:r>
              <a:rPr lang="en-US" sz="3900" b="1" dirty="0">
                <a:latin typeface="Calibri Light (Headings)"/>
              </a:rPr>
              <a:t>Cancel reservation</a:t>
            </a:r>
            <a:endParaRPr lang="en-IN" sz="3900" b="1" dirty="0">
              <a:latin typeface="Calibri Light (Headings)"/>
            </a:endParaRPr>
          </a:p>
        </p:txBody>
      </p:sp>
      <p:pic>
        <p:nvPicPr>
          <p:cNvPr id="5" name="Picture 4">
            <a:extLst>
              <a:ext uri="{FF2B5EF4-FFF2-40B4-BE49-F238E27FC236}">
                <a16:creationId xmlns:a16="http://schemas.microsoft.com/office/drawing/2014/main" id="{B149415F-BB12-D41E-BE36-236BF2D8BBC4}"/>
              </a:ext>
            </a:extLst>
          </p:cNvPr>
          <p:cNvPicPr>
            <a:picLocks noChangeAspect="1"/>
          </p:cNvPicPr>
          <p:nvPr/>
        </p:nvPicPr>
        <p:blipFill>
          <a:blip r:embed="rId2"/>
          <a:stretch>
            <a:fillRect/>
          </a:stretch>
        </p:blipFill>
        <p:spPr>
          <a:xfrm>
            <a:off x="1451578" y="2069420"/>
            <a:ext cx="9192037" cy="4541692"/>
          </a:xfrm>
          <a:prstGeom prst="rect">
            <a:avLst/>
          </a:prstGeom>
        </p:spPr>
      </p:pic>
    </p:spTree>
    <p:extLst>
      <p:ext uri="{BB962C8B-B14F-4D97-AF65-F5344CB8AC3E}">
        <p14:creationId xmlns:p14="http://schemas.microsoft.com/office/powerpoint/2010/main" val="167484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290-D1BE-CA28-A4A3-95E7726C46B0}"/>
              </a:ext>
            </a:extLst>
          </p:cNvPr>
          <p:cNvSpPr>
            <a:spLocks noGrp="1"/>
          </p:cNvSpPr>
          <p:nvPr>
            <p:ph type="title"/>
          </p:nvPr>
        </p:nvSpPr>
        <p:spPr>
          <a:xfrm>
            <a:off x="1451579" y="969264"/>
            <a:ext cx="4574317" cy="621792"/>
          </a:xfrm>
        </p:spPr>
        <p:txBody>
          <a:bodyPr>
            <a:normAutofit fontScale="90000"/>
          </a:bodyPr>
          <a:lstStyle/>
          <a:p>
            <a:r>
              <a:rPr lang="en-US" sz="3900" b="1" dirty="0">
                <a:latin typeface="Calibri Light (Headings)"/>
              </a:rPr>
              <a:t>Print status report</a:t>
            </a:r>
            <a:endParaRPr lang="en-IN" sz="3900" b="1" dirty="0">
              <a:latin typeface="Calibri Light (Headings)"/>
            </a:endParaRPr>
          </a:p>
        </p:txBody>
      </p:sp>
      <p:pic>
        <p:nvPicPr>
          <p:cNvPr id="7" name="Picture 6">
            <a:extLst>
              <a:ext uri="{FF2B5EF4-FFF2-40B4-BE49-F238E27FC236}">
                <a16:creationId xmlns:a16="http://schemas.microsoft.com/office/drawing/2014/main" id="{2EF794B6-3211-5357-9F90-1BCFBB222BBE}"/>
              </a:ext>
            </a:extLst>
          </p:cNvPr>
          <p:cNvPicPr>
            <a:picLocks noChangeAspect="1"/>
          </p:cNvPicPr>
          <p:nvPr/>
        </p:nvPicPr>
        <p:blipFill>
          <a:blip r:embed="rId2"/>
          <a:stretch>
            <a:fillRect/>
          </a:stretch>
        </p:blipFill>
        <p:spPr>
          <a:xfrm>
            <a:off x="1451579" y="2086948"/>
            <a:ext cx="9018301" cy="4469300"/>
          </a:xfrm>
          <a:prstGeom prst="rect">
            <a:avLst/>
          </a:prstGeom>
        </p:spPr>
      </p:pic>
    </p:spTree>
    <p:extLst>
      <p:ext uri="{BB962C8B-B14F-4D97-AF65-F5344CB8AC3E}">
        <p14:creationId xmlns:p14="http://schemas.microsoft.com/office/powerpoint/2010/main" val="177475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 You">
            <a:extLst>
              <a:ext uri="{FF2B5EF4-FFF2-40B4-BE49-F238E27FC236}">
                <a16:creationId xmlns:a16="http://schemas.microsoft.com/office/drawing/2014/main" id="{1B8B6CF1-D895-FE62-0930-4381E7A95806}"/>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99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569588" y="1086928"/>
            <a:ext cx="4635016" cy="646068"/>
          </a:xfrm>
        </p:spPr>
        <p:txBody>
          <a:bodyPr>
            <a:normAutofit fontScale="90000"/>
          </a:bodyPr>
          <a:lstStyle/>
          <a:p>
            <a:pPr algn="ctr"/>
            <a:r>
              <a:rPr lang="en-US" sz="4300" b="1" dirty="0">
                <a:latin typeface="Calibri Light (Headings)"/>
              </a:rPr>
              <a:t>Certificates</a:t>
            </a:r>
          </a:p>
        </p:txBody>
      </p:sp>
      <p:pic>
        <p:nvPicPr>
          <p:cNvPr id="7" name="Content Placeholder 6">
            <a:extLst>
              <a:ext uri="{FF2B5EF4-FFF2-40B4-BE49-F238E27FC236}">
                <a16:creationId xmlns:a16="http://schemas.microsoft.com/office/drawing/2014/main" id="{A059743B-0016-2126-D263-8BC5643605AE}"/>
              </a:ext>
            </a:extLst>
          </p:cNvPr>
          <p:cNvPicPr>
            <a:picLocks noGrp="1" noChangeAspect="1"/>
          </p:cNvPicPr>
          <p:nvPr>
            <p:ph idx="1"/>
          </p:nvPr>
        </p:nvPicPr>
        <p:blipFill>
          <a:blip r:embed="rId2"/>
          <a:stretch>
            <a:fillRect/>
          </a:stretch>
        </p:blipFill>
        <p:spPr>
          <a:xfrm>
            <a:off x="1492615" y="2493035"/>
            <a:ext cx="6072751" cy="4151434"/>
          </a:xfrm>
        </p:spPr>
      </p:pic>
      <p:sp>
        <p:nvSpPr>
          <p:cNvPr id="8" name="TextBox 7">
            <a:extLst>
              <a:ext uri="{FF2B5EF4-FFF2-40B4-BE49-F238E27FC236}">
                <a16:creationId xmlns:a16="http://schemas.microsoft.com/office/drawing/2014/main" id="{103C149F-ABDC-3562-E6D3-A5A1FDCEBBF9}"/>
              </a:ext>
            </a:extLst>
          </p:cNvPr>
          <p:cNvSpPr txBox="1"/>
          <p:nvPr/>
        </p:nvSpPr>
        <p:spPr>
          <a:xfrm>
            <a:off x="8187550" y="5496938"/>
            <a:ext cx="3512500" cy="553998"/>
          </a:xfrm>
          <a:prstGeom prst="rect">
            <a:avLst/>
          </a:prstGeom>
          <a:noFill/>
        </p:spPr>
        <p:txBody>
          <a:bodyPr wrap="none" rtlCol="0">
            <a:spAutoFit/>
          </a:bodyPr>
          <a:lstStyle/>
          <a:p>
            <a:r>
              <a:rPr lang="en-US" sz="3000" dirty="0">
                <a:latin typeface="Times New Roman" panose="02020603050405020304" pitchFamily="18" charset="0"/>
                <a:cs typeface="Times New Roman" panose="02020603050405020304" pitchFamily="18" charset="0"/>
              </a:rPr>
              <a:t>Link : </a:t>
            </a:r>
            <a:r>
              <a:rPr lang="en-US" sz="3000" dirty="0">
                <a:solidFill>
                  <a:srgbClr val="00B05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Profile Section</a:t>
            </a:r>
            <a:endParaRPr lang="en-IN" sz="3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45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6BAA-C4CA-286A-7E45-0DFA98A841A8}"/>
              </a:ext>
            </a:extLst>
          </p:cNvPr>
          <p:cNvSpPr>
            <a:spLocks noGrp="1"/>
          </p:cNvSpPr>
          <p:nvPr>
            <p:ph type="title"/>
          </p:nvPr>
        </p:nvSpPr>
        <p:spPr>
          <a:xfrm>
            <a:off x="1451579" y="1155939"/>
            <a:ext cx="7614783" cy="500332"/>
          </a:xfrm>
        </p:spPr>
        <p:txBody>
          <a:bodyPr>
            <a:normAutofit fontScale="90000"/>
          </a:bodyPr>
          <a:lstStyle/>
          <a:p>
            <a:r>
              <a:rPr lang="en-US" sz="4300" b="1" dirty="0">
                <a:latin typeface="Calibri Light (Headings)"/>
              </a:rPr>
              <a:t>About Summer Training</a:t>
            </a:r>
            <a:endParaRPr lang="en-IN" sz="4300" b="1" dirty="0">
              <a:latin typeface="Calibri Light (Headings)"/>
            </a:endParaRPr>
          </a:p>
        </p:txBody>
      </p:sp>
      <p:sp>
        <p:nvSpPr>
          <p:cNvPr id="3" name="Content Placeholder 2">
            <a:extLst>
              <a:ext uri="{FF2B5EF4-FFF2-40B4-BE49-F238E27FC236}">
                <a16:creationId xmlns:a16="http://schemas.microsoft.com/office/drawing/2014/main" id="{B298F8A6-4410-93BA-90C8-AFEA8D5CF313}"/>
              </a:ext>
            </a:extLst>
          </p:cNvPr>
          <p:cNvSpPr>
            <a:spLocks noGrp="1"/>
          </p:cNvSpPr>
          <p:nvPr>
            <p:ph idx="1"/>
          </p:nvPr>
        </p:nvSpPr>
        <p:spPr>
          <a:xfrm>
            <a:off x="1451579" y="2654106"/>
            <a:ext cx="10554574" cy="1926520"/>
          </a:xfrm>
        </p:spPr>
        <p:txBody>
          <a:bodyPr>
            <a:no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Airline Reservation System</a:t>
            </a:r>
            <a:r>
              <a:rPr lang="en-US" sz="1800" dirty="0">
                <a:latin typeface="Times New Roman" panose="02020603050405020304" pitchFamily="18" charset="0"/>
                <a:cs typeface="Times New Roman" panose="02020603050405020304" pitchFamily="18" charset="0"/>
              </a:rPr>
              <a:t> is a desktop application coded in a </a:t>
            </a:r>
            <a:r>
              <a:rPr lang="en-US" sz="1800" b="1" dirty="0">
                <a:latin typeface="Times New Roman" panose="02020603050405020304" pitchFamily="18" charset="0"/>
                <a:cs typeface="Times New Roman" panose="02020603050405020304" pitchFamily="18" charset="0"/>
              </a:rPr>
              <a:t>C++ programming language</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project contains a functionality that allow user to book a passenger flight.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project was created to help fasten the booking of each passenger flight.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will make it easier for the employee to track the passenger flight details.</a:t>
            </a:r>
          </a:p>
        </p:txBody>
      </p:sp>
    </p:spTree>
    <p:extLst>
      <p:ext uri="{BB962C8B-B14F-4D97-AF65-F5344CB8AC3E}">
        <p14:creationId xmlns:p14="http://schemas.microsoft.com/office/powerpoint/2010/main" val="69944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024B-F1DE-B640-6844-B0D800F95AB5}"/>
              </a:ext>
            </a:extLst>
          </p:cNvPr>
          <p:cNvSpPr>
            <a:spLocks noGrp="1"/>
          </p:cNvSpPr>
          <p:nvPr>
            <p:ph type="title"/>
          </p:nvPr>
        </p:nvSpPr>
        <p:spPr>
          <a:xfrm>
            <a:off x="1451579" y="1117335"/>
            <a:ext cx="8497093" cy="548640"/>
          </a:xfrm>
        </p:spPr>
        <p:txBody>
          <a:bodyPr>
            <a:noAutofit/>
          </a:bodyPr>
          <a:lstStyle/>
          <a:p>
            <a:r>
              <a:rPr lang="en-US" sz="3900" b="1" dirty="0" err="1">
                <a:latin typeface="Calibri Light (Headings)"/>
              </a:rPr>
              <a:t>Organisation</a:t>
            </a:r>
            <a:r>
              <a:rPr lang="en-US" sz="3900" b="1" dirty="0">
                <a:latin typeface="Calibri Light (Headings)"/>
              </a:rPr>
              <a:t> Information</a:t>
            </a:r>
            <a:endParaRPr lang="en-IN" sz="3900" b="1" dirty="0">
              <a:latin typeface="Calibri Light (Headings)"/>
            </a:endParaRPr>
          </a:p>
        </p:txBody>
      </p:sp>
      <p:sp>
        <p:nvSpPr>
          <p:cNvPr id="3" name="Content Placeholder 2">
            <a:extLst>
              <a:ext uri="{FF2B5EF4-FFF2-40B4-BE49-F238E27FC236}">
                <a16:creationId xmlns:a16="http://schemas.microsoft.com/office/drawing/2014/main" id="{28B23B2D-1CE1-F028-4122-48865A7D99F2}"/>
              </a:ext>
            </a:extLst>
          </p:cNvPr>
          <p:cNvSpPr>
            <a:spLocks noGrp="1"/>
          </p:cNvSpPr>
          <p:nvPr>
            <p:ph idx="1"/>
          </p:nvPr>
        </p:nvSpPr>
        <p:spPr>
          <a:xfrm>
            <a:off x="1451579" y="1970012"/>
            <a:ext cx="9603275" cy="4092460"/>
          </a:xfrm>
        </p:spPr>
        <p:txBody>
          <a:bodyPr>
            <a:no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 the idea of imparting programming knowledge, </a:t>
            </a:r>
            <a:r>
              <a:rPr lang="en-US" sz="18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Mr. Sandeep Jain</a:t>
            </a:r>
            <a:r>
              <a:rPr lang="en-US" sz="1800" dirty="0">
                <a:latin typeface="Times New Roman" panose="02020603050405020304" pitchFamily="18" charset="0"/>
                <a:cs typeface="Times New Roman" panose="02020603050405020304" pitchFamily="18" charset="0"/>
              </a:rPr>
              <a:t>, an IIT Roorkee alumnus started a dream, </a:t>
            </a:r>
            <a:r>
              <a:rPr lang="en-US" sz="1800" b="1"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GeeksforGeeks</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Whether programming excites you or you feel stifled, wondering how to prepare for interview questions or how to ace data structures and algorithms, </a:t>
            </a:r>
            <a:r>
              <a:rPr lang="en-US" sz="1800" dirty="0" err="1">
                <a:latin typeface="Times New Roman" panose="02020603050405020304" pitchFamily="18" charset="0"/>
                <a:cs typeface="Times New Roman" panose="02020603050405020304" pitchFamily="18" charset="0"/>
              </a:rPr>
              <a:t>GeeksforGeeks</a:t>
            </a:r>
            <a:r>
              <a:rPr lang="en-US" sz="1800" dirty="0">
                <a:latin typeface="Times New Roman" panose="02020603050405020304" pitchFamily="18" charset="0"/>
                <a:cs typeface="Times New Roman" panose="02020603050405020304" pitchFamily="18" charset="0"/>
              </a:rPr>
              <a:t> is a one-stop solution.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 every tick of time, they are adding arrows in our quiver. From articles on various computer science subjects to programming problems for practice, from basic to premium courses, from technologies to entrance examinations, they have been building ample content with superior quality.</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a short span, they have built a community of 1 Million+ Geeks around the world, 20,000+ Contributors and 500+ Campus Ambassadors in various colleges across the nation. Their success stories include a lot of students who benefitted in their placements and landed jobs at tech giants. Their vision is to build a gigantic network of geeks and there are only a fraction of it yet.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73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E75D-D2C0-0FD7-99D6-F465231DCDAF}"/>
              </a:ext>
            </a:extLst>
          </p:cNvPr>
          <p:cNvSpPr>
            <a:spLocks noGrp="1"/>
          </p:cNvSpPr>
          <p:nvPr>
            <p:ph type="title"/>
          </p:nvPr>
        </p:nvSpPr>
        <p:spPr>
          <a:xfrm>
            <a:off x="1451579" y="1078992"/>
            <a:ext cx="9603275" cy="637602"/>
          </a:xfrm>
        </p:spPr>
        <p:txBody>
          <a:bodyPr>
            <a:normAutofit/>
          </a:bodyPr>
          <a:lstStyle/>
          <a:p>
            <a:r>
              <a:rPr lang="en-US" sz="3900" b="1" dirty="0">
                <a:latin typeface="Calibri Light (Headings)"/>
              </a:rPr>
              <a:t>Why this course</a:t>
            </a:r>
            <a:endParaRPr lang="en-IN" sz="3900" b="1" dirty="0">
              <a:latin typeface="Calibri Light (Headings)"/>
            </a:endParaRPr>
          </a:p>
        </p:txBody>
      </p:sp>
      <p:sp>
        <p:nvSpPr>
          <p:cNvPr id="3" name="Content Placeholder 2">
            <a:extLst>
              <a:ext uri="{FF2B5EF4-FFF2-40B4-BE49-F238E27FC236}">
                <a16:creationId xmlns:a16="http://schemas.microsoft.com/office/drawing/2014/main" id="{31424D1A-9619-ACF9-D1D1-CEB26F05817E}"/>
              </a:ext>
            </a:extLst>
          </p:cNvPr>
          <p:cNvSpPr>
            <a:spLocks noGrp="1"/>
          </p:cNvSpPr>
          <p:nvPr>
            <p:ph idx="1"/>
          </p:nvPr>
        </p:nvSpPr>
        <p:spPr>
          <a:xfrm>
            <a:off x="1451579" y="2015732"/>
            <a:ext cx="9603275" cy="3873004"/>
          </a:xfrm>
        </p:spPr>
        <p:txBody>
          <a:bodyPr>
            <a:no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course is a complete package that helped me learn </a:t>
            </a:r>
            <a:r>
              <a:rPr lang="en-US" sz="1800" b="1" dirty="0">
                <a:latin typeface="Times New Roman" panose="02020603050405020304" pitchFamily="18" charset="0"/>
                <a:cs typeface="Times New Roman" panose="02020603050405020304" pitchFamily="18" charset="0"/>
              </a:rPr>
              <a:t>Data Structures and Algorithms </a:t>
            </a:r>
            <a:r>
              <a:rPr lang="en-US" sz="1800" dirty="0">
                <a:latin typeface="Times New Roman" panose="02020603050405020304" pitchFamily="18" charset="0"/>
                <a:cs typeface="Times New Roman" panose="02020603050405020304" pitchFamily="18" charset="0"/>
              </a:rPr>
              <a:t>from basic to an advanced level.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course curriculum has been divided into 6 weeks where one can practice questions &amp; attempt the assessment tests according to his own pace.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course offers me a wealth of programming challenges that will help me to prepare for interviews with top-notch companies like Microsoft, Amazon, Adobe etc.</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structures and algorithms (DSA) goes through solutions to standard problems in detail and gives you an insight into how efficient it is to use each one of them.</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also teaches you the science of evaluating the efficiency of an algorithm. This enables you to choose the best of various choices.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7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BEA6-87AC-83B9-F7D4-23E26C7AA17F}"/>
              </a:ext>
            </a:extLst>
          </p:cNvPr>
          <p:cNvSpPr>
            <a:spLocks noGrp="1"/>
          </p:cNvSpPr>
          <p:nvPr>
            <p:ph type="title"/>
          </p:nvPr>
        </p:nvSpPr>
        <p:spPr>
          <a:xfrm>
            <a:off x="1451579" y="1234440"/>
            <a:ext cx="9603275" cy="573594"/>
          </a:xfrm>
        </p:spPr>
        <p:txBody>
          <a:bodyPr>
            <a:noAutofit/>
          </a:bodyPr>
          <a:lstStyle/>
          <a:p>
            <a:r>
              <a:rPr lang="en-US" sz="3900" b="1" dirty="0">
                <a:latin typeface="Calibri Light (Headings)"/>
              </a:rPr>
              <a:t>Why </a:t>
            </a:r>
            <a:r>
              <a:rPr lang="en-US" sz="3900" b="1" dirty="0" err="1">
                <a:latin typeface="Calibri Light (Headings)"/>
              </a:rPr>
              <a:t>dsa</a:t>
            </a:r>
            <a:r>
              <a:rPr lang="en-US" sz="3900" b="1" dirty="0">
                <a:latin typeface="Calibri Light (Headings)"/>
              </a:rPr>
              <a:t> is important</a:t>
            </a:r>
            <a:endParaRPr lang="en-IN" sz="3900" b="1" dirty="0">
              <a:latin typeface="Calibri Light (Headings)"/>
            </a:endParaRPr>
          </a:p>
        </p:txBody>
      </p:sp>
      <p:sp>
        <p:nvSpPr>
          <p:cNvPr id="3" name="Content Placeholder 2">
            <a:extLst>
              <a:ext uri="{FF2B5EF4-FFF2-40B4-BE49-F238E27FC236}">
                <a16:creationId xmlns:a16="http://schemas.microsoft.com/office/drawing/2014/main" id="{A2B2DCAA-4F3B-6427-F125-C007341C5993}"/>
              </a:ext>
            </a:extLst>
          </p:cNvPr>
          <p:cNvSpPr>
            <a:spLocks noGrp="1"/>
          </p:cNvSpPr>
          <p:nvPr>
            <p:ph idx="1"/>
          </p:nvPr>
        </p:nvSpPr>
        <p:spPr>
          <a:xfrm>
            <a:off x="1451579" y="1924292"/>
            <a:ext cx="9603275" cy="4092460"/>
          </a:xfrm>
        </p:spPr>
        <p:txBody>
          <a:bodyPr>
            <a:no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data structure is a specialized format for organizing, processing, retrieving, and storing data.</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structures make it easy for users to access the data they need and use it appropriately. In computer science and computer programming, a data structure can be chosen or designed to store data for the purpose of using it with different algorithms.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some cases, the underlying operations of the algorithm are closely tied to the design of the data structure. Each data structure contains information about the values of the data, the relationships between the data, and - in some cases - the functions that can be applied to the data.</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Without these tools, it would be practically impossible to collect, process, and analyze all the data that is generated by computers around the world. In data structures, we learn how to organize data using various techniques, such as arrays and linked lists. In algorithms, we study the various ways that computers can be programmed to solve problems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56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D4-9D46-67B5-3073-6D6F4A48644E}"/>
              </a:ext>
            </a:extLst>
          </p:cNvPr>
          <p:cNvSpPr>
            <a:spLocks noGrp="1"/>
          </p:cNvSpPr>
          <p:nvPr>
            <p:ph type="title"/>
          </p:nvPr>
        </p:nvSpPr>
        <p:spPr>
          <a:xfrm>
            <a:off x="1451579" y="1071615"/>
            <a:ext cx="9603275" cy="640080"/>
          </a:xfrm>
        </p:spPr>
        <p:txBody>
          <a:bodyPr>
            <a:normAutofit/>
          </a:bodyPr>
          <a:lstStyle/>
          <a:p>
            <a:r>
              <a:rPr lang="en-US" sz="3900" b="1" dirty="0">
                <a:latin typeface="Calibri Light (Headings)"/>
              </a:rPr>
              <a:t>Technology learnt</a:t>
            </a:r>
            <a:endParaRPr lang="en-IN" sz="3900" b="1" dirty="0">
              <a:latin typeface="Calibri Light (Headings)"/>
            </a:endParaRPr>
          </a:p>
        </p:txBody>
      </p:sp>
      <p:sp>
        <p:nvSpPr>
          <p:cNvPr id="3" name="Content Placeholder 2">
            <a:extLst>
              <a:ext uri="{FF2B5EF4-FFF2-40B4-BE49-F238E27FC236}">
                <a16:creationId xmlns:a16="http://schemas.microsoft.com/office/drawing/2014/main" id="{A0460DE2-1541-2E3E-B6D6-7915CE76337B}"/>
              </a:ext>
            </a:extLst>
          </p:cNvPr>
          <p:cNvSpPr>
            <a:spLocks noGrp="1"/>
          </p:cNvSpPr>
          <p:nvPr>
            <p:ph idx="1"/>
          </p:nvPr>
        </p:nvSpPr>
        <p:spPr/>
        <p:txBody>
          <a:bodyPr numCol="1">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Learn Data Structures and Algorithms from basic to an advanced level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Learn Topic-wise implementation of different Data Structures &amp; Algorithms as follows</a:t>
            </a: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B731E8D-FFC0-E2DD-4AF2-35B5C6E16AEF}"/>
              </a:ext>
            </a:extLst>
          </p:cNvPr>
          <p:cNvGraphicFramePr>
            <a:graphicFrameLocks noGrp="1"/>
          </p:cNvGraphicFramePr>
          <p:nvPr>
            <p:extLst>
              <p:ext uri="{D42A27DB-BD31-4B8C-83A1-F6EECF244321}">
                <p14:modId xmlns:p14="http://schemas.microsoft.com/office/powerpoint/2010/main" val="4087219068"/>
              </p:ext>
            </p:extLst>
          </p:nvPr>
        </p:nvGraphicFramePr>
        <p:xfrm>
          <a:off x="1451579" y="342900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7094214"/>
                    </a:ext>
                  </a:extLst>
                </a:gridCol>
                <a:gridCol w="4064000">
                  <a:extLst>
                    <a:ext uri="{9D8B030D-6E8A-4147-A177-3AD203B41FA5}">
                      <a16:colId xmlns:a16="http://schemas.microsoft.com/office/drawing/2014/main" val="3894323292"/>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Analysis of common loops</a:t>
                      </a:r>
                    </a:p>
                  </a:txBody>
                  <a:tcPr>
                    <a:solidFill>
                      <a:srgbClr val="F3E7E9"/>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Analysis of recursion</a:t>
                      </a:r>
                      <a:endParaRPr lang="en-IN" b="0" dirty="0">
                        <a:solidFill>
                          <a:schemeClr val="tx1"/>
                        </a:solidFill>
                        <a:latin typeface="Times New Roman" panose="02020603050405020304" pitchFamily="18" charset="0"/>
                        <a:cs typeface="Times New Roman" panose="02020603050405020304" pitchFamily="18" charset="0"/>
                      </a:endParaRPr>
                    </a:p>
                  </a:txBody>
                  <a:tcPr>
                    <a:solidFill>
                      <a:srgbClr val="F3E7E9"/>
                    </a:solidFill>
                  </a:tcPr>
                </a:tc>
                <a:extLst>
                  <a:ext uri="{0D108BD9-81ED-4DB2-BD59-A6C34878D82A}">
                    <a16:rowId xmlns:a16="http://schemas.microsoft.com/office/drawing/2014/main" val="777986161"/>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Space Complexity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Arrays and Strings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104425"/>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Searching and sorting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hashing</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3968206"/>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Linked list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Stacks, Queues and Deque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43408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Binary search tree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Heap</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498239"/>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Graphs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Greedy</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0133889"/>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Backtracking and dynamic programming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Segment Tree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0249435"/>
                  </a:ext>
                </a:extLst>
              </a:tr>
            </a:tbl>
          </a:graphicData>
        </a:graphic>
      </p:graphicFrame>
    </p:spTree>
    <p:extLst>
      <p:ext uri="{BB962C8B-B14F-4D97-AF65-F5344CB8AC3E}">
        <p14:creationId xmlns:p14="http://schemas.microsoft.com/office/powerpoint/2010/main" val="47801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BF80-C257-91DC-00C0-43064D6D41E7}"/>
              </a:ext>
            </a:extLst>
          </p:cNvPr>
          <p:cNvSpPr>
            <a:spLocks noGrp="1"/>
          </p:cNvSpPr>
          <p:nvPr>
            <p:ph type="title"/>
          </p:nvPr>
        </p:nvSpPr>
        <p:spPr>
          <a:xfrm>
            <a:off x="1451579" y="1033272"/>
            <a:ext cx="4994941" cy="847914"/>
          </a:xfrm>
        </p:spPr>
        <p:txBody>
          <a:bodyPr>
            <a:normAutofit/>
          </a:bodyPr>
          <a:lstStyle/>
          <a:p>
            <a:r>
              <a:rPr lang="en-US" sz="3900" b="1" dirty="0">
                <a:latin typeface="Calibri Light (Headings)"/>
                <a:cs typeface="Times New Roman" panose="02020603050405020304" pitchFamily="18" charset="0"/>
              </a:rPr>
              <a:t>Project description</a:t>
            </a:r>
            <a:endParaRPr lang="en-IN" sz="3900" b="1" dirty="0">
              <a:latin typeface="Calibri Light (Headings)"/>
              <a:cs typeface="Times New Roman" panose="02020603050405020304" pitchFamily="18" charset="0"/>
            </a:endParaRPr>
          </a:p>
        </p:txBody>
      </p:sp>
      <p:sp>
        <p:nvSpPr>
          <p:cNvPr id="3" name="Content Placeholder 2">
            <a:extLst>
              <a:ext uri="{FF2B5EF4-FFF2-40B4-BE49-F238E27FC236}">
                <a16:creationId xmlns:a16="http://schemas.microsoft.com/office/drawing/2014/main" id="{6E60BD15-724D-7D1A-A830-721B8F9C2836}"/>
              </a:ext>
            </a:extLst>
          </p:cNvPr>
          <p:cNvSpPr>
            <a:spLocks noGrp="1"/>
          </p:cNvSpPr>
          <p:nvPr>
            <p:ph idx="1"/>
          </p:nvPr>
        </p:nvSpPr>
        <p:spPr>
          <a:xfrm>
            <a:off x="1451579" y="2015733"/>
            <a:ext cx="9603275" cy="38089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Airline Reservation System was developed using only C++ programming language. This system is a user-friendly kind of system that can be easily modified. The system provide you an efficient way for booking a flight ticket. It will give you a convenient way to </a:t>
            </a:r>
            <a:r>
              <a:rPr lang="en-US" sz="1800" dirty="0" err="1">
                <a:latin typeface="Times New Roman" panose="02020603050405020304" pitchFamily="18" charset="0"/>
                <a:cs typeface="Times New Roman" panose="02020603050405020304" pitchFamily="18" charset="0"/>
              </a:rPr>
              <a:t>to</a:t>
            </a:r>
            <a:r>
              <a:rPr lang="en-US" sz="1800" dirty="0">
                <a:latin typeface="Times New Roman" panose="02020603050405020304" pitchFamily="18" charset="0"/>
                <a:cs typeface="Times New Roman" panose="02020603050405020304" pitchFamily="18" charset="0"/>
              </a:rPr>
              <a:t> record all the passenger information. By using this system, it will lessen the problem for booking a wrong flight detail to the passenger.</a:t>
            </a:r>
          </a:p>
          <a:p>
            <a:pPr marL="0" indent="0">
              <a:buNone/>
            </a:pPr>
            <a:r>
              <a:rPr lang="en-IN" sz="1800" b="1" dirty="0">
                <a:latin typeface="Times New Roman" panose="02020603050405020304" pitchFamily="18" charset="0"/>
                <a:cs typeface="Times New Roman" panose="02020603050405020304" pitchFamily="18" charset="0"/>
              </a:rPr>
              <a:t>Features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Can make reservation and cancel it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Search passenger and change reservation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Print a list of passenger and status report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Passenger can order meal according to their need</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4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AF4B-FB58-4654-8AA8-1B236A5FE12B}"/>
              </a:ext>
            </a:extLst>
          </p:cNvPr>
          <p:cNvSpPr>
            <a:spLocks noGrp="1"/>
          </p:cNvSpPr>
          <p:nvPr>
            <p:ph type="title"/>
          </p:nvPr>
        </p:nvSpPr>
        <p:spPr>
          <a:xfrm>
            <a:off x="1451579" y="941833"/>
            <a:ext cx="4089685" cy="768095"/>
          </a:xfrm>
        </p:spPr>
        <p:txBody>
          <a:bodyPr>
            <a:normAutofit/>
          </a:bodyPr>
          <a:lstStyle/>
          <a:p>
            <a:r>
              <a:rPr lang="en-US" sz="3900" b="1" dirty="0">
                <a:latin typeface="Calibri Light (Headings)"/>
              </a:rPr>
              <a:t>implementation</a:t>
            </a:r>
            <a:endParaRPr lang="en-IN" sz="3900" b="1" dirty="0">
              <a:latin typeface="Calibri Light (Headings)"/>
            </a:endParaRPr>
          </a:p>
        </p:txBody>
      </p:sp>
      <p:pic>
        <p:nvPicPr>
          <p:cNvPr id="11" name="Picture 10">
            <a:extLst>
              <a:ext uri="{FF2B5EF4-FFF2-40B4-BE49-F238E27FC236}">
                <a16:creationId xmlns:a16="http://schemas.microsoft.com/office/drawing/2014/main" id="{A886A955-AEE9-27A9-954A-A90CE3BDFB5A}"/>
              </a:ext>
            </a:extLst>
          </p:cNvPr>
          <p:cNvPicPr>
            <a:picLocks noChangeAspect="1"/>
          </p:cNvPicPr>
          <p:nvPr/>
        </p:nvPicPr>
        <p:blipFill>
          <a:blip r:embed="rId2"/>
          <a:stretch>
            <a:fillRect/>
          </a:stretch>
        </p:blipFill>
        <p:spPr>
          <a:xfrm>
            <a:off x="1451579" y="1998822"/>
            <a:ext cx="9320053" cy="4581977"/>
          </a:xfrm>
          <a:prstGeom prst="rect">
            <a:avLst/>
          </a:prstGeom>
        </p:spPr>
      </p:pic>
    </p:spTree>
    <p:extLst>
      <p:ext uri="{BB962C8B-B14F-4D97-AF65-F5344CB8AC3E}">
        <p14:creationId xmlns:p14="http://schemas.microsoft.com/office/powerpoint/2010/main" val="4113630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2F4A21B-80B9-40F1-8308-E0B7F0FE0B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125</TotalTime>
  <Words>770</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 (Headings)</vt:lpstr>
      <vt:lpstr>Gill Sans MT</vt:lpstr>
      <vt:lpstr>Times New Roman</vt:lpstr>
      <vt:lpstr>Wingdings</vt:lpstr>
      <vt:lpstr>Gallery</vt:lpstr>
      <vt:lpstr>PowerPoint Presentation</vt:lpstr>
      <vt:lpstr>Certificates</vt:lpstr>
      <vt:lpstr>About Summer Training</vt:lpstr>
      <vt:lpstr>Organisation Information</vt:lpstr>
      <vt:lpstr>Why this course</vt:lpstr>
      <vt:lpstr>Why dsa is important</vt:lpstr>
      <vt:lpstr>Technology learnt</vt:lpstr>
      <vt:lpstr>Project description</vt:lpstr>
      <vt:lpstr>implementation</vt:lpstr>
      <vt:lpstr>Make reservation</vt:lpstr>
      <vt:lpstr>Search passenger</vt:lpstr>
      <vt:lpstr>Change reservation</vt:lpstr>
      <vt:lpstr>Print A list</vt:lpstr>
      <vt:lpstr>Cancel reservation</vt:lpstr>
      <vt:lpstr>Print status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Tripathi</dc:creator>
  <cp:lastModifiedBy>Akash Tripathi</cp:lastModifiedBy>
  <cp:revision>1</cp:revision>
  <dcterms:created xsi:type="dcterms:W3CDTF">2022-11-19T06:20:56Z</dcterms:created>
  <dcterms:modified xsi:type="dcterms:W3CDTF">2022-11-19T08:26:38Z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