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8" r:id="rId3"/>
    <p:sldMasterId id="2147483670" r:id="rId4"/>
    <p:sldMasterId id="2147483676" r:id="rId5"/>
  </p:sldMasterIdLst>
  <p:sldIdLst>
    <p:sldId id="256" r:id="rId6"/>
    <p:sldId id="25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B07C2-2779-45B9-8DA7-CA85F2CEAB74}" v="1942" dt="2025-05-13T14:47:32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it.ly/2TtBDf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438920"/>
            <a:ext cx="4926960" cy="152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Google Shape;12;p2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Google Shape;83;p14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" name="Google Shape;84;p14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75520" y="925200"/>
            <a:ext cx="47239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Google Shape;88;p15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" name="Google Shape;89;p1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72880" y="2369880"/>
            <a:ext cx="4383360" cy="20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1172880" y="137556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Google Shape;18;p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" name="Google Shape;19;p3"/>
          <p:cNvSpPr/>
          <p:nvPr/>
        </p:nvSpPr>
        <p:spPr>
          <a:xfrm>
            <a:off x="539640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Google Shape;155;p23"/>
          <p:cNvSpPr/>
          <p:nvPr/>
        </p:nvSpPr>
        <p:spPr>
          <a:xfrm>
            <a:off x="713160" y="3567600"/>
            <a:ext cx="407736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IBM Plex Sans"/>
                <a:ea typeface="IBM Plex Sans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IBM Plex Sans"/>
                <a:ea typeface="IBM Plex Sans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IBM Plex Sans"/>
                <a:ea typeface="IBM Plex Sans"/>
                <a:hlinkClick r:id="rId4"/>
              </a:rPr>
              <a:t>Freepik</a:t>
            </a:r>
            <a:r>
              <a:rPr lang="en" sz="1000" b="0" u="sng" strike="noStrike" spc="-1">
                <a:solidFill>
                  <a:schemeClr val="dk1"/>
                </a:solidFill>
                <a:uFillTx/>
                <a:latin typeface="IBM Plex Sans"/>
                <a:ea typeface="IBM Plex Sans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Google Shape;157;p23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" name="Google Shape;158;p2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4240" y="1438200"/>
            <a:ext cx="4924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dk1"/>
                </a:solidFill>
                <a:latin typeface="Aboreto"/>
                <a:ea typeface="Aboreto"/>
              </a:rPr>
              <a:t>Business Recommendations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714240" y="3086280"/>
            <a:ext cx="6079651" cy="552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An analysis report showcasing insights and business perks.</a:t>
            </a:r>
            <a:endParaRPr lang="en-US" sz="16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4A9DF86D-7510-E1A9-F57C-C1C2F26CF412}"/>
              </a:ext>
            </a:extLst>
          </p:cNvPr>
          <p:cNvSpPr txBox="1">
            <a:spLocks/>
          </p:cNvSpPr>
          <p:nvPr/>
        </p:nvSpPr>
        <p:spPr>
          <a:xfrm>
            <a:off x="241595" y="134287"/>
            <a:ext cx="7881066" cy="15211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Final Recommendations</a:t>
            </a:r>
            <a:endParaRPr lang="en" sz="3000" b="1" spc="-1" dirty="0">
              <a:solidFill>
                <a:schemeClr val="dk1"/>
              </a:solidFill>
              <a:latin typeface="Aboreto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Sales Optimization and Customer Engagement</a:t>
            </a:r>
            <a:endParaRPr lang="en" sz="3000" b="1" spc="-1">
              <a:solidFill>
                <a:schemeClr val="dk1"/>
              </a:solidFill>
              <a:latin typeface="Aboreto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" sz="3000" spc="-1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8FC8ECF-BCB2-9786-DCCD-F053E89EDD94}"/>
              </a:ext>
            </a:extLst>
          </p:cNvPr>
          <p:cNvSpPr txBox="1">
            <a:spLocks/>
          </p:cNvSpPr>
          <p:nvPr/>
        </p:nvSpPr>
        <p:spPr>
          <a:xfrm>
            <a:off x="313854" y="1945706"/>
            <a:ext cx="8259337" cy="2767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Promote top cuisines: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North Indian, Chinese, and French generate the most revenue.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Highlight them in promotions, home page banners, and combo offers.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Increase Average Order Value (AOV):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Bundling items or suggesting add-ons can drive higher revenue.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Implement upselling strategies (e.g., drinks, sides) during checkout.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Retain high-value customers: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A small group of customers contributes a large share of revenue.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Launch loyalty programs or personalized offers for repeat buyers.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endParaRPr lang="en" sz="1200" spc="-1" dirty="0">
              <a:solidFill>
                <a:schemeClr val="dk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5E342A58-3EE3-8CAC-EEA1-29794F279F88}"/>
              </a:ext>
            </a:extLst>
          </p:cNvPr>
          <p:cNvSpPr txBox="1">
            <a:spLocks/>
          </p:cNvSpPr>
          <p:nvPr/>
        </p:nvSpPr>
        <p:spPr>
          <a:xfrm>
            <a:off x="241595" y="134287"/>
            <a:ext cx="7881066" cy="15211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Final Recommendations</a:t>
            </a:r>
            <a:endParaRPr lang="en" sz="3000" b="1" spc="-1" dirty="0">
              <a:solidFill>
                <a:schemeClr val="dk1"/>
              </a:solidFill>
              <a:latin typeface="Aboreto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Delivery Optimization and Inventory Planning</a:t>
            </a:r>
            <a:endParaRPr lang="en" sz="3000" b="1" spc="-1" dirty="0">
              <a:solidFill>
                <a:schemeClr val="dk1"/>
              </a:solidFill>
              <a:latin typeface="Aboreto"/>
              <a:cs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0E949A62-F8B5-FF3A-D86F-53A143EBAF16}"/>
              </a:ext>
            </a:extLst>
          </p:cNvPr>
          <p:cNvSpPr txBox="1">
            <a:spLocks/>
          </p:cNvSpPr>
          <p:nvPr/>
        </p:nvSpPr>
        <p:spPr>
          <a:xfrm>
            <a:off x="313854" y="1945706"/>
            <a:ext cx="8259337" cy="2767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Improve delivery times: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Faster deliveries lead to better ratings.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Optimize rider allocation during peak hours (especially 6–11 PM).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Plan based on demand forecasting: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Forecasting models predict dinner demand using lunch data.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Use predictions to schedule staff and prep inventory accordingly.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Stock based on cuisine demand: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North Indian and Chinese cuisine require high inventory turnover.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Ensure ingredient stock meets forecasted demand.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endParaRPr lang="en" sz="1200" spc="-1" dirty="0">
              <a:solidFill>
                <a:schemeClr val="dk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1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51C73BB-A7A3-2673-6149-E110D8EA50A8}"/>
              </a:ext>
            </a:extLst>
          </p:cNvPr>
          <p:cNvSpPr txBox="1">
            <a:spLocks/>
          </p:cNvSpPr>
          <p:nvPr/>
        </p:nvSpPr>
        <p:spPr>
          <a:xfrm>
            <a:off x="241595" y="134287"/>
            <a:ext cx="7881066" cy="15211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Final Recommendations</a:t>
            </a:r>
            <a:endParaRPr lang="en" sz="3000" b="1" spc="-1" dirty="0">
              <a:solidFill>
                <a:schemeClr val="dk1"/>
              </a:solidFill>
              <a:latin typeface="Aboreto"/>
              <a:cs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Zone Strategy &amp; Quality Focus</a:t>
            </a:r>
            <a:endParaRPr lang="en" sz="3000" b="1" spc="-1" dirty="0">
              <a:solidFill>
                <a:schemeClr val="dk1"/>
              </a:solidFill>
              <a:latin typeface="Aboreto"/>
              <a:cs typeface="Arial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6FD8FAC6-B82C-9FAC-F51A-0682E288837A}"/>
              </a:ext>
            </a:extLst>
          </p:cNvPr>
          <p:cNvSpPr txBox="1">
            <a:spLocks/>
          </p:cNvSpPr>
          <p:nvPr/>
        </p:nvSpPr>
        <p:spPr>
          <a:xfrm>
            <a:off x="313854" y="1945706"/>
            <a:ext cx="8259337" cy="2767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Zone-specific promotions:</a:t>
            </a:r>
            <a:br>
              <a:rPr lang="en" sz="1200" spc="-1" dirty="0">
                <a:ea typeface="+mn-lt"/>
                <a:cs typeface="+mn-lt"/>
              </a:rPr>
            </a:b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Zone D has high order volume; Zone A underperforms.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Improve delivery service in Zone D, analyze bottlenecks in Zone A.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Work on underperforming cuisines:</a:t>
            </a:r>
            <a:br>
              <a:rPr lang="en" sz="1200" spc="-1" dirty="0">
                <a:ea typeface="+mn-lt"/>
                <a:cs typeface="+mn-lt"/>
              </a:rPr>
            </a:b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Some cuisines (e.g., Belgian, Chinese delivery) have lower ratings.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Investigate quality issues and retrain kitchens if needed.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Time-based dish targeting:</a:t>
            </a:r>
            <a:br>
              <a:rPr lang="en" sz="1200" spc="-1" dirty="0">
                <a:ea typeface="+mn-lt"/>
                <a:cs typeface="+mn-lt"/>
              </a:rPr>
            </a:b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Dishes vary in popularity by hour</a:t>
            </a: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.</a:t>
            </a:r>
            <a:b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</a:br>
            <a:r>
              <a:rPr lang="en" sz="1200" b="1" spc="-1" dirty="0">
                <a:solidFill>
                  <a:schemeClr val="dk1"/>
                </a:solidFill>
                <a:ea typeface="+mn-lt"/>
                <a:cs typeface="+mn-lt"/>
              </a:rPr>
              <a:t> </a:t>
            </a:r>
            <a:r>
              <a:rPr lang="en" sz="1200" i="1" spc="-1" dirty="0">
                <a:solidFill>
                  <a:schemeClr val="dk1"/>
                </a:solidFill>
                <a:ea typeface="+mn-lt"/>
                <a:cs typeface="+mn-lt"/>
              </a:rPr>
              <a:t>Action</a:t>
            </a: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: Adjust menu recommendations based on time-of-day trends.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endParaRPr lang="en" sz="1200" spc="-1" dirty="0">
              <a:solidFill>
                <a:schemeClr val="dk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53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12E380C6-C693-5584-BF2A-42CC9C858B7E}"/>
              </a:ext>
            </a:extLst>
          </p:cNvPr>
          <p:cNvSpPr txBox="1">
            <a:spLocks/>
          </p:cNvSpPr>
          <p:nvPr/>
        </p:nvSpPr>
        <p:spPr>
          <a:xfrm>
            <a:off x="241595" y="134287"/>
            <a:ext cx="7881066" cy="15211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THANK YOU !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6BAD8246-68A2-D803-6DE1-37C2F8543BDE}"/>
              </a:ext>
            </a:extLst>
          </p:cNvPr>
          <p:cNvSpPr txBox="1">
            <a:spLocks/>
          </p:cNvSpPr>
          <p:nvPr/>
        </p:nvSpPr>
        <p:spPr>
          <a:xfrm>
            <a:off x="6849975" y="4185723"/>
            <a:ext cx="2137062" cy="3243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0" algn="l"/>
              </a:tabLst>
            </a:pPr>
            <a:r>
              <a:rPr lang="en" sz="1200" b="1" spc="-1">
                <a:solidFill>
                  <a:schemeClr val="dk1"/>
                </a:solidFill>
                <a:cs typeface="Arial"/>
              </a:rPr>
              <a:t>BY -  Akash Tripathi</a:t>
            </a:r>
            <a:endParaRPr lang="en">
              <a:solidFill>
                <a:schemeClr val="dk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9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Aboreto"/>
                <a:ea typeface="Aboreto"/>
              </a:rPr>
              <a:t>Introduction</a:t>
            </a:r>
            <a:endParaRPr lang="fr-FR" sz="36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8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IBM Plex Sans"/>
                <a:ea typeface="IBM Plex Sans"/>
              </a:rPr>
              <a:t>This presentation will cover the key insights derived from the analysis report and highlight the potential business advantages.</a:t>
            </a:r>
            <a:endParaRPr lang="en-US" sz="1600" b="0" strike="noStrike" spc="-1" dirty="0">
              <a:solidFill>
                <a:schemeClr val="dk1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994793" y="61581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Sales Analysis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75553" y="2743291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North Indian cuisine has the highest order volume, followed by Chinese and French.</a:t>
            </a:r>
            <a:br>
              <a:rPr lang="en" sz="1200" spc="-1" dirty="0">
                <a:ea typeface="+mn-lt"/>
                <a:cs typeface="+mn-lt"/>
              </a:rPr>
            </a:b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- Promote North Indian and Chinese cuisines through targeted offers.</a:t>
            </a:r>
            <a:br>
              <a:rPr lang="en" sz="1200" spc="-1" dirty="0">
                <a:ea typeface="+mn-lt"/>
                <a:cs typeface="+mn-lt"/>
              </a:rPr>
            </a:b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- South Indian cuisine is performing well; consider boosting it with promotional deals.</a:t>
            </a:r>
            <a:br>
              <a:rPr lang="en" sz="1200" spc="-1" dirty="0">
                <a:ea typeface="+mn-lt"/>
                <a:cs typeface="+mn-lt"/>
              </a:rPr>
            </a:b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- French cuisine is perceived as premium; adjusting its pricing may drive more orders.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</p:txBody>
      </p:sp>
      <p:pic>
        <p:nvPicPr>
          <p:cNvPr id="3" name="Picture 2" descr="A graph of sales by cuisine&#10;&#10;AI-generated content may be incorrect.">
            <a:extLst>
              <a:ext uri="{FF2B5EF4-FFF2-40B4-BE49-F238E27FC236}">
                <a16:creationId xmlns:a16="http://schemas.microsoft.com/office/drawing/2014/main" id="{F4D066CB-FBAC-7730-3165-F18289D6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9" y="79576"/>
            <a:ext cx="4241459" cy="2575369"/>
          </a:xfrm>
          <a:prstGeom prst="rect">
            <a:avLst/>
          </a:prstGeom>
        </p:spPr>
      </p:pic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4D83387-880B-B742-3FFF-2DD22663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21" y="2180200"/>
            <a:ext cx="4030161" cy="2490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-813" y="229279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Hour Sales Analysis</a:t>
            </a:r>
            <a:endParaRPr lang="en" sz="3000" b="1" strike="noStrike" spc="-1" dirty="0">
              <a:solidFill>
                <a:schemeClr val="dk1"/>
              </a:solidFill>
              <a:latin typeface="Aboret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-58687" y="1779244"/>
            <a:ext cx="3920927" cy="145872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Peak order times are 11 AM, 2 PM, and 8 PM, indicating lunch and early dinner rush hours.</a:t>
            </a:r>
            <a:br>
              <a:rPr lang="en" sz="1200" spc="-1" dirty="0">
                <a:ea typeface="+mn-lt"/>
                <a:cs typeface="+mn-lt"/>
              </a:rPr>
            </a:br>
            <a:endParaRPr lang="en" sz="1200" spc="-1" dirty="0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Allocate resources accordingly to optimize kitchen and delivery operations during these peak periods.</a:t>
            </a:r>
            <a:endParaRPr lang="en">
              <a:solidFill>
                <a:schemeClr val="dk1"/>
              </a:solidFill>
              <a:cs typeface="Arial"/>
            </a:endParaRPr>
          </a:p>
        </p:txBody>
      </p:sp>
      <p:pic>
        <p:nvPicPr>
          <p:cNvPr id="2" name="Picture 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787DD38-1879-6316-2E4B-748E494B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64" y="1177663"/>
            <a:ext cx="4729585" cy="25060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8763" y="844184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6363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Payment Method Used</a:t>
            </a:r>
            <a:endParaRPr lang="en" sz="3000" b="1" strike="noStrike" spc="-1" dirty="0">
              <a:solidFill>
                <a:schemeClr val="dk1"/>
              </a:solidFill>
              <a:latin typeface="Aboret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78763" y="2198828"/>
            <a:ext cx="4723920" cy="11910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Debit card is the most preferred payment method among customers.</a:t>
            </a:r>
            <a:endParaRPr lang="en" dirty="0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Introduce targeted offers or cashback for debit card payments to increase retention and transaction volume.</a:t>
            </a:r>
            <a:endParaRPr lang="en">
              <a:solidFill>
                <a:schemeClr val="dk1"/>
              </a:solidFill>
              <a:cs typeface="Arial"/>
            </a:endParaRPr>
          </a:p>
        </p:txBody>
      </p:sp>
      <p:pic>
        <p:nvPicPr>
          <p:cNvPr id="3" name="Picture 2" descr="A graph of sales by payment method&#10;&#10;AI-generated content may be incorrect.">
            <a:extLst>
              <a:ext uri="{FF2B5EF4-FFF2-40B4-BE49-F238E27FC236}">
                <a16:creationId xmlns:a16="http://schemas.microsoft.com/office/drawing/2014/main" id="{C06CDD59-878A-0518-CD44-C75C2D06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48" y="1040094"/>
            <a:ext cx="3996643" cy="28824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9612" y="398242"/>
            <a:ext cx="3232765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Top Restaurants and Customers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371353" y="2836599"/>
            <a:ext cx="3259041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Restaurants 1 and 13 receive the </a:t>
            </a: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highest customer engagement.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Support them with exclusive promotional campaigns to increase </a:t>
            </a: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loyalty.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Frequent customers such as Srini and Veer could be rewarded with loyalty offers or personalized discounts.</a:t>
            </a:r>
            <a:endParaRPr lang="en-US">
              <a:solidFill>
                <a:schemeClr val="dk1"/>
              </a:solidFill>
              <a:cs typeface="Arial"/>
            </a:endParaRPr>
          </a:p>
        </p:txBody>
      </p:sp>
      <p:pic>
        <p:nvPicPr>
          <p:cNvPr id="2" name="Picture 1" descr="A bar graph with different colored bars&#10;&#10;AI-generated content may be incorrect.">
            <a:extLst>
              <a:ext uri="{FF2B5EF4-FFF2-40B4-BE49-F238E27FC236}">
                <a16:creationId xmlns:a16="http://schemas.microsoft.com/office/drawing/2014/main" id="{200B771E-899E-8A67-7A18-59C698D2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38" y="-3284"/>
            <a:ext cx="5054163" cy="2575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DB4487-9948-7219-8CCA-D7219D18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1467"/>
            <a:ext cx="5320862" cy="2008031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65F31A23-A997-684F-5F33-8580DF2AAE2B}"/>
              </a:ext>
            </a:extLst>
          </p:cNvPr>
          <p:cNvSpPr txBox="1">
            <a:spLocks/>
          </p:cNvSpPr>
          <p:nvPr/>
        </p:nvSpPr>
        <p:spPr>
          <a:xfrm>
            <a:off x="-747" y="1379602"/>
            <a:ext cx="3259041" cy="10941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latin typeface="Arial"/>
                <a:cs typeface="Arial"/>
              </a:rPr>
              <a:t>Promoting Restaurants like 18,19 and 20 will scale the revenue as well</a:t>
            </a:r>
          </a:p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latin typeface="Arial"/>
                <a:cs typeface="Arial"/>
              </a:rPr>
              <a:t>Different discounts should be offered on different cuisines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-2061" y="109208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Sales Analysis By Rating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3781663" y="1168082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800">
              <a:lnSpc>
                <a:spcPct val="100000"/>
              </a:lnSpc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Customers often rate a cuisine poorly (1 star) and switch to another in subsequent orders.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Promote high-rated cuisines (4–5 stars).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Investigate 3-star cuisines for quality improvements.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Identify and resolve issues causing 1-star ratings; consider removing underperforming dishes.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  <a:p>
            <a:pPr marL="457200" indent="-30480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endParaRPr lang="en" sz="1200" spc="-1" dirty="0">
              <a:solidFill>
                <a:schemeClr val="dk1"/>
              </a:solidFill>
              <a:latin typeface="IBM Plex Sans"/>
            </a:endParaRPr>
          </a:p>
        </p:txBody>
      </p:sp>
      <p:pic>
        <p:nvPicPr>
          <p:cNvPr id="2" name="Picture 1" descr="A close-up of a graph&#10;&#10;AI-generated content may be incorrect.">
            <a:extLst>
              <a:ext uri="{FF2B5EF4-FFF2-40B4-BE49-F238E27FC236}">
                <a16:creationId xmlns:a16="http://schemas.microsoft.com/office/drawing/2014/main" id="{AEC28D1B-4F15-F962-5F9A-98DDED41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6878"/>
            <a:ext cx="8736724" cy="21857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7797" y="127378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Recommendations on Inventory Usage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-1030" y="3302069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North Indian and Chinese cuisine-based restaurants </a:t>
            </a:r>
            <a:r>
              <a:rPr lang="en" sz="1200" spc="-1">
                <a:solidFill>
                  <a:schemeClr val="dk1"/>
                </a:solidFill>
                <a:ea typeface="+mn-lt"/>
                <a:cs typeface="+mn-lt"/>
              </a:rPr>
              <a:t>receive more orders.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00050" indent="-17145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Ensure adequate stock of ingredients specific to these cuisines to avoid shortages during peak hours.</a:t>
            </a:r>
            <a:endParaRPr lang="en-US">
              <a:solidFill>
                <a:schemeClr val="dk1"/>
              </a:solidFill>
              <a:ea typeface="+mn-lt"/>
              <a:cs typeface="+mn-lt"/>
            </a:endParaRPr>
          </a:p>
        </p:txBody>
      </p:sp>
      <p:pic>
        <p:nvPicPr>
          <p:cNvPr id="2" name="Picture 1" descr="A bar graph of a bar graph&#10;&#10;AI-generated content may be incorrect.">
            <a:extLst>
              <a:ext uri="{FF2B5EF4-FFF2-40B4-BE49-F238E27FC236}">
                <a16:creationId xmlns:a16="http://schemas.microsoft.com/office/drawing/2014/main" id="{C953958D-0B2A-5F6D-E92F-6075EEA6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79" y="1037368"/>
            <a:ext cx="6155121" cy="2129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025319" y="193408"/>
            <a:ext cx="474767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Aboreto"/>
              </a:rPr>
              <a:t>Recommendations on different zones and categories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025319" y="1420188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 Zone D has the highest order volume; focus on optimizing delivery services in this area.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00050" indent="-17145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Ordinary category restaurants are more popular—possibly due to high pricing of pro-level restaurants.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400050" indent="-171450">
              <a:lnSpc>
                <a:spcPct val="100000"/>
              </a:lnSpc>
              <a:buFont typeface="Calibri" panose="020B0604020202020204" pitchFamily="34" charset="0"/>
              <a:buChar char="-"/>
              <a:tabLst>
                <a:tab pos="0" algn="l"/>
              </a:tabLst>
            </a:pPr>
            <a:r>
              <a:rPr lang="en" sz="1200" spc="-1" dirty="0">
                <a:solidFill>
                  <a:schemeClr val="dk1"/>
                </a:solidFill>
                <a:ea typeface="+mn-lt"/>
                <a:cs typeface="+mn-lt"/>
              </a:rPr>
              <a:t>Zone A has lower order volume; evaluate delivery times and consider targeted promotions to boost demand.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</p:txBody>
      </p:sp>
      <p:pic>
        <p:nvPicPr>
          <p:cNvPr id="2" name="Picture 1" descr="A graph showing sales by zone&#10;&#10;AI-generated content may be incorrect.">
            <a:extLst>
              <a:ext uri="{FF2B5EF4-FFF2-40B4-BE49-F238E27FC236}">
                <a16:creationId xmlns:a16="http://schemas.microsoft.com/office/drawing/2014/main" id="{4338989F-51A0-AE53-8860-4A005B5B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1" y="-1299"/>
            <a:ext cx="4024128" cy="206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BBF464-DA61-7AA1-9909-568D2321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0" y="2503281"/>
            <a:ext cx="4034766" cy="2207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Business Recommendations</vt:lpstr>
      <vt:lpstr>Introduction</vt:lpstr>
      <vt:lpstr>Sales Analysis</vt:lpstr>
      <vt:lpstr>Hour Sales Analysis</vt:lpstr>
      <vt:lpstr>Payment Method Used</vt:lpstr>
      <vt:lpstr>Top Restaurants and Customers</vt:lpstr>
      <vt:lpstr>Sales Analysis By Rating</vt:lpstr>
      <vt:lpstr>Recommendations on Inventory Usage</vt:lpstr>
      <vt:lpstr>Recommendations on different zones and categories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354</cp:revision>
  <dcterms:modified xsi:type="dcterms:W3CDTF">2025-05-13T14:47:42Z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2025-05-13T13:10:41Z</dcterms:created>
  <dc:creator>Unknown Creator</dc:creator>
  <dc:description/>
  <dc:language>en-US</dc:language>
  <cp:lastModifiedBy>Unknown Creator</cp:lastModifiedBy>
  <dcterms:modified xsi:type="dcterms:W3CDTF">2025-05-13T13:10:41Z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