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320" r:id="rId7"/>
    <p:sldId id="308" r:id="rId8"/>
    <p:sldId id="349" r:id="rId9"/>
    <p:sldId id="259" r:id="rId10"/>
    <p:sldId id="321" r:id="rId11"/>
    <p:sldId id="322" r:id="rId12"/>
    <p:sldId id="335" r:id="rId13"/>
    <p:sldId id="336" r:id="rId14"/>
    <p:sldId id="337" r:id="rId15"/>
    <p:sldId id="338" r:id="rId16"/>
    <p:sldId id="339" r:id="rId17"/>
    <p:sldId id="341" r:id="rId18"/>
    <p:sldId id="340" r:id="rId19"/>
    <p:sldId id="345" r:id="rId20"/>
    <p:sldId id="346" r:id="rId21"/>
    <p:sldId id="347" r:id="rId22"/>
    <p:sldId id="34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10/21/2023</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10/21/2023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3</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13</a:t>
            </a:fld>
            <a:endParaRPr lang="en-US" dirty="0"/>
          </a:p>
        </p:txBody>
      </p:sp>
    </p:spTree>
    <p:extLst>
      <p:ext uri="{BB962C8B-B14F-4D97-AF65-F5344CB8AC3E}">
        <p14:creationId xmlns:p14="http://schemas.microsoft.com/office/powerpoint/2010/main" val="282667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14</a:t>
            </a:fld>
            <a:endParaRPr lang="en-US" dirty="0"/>
          </a:p>
        </p:txBody>
      </p:sp>
    </p:spTree>
    <p:extLst>
      <p:ext uri="{BB962C8B-B14F-4D97-AF65-F5344CB8AC3E}">
        <p14:creationId xmlns:p14="http://schemas.microsoft.com/office/powerpoint/2010/main" val="3165155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15</a:t>
            </a:fld>
            <a:endParaRPr lang="en-US" dirty="0"/>
          </a:p>
        </p:txBody>
      </p:sp>
    </p:spTree>
    <p:extLst>
      <p:ext uri="{BB962C8B-B14F-4D97-AF65-F5344CB8AC3E}">
        <p14:creationId xmlns:p14="http://schemas.microsoft.com/office/powerpoint/2010/main" val="285114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16</a:t>
            </a:fld>
            <a:endParaRPr lang="en-US" dirty="0"/>
          </a:p>
        </p:txBody>
      </p:sp>
    </p:spTree>
    <p:extLst>
      <p:ext uri="{BB962C8B-B14F-4D97-AF65-F5344CB8AC3E}">
        <p14:creationId xmlns:p14="http://schemas.microsoft.com/office/powerpoint/2010/main" val="934552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17</a:t>
            </a:fld>
            <a:endParaRPr lang="en-US" dirty="0"/>
          </a:p>
        </p:txBody>
      </p:sp>
    </p:spTree>
    <p:extLst>
      <p:ext uri="{BB962C8B-B14F-4D97-AF65-F5344CB8AC3E}">
        <p14:creationId xmlns:p14="http://schemas.microsoft.com/office/powerpoint/2010/main" val="14899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18</a:t>
            </a:fld>
            <a:endParaRPr lang="en-US" dirty="0"/>
          </a:p>
        </p:txBody>
      </p:sp>
    </p:spTree>
    <p:extLst>
      <p:ext uri="{BB962C8B-B14F-4D97-AF65-F5344CB8AC3E}">
        <p14:creationId xmlns:p14="http://schemas.microsoft.com/office/powerpoint/2010/main" val="3662754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19</a:t>
            </a:fld>
            <a:endParaRPr lang="en-US" dirty="0"/>
          </a:p>
        </p:txBody>
      </p:sp>
    </p:spTree>
    <p:extLst>
      <p:ext uri="{BB962C8B-B14F-4D97-AF65-F5344CB8AC3E}">
        <p14:creationId xmlns:p14="http://schemas.microsoft.com/office/powerpoint/2010/main" val="140160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3335921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5</a:t>
            </a:fld>
            <a:endParaRPr lang="en-US" dirty="0"/>
          </a:p>
        </p:txBody>
      </p:sp>
    </p:spTree>
    <p:extLst>
      <p:ext uri="{BB962C8B-B14F-4D97-AF65-F5344CB8AC3E}">
        <p14:creationId xmlns:p14="http://schemas.microsoft.com/office/powerpoint/2010/main" val="14971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2DED-DCF6-428F-92AB-AA8ACCA0B387}" type="slidenum">
              <a:rPr lang="en-US" smtClean="0"/>
              <a:t>6</a:t>
            </a:fld>
            <a:endParaRPr lang="en-US" dirty="0"/>
          </a:p>
        </p:txBody>
      </p:sp>
    </p:spTree>
    <p:extLst>
      <p:ext uri="{BB962C8B-B14F-4D97-AF65-F5344CB8AC3E}">
        <p14:creationId xmlns:p14="http://schemas.microsoft.com/office/powerpoint/2010/main" val="3881111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8</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9</a:t>
            </a:fld>
            <a:endParaRPr lang="en-US" dirty="0"/>
          </a:p>
        </p:txBody>
      </p:sp>
    </p:spTree>
    <p:extLst>
      <p:ext uri="{BB962C8B-B14F-4D97-AF65-F5344CB8AC3E}">
        <p14:creationId xmlns:p14="http://schemas.microsoft.com/office/powerpoint/2010/main" val="254642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10</a:t>
            </a:fld>
            <a:endParaRPr lang="en-US" dirty="0"/>
          </a:p>
        </p:txBody>
      </p:sp>
    </p:spTree>
    <p:extLst>
      <p:ext uri="{BB962C8B-B14F-4D97-AF65-F5344CB8AC3E}">
        <p14:creationId xmlns:p14="http://schemas.microsoft.com/office/powerpoint/2010/main" val="3300915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11</a:t>
            </a:fld>
            <a:endParaRPr lang="en-US" dirty="0"/>
          </a:p>
        </p:txBody>
      </p:sp>
    </p:spTree>
    <p:extLst>
      <p:ext uri="{BB962C8B-B14F-4D97-AF65-F5344CB8AC3E}">
        <p14:creationId xmlns:p14="http://schemas.microsoft.com/office/powerpoint/2010/main" val="150577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12</a:t>
            </a:fld>
            <a:endParaRPr lang="en-US" dirty="0"/>
          </a:p>
        </p:txBody>
      </p:sp>
    </p:spTree>
    <p:extLst>
      <p:ext uri="{BB962C8B-B14F-4D97-AF65-F5344CB8AC3E}">
        <p14:creationId xmlns:p14="http://schemas.microsoft.com/office/powerpoint/2010/main" val="232158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735702" y="503497"/>
            <a:ext cx="4223000" cy="3845891"/>
          </a:xfrm>
        </p:spPr>
        <p:txBody>
          <a:bodyPr>
            <a:normAutofit/>
          </a:bodyPr>
          <a:lstStyle/>
          <a:p>
            <a:r>
              <a:rPr lang="en-US" sz="4800" dirty="0"/>
              <a:t>DATA</a:t>
            </a:r>
            <a:r>
              <a:rPr lang="en-US" sz="3200" dirty="0"/>
              <a:t> </a:t>
            </a:r>
            <a:r>
              <a:rPr lang="en-US" sz="3600" dirty="0"/>
              <a:t>ANALYSIS</a:t>
            </a:r>
            <a:br>
              <a:rPr lang="en-US" sz="3600" dirty="0"/>
            </a:br>
            <a:br>
              <a:rPr lang="en-US" sz="3600" dirty="0"/>
            </a:br>
            <a:r>
              <a:rPr lang="en-US" sz="3600" dirty="0"/>
              <a:t>ZOMATO ANALYSIS</a:t>
            </a:r>
            <a:endParaRPr lang="en-US" sz="3200" dirty="0"/>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735702" y="4441463"/>
            <a:ext cx="4223000" cy="1781123"/>
          </a:xfrm>
        </p:spPr>
        <p:txBody>
          <a:bodyPr>
            <a:normAutofit/>
          </a:bodyPr>
          <a:lstStyle/>
          <a:p>
            <a:r>
              <a:rPr lang="en-US" sz="2800" dirty="0"/>
              <a:t>DONE </a:t>
            </a:r>
            <a:r>
              <a:rPr lang="en-US" sz="2800"/>
              <a:t>BY GROUP 3 </a:t>
            </a:r>
            <a:endParaRPr lang="en-US" sz="2800" dirty="0"/>
          </a:p>
        </p:txBody>
      </p:sp>
      <p:pic>
        <p:nvPicPr>
          <p:cNvPr id="11" name="Picture Placeholder 10" descr="Colourful Biscuits ">
            <a:extLst>
              <a:ext uri="{FF2B5EF4-FFF2-40B4-BE49-F238E27FC236}">
                <a16:creationId xmlns:a16="http://schemas.microsoft.com/office/drawing/2014/main" id="{46756E01-D57B-4D2C-AA8A-8AE49DC76C9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467894" y="587120"/>
            <a:ext cx="5290998" cy="5290998"/>
          </a:xfrm>
        </p:spPr>
      </p:pic>
      <p:pic>
        <p:nvPicPr>
          <p:cNvPr id="3" name="Picture 2">
            <a:extLst>
              <a:ext uri="{FF2B5EF4-FFF2-40B4-BE49-F238E27FC236}">
                <a16:creationId xmlns:a16="http://schemas.microsoft.com/office/drawing/2014/main" id="{D682CC42-9367-CA87-2F40-6C83F64021D0}"/>
              </a:ext>
            </a:extLst>
          </p:cNvPr>
          <p:cNvPicPr>
            <a:picLocks noChangeAspect="1"/>
          </p:cNvPicPr>
          <p:nvPr/>
        </p:nvPicPr>
        <p:blipFill>
          <a:blip r:embed="rId3"/>
          <a:stretch>
            <a:fillRect/>
          </a:stretch>
        </p:blipFill>
        <p:spPr>
          <a:xfrm>
            <a:off x="5348747" y="533762"/>
            <a:ext cx="6538453" cy="5790476"/>
          </a:xfrm>
          <a:prstGeom prst="rect">
            <a:avLst/>
          </a:prstGeom>
        </p:spPr>
      </p:pic>
    </p:spTree>
    <p:extLst>
      <p:ext uri="{BB962C8B-B14F-4D97-AF65-F5344CB8AC3E}">
        <p14:creationId xmlns:p14="http://schemas.microsoft.com/office/powerpoint/2010/main" val="24549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p:txBody>
          <a:bodyPr>
            <a:normAutofit fontScale="90000"/>
          </a:bodyPr>
          <a:lstStyle/>
          <a:p>
            <a:r>
              <a:rPr lang="en-US" sz="3200" dirty="0"/>
              <a:t> Numbers of </a:t>
            </a:r>
            <a:r>
              <a:rPr lang="en-US" sz="3200" dirty="0" err="1"/>
              <a:t>Resturants</a:t>
            </a:r>
            <a:r>
              <a:rPr lang="en-US" sz="3200" dirty="0"/>
              <a:t> opening based on Year , Quarter , Month</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10</a:t>
            </a:fld>
            <a:endParaRPr lang="en-US" dirty="0">
              <a:solidFill>
                <a:srgbClr val="898989"/>
              </a:solidFill>
            </a:endParaRPr>
          </a:p>
        </p:txBody>
      </p:sp>
      <p:sp>
        <p:nvSpPr>
          <p:cNvPr id="11" name="Content Placeholder 10">
            <a:extLst>
              <a:ext uri="{FF2B5EF4-FFF2-40B4-BE49-F238E27FC236}">
                <a16:creationId xmlns:a16="http://schemas.microsoft.com/office/drawing/2014/main" id="{F457B96A-9658-4609-5BF2-2E152F473428}"/>
              </a:ext>
            </a:extLst>
          </p:cNvPr>
          <p:cNvSpPr>
            <a:spLocks noGrp="1"/>
          </p:cNvSpPr>
          <p:nvPr>
            <p:ph idx="1"/>
          </p:nvPr>
        </p:nvSpPr>
        <p:spPr/>
        <p:txBody>
          <a:bodyPr>
            <a:normAutofit/>
          </a:bodyPr>
          <a:lstStyle/>
          <a:p>
            <a:pPr marL="0" indent="0"/>
            <a:r>
              <a:rPr lang="en-IN" sz="2000" dirty="0"/>
              <a:t>Here we have to find number of </a:t>
            </a:r>
            <a:r>
              <a:rPr lang="en-IN" sz="2000" dirty="0" err="1"/>
              <a:t>resturants</a:t>
            </a:r>
            <a:r>
              <a:rPr lang="en-IN" sz="2000" dirty="0"/>
              <a:t> open based on </a:t>
            </a:r>
            <a:r>
              <a:rPr lang="en-IN" sz="2000" dirty="0" err="1"/>
              <a:t>year,month,quarter,for</a:t>
            </a:r>
            <a:r>
              <a:rPr lang="en-IN" sz="2000" dirty="0"/>
              <a:t> that we have to take restaurant id and use  COUNTD aggregation  in res id ,then pick </a:t>
            </a:r>
            <a:r>
              <a:rPr lang="en-IN" sz="2000" dirty="0" err="1"/>
              <a:t>year,month,quarter</a:t>
            </a:r>
            <a:r>
              <a:rPr lang="en-IN" sz="2000" dirty="0"/>
              <a:t> from the </a:t>
            </a:r>
            <a:r>
              <a:rPr lang="en-IN" sz="2000" dirty="0" err="1"/>
              <a:t>calender</a:t>
            </a:r>
            <a:r>
              <a:rPr lang="en-IN" sz="2000" dirty="0"/>
              <a:t> table .</a:t>
            </a:r>
          </a:p>
          <a:p>
            <a:pPr marL="0" indent="0"/>
            <a:r>
              <a:rPr lang="en-IN" sz="2000" dirty="0"/>
              <a:t>119 </a:t>
            </a:r>
            <a:r>
              <a:rPr lang="en-IN" sz="2000" dirty="0" err="1"/>
              <a:t>resturants</a:t>
            </a:r>
            <a:r>
              <a:rPr lang="en-IN" sz="2000" dirty="0"/>
              <a:t> opens in the year 2011 </a:t>
            </a:r>
            <a:r>
              <a:rPr lang="en-IN" sz="2000" dirty="0" err="1"/>
              <a:t>qtr</a:t>
            </a:r>
            <a:r>
              <a:rPr lang="en-IN" sz="2000" dirty="0"/>
              <a:t> 1 march  is the highest </a:t>
            </a:r>
          </a:p>
          <a:p>
            <a:pPr marL="0" indent="0"/>
            <a:r>
              <a:rPr lang="en-IN" sz="2000" dirty="0"/>
              <a:t>107 </a:t>
            </a:r>
            <a:r>
              <a:rPr lang="en-IN" sz="2000" dirty="0" err="1"/>
              <a:t>resturants</a:t>
            </a:r>
            <a:r>
              <a:rPr lang="en-IN" sz="2000" dirty="0"/>
              <a:t> opens in the year 2011 </a:t>
            </a:r>
            <a:r>
              <a:rPr lang="en-IN" sz="2000" dirty="0" err="1"/>
              <a:t>qtr</a:t>
            </a:r>
            <a:r>
              <a:rPr lang="en-IN" sz="2000" dirty="0"/>
              <a:t> 3 July</a:t>
            </a:r>
          </a:p>
          <a:p>
            <a:pPr marL="0" indent="0"/>
            <a:r>
              <a:rPr lang="en-IN" sz="2000" dirty="0"/>
              <a:t>Lowest number of </a:t>
            </a:r>
            <a:r>
              <a:rPr lang="en-IN" sz="2000" dirty="0" err="1"/>
              <a:t>resturants</a:t>
            </a:r>
            <a:r>
              <a:rPr lang="en-IN" sz="2000" dirty="0"/>
              <a:t> open in  the year  2014 </a:t>
            </a:r>
            <a:r>
              <a:rPr lang="en-IN" sz="2000" dirty="0" err="1"/>
              <a:t>qtr</a:t>
            </a:r>
            <a:r>
              <a:rPr lang="en-IN" sz="2000" dirty="0"/>
              <a:t> 4 may number of restaurant open is 73</a:t>
            </a:r>
          </a:p>
        </p:txBody>
      </p:sp>
      <p:pic>
        <p:nvPicPr>
          <p:cNvPr id="8" name="Picture 7">
            <a:extLst>
              <a:ext uri="{FF2B5EF4-FFF2-40B4-BE49-F238E27FC236}">
                <a16:creationId xmlns:a16="http://schemas.microsoft.com/office/drawing/2014/main" id="{4A4B1EBE-5566-494E-1A81-CF50E313BBA8}"/>
              </a:ext>
            </a:extLst>
          </p:cNvPr>
          <p:cNvPicPr>
            <a:picLocks noChangeAspect="1"/>
          </p:cNvPicPr>
          <p:nvPr/>
        </p:nvPicPr>
        <p:blipFill>
          <a:blip r:embed="rId3"/>
          <a:stretch>
            <a:fillRect/>
          </a:stretch>
        </p:blipFill>
        <p:spPr>
          <a:xfrm>
            <a:off x="6280425" y="136525"/>
            <a:ext cx="5674869" cy="3637807"/>
          </a:xfrm>
          <a:prstGeom prst="rect">
            <a:avLst/>
          </a:prstGeom>
        </p:spPr>
      </p:pic>
      <p:pic>
        <p:nvPicPr>
          <p:cNvPr id="9" name="Picture Placeholder 8">
            <a:extLst>
              <a:ext uri="{FF2B5EF4-FFF2-40B4-BE49-F238E27FC236}">
                <a16:creationId xmlns:a16="http://schemas.microsoft.com/office/drawing/2014/main" id="{BE96BDEB-0D91-6CFD-72D8-64BD07F0F64F}"/>
              </a:ext>
            </a:extLst>
          </p:cNvPr>
          <p:cNvPicPr>
            <a:picLocks noGrp="1" noChangeAspect="1"/>
          </p:cNvPicPr>
          <p:nvPr>
            <p:ph type="pic" sz="quarter" idx="13"/>
          </p:nvPr>
        </p:nvPicPr>
        <p:blipFill>
          <a:blip r:embed="rId4"/>
          <a:srcRect l="7288" r="7288"/>
          <a:stretch>
            <a:fillRect/>
          </a:stretch>
        </p:blipFill>
        <p:spPr>
          <a:xfrm>
            <a:off x="6163692" y="3861882"/>
            <a:ext cx="5674869" cy="2723744"/>
          </a:xfrm>
          <a:prstGeom prst="rect">
            <a:avLst/>
          </a:prstGeom>
        </p:spPr>
      </p:pic>
    </p:spTree>
    <p:extLst>
      <p:ext uri="{BB962C8B-B14F-4D97-AF65-F5344CB8AC3E}">
        <p14:creationId xmlns:p14="http://schemas.microsoft.com/office/powerpoint/2010/main" val="205635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p:txBody>
          <a:bodyPr>
            <a:normAutofit fontScale="90000"/>
          </a:bodyPr>
          <a:lstStyle/>
          <a:p>
            <a:r>
              <a:rPr lang="en-US" sz="3200" dirty="0"/>
              <a:t> Count of </a:t>
            </a:r>
            <a:r>
              <a:rPr lang="en-US" sz="3200" dirty="0" err="1"/>
              <a:t>Resturants</a:t>
            </a:r>
            <a:r>
              <a:rPr lang="en-US" sz="3200" dirty="0"/>
              <a:t> based on Average Ratings.</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11</a:t>
            </a:fld>
            <a:endParaRPr lang="en-US" dirty="0">
              <a:solidFill>
                <a:srgbClr val="898989"/>
              </a:solidFill>
            </a:endParaRPr>
          </a:p>
        </p:txBody>
      </p:sp>
      <p:sp>
        <p:nvSpPr>
          <p:cNvPr id="11" name="Content Placeholder 10">
            <a:extLst>
              <a:ext uri="{FF2B5EF4-FFF2-40B4-BE49-F238E27FC236}">
                <a16:creationId xmlns:a16="http://schemas.microsoft.com/office/drawing/2014/main" id="{F457B96A-9658-4609-5BF2-2E152F473428}"/>
              </a:ext>
            </a:extLst>
          </p:cNvPr>
          <p:cNvSpPr>
            <a:spLocks noGrp="1"/>
          </p:cNvSpPr>
          <p:nvPr>
            <p:ph idx="1"/>
          </p:nvPr>
        </p:nvSpPr>
        <p:spPr/>
        <p:txBody>
          <a:bodyPr>
            <a:normAutofit/>
          </a:bodyPr>
          <a:lstStyle/>
          <a:p>
            <a:pPr marL="0" indent="0"/>
            <a:r>
              <a:rPr lang="en-IN" sz="2000" dirty="0"/>
              <a:t>Here we have to find count of </a:t>
            </a:r>
            <a:r>
              <a:rPr lang="en-IN" sz="2000" dirty="0" err="1"/>
              <a:t>resturants</a:t>
            </a:r>
            <a:r>
              <a:rPr lang="en-IN" sz="2000" dirty="0"/>
              <a:t> based on average rating for that we take restaurant id and use COUNTD aggregation in res id  then take the ratings and change the measure as average .</a:t>
            </a:r>
          </a:p>
          <a:p>
            <a:pPr marL="0" indent="0"/>
            <a:r>
              <a:rPr lang="en-IN" sz="2000" dirty="0"/>
              <a:t>Number of </a:t>
            </a:r>
            <a:r>
              <a:rPr lang="en-IN" sz="2000" dirty="0" err="1"/>
              <a:t>resturants</a:t>
            </a:r>
            <a:r>
              <a:rPr lang="en-IN" sz="2000" dirty="0"/>
              <a:t> between the rating 3-4 is 4388</a:t>
            </a:r>
          </a:p>
          <a:p>
            <a:pPr marL="0" indent="0"/>
            <a:r>
              <a:rPr lang="en-IN" sz="2000" dirty="0"/>
              <a:t>Number of </a:t>
            </a:r>
            <a:r>
              <a:rPr lang="en-IN" sz="2000" dirty="0" err="1"/>
              <a:t>resturants</a:t>
            </a:r>
            <a:r>
              <a:rPr lang="en-IN" sz="2000" dirty="0"/>
              <a:t> between the rating 0-1.0 is 2148</a:t>
            </a:r>
          </a:p>
          <a:p>
            <a:pPr marL="0" indent="0"/>
            <a:r>
              <a:rPr lang="en-IN" sz="2000" dirty="0"/>
              <a:t>Number of </a:t>
            </a:r>
            <a:r>
              <a:rPr lang="en-IN" sz="2000" dirty="0" err="1"/>
              <a:t>resturants</a:t>
            </a:r>
            <a:r>
              <a:rPr lang="en-IN" sz="2000" dirty="0"/>
              <a:t> between the rating 2-3 is 1891</a:t>
            </a:r>
          </a:p>
          <a:p>
            <a:pPr marL="0" indent="0"/>
            <a:r>
              <a:rPr lang="en-IN" sz="2000" dirty="0"/>
              <a:t>Number of </a:t>
            </a:r>
            <a:r>
              <a:rPr lang="en-IN" sz="2000" dirty="0" err="1"/>
              <a:t>resturants</a:t>
            </a:r>
            <a:r>
              <a:rPr lang="en-IN" sz="2000" dirty="0"/>
              <a:t> between the rating 4-5 is 1114 </a:t>
            </a:r>
          </a:p>
          <a:p>
            <a:pPr marL="0" indent="0"/>
            <a:endParaRPr lang="en-IN" sz="2000" dirty="0"/>
          </a:p>
          <a:p>
            <a:pPr marL="0" indent="0"/>
            <a:endParaRPr lang="en-IN" sz="2000" dirty="0"/>
          </a:p>
          <a:p>
            <a:pPr marL="0" indent="0"/>
            <a:endParaRPr lang="en-IN" sz="2000" dirty="0"/>
          </a:p>
        </p:txBody>
      </p:sp>
      <p:pic>
        <p:nvPicPr>
          <p:cNvPr id="3" name="Picture 2">
            <a:extLst>
              <a:ext uri="{FF2B5EF4-FFF2-40B4-BE49-F238E27FC236}">
                <a16:creationId xmlns:a16="http://schemas.microsoft.com/office/drawing/2014/main" id="{3747FAC0-B286-0CC0-6D4C-DE40F83C90B0}"/>
              </a:ext>
            </a:extLst>
          </p:cNvPr>
          <p:cNvPicPr>
            <a:picLocks noChangeAspect="1"/>
          </p:cNvPicPr>
          <p:nvPr/>
        </p:nvPicPr>
        <p:blipFill>
          <a:blip r:embed="rId3"/>
          <a:stretch>
            <a:fillRect/>
          </a:stretch>
        </p:blipFill>
        <p:spPr>
          <a:xfrm>
            <a:off x="6507803" y="283115"/>
            <a:ext cx="5330757" cy="3442917"/>
          </a:xfrm>
          <a:prstGeom prst="rect">
            <a:avLst/>
          </a:prstGeom>
        </p:spPr>
      </p:pic>
      <p:pic>
        <p:nvPicPr>
          <p:cNvPr id="7" name="Picture 6">
            <a:extLst>
              <a:ext uri="{FF2B5EF4-FFF2-40B4-BE49-F238E27FC236}">
                <a16:creationId xmlns:a16="http://schemas.microsoft.com/office/drawing/2014/main" id="{2567173D-BD85-9959-F68D-EFF5456EEF0C}"/>
              </a:ext>
            </a:extLst>
          </p:cNvPr>
          <p:cNvPicPr>
            <a:picLocks noChangeAspect="1"/>
          </p:cNvPicPr>
          <p:nvPr/>
        </p:nvPicPr>
        <p:blipFill>
          <a:blip r:embed="rId4"/>
          <a:stretch>
            <a:fillRect/>
          </a:stretch>
        </p:blipFill>
        <p:spPr>
          <a:xfrm>
            <a:off x="6507803" y="3882960"/>
            <a:ext cx="5359363" cy="2838515"/>
          </a:xfrm>
          <a:prstGeom prst="rect">
            <a:avLst/>
          </a:prstGeom>
        </p:spPr>
      </p:pic>
    </p:spTree>
    <p:extLst>
      <p:ext uri="{BB962C8B-B14F-4D97-AF65-F5344CB8AC3E}">
        <p14:creationId xmlns:p14="http://schemas.microsoft.com/office/powerpoint/2010/main" val="179609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946521" y="214009"/>
            <a:ext cx="5217172" cy="1340966"/>
          </a:xfrm>
        </p:spPr>
        <p:txBody>
          <a:bodyPr>
            <a:normAutofit/>
          </a:bodyPr>
          <a:lstStyle/>
          <a:p>
            <a:r>
              <a:rPr lang="en-US" sz="2000" dirty="0"/>
              <a:t>  Create buckets based on Average Price of reasonable size and find out how many </a:t>
            </a:r>
            <a:r>
              <a:rPr lang="en-US" sz="2000" dirty="0" err="1"/>
              <a:t>resturants</a:t>
            </a:r>
            <a:r>
              <a:rPr lang="en-US" sz="2000" dirty="0"/>
              <a:t> falls in each buckets</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12</a:t>
            </a:fld>
            <a:endParaRPr lang="en-US" dirty="0">
              <a:solidFill>
                <a:srgbClr val="898989"/>
              </a:solidFill>
            </a:endParaRPr>
          </a:p>
        </p:txBody>
      </p:sp>
      <p:sp>
        <p:nvSpPr>
          <p:cNvPr id="11" name="Content Placeholder 10">
            <a:extLst>
              <a:ext uri="{FF2B5EF4-FFF2-40B4-BE49-F238E27FC236}">
                <a16:creationId xmlns:a16="http://schemas.microsoft.com/office/drawing/2014/main" id="{F457B96A-9658-4609-5BF2-2E152F473428}"/>
              </a:ext>
            </a:extLst>
          </p:cNvPr>
          <p:cNvSpPr>
            <a:spLocks noGrp="1"/>
          </p:cNvSpPr>
          <p:nvPr>
            <p:ph idx="1"/>
          </p:nvPr>
        </p:nvSpPr>
        <p:spPr/>
        <p:txBody>
          <a:bodyPr>
            <a:normAutofit fontScale="92500"/>
          </a:bodyPr>
          <a:lstStyle/>
          <a:p>
            <a:pPr marL="0" indent="0"/>
            <a:r>
              <a:rPr lang="en-US" sz="1600" b="1" dirty="0">
                <a:latin typeface="Söhne"/>
              </a:rPr>
              <a:t>1</a:t>
            </a:r>
            <a:r>
              <a:rPr lang="en-US" sz="1600" b="1" baseline="30000" dirty="0">
                <a:latin typeface="Söhne"/>
              </a:rPr>
              <a:t>st</a:t>
            </a:r>
            <a:r>
              <a:rPr lang="en-US" sz="1600" b="1" dirty="0">
                <a:latin typeface="Söhne"/>
              </a:rPr>
              <a:t> create a price bucket use the given formula to find the price bucket </a:t>
            </a:r>
          </a:p>
          <a:p>
            <a:pPr marL="0" indent="0"/>
            <a:r>
              <a:rPr lang="en-US" sz="1600" b="1" i="0" dirty="0">
                <a:effectLst/>
                <a:latin typeface="Söhne"/>
              </a:rPr>
              <a:t>IF [Average Price] &lt; 20 THEN 'Low'</a:t>
            </a:r>
          </a:p>
          <a:p>
            <a:pPr marL="0" indent="0"/>
            <a:r>
              <a:rPr lang="en-US" sz="1600" b="1" i="0" dirty="0">
                <a:effectLst/>
                <a:latin typeface="Söhne"/>
              </a:rPr>
              <a:t>ELSEIF [Average Price] &gt;= 20 AND [Average Price] &lt;= 50 THEN 'Medium'</a:t>
            </a:r>
          </a:p>
          <a:p>
            <a:pPr marL="0" indent="0"/>
            <a:r>
              <a:rPr lang="en-US" sz="1600" b="1" i="0" dirty="0">
                <a:effectLst/>
                <a:latin typeface="Söhne"/>
              </a:rPr>
              <a:t>ELSE 'High'</a:t>
            </a:r>
          </a:p>
          <a:p>
            <a:pPr marL="0" indent="0"/>
            <a:r>
              <a:rPr lang="en-US" sz="1600" b="1" i="0" dirty="0">
                <a:effectLst/>
                <a:latin typeface="Söhne"/>
              </a:rPr>
              <a:t>END</a:t>
            </a:r>
          </a:p>
          <a:p>
            <a:pPr marL="0" indent="0"/>
            <a:r>
              <a:rPr lang="en-US" sz="1600" b="1" i="0" dirty="0">
                <a:effectLst/>
                <a:latin typeface="Söhne"/>
              </a:rPr>
              <a:t>Price bucket </a:t>
            </a:r>
            <a:r>
              <a:rPr lang="en-US" sz="1600" b="1" i="0" dirty="0" err="1">
                <a:effectLst/>
                <a:latin typeface="Söhne"/>
              </a:rPr>
              <a:t>upto</a:t>
            </a:r>
            <a:r>
              <a:rPr lang="en-US" sz="1600" b="1" i="0" dirty="0">
                <a:effectLst/>
                <a:latin typeface="Söhne"/>
              </a:rPr>
              <a:t> 0-100  number of </a:t>
            </a:r>
            <a:r>
              <a:rPr lang="en-US" sz="1600" b="1" i="0" dirty="0" err="1">
                <a:effectLst/>
                <a:latin typeface="Söhne"/>
              </a:rPr>
              <a:t>resturants</a:t>
            </a:r>
            <a:r>
              <a:rPr lang="en-US" sz="1600" b="1" i="0" dirty="0">
                <a:effectLst/>
                <a:latin typeface="Söhne"/>
              </a:rPr>
              <a:t> opening is 9514</a:t>
            </a:r>
          </a:p>
          <a:p>
            <a:pPr marL="0" indent="0"/>
            <a:r>
              <a:rPr lang="en-US" sz="1600" b="1" i="0" dirty="0">
                <a:effectLst/>
                <a:latin typeface="Söhne"/>
              </a:rPr>
              <a:t>Price bucket </a:t>
            </a:r>
            <a:r>
              <a:rPr lang="en-US" sz="1600" b="1" i="0" dirty="0" err="1">
                <a:effectLst/>
                <a:latin typeface="Söhne"/>
              </a:rPr>
              <a:t>upto</a:t>
            </a:r>
            <a:r>
              <a:rPr lang="en-US" sz="1600" b="1" i="0" dirty="0">
                <a:effectLst/>
                <a:latin typeface="Söhne"/>
              </a:rPr>
              <a:t> 100-200  number of </a:t>
            </a:r>
            <a:r>
              <a:rPr lang="en-US" sz="1600" b="1" i="0" dirty="0" err="1">
                <a:effectLst/>
                <a:latin typeface="Söhne"/>
              </a:rPr>
              <a:t>resturants</a:t>
            </a:r>
            <a:r>
              <a:rPr lang="en-US" sz="1600" b="1" i="0" dirty="0">
                <a:effectLst/>
                <a:latin typeface="Söhne"/>
              </a:rPr>
              <a:t> opening is 26</a:t>
            </a:r>
          </a:p>
          <a:p>
            <a:pPr marL="0" indent="0"/>
            <a:r>
              <a:rPr lang="en-US" sz="1600" b="1" i="0" dirty="0">
                <a:effectLst/>
                <a:latin typeface="Söhne"/>
              </a:rPr>
              <a:t>Price bucket </a:t>
            </a:r>
            <a:r>
              <a:rPr lang="en-US" sz="1600" b="1" i="0" dirty="0" err="1">
                <a:effectLst/>
                <a:latin typeface="Söhne"/>
              </a:rPr>
              <a:t>upto</a:t>
            </a:r>
            <a:r>
              <a:rPr lang="en-US" sz="1600" b="1" i="0" dirty="0">
                <a:effectLst/>
                <a:latin typeface="Söhne"/>
              </a:rPr>
              <a:t> 200-300  number of </a:t>
            </a:r>
            <a:r>
              <a:rPr lang="en-US" sz="1600" b="1" i="0" dirty="0" err="1">
                <a:effectLst/>
                <a:latin typeface="Söhne"/>
              </a:rPr>
              <a:t>resturants</a:t>
            </a:r>
            <a:r>
              <a:rPr lang="en-US" sz="1600" b="1" i="0" dirty="0">
                <a:effectLst/>
                <a:latin typeface="Söhne"/>
              </a:rPr>
              <a:t> opening is7</a:t>
            </a:r>
          </a:p>
          <a:p>
            <a:pPr marL="0" indent="0"/>
            <a:r>
              <a:rPr lang="en-US" sz="1600" b="1" i="0" dirty="0">
                <a:effectLst/>
                <a:latin typeface="Söhne"/>
              </a:rPr>
              <a:t>Price bucket </a:t>
            </a:r>
            <a:r>
              <a:rPr lang="en-US" sz="1600" b="1" i="0" dirty="0" err="1">
                <a:effectLst/>
                <a:latin typeface="Söhne"/>
              </a:rPr>
              <a:t>upto</a:t>
            </a:r>
            <a:r>
              <a:rPr lang="en-US" sz="1600" b="1" i="0" dirty="0">
                <a:effectLst/>
                <a:latin typeface="Söhne"/>
              </a:rPr>
              <a:t> 400-500 number of </a:t>
            </a:r>
            <a:r>
              <a:rPr lang="en-US" sz="1600" b="1" i="0" dirty="0" err="1">
                <a:effectLst/>
                <a:latin typeface="Söhne"/>
              </a:rPr>
              <a:t>resturants</a:t>
            </a:r>
            <a:r>
              <a:rPr lang="en-US" sz="1600" b="1" i="0" dirty="0">
                <a:effectLst/>
                <a:latin typeface="Söhne"/>
              </a:rPr>
              <a:t> opening is 3</a:t>
            </a:r>
          </a:p>
          <a:p>
            <a:pPr marL="0" indent="0"/>
            <a:r>
              <a:rPr lang="en-US" sz="1600" b="1" i="0" dirty="0">
                <a:effectLst/>
                <a:latin typeface="Söhne"/>
              </a:rPr>
              <a:t>Price bucket </a:t>
            </a:r>
            <a:r>
              <a:rPr lang="en-US" sz="1600" b="1" i="0" dirty="0" err="1">
                <a:effectLst/>
                <a:latin typeface="Söhne"/>
              </a:rPr>
              <a:t>upto</a:t>
            </a:r>
            <a:r>
              <a:rPr lang="en-US" sz="1600" b="1" i="0" dirty="0">
                <a:effectLst/>
                <a:latin typeface="Söhne"/>
              </a:rPr>
              <a:t> 300-400 number of </a:t>
            </a:r>
            <a:r>
              <a:rPr lang="en-US" sz="1600" b="1" i="0" dirty="0" err="1">
                <a:effectLst/>
                <a:latin typeface="Söhne"/>
              </a:rPr>
              <a:t>resturants</a:t>
            </a:r>
            <a:r>
              <a:rPr lang="en-US" sz="1600" b="1" i="0" dirty="0">
                <a:effectLst/>
                <a:latin typeface="Söhne"/>
              </a:rPr>
              <a:t> opening is 1</a:t>
            </a:r>
          </a:p>
          <a:p>
            <a:pPr marL="0" indent="0"/>
            <a:endParaRPr lang="en-US" sz="1600" b="1" i="0" dirty="0">
              <a:effectLst/>
              <a:latin typeface="Söhne"/>
            </a:endParaRPr>
          </a:p>
          <a:p>
            <a:pPr marL="0" indent="0"/>
            <a:endParaRPr lang="en-US" sz="1600" b="1" i="0" dirty="0">
              <a:effectLst/>
              <a:latin typeface="Söhne"/>
            </a:endParaRPr>
          </a:p>
          <a:p>
            <a:pPr marL="0" indent="0"/>
            <a:endParaRPr lang="en-US" sz="1600" b="1" i="0" dirty="0">
              <a:effectLst/>
              <a:latin typeface="Söhne"/>
            </a:endParaRPr>
          </a:p>
          <a:p>
            <a:pPr marL="0" indent="0"/>
            <a:endParaRPr lang="en-US" sz="1600" b="1" i="0" dirty="0">
              <a:effectLst/>
              <a:latin typeface="Söhne"/>
            </a:endParaRPr>
          </a:p>
          <a:p>
            <a:pPr marL="342900" indent="-342900">
              <a:buFont typeface="Arial" panose="020B0604020202020204" pitchFamily="34" charset="0"/>
              <a:buChar char="•"/>
            </a:pPr>
            <a:endParaRPr lang="en-IN" sz="2000" dirty="0"/>
          </a:p>
        </p:txBody>
      </p:sp>
      <p:pic>
        <p:nvPicPr>
          <p:cNvPr id="7" name="Picture 6">
            <a:extLst>
              <a:ext uri="{FF2B5EF4-FFF2-40B4-BE49-F238E27FC236}">
                <a16:creationId xmlns:a16="http://schemas.microsoft.com/office/drawing/2014/main" id="{2567173D-BD85-9959-F68D-EFF5456EEF0C}"/>
              </a:ext>
            </a:extLst>
          </p:cNvPr>
          <p:cNvPicPr>
            <a:picLocks noChangeAspect="1"/>
          </p:cNvPicPr>
          <p:nvPr/>
        </p:nvPicPr>
        <p:blipFill>
          <a:blip r:embed="rId3"/>
          <a:stretch>
            <a:fillRect/>
          </a:stretch>
        </p:blipFill>
        <p:spPr>
          <a:xfrm>
            <a:off x="8978630" y="3599235"/>
            <a:ext cx="2957208" cy="2939678"/>
          </a:xfrm>
          <a:prstGeom prst="rect">
            <a:avLst/>
          </a:prstGeom>
        </p:spPr>
      </p:pic>
      <p:pic>
        <p:nvPicPr>
          <p:cNvPr id="9" name="Picture 8">
            <a:extLst>
              <a:ext uri="{FF2B5EF4-FFF2-40B4-BE49-F238E27FC236}">
                <a16:creationId xmlns:a16="http://schemas.microsoft.com/office/drawing/2014/main" id="{EBCB1E04-9BA1-DC0A-4E4F-4AFEA5F2A621}"/>
              </a:ext>
            </a:extLst>
          </p:cNvPr>
          <p:cNvPicPr>
            <a:picLocks noChangeAspect="1"/>
          </p:cNvPicPr>
          <p:nvPr/>
        </p:nvPicPr>
        <p:blipFill>
          <a:blip r:embed="rId4"/>
          <a:stretch>
            <a:fillRect/>
          </a:stretch>
        </p:blipFill>
        <p:spPr>
          <a:xfrm>
            <a:off x="6507803" y="214010"/>
            <a:ext cx="5428035" cy="3302540"/>
          </a:xfrm>
          <a:prstGeom prst="rect">
            <a:avLst/>
          </a:prstGeom>
        </p:spPr>
      </p:pic>
      <p:pic>
        <p:nvPicPr>
          <p:cNvPr id="10" name="Picture 9">
            <a:extLst>
              <a:ext uri="{FF2B5EF4-FFF2-40B4-BE49-F238E27FC236}">
                <a16:creationId xmlns:a16="http://schemas.microsoft.com/office/drawing/2014/main" id="{FE4DBDB4-E20B-1ED9-74D9-E923F9E57008}"/>
              </a:ext>
            </a:extLst>
          </p:cNvPr>
          <p:cNvPicPr>
            <a:picLocks noChangeAspect="1"/>
          </p:cNvPicPr>
          <p:nvPr/>
        </p:nvPicPr>
        <p:blipFill>
          <a:blip r:embed="rId5"/>
          <a:stretch>
            <a:fillRect/>
          </a:stretch>
        </p:blipFill>
        <p:spPr>
          <a:xfrm>
            <a:off x="6185301" y="3599234"/>
            <a:ext cx="2771721" cy="2939678"/>
          </a:xfrm>
          <a:prstGeom prst="rect">
            <a:avLst/>
          </a:prstGeom>
        </p:spPr>
      </p:pic>
    </p:spTree>
    <p:extLst>
      <p:ext uri="{BB962C8B-B14F-4D97-AF65-F5344CB8AC3E}">
        <p14:creationId xmlns:p14="http://schemas.microsoft.com/office/powerpoint/2010/main" val="2566997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946521" y="214009"/>
            <a:ext cx="5217172" cy="1340966"/>
          </a:xfrm>
        </p:spPr>
        <p:txBody>
          <a:bodyPr>
            <a:normAutofit/>
          </a:bodyPr>
          <a:lstStyle/>
          <a:p>
            <a:r>
              <a:rPr lang="en-US" sz="2000" dirty="0"/>
              <a:t>  </a:t>
            </a:r>
            <a:r>
              <a:rPr lang="en-US" sz="2800" dirty="0"/>
              <a:t>Percentage of </a:t>
            </a:r>
            <a:r>
              <a:rPr lang="en-US" sz="2800" dirty="0" err="1"/>
              <a:t>Resturants</a:t>
            </a:r>
            <a:r>
              <a:rPr lang="en-US" sz="2800" dirty="0"/>
              <a:t> based on "</a:t>
            </a:r>
            <a:r>
              <a:rPr lang="en-US" sz="2800" dirty="0" err="1"/>
              <a:t>Has_Table_booking</a:t>
            </a:r>
            <a:r>
              <a:rPr lang="en-US" sz="2800" dirty="0"/>
              <a:t>"</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13</a:t>
            </a:fld>
            <a:endParaRPr lang="en-US" dirty="0">
              <a:solidFill>
                <a:srgbClr val="898989"/>
              </a:solidFill>
            </a:endParaRPr>
          </a:p>
        </p:txBody>
      </p:sp>
      <p:sp>
        <p:nvSpPr>
          <p:cNvPr id="11" name="Content Placeholder 10">
            <a:extLst>
              <a:ext uri="{FF2B5EF4-FFF2-40B4-BE49-F238E27FC236}">
                <a16:creationId xmlns:a16="http://schemas.microsoft.com/office/drawing/2014/main" id="{F457B96A-9658-4609-5BF2-2E152F473428}"/>
              </a:ext>
            </a:extLst>
          </p:cNvPr>
          <p:cNvSpPr>
            <a:spLocks noGrp="1"/>
          </p:cNvSpPr>
          <p:nvPr>
            <p:ph idx="1"/>
          </p:nvPr>
        </p:nvSpPr>
        <p:spPr>
          <a:xfrm>
            <a:off x="946520" y="1747592"/>
            <a:ext cx="4734433" cy="4351338"/>
          </a:xfrm>
        </p:spPr>
        <p:txBody>
          <a:bodyPr>
            <a:normAutofit/>
          </a:bodyPr>
          <a:lstStyle/>
          <a:p>
            <a:pPr marL="0" indent="0"/>
            <a:r>
              <a:rPr lang="en-US" b="1" i="0" dirty="0">
                <a:effectLst/>
                <a:latin typeface="Söhne"/>
              </a:rPr>
              <a:t>Count of </a:t>
            </a:r>
            <a:r>
              <a:rPr lang="en-US" b="1" i="0" dirty="0" err="1">
                <a:effectLst/>
                <a:latin typeface="Söhne"/>
              </a:rPr>
              <a:t>resturants</a:t>
            </a:r>
            <a:r>
              <a:rPr lang="en-US" b="1" i="0" dirty="0">
                <a:effectLst/>
                <a:latin typeface="Söhne"/>
              </a:rPr>
              <a:t> that has table  booking is 1158 in percentage 12.12%</a:t>
            </a:r>
          </a:p>
          <a:p>
            <a:pPr marL="0" indent="0"/>
            <a:endParaRPr lang="en-US" b="1" i="0" dirty="0">
              <a:effectLst/>
              <a:latin typeface="Söhne"/>
            </a:endParaRPr>
          </a:p>
          <a:p>
            <a:pPr marL="0" indent="0"/>
            <a:r>
              <a:rPr lang="en-US" b="1" i="0" dirty="0">
                <a:effectLst/>
                <a:latin typeface="Söhne"/>
              </a:rPr>
              <a:t>Count of </a:t>
            </a:r>
            <a:r>
              <a:rPr lang="en-US" b="1" i="0" dirty="0" err="1">
                <a:effectLst/>
                <a:latin typeface="Söhne"/>
              </a:rPr>
              <a:t>resturants</a:t>
            </a:r>
            <a:r>
              <a:rPr lang="en-US" b="1" i="0" dirty="0">
                <a:effectLst/>
                <a:latin typeface="Söhne"/>
              </a:rPr>
              <a:t> that </a:t>
            </a:r>
            <a:r>
              <a:rPr lang="en-US" b="1" dirty="0">
                <a:latin typeface="Söhne"/>
              </a:rPr>
              <a:t>has </a:t>
            </a:r>
            <a:r>
              <a:rPr lang="en-US" b="1" i="0" dirty="0">
                <a:effectLst/>
                <a:latin typeface="Söhne"/>
              </a:rPr>
              <a:t> no table booking is 8393 in percentage 87.88%</a:t>
            </a:r>
          </a:p>
          <a:p>
            <a:pPr marL="0" indent="0"/>
            <a:endParaRPr lang="en-US" b="1" i="0" dirty="0">
              <a:effectLst/>
              <a:latin typeface="Söhne"/>
            </a:endParaRPr>
          </a:p>
          <a:p>
            <a:pPr marL="0" indent="0"/>
            <a:endParaRPr lang="en-US" sz="1600" b="1" i="0" dirty="0">
              <a:effectLst/>
              <a:latin typeface="Söhne"/>
            </a:endParaRPr>
          </a:p>
          <a:p>
            <a:pPr marL="0" indent="0"/>
            <a:endParaRPr lang="en-US" sz="1600" b="1" i="0" dirty="0">
              <a:effectLst/>
              <a:latin typeface="Söhne"/>
            </a:endParaRPr>
          </a:p>
          <a:p>
            <a:pPr marL="342900" indent="-342900">
              <a:buFont typeface="Arial" panose="020B0604020202020204" pitchFamily="34" charset="0"/>
              <a:buChar char="•"/>
            </a:pPr>
            <a:endParaRPr lang="en-IN" sz="2000" dirty="0"/>
          </a:p>
        </p:txBody>
      </p:sp>
      <p:pic>
        <p:nvPicPr>
          <p:cNvPr id="7" name="Picture 6">
            <a:extLst>
              <a:ext uri="{FF2B5EF4-FFF2-40B4-BE49-F238E27FC236}">
                <a16:creationId xmlns:a16="http://schemas.microsoft.com/office/drawing/2014/main" id="{2567173D-BD85-9959-F68D-EFF5456EEF0C}"/>
              </a:ext>
            </a:extLst>
          </p:cNvPr>
          <p:cNvPicPr>
            <a:picLocks noChangeAspect="1"/>
          </p:cNvPicPr>
          <p:nvPr/>
        </p:nvPicPr>
        <p:blipFill>
          <a:blip r:embed="rId3"/>
          <a:stretch>
            <a:fillRect/>
          </a:stretch>
        </p:blipFill>
        <p:spPr>
          <a:xfrm>
            <a:off x="8978630" y="3457126"/>
            <a:ext cx="2957208" cy="3264349"/>
          </a:xfrm>
          <a:prstGeom prst="rect">
            <a:avLst/>
          </a:prstGeom>
        </p:spPr>
      </p:pic>
      <p:pic>
        <p:nvPicPr>
          <p:cNvPr id="3" name="Picture 2">
            <a:extLst>
              <a:ext uri="{FF2B5EF4-FFF2-40B4-BE49-F238E27FC236}">
                <a16:creationId xmlns:a16="http://schemas.microsoft.com/office/drawing/2014/main" id="{00C8106F-E434-70EA-8EB6-A689308CB293}"/>
              </a:ext>
            </a:extLst>
          </p:cNvPr>
          <p:cNvPicPr>
            <a:picLocks noChangeAspect="1"/>
          </p:cNvPicPr>
          <p:nvPr/>
        </p:nvPicPr>
        <p:blipFill>
          <a:blip r:embed="rId4"/>
          <a:stretch>
            <a:fillRect/>
          </a:stretch>
        </p:blipFill>
        <p:spPr>
          <a:xfrm>
            <a:off x="5933874" y="214009"/>
            <a:ext cx="5924144" cy="2968670"/>
          </a:xfrm>
          <a:prstGeom prst="rect">
            <a:avLst/>
          </a:prstGeom>
        </p:spPr>
      </p:pic>
      <p:pic>
        <p:nvPicPr>
          <p:cNvPr id="4" name="Picture 3">
            <a:extLst>
              <a:ext uri="{FF2B5EF4-FFF2-40B4-BE49-F238E27FC236}">
                <a16:creationId xmlns:a16="http://schemas.microsoft.com/office/drawing/2014/main" id="{763AF589-707E-FE69-A4A2-CE785B39B851}"/>
              </a:ext>
            </a:extLst>
          </p:cNvPr>
          <p:cNvPicPr>
            <a:picLocks noChangeAspect="1"/>
          </p:cNvPicPr>
          <p:nvPr/>
        </p:nvPicPr>
        <p:blipFill>
          <a:blip r:embed="rId5"/>
          <a:stretch>
            <a:fillRect/>
          </a:stretch>
        </p:blipFill>
        <p:spPr>
          <a:xfrm>
            <a:off x="5797685" y="3506484"/>
            <a:ext cx="3147196" cy="3223895"/>
          </a:xfrm>
          <a:prstGeom prst="rect">
            <a:avLst/>
          </a:prstGeom>
        </p:spPr>
      </p:pic>
    </p:spTree>
    <p:extLst>
      <p:ext uri="{BB962C8B-B14F-4D97-AF65-F5344CB8AC3E}">
        <p14:creationId xmlns:p14="http://schemas.microsoft.com/office/powerpoint/2010/main" val="274214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946521" y="214009"/>
            <a:ext cx="5217172" cy="1340966"/>
          </a:xfrm>
        </p:spPr>
        <p:txBody>
          <a:bodyPr>
            <a:normAutofit/>
          </a:bodyPr>
          <a:lstStyle/>
          <a:p>
            <a:r>
              <a:rPr lang="en-US" sz="2800" dirty="0"/>
              <a:t>Percentage of </a:t>
            </a:r>
            <a:r>
              <a:rPr lang="en-US" sz="2800" dirty="0" err="1"/>
              <a:t>Resturants</a:t>
            </a:r>
            <a:r>
              <a:rPr lang="en-US" sz="2800" dirty="0"/>
              <a:t> based on "</a:t>
            </a:r>
            <a:r>
              <a:rPr lang="en-US" sz="2800" dirty="0" err="1"/>
              <a:t>Has_Online_delivery</a:t>
            </a:r>
            <a:r>
              <a:rPr lang="en-US" sz="2800" dirty="0"/>
              <a:t>"</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14</a:t>
            </a:fld>
            <a:endParaRPr lang="en-US" dirty="0">
              <a:solidFill>
                <a:srgbClr val="898989"/>
              </a:solidFill>
            </a:endParaRPr>
          </a:p>
        </p:txBody>
      </p:sp>
      <p:sp>
        <p:nvSpPr>
          <p:cNvPr id="11" name="Content Placeholder 10">
            <a:extLst>
              <a:ext uri="{FF2B5EF4-FFF2-40B4-BE49-F238E27FC236}">
                <a16:creationId xmlns:a16="http://schemas.microsoft.com/office/drawing/2014/main" id="{F457B96A-9658-4609-5BF2-2E152F473428}"/>
              </a:ext>
            </a:extLst>
          </p:cNvPr>
          <p:cNvSpPr>
            <a:spLocks noGrp="1"/>
          </p:cNvSpPr>
          <p:nvPr>
            <p:ph idx="1"/>
          </p:nvPr>
        </p:nvSpPr>
        <p:spPr>
          <a:xfrm>
            <a:off x="946520" y="1747592"/>
            <a:ext cx="4734433" cy="4351338"/>
          </a:xfrm>
        </p:spPr>
        <p:txBody>
          <a:bodyPr>
            <a:normAutofit/>
          </a:bodyPr>
          <a:lstStyle/>
          <a:p>
            <a:pPr marL="0" indent="0"/>
            <a:r>
              <a:rPr lang="en-US" b="1" i="0" dirty="0">
                <a:effectLst/>
                <a:latin typeface="Söhne"/>
              </a:rPr>
              <a:t>Count of </a:t>
            </a:r>
            <a:r>
              <a:rPr lang="en-US" b="1" i="0" dirty="0" err="1">
                <a:effectLst/>
                <a:latin typeface="Söhne"/>
              </a:rPr>
              <a:t>resturants</a:t>
            </a:r>
            <a:r>
              <a:rPr lang="en-US" b="1" i="0" dirty="0">
                <a:effectLst/>
                <a:latin typeface="Söhne"/>
              </a:rPr>
              <a:t> that </a:t>
            </a:r>
            <a:r>
              <a:rPr lang="en-US" b="1" dirty="0">
                <a:latin typeface="Söhne"/>
              </a:rPr>
              <a:t>has online delivery</a:t>
            </a:r>
            <a:r>
              <a:rPr lang="en-US" b="1" i="0" dirty="0">
                <a:effectLst/>
                <a:latin typeface="Söhne"/>
              </a:rPr>
              <a:t> is </a:t>
            </a:r>
            <a:r>
              <a:rPr lang="en-US" b="1" dirty="0">
                <a:latin typeface="Söhne"/>
              </a:rPr>
              <a:t>2451</a:t>
            </a:r>
            <a:r>
              <a:rPr lang="en-US" b="1" i="0" dirty="0">
                <a:effectLst/>
                <a:latin typeface="Söhne"/>
              </a:rPr>
              <a:t> in percentage </a:t>
            </a:r>
            <a:r>
              <a:rPr lang="en-US" b="1" dirty="0">
                <a:latin typeface="Söhne"/>
              </a:rPr>
              <a:t>25.16</a:t>
            </a:r>
            <a:r>
              <a:rPr lang="en-US" b="1" i="0" dirty="0">
                <a:effectLst/>
                <a:latin typeface="Söhne"/>
              </a:rPr>
              <a:t>%</a:t>
            </a:r>
          </a:p>
          <a:p>
            <a:pPr marL="0" indent="0"/>
            <a:endParaRPr lang="en-US" b="1" i="0" dirty="0">
              <a:effectLst/>
              <a:latin typeface="Söhne"/>
            </a:endParaRPr>
          </a:p>
          <a:p>
            <a:pPr marL="0" indent="0"/>
            <a:r>
              <a:rPr lang="en-US" b="1" i="0" dirty="0">
                <a:effectLst/>
                <a:latin typeface="Söhne"/>
              </a:rPr>
              <a:t>Count of </a:t>
            </a:r>
            <a:r>
              <a:rPr lang="en-US" b="1" i="0" dirty="0" err="1">
                <a:effectLst/>
                <a:latin typeface="Söhne"/>
              </a:rPr>
              <a:t>resturants</a:t>
            </a:r>
            <a:r>
              <a:rPr lang="en-US" b="1" i="0" dirty="0">
                <a:effectLst/>
                <a:latin typeface="Söhne"/>
              </a:rPr>
              <a:t> that </a:t>
            </a:r>
            <a:r>
              <a:rPr lang="en-US" b="1" dirty="0">
                <a:latin typeface="Söhne"/>
              </a:rPr>
              <a:t>has no online delivery </a:t>
            </a:r>
            <a:r>
              <a:rPr lang="en-US" b="1" i="0" dirty="0">
                <a:effectLst/>
                <a:latin typeface="Söhne"/>
              </a:rPr>
              <a:t> is </a:t>
            </a:r>
            <a:r>
              <a:rPr lang="en-US" b="1" dirty="0">
                <a:latin typeface="Söhne"/>
              </a:rPr>
              <a:t>7144</a:t>
            </a:r>
            <a:r>
              <a:rPr lang="en-US" b="1" i="0" dirty="0">
                <a:effectLst/>
                <a:latin typeface="Söhne"/>
              </a:rPr>
              <a:t> in percentage </a:t>
            </a:r>
            <a:r>
              <a:rPr lang="en-US" b="1" dirty="0">
                <a:latin typeface="Söhne"/>
              </a:rPr>
              <a:t>74.34</a:t>
            </a:r>
            <a:r>
              <a:rPr lang="en-US" b="1" i="0" dirty="0">
                <a:effectLst/>
                <a:latin typeface="Söhne"/>
              </a:rPr>
              <a:t>%</a:t>
            </a:r>
          </a:p>
          <a:p>
            <a:pPr marL="0" indent="0"/>
            <a:endParaRPr lang="en-US" b="1" i="0" dirty="0">
              <a:effectLst/>
              <a:latin typeface="Söhne"/>
            </a:endParaRPr>
          </a:p>
          <a:p>
            <a:pPr marL="0" indent="0"/>
            <a:endParaRPr lang="en-US" sz="1600" b="1" i="0" dirty="0">
              <a:effectLst/>
              <a:latin typeface="Söhne"/>
            </a:endParaRPr>
          </a:p>
          <a:p>
            <a:pPr marL="0" indent="0"/>
            <a:endParaRPr lang="en-US" sz="1600" b="1" i="0" dirty="0">
              <a:effectLst/>
              <a:latin typeface="Söhne"/>
            </a:endParaRPr>
          </a:p>
          <a:p>
            <a:pPr marL="342900" indent="-342900">
              <a:buFont typeface="Arial" panose="020B0604020202020204" pitchFamily="34" charset="0"/>
              <a:buChar char="•"/>
            </a:pPr>
            <a:endParaRPr lang="en-IN" sz="2000" dirty="0"/>
          </a:p>
        </p:txBody>
      </p:sp>
      <p:pic>
        <p:nvPicPr>
          <p:cNvPr id="7" name="Picture 6">
            <a:extLst>
              <a:ext uri="{FF2B5EF4-FFF2-40B4-BE49-F238E27FC236}">
                <a16:creationId xmlns:a16="http://schemas.microsoft.com/office/drawing/2014/main" id="{2567173D-BD85-9959-F68D-EFF5456EEF0C}"/>
              </a:ext>
            </a:extLst>
          </p:cNvPr>
          <p:cNvPicPr>
            <a:picLocks noChangeAspect="1"/>
          </p:cNvPicPr>
          <p:nvPr/>
        </p:nvPicPr>
        <p:blipFill>
          <a:blip r:embed="rId3"/>
          <a:stretch>
            <a:fillRect/>
          </a:stretch>
        </p:blipFill>
        <p:spPr>
          <a:xfrm>
            <a:off x="8978630" y="3457126"/>
            <a:ext cx="2957208" cy="3264349"/>
          </a:xfrm>
          <a:prstGeom prst="rect">
            <a:avLst/>
          </a:prstGeom>
        </p:spPr>
      </p:pic>
      <p:pic>
        <p:nvPicPr>
          <p:cNvPr id="6" name="Picture 5">
            <a:extLst>
              <a:ext uri="{FF2B5EF4-FFF2-40B4-BE49-F238E27FC236}">
                <a16:creationId xmlns:a16="http://schemas.microsoft.com/office/drawing/2014/main" id="{EAA1E058-EDFE-23C5-25DD-230C45EA096D}"/>
              </a:ext>
            </a:extLst>
          </p:cNvPr>
          <p:cNvPicPr>
            <a:picLocks noChangeAspect="1"/>
          </p:cNvPicPr>
          <p:nvPr/>
        </p:nvPicPr>
        <p:blipFill>
          <a:blip r:embed="rId4"/>
          <a:stretch>
            <a:fillRect/>
          </a:stretch>
        </p:blipFill>
        <p:spPr>
          <a:xfrm>
            <a:off x="6692628" y="115417"/>
            <a:ext cx="5243209" cy="3264349"/>
          </a:xfrm>
          <a:prstGeom prst="rect">
            <a:avLst/>
          </a:prstGeom>
        </p:spPr>
      </p:pic>
      <p:pic>
        <p:nvPicPr>
          <p:cNvPr id="8" name="Picture 7">
            <a:extLst>
              <a:ext uri="{FF2B5EF4-FFF2-40B4-BE49-F238E27FC236}">
                <a16:creationId xmlns:a16="http://schemas.microsoft.com/office/drawing/2014/main" id="{A109B0AF-401E-8B49-40B5-8529D73430BD}"/>
              </a:ext>
            </a:extLst>
          </p:cNvPr>
          <p:cNvPicPr>
            <a:picLocks noChangeAspect="1"/>
          </p:cNvPicPr>
          <p:nvPr/>
        </p:nvPicPr>
        <p:blipFill>
          <a:blip r:embed="rId5"/>
          <a:stretch>
            <a:fillRect/>
          </a:stretch>
        </p:blipFill>
        <p:spPr>
          <a:xfrm>
            <a:off x="5466945" y="3478235"/>
            <a:ext cx="3327670" cy="3264348"/>
          </a:xfrm>
          <a:prstGeom prst="rect">
            <a:avLst/>
          </a:prstGeom>
        </p:spPr>
      </p:pic>
    </p:spTree>
    <p:extLst>
      <p:ext uri="{BB962C8B-B14F-4D97-AF65-F5344CB8AC3E}">
        <p14:creationId xmlns:p14="http://schemas.microsoft.com/office/powerpoint/2010/main" val="1216112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946521" y="214009"/>
            <a:ext cx="5217172" cy="1340966"/>
          </a:xfrm>
        </p:spPr>
        <p:txBody>
          <a:bodyPr>
            <a:normAutofit/>
          </a:bodyPr>
          <a:lstStyle/>
          <a:p>
            <a:r>
              <a:rPr lang="en-US" sz="2000" u="sng" dirty="0"/>
              <a:t>No of cuisines and average of rating by restaurant name </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15</a:t>
            </a:fld>
            <a:endParaRPr lang="en-US" dirty="0">
              <a:solidFill>
                <a:srgbClr val="898989"/>
              </a:solidFill>
            </a:endParaRPr>
          </a:p>
        </p:txBody>
      </p:sp>
      <p:sp>
        <p:nvSpPr>
          <p:cNvPr id="11" name="Content Placeholder 10">
            <a:extLst>
              <a:ext uri="{FF2B5EF4-FFF2-40B4-BE49-F238E27FC236}">
                <a16:creationId xmlns:a16="http://schemas.microsoft.com/office/drawing/2014/main" id="{F457B96A-9658-4609-5BF2-2E152F473428}"/>
              </a:ext>
            </a:extLst>
          </p:cNvPr>
          <p:cNvSpPr>
            <a:spLocks noGrp="1"/>
          </p:cNvSpPr>
          <p:nvPr>
            <p:ph idx="1"/>
          </p:nvPr>
        </p:nvSpPr>
        <p:spPr>
          <a:xfrm>
            <a:off x="946520" y="1747592"/>
            <a:ext cx="4734433" cy="4351338"/>
          </a:xfrm>
        </p:spPr>
        <p:txBody>
          <a:bodyPr>
            <a:normAutofit fontScale="92500" lnSpcReduction="10000"/>
          </a:bodyPr>
          <a:lstStyle/>
          <a:p>
            <a:pPr marL="0" indent="0"/>
            <a:r>
              <a:rPr lang="en-US" b="1" i="0" dirty="0">
                <a:effectLst/>
                <a:latin typeface="Söhne"/>
              </a:rPr>
              <a:t>There are 1826 cuisines and the average rating is 2.8</a:t>
            </a:r>
          </a:p>
          <a:p>
            <a:pPr marL="0" indent="0"/>
            <a:r>
              <a:rPr lang="en-US" sz="2600" b="1" i="0" u="sng" dirty="0">
                <a:effectLst/>
                <a:latin typeface="Söhne"/>
              </a:rPr>
              <a:t>Top 5 cities with highest no of Restaurants </a:t>
            </a:r>
          </a:p>
          <a:p>
            <a:pPr marL="342900" indent="-342900">
              <a:buFont typeface="Arial" panose="020B0604020202020204" pitchFamily="34" charset="0"/>
              <a:buChar char="•"/>
            </a:pPr>
            <a:r>
              <a:rPr lang="en-US" b="1" dirty="0">
                <a:latin typeface="Söhne"/>
              </a:rPr>
              <a:t>New </a:t>
            </a:r>
            <a:r>
              <a:rPr lang="en-US" b="1" dirty="0" err="1">
                <a:latin typeface="Söhne"/>
              </a:rPr>
              <a:t>delhi</a:t>
            </a:r>
            <a:r>
              <a:rPr lang="en-US" b="1" dirty="0">
                <a:latin typeface="Söhne"/>
              </a:rPr>
              <a:t> is the 1</a:t>
            </a:r>
            <a:r>
              <a:rPr lang="en-US" b="1" baseline="30000" dirty="0">
                <a:latin typeface="Söhne"/>
              </a:rPr>
              <a:t>st</a:t>
            </a:r>
            <a:r>
              <a:rPr lang="en-US" b="1" dirty="0">
                <a:latin typeface="Söhne"/>
              </a:rPr>
              <a:t> top most  cities  with the  count of res 616</a:t>
            </a:r>
          </a:p>
          <a:p>
            <a:pPr marL="342900" indent="-342900">
              <a:buFont typeface="Arial" panose="020B0604020202020204" pitchFamily="34" charset="0"/>
              <a:buChar char="•"/>
            </a:pPr>
            <a:r>
              <a:rPr lang="en-US" b="1" i="0" dirty="0" err="1">
                <a:effectLst/>
                <a:latin typeface="Söhne"/>
              </a:rPr>
              <a:t>Guragon</a:t>
            </a:r>
            <a:r>
              <a:rPr lang="en-US" b="1" i="0" dirty="0">
                <a:effectLst/>
                <a:latin typeface="Söhne"/>
              </a:rPr>
              <a:t> is the 2</a:t>
            </a:r>
            <a:r>
              <a:rPr lang="en-US" b="1" i="0" baseline="30000" dirty="0">
                <a:effectLst/>
                <a:latin typeface="Söhne"/>
              </a:rPr>
              <a:t>nd</a:t>
            </a:r>
            <a:r>
              <a:rPr lang="en-US" b="1" i="0" dirty="0">
                <a:effectLst/>
                <a:latin typeface="Söhne"/>
              </a:rPr>
              <a:t> most city with count of res 142</a:t>
            </a:r>
          </a:p>
          <a:p>
            <a:pPr marL="342900" indent="-342900">
              <a:buFont typeface="Arial" panose="020B0604020202020204" pitchFamily="34" charset="0"/>
              <a:buChar char="•"/>
            </a:pPr>
            <a:r>
              <a:rPr lang="en-US" b="1" dirty="0">
                <a:latin typeface="Söhne"/>
              </a:rPr>
              <a:t>Noida is the 3</a:t>
            </a:r>
            <a:r>
              <a:rPr lang="en-US" b="1" baseline="30000" dirty="0">
                <a:latin typeface="Söhne"/>
              </a:rPr>
              <a:t>rd</a:t>
            </a:r>
            <a:r>
              <a:rPr lang="en-US" b="1" dirty="0">
                <a:latin typeface="Söhne"/>
              </a:rPr>
              <a:t> city with count of res 123</a:t>
            </a:r>
          </a:p>
          <a:p>
            <a:pPr marL="342900" indent="-342900">
              <a:buFont typeface="Arial" panose="020B0604020202020204" pitchFamily="34" charset="0"/>
              <a:buChar char="•"/>
            </a:pPr>
            <a:r>
              <a:rPr lang="en-US" b="1" i="0" dirty="0">
                <a:effectLst/>
                <a:latin typeface="Söhne"/>
              </a:rPr>
              <a:t>Faridabad is the 4</a:t>
            </a:r>
            <a:r>
              <a:rPr lang="en-US" b="1" i="0" baseline="30000" dirty="0">
                <a:effectLst/>
                <a:latin typeface="Söhne"/>
              </a:rPr>
              <a:t>th</a:t>
            </a:r>
            <a:r>
              <a:rPr lang="en-US" b="1" i="0" dirty="0">
                <a:effectLst/>
                <a:latin typeface="Söhne"/>
              </a:rPr>
              <a:t> city with count of res 27</a:t>
            </a:r>
          </a:p>
          <a:p>
            <a:pPr marL="0" indent="0"/>
            <a:endParaRPr lang="en-US" b="1" i="0" dirty="0">
              <a:effectLst/>
              <a:latin typeface="Söhne"/>
            </a:endParaRPr>
          </a:p>
          <a:p>
            <a:pPr marL="0" indent="0"/>
            <a:endParaRPr lang="en-US" b="1" i="0" dirty="0">
              <a:effectLst/>
              <a:latin typeface="Söhne"/>
            </a:endParaRPr>
          </a:p>
          <a:p>
            <a:pPr marL="0" indent="0"/>
            <a:endParaRPr lang="en-US" b="1" i="0" dirty="0">
              <a:effectLst/>
              <a:latin typeface="Söhne"/>
            </a:endParaRPr>
          </a:p>
          <a:p>
            <a:pPr marL="0" indent="0"/>
            <a:endParaRPr lang="en-US" sz="1600" b="1" i="0" dirty="0">
              <a:effectLst/>
              <a:latin typeface="Söhne"/>
            </a:endParaRPr>
          </a:p>
          <a:p>
            <a:pPr marL="0" indent="0"/>
            <a:endParaRPr lang="en-US" sz="1600" b="1" i="0" dirty="0">
              <a:effectLst/>
              <a:latin typeface="Söhne"/>
            </a:endParaRPr>
          </a:p>
          <a:p>
            <a:pPr marL="342900" indent="-342900">
              <a:buFont typeface="Arial" panose="020B0604020202020204" pitchFamily="34" charset="0"/>
              <a:buChar char="•"/>
            </a:pPr>
            <a:endParaRPr lang="en-IN" sz="2000" dirty="0"/>
          </a:p>
        </p:txBody>
      </p:sp>
      <p:pic>
        <p:nvPicPr>
          <p:cNvPr id="3" name="Picture 2">
            <a:extLst>
              <a:ext uri="{FF2B5EF4-FFF2-40B4-BE49-F238E27FC236}">
                <a16:creationId xmlns:a16="http://schemas.microsoft.com/office/drawing/2014/main" id="{1C3A17DF-5C48-3240-5341-3B5FEE915A17}"/>
              </a:ext>
            </a:extLst>
          </p:cNvPr>
          <p:cNvPicPr>
            <a:picLocks noChangeAspect="1"/>
          </p:cNvPicPr>
          <p:nvPr/>
        </p:nvPicPr>
        <p:blipFill>
          <a:blip r:embed="rId3"/>
          <a:stretch>
            <a:fillRect/>
          </a:stretch>
        </p:blipFill>
        <p:spPr>
          <a:xfrm>
            <a:off x="6368107" y="165371"/>
            <a:ext cx="5665009" cy="2451369"/>
          </a:xfrm>
          <a:prstGeom prst="rect">
            <a:avLst/>
          </a:prstGeom>
        </p:spPr>
      </p:pic>
      <p:pic>
        <p:nvPicPr>
          <p:cNvPr id="9" name="Picture 8">
            <a:extLst>
              <a:ext uri="{FF2B5EF4-FFF2-40B4-BE49-F238E27FC236}">
                <a16:creationId xmlns:a16="http://schemas.microsoft.com/office/drawing/2014/main" id="{E41FFF81-344C-C45C-64CC-B5778DD26EFF}"/>
              </a:ext>
            </a:extLst>
          </p:cNvPr>
          <p:cNvPicPr>
            <a:picLocks noChangeAspect="1"/>
          </p:cNvPicPr>
          <p:nvPr/>
        </p:nvPicPr>
        <p:blipFill>
          <a:blip r:embed="rId4"/>
          <a:stretch>
            <a:fillRect/>
          </a:stretch>
        </p:blipFill>
        <p:spPr>
          <a:xfrm>
            <a:off x="6368107" y="2874523"/>
            <a:ext cx="5665009" cy="3039893"/>
          </a:xfrm>
          <a:prstGeom prst="rect">
            <a:avLst/>
          </a:prstGeom>
        </p:spPr>
      </p:pic>
    </p:spTree>
    <p:extLst>
      <p:ext uri="{BB962C8B-B14F-4D97-AF65-F5344CB8AC3E}">
        <p14:creationId xmlns:p14="http://schemas.microsoft.com/office/powerpoint/2010/main" val="63394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16</a:t>
            </a:fld>
            <a:endParaRPr lang="en-US" dirty="0">
              <a:solidFill>
                <a:srgbClr val="898989"/>
              </a:solidFill>
            </a:endParaRPr>
          </a:p>
        </p:txBody>
      </p:sp>
      <p:sp>
        <p:nvSpPr>
          <p:cNvPr id="11" name="Content Placeholder 10">
            <a:extLst>
              <a:ext uri="{FF2B5EF4-FFF2-40B4-BE49-F238E27FC236}">
                <a16:creationId xmlns:a16="http://schemas.microsoft.com/office/drawing/2014/main" id="{F457B96A-9658-4609-5BF2-2E152F473428}"/>
              </a:ext>
            </a:extLst>
          </p:cNvPr>
          <p:cNvSpPr>
            <a:spLocks noGrp="1"/>
          </p:cNvSpPr>
          <p:nvPr>
            <p:ph idx="1"/>
          </p:nvPr>
        </p:nvSpPr>
        <p:spPr>
          <a:xfrm>
            <a:off x="946520" y="165371"/>
            <a:ext cx="4734433" cy="5933559"/>
          </a:xfrm>
        </p:spPr>
        <p:txBody>
          <a:bodyPr>
            <a:normAutofit/>
          </a:bodyPr>
          <a:lstStyle/>
          <a:p>
            <a:pPr marL="0" indent="0"/>
            <a:r>
              <a:rPr lang="en-US" b="1" i="0" u="sng" dirty="0">
                <a:effectLst/>
                <a:latin typeface="Söhne"/>
              </a:rPr>
              <a:t>Top 5 cities with maximum voted restaurants  </a:t>
            </a:r>
            <a:endParaRPr lang="en-US" b="1" i="0" dirty="0">
              <a:effectLst/>
              <a:latin typeface="Söhne"/>
            </a:endParaRPr>
          </a:p>
          <a:p>
            <a:pPr marL="342900" indent="-342900">
              <a:buFont typeface="Arial" panose="020B0604020202020204" pitchFamily="34" charset="0"/>
              <a:buChar char="•"/>
            </a:pPr>
            <a:r>
              <a:rPr lang="en-US" b="1" i="0" dirty="0">
                <a:effectLst/>
                <a:latin typeface="Söhne"/>
              </a:rPr>
              <a:t>New </a:t>
            </a:r>
            <a:r>
              <a:rPr lang="en-US" b="1" i="0" dirty="0" err="1">
                <a:effectLst/>
                <a:latin typeface="Söhne"/>
              </a:rPr>
              <a:t>delhi</a:t>
            </a:r>
            <a:r>
              <a:rPr lang="en-US" b="1" i="0" dirty="0">
                <a:effectLst/>
                <a:latin typeface="Söhne"/>
              </a:rPr>
              <a:t> is the 1</a:t>
            </a:r>
            <a:r>
              <a:rPr lang="en-US" b="1" i="0" baseline="30000" dirty="0">
                <a:effectLst/>
                <a:latin typeface="Söhne"/>
              </a:rPr>
              <a:t>st</a:t>
            </a:r>
            <a:r>
              <a:rPr lang="en-US" b="1" i="0" dirty="0">
                <a:effectLst/>
                <a:latin typeface="Söhne"/>
              </a:rPr>
              <a:t> top most city with max vote </a:t>
            </a:r>
            <a:r>
              <a:rPr lang="en-US" b="1" dirty="0">
                <a:latin typeface="Söhne"/>
              </a:rPr>
              <a:t>62834</a:t>
            </a:r>
          </a:p>
          <a:p>
            <a:pPr marL="342900" indent="-342900">
              <a:buFont typeface="Arial" panose="020B0604020202020204" pitchFamily="34" charset="0"/>
              <a:buChar char="•"/>
            </a:pPr>
            <a:r>
              <a:rPr lang="en-US" b="1" i="0" dirty="0">
                <a:effectLst/>
                <a:latin typeface="Söhne"/>
              </a:rPr>
              <a:t>Gur</a:t>
            </a:r>
            <a:r>
              <a:rPr lang="en-US" b="1" dirty="0">
                <a:latin typeface="Söhne"/>
              </a:rPr>
              <a:t>gaon is the 2</a:t>
            </a:r>
            <a:r>
              <a:rPr lang="en-US" b="1" baseline="30000" dirty="0">
                <a:latin typeface="Söhne"/>
              </a:rPr>
              <a:t>nd</a:t>
            </a:r>
            <a:r>
              <a:rPr lang="en-US" b="1" dirty="0">
                <a:latin typeface="Söhne"/>
              </a:rPr>
              <a:t> most city with max vote 132160</a:t>
            </a:r>
          </a:p>
          <a:p>
            <a:pPr marL="342900" indent="-342900">
              <a:buFont typeface="Arial" panose="020B0604020202020204" pitchFamily="34" charset="0"/>
              <a:buChar char="•"/>
            </a:pPr>
            <a:r>
              <a:rPr lang="en-US" b="1" i="0" dirty="0" err="1">
                <a:effectLst/>
                <a:latin typeface="Söhne"/>
              </a:rPr>
              <a:t>Nodia</a:t>
            </a:r>
            <a:r>
              <a:rPr lang="en-US" b="1" i="0" dirty="0">
                <a:effectLst/>
                <a:latin typeface="Söhne"/>
              </a:rPr>
              <a:t> is </a:t>
            </a:r>
            <a:r>
              <a:rPr lang="en-US" b="1" dirty="0">
                <a:latin typeface="Söhne"/>
              </a:rPr>
              <a:t>the 3</a:t>
            </a:r>
            <a:r>
              <a:rPr lang="en-US" b="1" baseline="30000" dirty="0">
                <a:latin typeface="Söhne"/>
              </a:rPr>
              <a:t>rd</a:t>
            </a:r>
            <a:r>
              <a:rPr lang="en-US" b="1" dirty="0">
                <a:latin typeface="Söhne"/>
              </a:rPr>
              <a:t> most city with max vote 73488</a:t>
            </a:r>
          </a:p>
          <a:p>
            <a:pPr marL="342900" indent="-342900">
              <a:buFont typeface="Arial" panose="020B0604020202020204" pitchFamily="34" charset="0"/>
              <a:buChar char="•"/>
            </a:pPr>
            <a:r>
              <a:rPr lang="en-US" b="1" i="0" dirty="0">
                <a:effectLst/>
                <a:latin typeface="Söhne"/>
              </a:rPr>
              <a:t>Bangalore  is the 4</a:t>
            </a:r>
            <a:r>
              <a:rPr lang="en-US" b="1" i="0" baseline="30000" dirty="0">
                <a:effectLst/>
                <a:latin typeface="Söhne"/>
              </a:rPr>
              <a:t>th</a:t>
            </a:r>
            <a:r>
              <a:rPr lang="en-US" b="1" i="0" dirty="0">
                <a:effectLst/>
                <a:latin typeface="Söhne"/>
              </a:rPr>
              <a:t> city with max vote 56115</a:t>
            </a:r>
          </a:p>
          <a:p>
            <a:pPr marL="342900" indent="-342900">
              <a:buFont typeface="Arial" panose="020B0604020202020204" pitchFamily="34" charset="0"/>
              <a:buChar char="•"/>
            </a:pPr>
            <a:r>
              <a:rPr lang="en-US" b="1" dirty="0" err="1">
                <a:latin typeface="Söhne"/>
              </a:rPr>
              <a:t>kolkata</a:t>
            </a:r>
            <a:r>
              <a:rPr lang="en-US" b="1" dirty="0">
                <a:latin typeface="Söhne"/>
              </a:rPr>
              <a:t> is the 5</a:t>
            </a:r>
            <a:r>
              <a:rPr lang="en-US" b="1" baseline="30000" dirty="0">
                <a:latin typeface="Söhne"/>
              </a:rPr>
              <a:t>th</a:t>
            </a:r>
            <a:r>
              <a:rPr lang="en-US" b="1" dirty="0">
                <a:latin typeface="Söhne"/>
              </a:rPr>
              <a:t> city with max vote 44593</a:t>
            </a:r>
            <a:endParaRPr lang="en-US" b="1" i="0" dirty="0">
              <a:effectLst/>
              <a:latin typeface="Söhne"/>
            </a:endParaRPr>
          </a:p>
          <a:p>
            <a:pPr marL="0" indent="0"/>
            <a:endParaRPr lang="en-US" b="1" i="0" dirty="0">
              <a:effectLst/>
              <a:latin typeface="Söhne"/>
            </a:endParaRPr>
          </a:p>
          <a:p>
            <a:pPr marL="0" indent="0"/>
            <a:endParaRPr lang="en-US" b="1" i="0" dirty="0">
              <a:effectLst/>
              <a:latin typeface="Söhne"/>
            </a:endParaRPr>
          </a:p>
          <a:p>
            <a:pPr marL="0" indent="0"/>
            <a:endParaRPr lang="en-US" sz="1600" b="1" i="0" dirty="0">
              <a:effectLst/>
              <a:latin typeface="Söhne"/>
            </a:endParaRPr>
          </a:p>
          <a:p>
            <a:pPr marL="0" indent="0"/>
            <a:endParaRPr lang="en-US" sz="1600" b="1" i="0" dirty="0">
              <a:effectLst/>
              <a:latin typeface="Söhne"/>
            </a:endParaRPr>
          </a:p>
          <a:p>
            <a:pPr marL="342900" indent="-342900">
              <a:buFont typeface="Arial" panose="020B0604020202020204" pitchFamily="34" charset="0"/>
              <a:buChar char="•"/>
            </a:pPr>
            <a:endParaRPr lang="en-IN" sz="2000" dirty="0"/>
          </a:p>
        </p:txBody>
      </p:sp>
      <p:pic>
        <p:nvPicPr>
          <p:cNvPr id="4" name="Picture 3">
            <a:extLst>
              <a:ext uri="{FF2B5EF4-FFF2-40B4-BE49-F238E27FC236}">
                <a16:creationId xmlns:a16="http://schemas.microsoft.com/office/drawing/2014/main" id="{25D7539A-77D7-CCC0-71F1-856A8F86DB4D}"/>
              </a:ext>
            </a:extLst>
          </p:cNvPr>
          <p:cNvPicPr>
            <a:picLocks noChangeAspect="1"/>
          </p:cNvPicPr>
          <p:nvPr/>
        </p:nvPicPr>
        <p:blipFill>
          <a:blip r:embed="rId3"/>
          <a:stretch>
            <a:fillRect/>
          </a:stretch>
        </p:blipFill>
        <p:spPr>
          <a:xfrm>
            <a:off x="6376080" y="224532"/>
            <a:ext cx="5665009" cy="5271596"/>
          </a:xfrm>
          <a:prstGeom prst="rect">
            <a:avLst/>
          </a:prstGeom>
        </p:spPr>
      </p:pic>
    </p:spTree>
    <p:extLst>
      <p:ext uri="{BB962C8B-B14F-4D97-AF65-F5344CB8AC3E}">
        <p14:creationId xmlns:p14="http://schemas.microsoft.com/office/powerpoint/2010/main" val="3684281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457B96A-9658-4609-5BF2-2E152F473428}"/>
              </a:ext>
            </a:extLst>
          </p:cNvPr>
          <p:cNvSpPr>
            <a:spLocks noGrp="1"/>
          </p:cNvSpPr>
          <p:nvPr>
            <p:ph idx="1"/>
          </p:nvPr>
        </p:nvSpPr>
        <p:spPr>
          <a:xfrm>
            <a:off x="946520" y="972766"/>
            <a:ext cx="4734433" cy="5126164"/>
          </a:xfrm>
        </p:spPr>
        <p:txBody>
          <a:bodyPr>
            <a:normAutofit/>
          </a:bodyPr>
          <a:lstStyle/>
          <a:p>
            <a:pPr marL="0" indent="0"/>
            <a:r>
              <a:rPr lang="en-US" b="1" i="0" u="sng" dirty="0">
                <a:effectLst/>
                <a:latin typeface="Söhne"/>
              </a:rPr>
              <a:t>Top 5 </a:t>
            </a:r>
            <a:r>
              <a:rPr lang="en-US" b="1" u="sng" dirty="0">
                <a:latin typeface="Söhne"/>
              </a:rPr>
              <a:t>high rated cuisines </a:t>
            </a:r>
            <a:r>
              <a:rPr lang="en-US" b="1" i="0" u="sng" dirty="0">
                <a:effectLst/>
                <a:latin typeface="Söhne"/>
              </a:rPr>
              <a:t> </a:t>
            </a:r>
            <a:endParaRPr lang="en-US" b="1" i="0" dirty="0">
              <a:effectLst/>
              <a:latin typeface="Söhne"/>
            </a:endParaRPr>
          </a:p>
          <a:p>
            <a:pPr marL="342900" indent="-342900">
              <a:buFont typeface="Arial" panose="020B0604020202020204" pitchFamily="34" charset="0"/>
              <a:buChar char="•"/>
            </a:pPr>
            <a:r>
              <a:rPr lang="en-US" b="1" dirty="0">
                <a:latin typeface="Söhne"/>
              </a:rPr>
              <a:t>North Indian </a:t>
            </a:r>
            <a:r>
              <a:rPr lang="en-US" b="1" i="0" dirty="0">
                <a:effectLst/>
                <a:latin typeface="Söhne"/>
              </a:rPr>
              <a:t>is the 1</a:t>
            </a:r>
            <a:r>
              <a:rPr lang="en-US" b="1" i="0" baseline="30000" dirty="0">
                <a:effectLst/>
                <a:latin typeface="Söhne"/>
              </a:rPr>
              <a:t>st</a:t>
            </a:r>
            <a:r>
              <a:rPr lang="en-US" b="1" i="0" dirty="0">
                <a:effectLst/>
                <a:latin typeface="Söhne"/>
              </a:rPr>
              <a:t> top most rated cuisines</a:t>
            </a:r>
            <a:endParaRPr lang="en-US" b="1" dirty="0">
              <a:latin typeface="Söhne"/>
            </a:endParaRPr>
          </a:p>
          <a:p>
            <a:pPr marL="342900" indent="-342900">
              <a:buFont typeface="Arial" panose="020B0604020202020204" pitchFamily="34" charset="0"/>
              <a:buChar char="•"/>
            </a:pPr>
            <a:r>
              <a:rPr lang="en-US" b="1" dirty="0">
                <a:latin typeface="Söhne"/>
              </a:rPr>
              <a:t>North Indian and Chinese  is the 2</a:t>
            </a:r>
            <a:r>
              <a:rPr lang="en-US" b="1" baseline="30000" dirty="0">
                <a:latin typeface="Söhne"/>
              </a:rPr>
              <a:t>nd</a:t>
            </a:r>
            <a:r>
              <a:rPr lang="en-US" b="1" dirty="0">
                <a:latin typeface="Söhne"/>
              </a:rPr>
              <a:t> most rated cuisines</a:t>
            </a:r>
          </a:p>
          <a:p>
            <a:pPr marL="342900" indent="-342900">
              <a:buFont typeface="Arial" panose="020B0604020202020204" pitchFamily="34" charset="0"/>
              <a:buChar char="•"/>
            </a:pPr>
            <a:r>
              <a:rPr lang="en-US" b="1" dirty="0">
                <a:latin typeface="Söhne"/>
              </a:rPr>
              <a:t>North </a:t>
            </a:r>
            <a:r>
              <a:rPr lang="en-US" b="1" dirty="0" err="1">
                <a:latin typeface="Söhne"/>
              </a:rPr>
              <a:t>indaian</a:t>
            </a:r>
            <a:r>
              <a:rPr lang="en-US" b="1" dirty="0">
                <a:latin typeface="Söhne"/>
              </a:rPr>
              <a:t> and Mughlai </a:t>
            </a:r>
            <a:r>
              <a:rPr lang="en-US" b="1" i="0" dirty="0">
                <a:effectLst/>
                <a:latin typeface="Söhne"/>
              </a:rPr>
              <a:t>is </a:t>
            </a:r>
            <a:r>
              <a:rPr lang="en-US" b="1" dirty="0">
                <a:latin typeface="Söhne"/>
              </a:rPr>
              <a:t>the 3</a:t>
            </a:r>
            <a:r>
              <a:rPr lang="en-US" b="1" baseline="30000" dirty="0">
                <a:latin typeface="Söhne"/>
              </a:rPr>
              <a:t>rd</a:t>
            </a:r>
            <a:r>
              <a:rPr lang="en-US" b="1" dirty="0">
                <a:latin typeface="Söhne"/>
              </a:rPr>
              <a:t> most rated cuisines</a:t>
            </a:r>
          </a:p>
          <a:p>
            <a:pPr marL="342900" indent="-342900">
              <a:buFont typeface="Arial" panose="020B0604020202020204" pitchFamily="34" charset="0"/>
              <a:buChar char="•"/>
            </a:pPr>
            <a:r>
              <a:rPr lang="en-US" b="1" dirty="0">
                <a:latin typeface="Söhne"/>
              </a:rPr>
              <a:t>Café </a:t>
            </a:r>
            <a:r>
              <a:rPr lang="en-US" b="1" i="0" dirty="0">
                <a:effectLst/>
                <a:latin typeface="Söhne"/>
              </a:rPr>
              <a:t>  is the 4</a:t>
            </a:r>
            <a:r>
              <a:rPr lang="en-US" b="1" i="0" baseline="30000" dirty="0">
                <a:effectLst/>
                <a:latin typeface="Söhne"/>
              </a:rPr>
              <a:t>th</a:t>
            </a:r>
            <a:r>
              <a:rPr lang="en-US" b="1" i="0" dirty="0">
                <a:effectLst/>
                <a:latin typeface="Söhne"/>
              </a:rPr>
              <a:t> </a:t>
            </a:r>
            <a:r>
              <a:rPr lang="en-US" b="1" dirty="0">
                <a:latin typeface="Söhne"/>
              </a:rPr>
              <a:t>rated  cuisines </a:t>
            </a:r>
            <a:endParaRPr lang="en-US" b="1" i="0" dirty="0">
              <a:effectLst/>
              <a:latin typeface="Söhne"/>
            </a:endParaRPr>
          </a:p>
          <a:p>
            <a:pPr marL="342900" indent="-342900">
              <a:buFont typeface="Arial" panose="020B0604020202020204" pitchFamily="34" charset="0"/>
              <a:buChar char="•"/>
            </a:pPr>
            <a:r>
              <a:rPr lang="en-US" b="1" dirty="0">
                <a:latin typeface="Söhne"/>
              </a:rPr>
              <a:t>Fast food is the 5</a:t>
            </a:r>
            <a:r>
              <a:rPr lang="en-US" b="1" baseline="30000" dirty="0">
                <a:latin typeface="Söhne"/>
              </a:rPr>
              <a:t>th</a:t>
            </a:r>
            <a:r>
              <a:rPr lang="en-US" b="1" dirty="0">
                <a:latin typeface="Söhne"/>
              </a:rPr>
              <a:t> rated cuisines</a:t>
            </a:r>
            <a:endParaRPr lang="en-US" b="1" i="0" dirty="0">
              <a:effectLst/>
              <a:latin typeface="Söhne"/>
            </a:endParaRPr>
          </a:p>
          <a:p>
            <a:pPr marL="0" indent="0"/>
            <a:endParaRPr lang="en-US" b="1" i="0" dirty="0">
              <a:effectLst/>
              <a:latin typeface="Söhne"/>
            </a:endParaRPr>
          </a:p>
          <a:p>
            <a:pPr marL="0" indent="0"/>
            <a:endParaRPr lang="en-US" b="1" i="0" dirty="0">
              <a:effectLst/>
              <a:latin typeface="Söhne"/>
            </a:endParaRPr>
          </a:p>
          <a:p>
            <a:pPr marL="0" indent="0"/>
            <a:endParaRPr lang="en-US" sz="1600" b="1" i="0" dirty="0">
              <a:effectLst/>
              <a:latin typeface="Söhne"/>
            </a:endParaRPr>
          </a:p>
          <a:p>
            <a:pPr marL="0" indent="0"/>
            <a:endParaRPr lang="en-US" sz="1600" b="1" i="0" dirty="0">
              <a:effectLst/>
              <a:latin typeface="Söhne"/>
            </a:endParaRPr>
          </a:p>
          <a:p>
            <a:pPr marL="342900" indent="-342900">
              <a:buFont typeface="Arial" panose="020B0604020202020204" pitchFamily="34" charset="0"/>
              <a:buChar char="•"/>
            </a:pPr>
            <a:endParaRPr lang="en-IN" sz="2000" dirty="0"/>
          </a:p>
        </p:txBody>
      </p:sp>
      <p:pic>
        <p:nvPicPr>
          <p:cNvPr id="3" name="Picture 2">
            <a:extLst>
              <a:ext uri="{FF2B5EF4-FFF2-40B4-BE49-F238E27FC236}">
                <a16:creationId xmlns:a16="http://schemas.microsoft.com/office/drawing/2014/main" id="{FFD0879D-94A4-C17A-5180-2DAC183796EA}"/>
              </a:ext>
            </a:extLst>
          </p:cNvPr>
          <p:cNvPicPr>
            <a:picLocks noChangeAspect="1"/>
          </p:cNvPicPr>
          <p:nvPr/>
        </p:nvPicPr>
        <p:blipFill>
          <a:blip r:embed="rId3"/>
          <a:stretch>
            <a:fillRect/>
          </a:stretch>
        </p:blipFill>
        <p:spPr>
          <a:xfrm>
            <a:off x="6011694" y="1138136"/>
            <a:ext cx="4734433" cy="4221803"/>
          </a:xfrm>
          <a:prstGeom prst="rect">
            <a:avLst/>
          </a:prstGeom>
        </p:spPr>
      </p:pic>
    </p:spTree>
    <p:extLst>
      <p:ext uri="{BB962C8B-B14F-4D97-AF65-F5344CB8AC3E}">
        <p14:creationId xmlns:p14="http://schemas.microsoft.com/office/powerpoint/2010/main" val="1996130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6BCB-3CB0-D90E-0FB8-709B0F1ADFF1}"/>
              </a:ext>
            </a:extLst>
          </p:cNvPr>
          <p:cNvSpPr>
            <a:spLocks noGrp="1"/>
          </p:cNvSpPr>
          <p:nvPr>
            <p:ph type="title"/>
          </p:nvPr>
        </p:nvSpPr>
        <p:spPr/>
        <p:txBody>
          <a:bodyPr/>
          <a:lstStyle/>
          <a:p>
            <a:r>
              <a:rPr lang="en-IN" dirty="0"/>
              <a:t>conclusion</a:t>
            </a:r>
          </a:p>
        </p:txBody>
      </p:sp>
      <p:sp>
        <p:nvSpPr>
          <p:cNvPr id="11" name="Content Placeholder 10">
            <a:extLst>
              <a:ext uri="{FF2B5EF4-FFF2-40B4-BE49-F238E27FC236}">
                <a16:creationId xmlns:a16="http://schemas.microsoft.com/office/drawing/2014/main" id="{F457B96A-9658-4609-5BF2-2E152F473428}"/>
              </a:ext>
            </a:extLst>
          </p:cNvPr>
          <p:cNvSpPr>
            <a:spLocks noGrp="1"/>
          </p:cNvSpPr>
          <p:nvPr>
            <p:ph idx="4294967295"/>
          </p:nvPr>
        </p:nvSpPr>
        <p:spPr>
          <a:xfrm>
            <a:off x="1416050" y="1747838"/>
            <a:ext cx="10775950" cy="4351337"/>
          </a:xfrm>
        </p:spPr>
        <p:txBody>
          <a:bodyPr>
            <a:normAutofit/>
          </a:bodyPr>
          <a:lstStyle/>
          <a:p>
            <a:pPr marL="0" indent="0"/>
            <a:r>
              <a:rPr lang="en-US" sz="1800" b="0" i="0" dirty="0">
                <a:effectLst/>
                <a:latin typeface="Söhne"/>
              </a:rPr>
              <a:t>In this analysis project, we have examined various aspects of Zomato, a prominent food delivery and restaurant discovery platform. Our findings and insights can be summarized as follows</a:t>
            </a:r>
            <a:endParaRPr lang="en-US" sz="1800" b="1" i="0" dirty="0">
              <a:effectLst/>
              <a:latin typeface="Söhne"/>
            </a:endParaRPr>
          </a:p>
          <a:p>
            <a:pPr marL="285750" indent="-285750" algn="l">
              <a:buFont typeface="Arial" panose="020B0604020202020204" pitchFamily="34" charset="0"/>
              <a:buChar char="•"/>
            </a:pPr>
            <a:r>
              <a:rPr lang="en-US" sz="1600" b="1" i="0" dirty="0">
                <a:effectLst/>
                <a:latin typeface="Söhne"/>
              </a:rPr>
              <a:t>Market Presence</a:t>
            </a:r>
            <a:r>
              <a:rPr lang="en-US" sz="1600" b="0" i="0" dirty="0">
                <a:effectLst/>
                <a:latin typeface="Söhne"/>
              </a:rPr>
              <a:t>: Zomato has established a strong presence in the food delivery and restaurant discovery sector. Its platform is widely used by customers to access a variety of dining options.</a:t>
            </a:r>
          </a:p>
          <a:p>
            <a:pPr marL="285750" indent="-285750" algn="l">
              <a:buFont typeface="Arial" panose="020B0604020202020204" pitchFamily="34" charset="0"/>
              <a:buChar char="•"/>
            </a:pPr>
            <a:r>
              <a:rPr lang="en-US" sz="1600" b="1" i="0" dirty="0">
                <a:effectLst/>
                <a:latin typeface="Söhne"/>
              </a:rPr>
              <a:t>Competition</a:t>
            </a:r>
            <a:r>
              <a:rPr lang="en-US" sz="1600" b="0" i="0" dirty="0">
                <a:effectLst/>
                <a:latin typeface="Söhne"/>
              </a:rPr>
              <a:t>: The industry Zomato operates in is highly competitive, with other major players vying for market share. Zomato faces competition from the likes of </a:t>
            </a:r>
            <a:r>
              <a:rPr lang="en-US" sz="1600" b="0" i="0" dirty="0" err="1">
                <a:effectLst/>
                <a:latin typeface="Söhne"/>
              </a:rPr>
              <a:t>Swiggy</a:t>
            </a:r>
            <a:r>
              <a:rPr lang="en-US" sz="1600" b="0" i="0" dirty="0">
                <a:effectLst/>
                <a:latin typeface="Söhne"/>
              </a:rPr>
              <a:t>, </a:t>
            </a:r>
            <a:r>
              <a:rPr lang="en-US" sz="1600" b="0" i="0" dirty="0" err="1">
                <a:effectLst/>
                <a:latin typeface="Söhne"/>
              </a:rPr>
              <a:t>UberEats</a:t>
            </a:r>
            <a:r>
              <a:rPr lang="en-US" sz="1600" b="0" i="0" dirty="0">
                <a:effectLst/>
                <a:latin typeface="Söhne"/>
              </a:rPr>
              <a:t>, and local competitors in different regions.</a:t>
            </a:r>
          </a:p>
          <a:p>
            <a:pPr marL="285750" indent="-285750" algn="l">
              <a:buFont typeface="Arial" panose="020B0604020202020204" pitchFamily="34" charset="0"/>
              <a:buChar char="•"/>
            </a:pPr>
            <a:r>
              <a:rPr lang="en-US" sz="1600" b="1" i="0" dirty="0">
                <a:effectLst/>
                <a:latin typeface="Söhne"/>
              </a:rPr>
              <a:t>Revenue Growth</a:t>
            </a:r>
            <a:r>
              <a:rPr lang="en-US" sz="1600" b="0" i="0" dirty="0">
                <a:effectLst/>
                <a:latin typeface="Söhne"/>
              </a:rPr>
              <a:t>: Our analysis indicates that Zomato has experienced consistent revenue growth. This growth can be attributed to an increasing user base and a rise in the number of food orders placed through its platform.</a:t>
            </a:r>
          </a:p>
          <a:p>
            <a:pPr marL="285750" indent="-285750" algn="l">
              <a:buFont typeface="Arial" panose="020B0604020202020204" pitchFamily="34" charset="0"/>
              <a:buChar char="•"/>
            </a:pPr>
            <a:r>
              <a:rPr lang="en-US" sz="1600" b="1" i="0" dirty="0">
                <a:effectLst/>
                <a:latin typeface="Söhne"/>
              </a:rPr>
              <a:t>Global Expansion</a:t>
            </a:r>
            <a:r>
              <a:rPr lang="en-US" sz="1600" b="0" i="0" dirty="0">
                <a:effectLst/>
                <a:latin typeface="Söhne"/>
              </a:rPr>
              <a:t>: Zomato's international expansion efforts reflect its ambition to become a global leader in the food delivery and restaurant discovery industry. The success of these expansions is a key factor to monitor.</a:t>
            </a:r>
          </a:p>
          <a:p>
            <a:pPr marL="342900" indent="-342900">
              <a:buFont typeface="Arial" panose="020B0604020202020204" pitchFamily="34" charset="0"/>
              <a:buChar char="•"/>
            </a:pPr>
            <a:r>
              <a:rPr lang="en-US" sz="1600" b="1" i="0" dirty="0">
                <a:effectLst/>
                <a:latin typeface="Söhne"/>
              </a:rPr>
              <a:t>Challenges</a:t>
            </a:r>
            <a:r>
              <a:rPr lang="en-US" sz="1600" b="0" i="0" dirty="0">
                <a:effectLst/>
                <a:latin typeface="Söhne"/>
              </a:rPr>
              <a:t>: It is important to acknowledge the challenges Zomato faces, particularly in achieving profitability in the food delivery segment. The industry's cost structure and intense competition have put pressure on profit margins.</a:t>
            </a:r>
            <a:endParaRPr lang="en-IN" sz="2000" dirty="0"/>
          </a:p>
        </p:txBody>
      </p:sp>
    </p:spTree>
    <p:extLst>
      <p:ext uri="{BB962C8B-B14F-4D97-AF65-F5344CB8AC3E}">
        <p14:creationId xmlns:p14="http://schemas.microsoft.com/office/powerpoint/2010/main" val="1579965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6BCB-3CB0-D90E-0FB8-709B0F1ADFF1}"/>
              </a:ext>
            </a:extLst>
          </p:cNvPr>
          <p:cNvSpPr>
            <a:spLocks noGrp="1"/>
          </p:cNvSpPr>
          <p:nvPr>
            <p:ph type="title"/>
          </p:nvPr>
        </p:nvSpPr>
        <p:spPr>
          <a:xfrm>
            <a:off x="838200" y="2791838"/>
            <a:ext cx="10515600" cy="1322962"/>
          </a:xfrm>
        </p:spPr>
        <p:txBody>
          <a:bodyPr/>
          <a:lstStyle/>
          <a:p>
            <a:r>
              <a:rPr lang="en-IN" dirty="0"/>
              <a:t>                      THANK YOU</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19</a:t>
            </a:fld>
            <a:endParaRPr lang="en-US" dirty="0">
              <a:solidFill>
                <a:srgbClr val="898989"/>
              </a:solidFill>
            </a:endParaRPr>
          </a:p>
        </p:txBody>
      </p:sp>
    </p:spTree>
    <p:extLst>
      <p:ext uri="{BB962C8B-B14F-4D97-AF65-F5344CB8AC3E}">
        <p14:creationId xmlns:p14="http://schemas.microsoft.com/office/powerpoint/2010/main" val="156554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normAutofit/>
          </a:bodyPr>
          <a:lstStyle/>
          <a:p>
            <a:r>
              <a:rPr lang="en-US" sz="4000" dirty="0"/>
              <a:t>MEMBERS</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946520" y="1747592"/>
            <a:ext cx="3466827" cy="3698386"/>
          </a:xfrm>
        </p:spPr>
        <p:txBody>
          <a:bodyPr>
            <a:normAutofit/>
          </a:bodyPr>
          <a:lstStyle/>
          <a:p>
            <a:pPr marL="342900" indent="-342900">
              <a:buFont typeface="Wingdings" panose="05000000000000000000" pitchFamily="2" charset="2"/>
              <a:buChar char="q"/>
            </a:pPr>
            <a:r>
              <a:rPr lang="en-US" dirty="0"/>
              <a:t>ASWATHY K L</a:t>
            </a:r>
          </a:p>
          <a:p>
            <a:pPr marL="342900" indent="-342900">
              <a:buFont typeface="Wingdings" panose="05000000000000000000" pitchFamily="2" charset="2"/>
              <a:buChar char="q"/>
            </a:pPr>
            <a:r>
              <a:rPr lang="en-US" dirty="0"/>
              <a:t>AKASH SABU</a:t>
            </a:r>
          </a:p>
          <a:p>
            <a:pPr marL="342900" indent="-342900">
              <a:buFont typeface="Wingdings" panose="05000000000000000000" pitchFamily="2" charset="2"/>
              <a:buChar char="q"/>
            </a:pPr>
            <a:r>
              <a:rPr lang="en-US" dirty="0"/>
              <a:t>PRAKHYATI SWETHA</a:t>
            </a:r>
          </a:p>
          <a:p>
            <a:pPr marL="342900" indent="-342900">
              <a:buFont typeface="Wingdings" panose="05000000000000000000" pitchFamily="2" charset="2"/>
              <a:buChar char="q"/>
            </a:pPr>
            <a:r>
              <a:rPr lang="en-US" dirty="0"/>
              <a:t>MINNU VARGHESE</a:t>
            </a:r>
          </a:p>
          <a:p>
            <a:pPr marL="342900" indent="-342900">
              <a:buFont typeface="Wingdings" panose="05000000000000000000" pitchFamily="2" charset="2"/>
              <a:buChar char="q"/>
            </a:pPr>
            <a:r>
              <a:rPr lang="en-US" dirty="0"/>
              <a:t>DEEPAK S</a:t>
            </a:r>
          </a:p>
          <a:p>
            <a:pPr marL="342900" indent="-342900">
              <a:buFont typeface="Wingdings" panose="05000000000000000000" pitchFamily="2" charset="2"/>
              <a:buChar char="q"/>
            </a:pPr>
            <a:r>
              <a:rPr lang="en-US" dirty="0"/>
              <a:t>AKHILESH RANVINDRA </a:t>
            </a:r>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pic>
        <p:nvPicPr>
          <p:cNvPr id="11" name="Picture Placeholder 10">
            <a:extLst>
              <a:ext uri="{FF2B5EF4-FFF2-40B4-BE49-F238E27FC236}">
                <a16:creationId xmlns:a16="http://schemas.microsoft.com/office/drawing/2014/main" id="{EFFD656A-5BB1-627D-E587-49D2BB7D27A2}"/>
              </a:ext>
            </a:extLst>
          </p:cNvPr>
          <p:cNvPicPr>
            <a:picLocks noGrp="1" noChangeAspect="1"/>
          </p:cNvPicPr>
          <p:nvPr>
            <p:ph type="pic" sz="quarter" idx="13"/>
          </p:nvPr>
        </p:nvPicPr>
        <p:blipFill>
          <a:blip r:embed="rId2"/>
          <a:srcRect l="13162" r="13162"/>
          <a:stretch>
            <a:fillRect/>
          </a:stretch>
        </p:blipFill>
        <p:spPr>
          <a:xfrm>
            <a:off x="4621161" y="314632"/>
            <a:ext cx="7197213" cy="6381136"/>
          </a:xfrm>
        </p:spPr>
      </p:pic>
    </p:spTree>
    <p:extLst>
      <p:ext uri="{BB962C8B-B14F-4D97-AF65-F5344CB8AC3E}">
        <p14:creationId xmlns:p14="http://schemas.microsoft.com/office/powerpoint/2010/main" val="151291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838201" y="732391"/>
            <a:ext cx="5257799" cy="1314996"/>
          </a:xfrm>
        </p:spPr>
        <p:txBody>
          <a:bodyPr vert="horz" lIns="91440" tIns="45720" rIns="91440" bIns="45720" rtlCol="0" anchor="b">
            <a:normAutofit/>
          </a:bodyPr>
          <a:lstStyle/>
          <a:p>
            <a:r>
              <a:rPr lang="en-US" dirty="0"/>
              <a:t>ABOUT PROJECT</a:t>
            </a:r>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838201" y="2167932"/>
            <a:ext cx="5257799" cy="3882959"/>
          </a:xfrm>
        </p:spPr>
        <p:txBody>
          <a:bodyPr vert="horz" lIns="91440" tIns="45720" rIns="91440" bIns="45720" rtlCol="0">
            <a:normAutofit/>
          </a:bodyPr>
          <a:lstStyle/>
          <a:p>
            <a:r>
              <a:rPr lang="en-US" sz="2400" b="0" i="0" dirty="0">
                <a:effectLst/>
                <a:latin typeface="Söhne"/>
              </a:rPr>
              <a:t>Analyzing Zomato, the popular food delivery and restaurant discovery platform, involves assessing various aspects of the company to gain insights into its operations, market presence, financial performance, and user data. Zomato Analysis can be conducted for different purposes, including market research, investment decision-making, and understanding trends in the food and restaurant industry</a:t>
            </a:r>
            <a:r>
              <a:rPr lang="en-US" b="0" i="0" dirty="0">
                <a:solidFill>
                  <a:srgbClr val="374151"/>
                </a:solidFill>
                <a:effectLst/>
                <a:latin typeface="Söhne"/>
              </a:rPr>
              <a:t>.</a:t>
            </a:r>
            <a:endParaRPr lang="en-US" dirty="0"/>
          </a:p>
        </p:txBody>
      </p:sp>
      <p:sp>
        <p:nvSpPr>
          <p:cNvPr id="3" name="Picture Placeholder 2">
            <a:extLst>
              <a:ext uri="{FF2B5EF4-FFF2-40B4-BE49-F238E27FC236}">
                <a16:creationId xmlns:a16="http://schemas.microsoft.com/office/drawing/2014/main" id="{63FE4D82-5493-50CB-72C2-3F4B3861EFDD}"/>
              </a:ext>
            </a:extLst>
          </p:cNvPr>
          <p:cNvSpPr>
            <a:spLocks noGrp="1"/>
          </p:cNvSpPr>
          <p:nvPr>
            <p:ph type="pic" sz="quarter" idx="13"/>
          </p:nvPr>
        </p:nvSpPr>
        <p:spPr/>
        <p:txBody>
          <a:bodyPr/>
          <a:lstStyle/>
          <a:p>
            <a:endParaRPr lang="en-IN"/>
          </a:p>
        </p:txBody>
      </p:sp>
      <p:pic>
        <p:nvPicPr>
          <p:cNvPr id="1026" name="Picture 2">
            <a:extLst>
              <a:ext uri="{FF2B5EF4-FFF2-40B4-BE49-F238E27FC236}">
                <a16:creationId xmlns:a16="http://schemas.microsoft.com/office/drawing/2014/main" id="{6429ED2A-C9E9-7DB1-8058-751188FCE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206" y="176981"/>
            <a:ext cx="4918336" cy="3142457"/>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4">
            <a:extLst>
              <a:ext uri="{FF2B5EF4-FFF2-40B4-BE49-F238E27FC236}">
                <a16:creationId xmlns:a16="http://schemas.microsoft.com/office/drawing/2014/main" id="{46742724-DA9D-D3A7-A952-15872454EC78}"/>
              </a:ext>
            </a:extLst>
          </p:cNvPr>
          <p:cNvSpPr>
            <a:spLocks noGrp="1"/>
          </p:cNvSpPr>
          <p:nvPr>
            <p:ph type="pic" sz="quarter" idx="14"/>
          </p:nvPr>
        </p:nvSpPr>
        <p:spPr/>
        <p:txBody>
          <a:bodyPr/>
          <a:lstStyle/>
          <a:p>
            <a:endParaRPr lang="en-IN"/>
          </a:p>
        </p:txBody>
      </p:sp>
      <p:pic>
        <p:nvPicPr>
          <p:cNvPr id="1028" name="Picture 4">
            <a:extLst>
              <a:ext uri="{FF2B5EF4-FFF2-40B4-BE49-F238E27FC236}">
                <a16:creationId xmlns:a16="http://schemas.microsoft.com/office/drawing/2014/main" id="{DCD47D79-0DD0-2B3B-9210-6725880394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0206" y="3459904"/>
            <a:ext cx="5055988" cy="314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5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title"/>
          </p:nvPr>
        </p:nvSpPr>
        <p:spPr>
          <a:xfrm>
            <a:off x="946521" y="-68093"/>
            <a:ext cx="5217172" cy="1001948"/>
          </a:xfrm>
        </p:spPr>
        <p:txBody>
          <a:bodyPr/>
          <a:lstStyle/>
          <a:p>
            <a:r>
              <a:rPr lang="en-US" dirty="0"/>
              <a:t>EFFECTS</a:t>
            </a:r>
          </a:p>
        </p:txBody>
      </p:sp>
      <p:sp>
        <p:nvSpPr>
          <p:cNvPr id="7" name="Subtitle 6">
            <a:extLst>
              <a:ext uri="{FF2B5EF4-FFF2-40B4-BE49-F238E27FC236}">
                <a16:creationId xmlns:a16="http://schemas.microsoft.com/office/drawing/2014/main" id="{2CD668D4-FECC-44AC-8F6D-808E73AD22D2}"/>
              </a:ext>
            </a:extLst>
          </p:cNvPr>
          <p:cNvSpPr>
            <a:spLocks noGrp="1"/>
          </p:cNvSpPr>
          <p:nvPr>
            <p:ph idx="1"/>
          </p:nvPr>
        </p:nvSpPr>
        <p:spPr>
          <a:xfrm>
            <a:off x="946520" y="1070043"/>
            <a:ext cx="5217173" cy="5097293"/>
          </a:xfrm>
        </p:spPr>
        <p:txBody>
          <a:bodyPr>
            <a:normAutofit/>
          </a:bodyPr>
          <a:lstStyle/>
          <a:p>
            <a:pPr marL="0" indent="0" algn="just"/>
            <a:r>
              <a:rPr lang="en-US" sz="1600" b="0" i="0" dirty="0">
                <a:effectLst/>
                <a:latin typeface="Söhne"/>
              </a:rPr>
              <a:t>Analyzing data from Zomato, a popular restaurant and food delivery service, can have various effects and benefits for different stakeholders, including consumers, restaurants, Zomato itself, and the broader food industry.</a:t>
            </a:r>
          </a:p>
          <a:p>
            <a:pPr marL="0" indent="0" algn="just"/>
            <a:r>
              <a:rPr lang="en-US" sz="1600" b="1" dirty="0">
                <a:latin typeface="Söhne"/>
              </a:rPr>
              <a:t>CONSUMERS</a:t>
            </a:r>
          </a:p>
          <a:p>
            <a:pPr marL="285750" indent="-285750" algn="just">
              <a:buFont typeface="Arial" panose="020B0604020202020204" pitchFamily="34" charset="0"/>
              <a:buChar char="•"/>
            </a:pPr>
            <a:r>
              <a:rPr lang="en-IN" sz="1600" b="1" i="0" dirty="0">
                <a:effectLst/>
                <a:latin typeface="Söhne"/>
              </a:rPr>
              <a:t>Improved Dining Experience</a:t>
            </a:r>
            <a:endParaRPr lang="en-US" sz="1600" b="1" i="0" dirty="0">
              <a:effectLst/>
              <a:latin typeface="Söhne"/>
            </a:endParaRPr>
          </a:p>
          <a:p>
            <a:pPr marL="285750" indent="-285750" algn="just">
              <a:buFont typeface="Arial" panose="020B0604020202020204" pitchFamily="34" charset="0"/>
              <a:buChar char="•"/>
            </a:pPr>
            <a:r>
              <a:rPr lang="en-IN" sz="1600" b="1" i="0" dirty="0">
                <a:effectLst/>
                <a:latin typeface="Söhne"/>
              </a:rPr>
              <a:t>Personalized Recommendations</a:t>
            </a:r>
            <a:endParaRPr lang="en-US" sz="1600" b="1" dirty="0">
              <a:latin typeface="Söhne"/>
            </a:endParaRPr>
          </a:p>
          <a:p>
            <a:pPr marL="285750" indent="-285750" algn="just">
              <a:buFont typeface="Arial" panose="020B0604020202020204" pitchFamily="34" charset="0"/>
              <a:buChar char="•"/>
            </a:pPr>
            <a:r>
              <a:rPr lang="en-IN" sz="1600" b="1" i="0" dirty="0">
                <a:effectLst/>
                <a:latin typeface="Söhne"/>
              </a:rPr>
              <a:t>Access to Restaurant Information</a:t>
            </a:r>
            <a:endParaRPr lang="en-US" sz="1600" b="1" i="0" dirty="0">
              <a:effectLst/>
              <a:latin typeface="Söhne"/>
            </a:endParaRPr>
          </a:p>
          <a:p>
            <a:pPr marL="285750" indent="-285750" algn="just">
              <a:buFont typeface="Arial" panose="020B0604020202020204" pitchFamily="34" charset="0"/>
              <a:buChar char="•"/>
            </a:pPr>
            <a:r>
              <a:rPr lang="en-US" sz="1600" b="1" i="0" dirty="0">
                <a:effectLst/>
                <a:latin typeface="Söhne"/>
              </a:rPr>
              <a:t>Access to Reviews and Ratings</a:t>
            </a:r>
            <a:endParaRPr lang="en-US" sz="1600" b="1" dirty="0">
              <a:latin typeface="Söhne"/>
            </a:endParaRPr>
          </a:p>
          <a:p>
            <a:pPr marL="285750" indent="-285750" algn="just">
              <a:buFont typeface="Arial" panose="020B0604020202020204" pitchFamily="34" charset="0"/>
              <a:buChar char="•"/>
            </a:pPr>
            <a:r>
              <a:rPr lang="en-IN" sz="1600" b="1" i="0" dirty="0">
                <a:effectLst/>
                <a:latin typeface="Söhne"/>
              </a:rPr>
              <a:t>Discounts and Offers</a:t>
            </a:r>
            <a:endParaRPr lang="en-US" sz="1600" b="1" i="0" dirty="0">
              <a:effectLst/>
              <a:latin typeface="Söhne"/>
            </a:endParaRPr>
          </a:p>
          <a:p>
            <a:pPr marL="0" indent="0" algn="just"/>
            <a:r>
              <a:rPr lang="en-US" sz="1600" b="1" dirty="0">
                <a:latin typeface="Söhne"/>
              </a:rPr>
              <a:t>RESTAURANTS</a:t>
            </a:r>
          </a:p>
          <a:p>
            <a:pPr marL="171450" indent="-171450" algn="just">
              <a:buFont typeface="Arial" panose="020B0604020202020204" pitchFamily="34" charset="0"/>
              <a:buChar char="•"/>
            </a:pPr>
            <a:r>
              <a:rPr lang="en-IN" sz="1600" b="1" i="0" dirty="0">
                <a:effectLst/>
                <a:latin typeface="Söhne"/>
              </a:rPr>
              <a:t>Feedback and Improvement</a:t>
            </a:r>
            <a:endParaRPr lang="en-US" sz="1600" b="1" i="0" dirty="0">
              <a:effectLst/>
              <a:latin typeface="Söhne"/>
            </a:endParaRPr>
          </a:p>
          <a:p>
            <a:pPr marL="171450" indent="-171450" algn="just">
              <a:buFont typeface="Arial" panose="020B0604020202020204" pitchFamily="34" charset="0"/>
              <a:buChar char="•"/>
            </a:pPr>
            <a:r>
              <a:rPr lang="en-IN" sz="1600" b="1" i="0" dirty="0">
                <a:effectLst/>
                <a:latin typeface="Söhne"/>
              </a:rPr>
              <a:t>Customer Insights</a:t>
            </a:r>
            <a:endParaRPr lang="en-US" sz="1600" b="1" dirty="0">
              <a:latin typeface="Söhne"/>
            </a:endParaRPr>
          </a:p>
          <a:p>
            <a:pPr marL="171450" indent="-171450" algn="just">
              <a:buFont typeface="Arial" panose="020B0604020202020204" pitchFamily="34" charset="0"/>
              <a:buChar char="•"/>
            </a:pPr>
            <a:r>
              <a:rPr lang="en-IN" sz="1600" b="1" i="0" dirty="0">
                <a:effectLst/>
                <a:latin typeface="Söhne"/>
              </a:rPr>
              <a:t>Performance Metrics</a:t>
            </a:r>
            <a:endParaRPr lang="en-US" sz="1600" b="1" i="0" dirty="0">
              <a:effectLst/>
              <a:latin typeface="Söhne"/>
            </a:endParaRPr>
          </a:p>
          <a:p>
            <a:pPr marL="171450" indent="-171450" algn="just">
              <a:buFont typeface="Arial" panose="020B0604020202020204" pitchFamily="34" charset="0"/>
              <a:buChar char="•"/>
            </a:pPr>
            <a:r>
              <a:rPr lang="en-IN" sz="1600" b="1" i="0" dirty="0">
                <a:effectLst/>
                <a:latin typeface="Söhne"/>
              </a:rPr>
              <a:t>Pricing and Marketing Strategies</a:t>
            </a:r>
            <a:endParaRPr lang="en-US" sz="2000" b="1" i="0" dirty="0">
              <a:effectLst/>
              <a:latin typeface="Söhne"/>
            </a:endParaRPr>
          </a:p>
          <a:p>
            <a:pPr marL="285750" indent="-285750" algn="just">
              <a:buFont typeface="Arial" panose="020B0604020202020204" pitchFamily="34" charset="0"/>
              <a:buChar char="•"/>
            </a:pPr>
            <a:endParaRPr lang="en-IN" sz="1600" b="1" i="0" dirty="0">
              <a:effectLst/>
              <a:latin typeface="Söhne"/>
            </a:endParaRPr>
          </a:p>
        </p:txBody>
      </p:sp>
      <p:sp>
        <p:nvSpPr>
          <p:cNvPr id="3" name="Picture Placeholder 2">
            <a:extLst>
              <a:ext uri="{FF2B5EF4-FFF2-40B4-BE49-F238E27FC236}">
                <a16:creationId xmlns:a16="http://schemas.microsoft.com/office/drawing/2014/main" id="{6648DE2E-CC76-22B4-BEBD-518F803EEC82}"/>
              </a:ext>
            </a:extLst>
          </p:cNvPr>
          <p:cNvSpPr>
            <a:spLocks noGrp="1"/>
          </p:cNvSpPr>
          <p:nvPr>
            <p:ph type="pic" sz="quarter" idx="13"/>
          </p:nvPr>
        </p:nvSpPr>
        <p:spPr/>
        <p:txBody>
          <a:bodyPr/>
          <a:lstStyle/>
          <a:p>
            <a:endParaRPr lang="en-IN"/>
          </a:p>
        </p:txBody>
      </p:sp>
      <p:pic>
        <p:nvPicPr>
          <p:cNvPr id="2050" name="Picture 2">
            <a:extLst>
              <a:ext uri="{FF2B5EF4-FFF2-40B4-BE49-F238E27FC236}">
                <a16:creationId xmlns:a16="http://schemas.microsoft.com/office/drawing/2014/main" id="{3EF258AD-DAD4-2182-C05B-EBDD21C3B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470" y="324464"/>
            <a:ext cx="5565059" cy="5774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77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title"/>
          </p:nvPr>
        </p:nvSpPr>
        <p:spPr>
          <a:xfrm>
            <a:off x="946521" y="324463"/>
            <a:ext cx="5217172" cy="1076319"/>
          </a:xfrm>
        </p:spPr>
        <p:txBody>
          <a:bodyPr/>
          <a:lstStyle/>
          <a:p>
            <a:r>
              <a:rPr lang="en-US" dirty="0"/>
              <a:t>EFFECTS</a:t>
            </a:r>
          </a:p>
        </p:txBody>
      </p:sp>
      <p:sp>
        <p:nvSpPr>
          <p:cNvPr id="7" name="Subtitle 6">
            <a:extLst>
              <a:ext uri="{FF2B5EF4-FFF2-40B4-BE49-F238E27FC236}">
                <a16:creationId xmlns:a16="http://schemas.microsoft.com/office/drawing/2014/main" id="{2CD668D4-FECC-44AC-8F6D-808E73AD22D2}"/>
              </a:ext>
            </a:extLst>
          </p:cNvPr>
          <p:cNvSpPr>
            <a:spLocks noGrp="1"/>
          </p:cNvSpPr>
          <p:nvPr>
            <p:ph idx="1"/>
          </p:nvPr>
        </p:nvSpPr>
        <p:spPr>
          <a:xfrm>
            <a:off x="946520" y="1507787"/>
            <a:ext cx="5217173" cy="3949430"/>
          </a:xfrm>
        </p:spPr>
        <p:txBody>
          <a:bodyPr>
            <a:normAutofit/>
          </a:bodyPr>
          <a:lstStyle/>
          <a:p>
            <a:pPr marL="0" indent="0" algn="just"/>
            <a:r>
              <a:rPr lang="en-US" sz="2000" b="1" dirty="0">
                <a:latin typeface="Söhne"/>
              </a:rPr>
              <a:t>FOOD INDUSTRY</a:t>
            </a:r>
          </a:p>
          <a:p>
            <a:pPr marL="285750" indent="-285750" algn="just">
              <a:buFont typeface="Arial" panose="020B0604020202020204" pitchFamily="34" charset="0"/>
              <a:buChar char="•"/>
            </a:pPr>
            <a:r>
              <a:rPr lang="en-IN" sz="1600" b="1" i="0" dirty="0">
                <a:effectLst/>
                <a:latin typeface="Söhne"/>
              </a:rPr>
              <a:t>Market Insights</a:t>
            </a:r>
          </a:p>
          <a:p>
            <a:pPr marL="285750" indent="-285750" algn="just">
              <a:buFont typeface="Arial" panose="020B0604020202020204" pitchFamily="34" charset="0"/>
              <a:buChar char="•"/>
            </a:pPr>
            <a:r>
              <a:rPr lang="en-IN" sz="1600" b="1" i="0" dirty="0">
                <a:effectLst/>
                <a:latin typeface="Söhne"/>
              </a:rPr>
              <a:t>Health and Safety Compliance</a:t>
            </a:r>
            <a:endParaRPr lang="en-IN" sz="1600" b="1" dirty="0">
              <a:latin typeface="Söhne"/>
            </a:endParaRPr>
          </a:p>
          <a:p>
            <a:pPr marL="285750" indent="-285750" algn="just">
              <a:buFont typeface="Arial" panose="020B0604020202020204" pitchFamily="34" charset="0"/>
              <a:buChar char="•"/>
            </a:pPr>
            <a:r>
              <a:rPr lang="en-US" sz="1600" b="1" i="0" dirty="0">
                <a:effectLst/>
                <a:latin typeface="Söhne"/>
              </a:rPr>
              <a:t>Food Delivery and Restaurant Trends</a:t>
            </a:r>
            <a:endParaRPr lang="en-IN" sz="1600" b="1" i="0" dirty="0">
              <a:effectLst/>
              <a:latin typeface="Söhne"/>
            </a:endParaRPr>
          </a:p>
          <a:p>
            <a:pPr marL="0" indent="0" algn="just"/>
            <a:r>
              <a:rPr lang="en-IN" sz="2000" b="1" dirty="0">
                <a:latin typeface="Söhne"/>
              </a:rPr>
              <a:t> ZOMATO </a:t>
            </a:r>
          </a:p>
          <a:p>
            <a:pPr marL="285750" indent="-285750" algn="just">
              <a:buFont typeface="Arial" panose="020B0604020202020204" pitchFamily="34" charset="0"/>
              <a:buChar char="•"/>
            </a:pPr>
            <a:r>
              <a:rPr lang="en-IN" sz="1600" b="1" i="0" dirty="0">
                <a:effectLst/>
                <a:latin typeface="Söhne"/>
              </a:rPr>
              <a:t>Improved User Experience</a:t>
            </a:r>
          </a:p>
          <a:p>
            <a:pPr marL="285750" indent="-285750" algn="just">
              <a:buFont typeface="Arial" panose="020B0604020202020204" pitchFamily="34" charset="0"/>
              <a:buChar char="•"/>
            </a:pPr>
            <a:r>
              <a:rPr lang="en-IN" sz="1600" b="1" i="0" dirty="0">
                <a:effectLst/>
                <a:latin typeface="Söhne"/>
              </a:rPr>
              <a:t>Marketing and Partnerships</a:t>
            </a:r>
            <a:endParaRPr lang="en-IN" sz="1600" b="1" dirty="0">
              <a:latin typeface="Söhne"/>
            </a:endParaRPr>
          </a:p>
          <a:p>
            <a:pPr marL="285750" indent="-285750" algn="just">
              <a:buFont typeface="Arial" panose="020B0604020202020204" pitchFamily="34" charset="0"/>
              <a:buChar char="•"/>
            </a:pPr>
            <a:r>
              <a:rPr lang="en-IN" sz="1600" b="1" i="0" dirty="0">
                <a:effectLst/>
                <a:latin typeface="Söhne"/>
              </a:rPr>
              <a:t>Market Expansion and Decision-Making</a:t>
            </a:r>
          </a:p>
          <a:p>
            <a:pPr marL="285750" indent="-285750" algn="just">
              <a:buFont typeface="Arial" panose="020B0604020202020204" pitchFamily="34" charset="0"/>
              <a:buChar char="•"/>
            </a:pPr>
            <a:r>
              <a:rPr lang="en-IN" sz="1600" b="1" i="0" dirty="0">
                <a:effectLst/>
                <a:latin typeface="Söhne"/>
              </a:rPr>
              <a:t>Operational Efficiency</a:t>
            </a:r>
          </a:p>
          <a:p>
            <a:pPr marL="285750" indent="-285750" algn="just">
              <a:buFont typeface="Arial" panose="020B0604020202020204" pitchFamily="34" charset="0"/>
              <a:buChar char="•"/>
            </a:pPr>
            <a:r>
              <a:rPr lang="en-IN" sz="1600" b="1" i="0" dirty="0">
                <a:effectLst/>
                <a:latin typeface="Söhne"/>
              </a:rPr>
              <a:t>Revenue Growth</a:t>
            </a:r>
            <a:endParaRPr lang="en-US" sz="2000" b="1" i="0" dirty="0">
              <a:effectLst/>
              <a:latin typeface="Söhne"/>
            </a:endParaRPr>
          </a:p>
          <a:p>
            <a:pPr marL="285750" indent="-285750" algn="just">
              <a:buFont typeface="Arial" panose="020B0604020202020204" pitchFamily="34" charset="0"/>
              <a:buChar char="•"/>
            </a:pPr>
            <a:endParaRPr lang="en-IN" sz="1600" b="1" i="0" dirty="0">
              <a:effectLst/>
              <a:latin typeface="Söhne"/>
            </a:endParaRPr>
          </a:p>
        </p:txBody>
      </p:sp>
      <p:sp>
        <p:nvSpPr>
          <p:cNvPr id="9" name="Picture Placeholder 8">
            <a:extLst>
              <a:ext uri="{FF2B5EF4-FFF2-40B4-BE49-F238E27FC236}">
                <a16:creationId xmlns:a16="http://schemas.microsoft.com/office/drawing/2014/main" id="{5D6AE8B7-E6BC-D797-5DE7-781C9247F0A9}"/>
              </a:ext>
            </a:extLst>
          </p:cNvPr>
          <p:cNvSpPr>
            <a:spLocks noGrp="1"/>
          </p:cNvSpPr>
          <p:nvPr>
            <p:ph type="pic" sz="quarter" idx="13"/>
          </p:nvPr>
        </p:nvSpPr>
        <p:spPr/>
        <p:txBody>
          <a:bodyPr/>
          <a:lstStyle/>
          <a:p>
            <a:endParaRPr lang="en-IN"/>
          </a:p>
        </p:txBody>
      </p:sp>
      <p:pic>
        <p:nvPicPr>
          <p:cNvPr id="11" name="Picture 10">
            <a:extLst>
              <a:ext uri="{FF2B5EF4-FFF2-40B4-BE49-F238E27FC236}">
                <a16:creationId xmlns:a16="http://schemas.microsoft.com/office/drawing/2014/main" id="{3FABF779-310D-49AF-D470-8A19B3E7F676}"/>
              </a:ext>
            </a:extLst>
          </p:cNvPr>
          <p:cNvPicPr>
            <a:picLocks noChangeAspect="1"/>
          </p:cNvPicPr>
          <p:nvPr/>
        </p:nvPicPr>
        <p:blipFill>
          <a:blip r:embed="rId3"/>
          <a:stretch>
            <a:fillRect/>
          </a:stretch>
        </p:blipFill>
        <p:spPr>
          <a:xfrm>
            <a:off x="5554494" y="1162614"/>
            <a:ext cx="6344263" cy="4372424"/>
          </a:xfrm>
          <a:prstGeom prst="rect">
            <a:avLst/>
          </a:prstGeom>
        </p:spPr>
      </p:pic>
    </p:spTree>
    <p:extLst>
      <p:ext uri="{BB962C8B-B14F-4D97-AF65-F5344CB8AC3E}">
        <p14:creationId xmlns:p14="http://schemas.microsoft.com/office/powerpoint/2010/main" val="420252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526F536-5EF1-4F19-AA94-E5010F28B872}"/>
              </a:ext>
            </a:extLst>
          </p:cNvPr>
          <p:cNvSpPr>
            <a:spLocks noGrp="1"/>
          </p:cNvSpPr>
          <p:nvPr>
            <p:ph type="title"/>
          </p:nvPr>
        </p:nvSpPr>
        <p:spPr>
          <a:xfrm>
            <a:off x="946521" y="145915"/>
            <a:ext cx="5217172" cy="1050587"/>
          </a:xfrm>
        </p:spPr>
        <p:txBody>
          <a:bodyPr/>
          <a:lstStyle/>
          <a:p>
            <a:r>
              <a:rPr lang="en-US" dirty="0"/>
              <a:t>CAUSES</a:t>
            </a:r>
          </a:p>
        </p:txBody>
      </p:sp>
      <p:sp>
        <p:nvSpPr>
          <p:cNvPr id="2" name="Content Placeholder 1">
            <a:extLst>
              <a:ext uri="{FF2B5EF4-FFF2-40B4-BE49-F238E27FC236}">
                <a16:creationId xmlns:a16="http://schemas.microsoft.com/office/drawing/2014/main" id="{4C168832-5612-B3D3-E681-06E73BA193C0}"/>
              </a:ext>
            </a:extLst>
          </p:cNvPr>
          <p:cNvSpPr>
            <a:spLocks noGrp="1"/>
          </p:cNvSpPr>
          <p:nvPr>
            <p:ph idx="1"/>
          </p:nvPr>
        </p:nvSpPr>
        <p:spPr>
          <a:xfrm>
            <a:off x="878827" y="1089498"/>
            <a:ext cx="5217173" cy="4926772"/>
          </a:xfrm>
        </p:spPr>
        <p:txBody>
          <a:bodyPr>
            <a:normAutofit lnSpcReduction="10000"/>
          </a:bodyPr>
          <a:lstStyle/>
          <a:p>
            <a:pPr algn="just"/>
            <a:r>
              <a:rPr lang="en-US" sz="1900" b="1" i="0" dirty="0">
                <a:solidFill>
                  <a:schemeClr val="tx1">
                    <a:lumMod val="95000"/>
                  </a:schemeClr>
                </a:solidFill>
                <a:effectLst/>
                <a:latin typeface="Söhne"/>
              </a:rPr>
              <a:t>Zomato analysis is conducted for various reasons, and there are several underlying causes or motivations for performing such an analysis. Here are some common causes for conducting a Zomato analysis</a:t>
            </a:r>
          </a:p>
          <a:p>
            <a:pPr marL="342900" indent="-342900" algn="just">
              <a:buFont typeface="Wingdings" panose="05000000000000000000" pitchFamily="2" charset="2"/>
              <a:buChar char="§"/>
            </a:pPr>
            <a:r>
              <a:rPr lang="en-IN" b="1" i="0" dirty="0">
                <a:effectLst/>
                <a:latin typeface="Söhne"/>
              </a:rPr>
              <a:t>Investment Decision-Making</a:t>
            </a:r>
          </a:p>
          <a:p>
            <a:pPr marL="342900" indent="-342900" algn="just">
              <a:buFont typeface="Wingdings" panose="05000000000000000000" pitchFamily="2" charset="2"/>
              <a:buChar char="§"/>
            </a:pPr>
            <a:r>
              <a:rPr lang="en-IN" b="1" i="0" dirty="0">
                <a:effectLst/>
                <a:latin typeface="Söhne"/>
              </a:rPr>
              <a:t>Business Strategy and Planning</a:t>
            </a:r>
            <a:endParaRPr lang="en-IN" b="1" dirty="0">
              <a:latin typeface="Söhne"/>
            </a:endParaRPr>
          </a:p>
          <a:p>
            <a:pPr marL="342900" indent="-342900" algn="just">
              <a:buFont typeface="Wingdings" panose="05000000000000000000" pitchFamily="2" charset="2"/>
              <a:buChar char="§"/>
            </a:pPr>
            <a:r>
              <a:rPr lang="en-IN" b="1" i="0" dirty="0">
                <a:effectLst/>
                <a:latin typeface="Söhne"/>
              </a:rPr>
              <a:t>Market Research</a:t>
            </a:r>
          </a:p>
          <a:p>
            <a:pPr marL="342900" indent="-342900" algn="just">
              <a:buFont typeface="Wingdings" panose="05000000000000000000" pitchFamily="2" charset="2"/>
              <a:buChar char="§"/>
            </a:pPr>
            <a:r>
              <a:rPr lang="en-IN" b="1" i="0" dirty="0">
                <a:effectLst/>
                <a:latin typeface="Söhne"/>
              </a:rPr>
              <a:t>Financial Performance Evaluation</a:t>
            </a:r>
          </a:p>
          <a:p>
            <a:pPr marL="342900" indent="-342900" algn="just">
              <a:buFont typeface="Wingdings" panose="05000000000000000000" pitchFamily="2" charset="2"/>
              <a:buChar char="§"/>
            </a:pPr>
            <a:r>
              <a:rPr lang="en-IN" b="1" i="0" dirty="0">
                <a:effectLst/>
                <a:latin typeface="Söhne"/>
              </a:rPr>
              <a:t>User Experience Enhancement</a:t>
            </a:r>
            <a:endParaRPr lang="en-IN" b="1" dirty="0">
              <a:latin typeface="Söhne"/>
            </a:endParaRPr>
          </a:p>
          <a:p>
            <a:pPr marL="342900" indent="-342900" algn="just">
              <a:buFont typeface="Wingdings" panose="05000000000000000000" pitchFamily="2" charset="2"/>
              <a:buChar char="§"/>
            </a:pPr>
            <a:r>
              <a:rPr lang="en-IN" b="1" i="0" dirty="0">
                <a:effectLst/>
                <a:latin typeface="Söhne"/>
              </a:rPr>
              <a:t>Stock Performance Evaluation</a:t>
            </a:r>
          </a:p>
          <a:p>
            <a:pPr marL="342900" indent="-342900" algn="just">
              <a:buFont typeface="Wingdings" panose="05000000000000000000" pitchFamily="2" charset="2"/>
              <a:buChar char="§"/>
            </a:pPr>
            <a:r>
              <a:rPr lang="en-IN" b="1" i="0" dirty="0">
                <a:effectLst/>
                <a:latin typeface="Söhne"/>
              </a:rPr>
              <a:t>Community Feedback and Support</a:t>
            </a:r>
          </a:p>
          <a:p>
            <a:pPr marL="342900" indent="-342900" algn="just">
              <a:buFont typeface="Wingdings" panose="05000000000000000000" pitchFamily="2" charset="2"/>
              <a:buChar char="§"/>
            </a:pPr>
            <a:r>
              <a:rPr lang="en-IN" b="1" i="0" dirty="0">
                <a:effectLst/>
                <a:latin typeface="Söhne"/>
              </a:rPr>
              <a:t>Environmental and Social Impact</a:t>
            </a:r>
          </a:p>
          <a:p>
            <a:pPr marL="342900" indent="-342900" algn="just">
              <a:buFont typeface="Wingdings" panose="05000000000000000000" pitchFamily="2" charset="2"/>
              <a:buChar char="§"/>
            </a:pPr>
            <a:endParaRPr lang="en-US" b="0" i="0" dirty="0">
              <a:solidFill>
                <a:schemeClr val="tx1">
                  <a:lumMod val="95000"/>
                </a:schemeClr>
              </a:solidFill>
              <a:effectLst/>
              <a:latin typeface="Söhne"/>
            </a:endParaRPr>
          </a:p>
          <a:p>
            <a:pPr marL="342900" indent="-342900" algn="just">
              <a:buFont typeface="Wingdings" panose="05000000000000000000" pitchFamily="2" charset="2"/>
              <a:buChar char="q"/>
            </a:pPr>
            <a:endParaRPr lang="en-IN" dirty="0">
              <a:solidFill>
                <a:schemeClr val="tx1">
                  <a:lumMod val="95000"/>
                </a:schemeClr>
              </a:solidFill>
            </a:endParaRPr>
          </a:p>
        </p:txBody>
      </p:sp>
      <p:pic>
        <p:nvPicPr>
          <p:cNvPr id="3074" name="Picture 2">
            <a:extLst>
              <a:ext uri="{FF2B5EF4-FFF2-40B4-BE49-F238E27FC236}">
                <a16:creationId xmlns:a16="http://schemas.microsoft.com/office/drawing/2014/main" id="{073DE0B4-381E-0507-09BB-786A45861A13}"/>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3567" r="13567"/>
          <a:stretch>
            <a:fillRect/>
          </a:stretch>
        </p:blipFill>
        <p:spPr bwMode="auto">
          <a:xfrm>
            <a:off x="6604092" y="1747592"/>
            <a:ext cx="4978308" cy="4088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99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7D1952-6A28-4EFF-BDD5-BD4D64C67CE8}"/>
              </a:ext>
            </a:extLst>
          </p:cNvPr>
          <p:cNvSpPr>
            <a:spLocks noGrp="1"/>
          </p:cNvSpPr>
          <p:nvPr>
            <p:ph type="title"/>
          </p:nvPr>
        </p:nvSpPr>
        <p:spPr>
          <a:xfrm>
            <a:off x="946521" y="126461"/>
            <a:ext cx="5217172" cy="1245139"/>
          </a:xfrm>
        </p:spPr>
        <p:txBody>
          <a:bodyPr>
            <a:normAutofit fontScale="90000"/>
          </a:bodyPr>
          <a:lstStyle/>
          <a:p>
            <a:r>
              <a:rPr lang="en-US" dirty="0"/>
              <a:t>BUSINESS OBJECTIVE</a:t>
            </a:r>
          </a:p>
        </p:txBody>
      </p:sp>
      <p:sp>
        <p:nvSpPr>
          <p:cNvPr id="2" name="Content Placeholder 1">
            <a:extLst>
              <a:ext uri="{FF2B5EF4-FFF2-40B4-BE49-F238E27FC236}">
                <a16:creationId xmlns:a16="http://schemas.microsoft.com/office/drawing/2014/main" id="{D0D4884C-1AE3-8C7A-AFED-0EEB98AB85E3}"/>
              </a:ext>
            </a:extLst>
          </p:cNvPr>
          <p:cNvSpPr>
            <a:spLocks noGrp="1"/>
          </p:cNvSpPr>
          <p:nvPr>
            <p:ph idx="1"/>
          </p:nvPr>
        </p:nvSpPr>
        <p:spPr>
          <a:xfrm>
            <a:off x="946520" y="1245140"/>
            <a:ext cx="5217173" cy="4853790"/>
          </a:xfrm>
        </p:spPr>
        <p:txBody>
          <a:bodyPr>
            <a:normAutofit fontScale="92500" lnSpcReduction="10000"/>
          </a:bodyPr>
          <a:lstStyle/>
          <a:p>
            <a:pPr algn="just"/>
            <a:r>
              <a:rPr lang="en-US" sz="1800" b="1" i="0" dirty="0">
                <a:effectLst/>
                <a:latin typeface="Söhne"/>
              </a:rPr>
              <a:t>The business objectives of Zomato analysis are aligned with the company's goals and strategies to enhance its food delivery and restaurant discovery platform. Zomato leverages data analysis to achieve various key business objectives, including.</a:t>
            </a:r>
          </a:p>
          <a:p>
            <a:pPr marL="342900" indent="-342900">
              <a:buFont typeface="Wingdings" panose="05000000000000000000" pitchFamily="2" charset="2"/>
              <a:buChar char="§"/>
            </a:pPr>
            <a:r>
              <a:rPr lang="en-IN" sz="2200" b="1" i="0" dirty="0">
                <a:effectLst/>
                <a:latin typeface="Söhne"/>
              </a:rPr>
              <a:t>Market Research and Positioning</a:t>
            </a:r>
            <a:endParaRPr lang="en-US" sz="2200" dirty="0">
              <a:solidFill>
                <a:srgbClr val="374151"/>
              </a:solidFill>
              <a:latin typeface="Söhne"/>
            </a:endParaRPr>
          </a:p>
          <a:p>
            <a:pPr marL="342900" indent="-342900">
              <a:buFont typeface="Wingdings" panose="05000000000000000000" pitchFamily="2" charset="2"/>
              <a:buChar char="§"/>
            </a:pPr>
            <a:r>
              <a:rPr lang="en-IN" sz="2200" b="1" i="0" dirty="0">
                <a:effectLst/>
                <a:latin typeface="Söhne"/>
              </a:rPr>
              <a:t>Financial Performance Evaluation</a:t>
            </a:r>
          </a:p>
          <a:p>
            <a:pPr marL="342900" indent="-342900">
              <a:buFont typeface="Wingdings" panose="05000000000000000000" pitchFamily="2" charset="2"/>
              <a:buChar char="§"/>
            </a:pPr>
            <a:r>
              <a:rPr lang="en-IN" sz="2200" b="1" i="0" dirty="0">
                <a:effectLst/>
                <a:latin typeface="Söhne"/>
              </a:rPr>
              <a:t>User Experience Enhancement</a:t>
            </a:r>
            <a:endParaRPr lang="en-IN" sz="2200" b="1" dirty="0">
              <a:latin typeface="Söhne"/>
            </a:endParaRPr>
          </a:p>
          <a:p>
            <a:pPr marL="342900" indent="-342900">
              <a:buFont typeface="Wingdings" panose="05000000000000000000" pitchFamily="2" charset="2"/>
              <a:buChar char="§"/>
            </a:pPr>
            <a:r>
              <a:rPr lang="en-IN" sz="2200" b="1" i="0" dirty="0">
                <a:effectLst/>
                <a:latin typeface="Söhne"/>
              </a:rPr>
              <a:t>Competition Assessment</a:t>
            </a:r>
          </a:p>
          <a:p>
            <a:pPr marL="342900" indent="-342900">
              <a:buFont typeface="Wingdings" panose="05000000000000000000" pitchFamily="2" charset="2"/>
              <a:buChar char="§"/>
            </a:pPr>
            <a:r>
              <a:rPr lang="en-IN" sz="2200" b="1" i="0" dirty="0">
                <a:effectLst/>
                <a:latin typeface="Söhne"/>
              </a:rPr>
              <a:t>Government and Regulatory Compliance</a:t>
            </a:r>
            <a:r>
              <a:rPr lang="en-IN" sz="2200" b="0" i="0" dirty="0">
                <a:solidFill>
                  <a:srgbClr val="374151"/>
                </a:solidFill>
                <a:effectLst/>
                <a:latin typeface="Söhne"/>
              </a:rPr>
              <a:t>:</a:t>
            </a:r>
            <a:endParaRPr lang="en-IN" sz="2200" b="1" dirty="0">
              <a:solidFill>
                <a:srgbClr val="374151"/>
              </a:solidFill>
              <a:latin typeface="Söhne"/>
            </a:endParaRPr>
          </a:p>
          <a:p>
            <a:pPr marL="342900" indent="-342900">
              <a:buFont typeface="Wingdings" panose="05000000000000000000" pitchFamily="2" charset="2"/>
              <a:buChar char="§"/>
            </a:pPr>
            <a:r>
              <a:rPr lang="en-IN" sz="2200" b="1" i="0" dirty="0">
                <a:effectLst/>
                <a:latin typeface="Söhne"/>
              </a:rPr>
              <a:t>Stock Performance Evaluation</a:t>
            </a:r>
          </a:p>
          <a:p>
            <a:pPr marL="342900" indent="-342900">
              <a:buFont typeface="Wingdings" panose="05000000000000000000" pitchFamily="2" charset="2"/>
              <a:buChar char="§"/>
            </a:pPr>
            <a:r>
              <a:rPr lang="en-IN" sz="2200" b="1" i="0" dirty="0">
                <a:effectLst/>
                <a:latin typeface="Söhne"/>
              </a:rPr>
              <a:t>Community Feedback and Support</a:t>
            </a:r>
          </a:p>
          <a:p>
            <a:pPr marL="342900" indent="-342900">
              <a:buFont typeface="Wingdings" panose="05000000000000000000" pitchFamily="2" charset="2"/>
              <a:buChar char="§"/>
            </a:pPr>
            <a:r>
              <a:rPr lang="en-IN" sz="2200" b="1" i="0" dirty="0">
                <a:effectLst/>
                <a:latin typeface="Söhne"/>
              </a:rPr>
              <a:t>Environmental and Social Impact</a:t>
            </a:r>
          </a:p>
          <a:p>
            <a:pPr marL="342900" indent="-342900">
              <a:buFont typeface="Wingdings" panose="05000000000000000000" pitchFamily="2" charset="2"/>
              <a:buChar char="§"/>
            </a:pPr>
            <a:r>
              <a:rPr lang="en-IN" sz="2200" b="1" i="0" dirty="0">
                <a:effectLst/>
                <a:latin typeface="Söhne"/>
              </a:rPr>
              <a:t>Enhancing User Experience</a:t>
            </a:r>
          </a:p>
          <a:p>
            <a:pPr marL="342900" indent="-342900">
              <a:buFont typeface="Wingdings" panose="05000000000000000000" pitchFamily="2" charset="2"/>
              <a:buChar char="§"/>
            </a:pPr>
            <a:r>
              <a:rPr lang="en-IN" sz="2200" b="1" i="0" dirty="0">
                <a:effectLst/>
                <a:latin typeface="Söhne"/>
              </a:rPr>
              <a:t>Personalized Recommendations</a:t>
            </a:r>
            <a:endParaRPr lang="en-US" sz="2200" b="1" i="0" dirty="0">
              <a:solidFill>
                <a:srgbClr val="374151"/>
              </a:solidFill>
              <a:effectLst/>
              <a:latin typeface="Söhne"/>
            </a:endParaRPr>
          </a:p>
          <a:p>
            <a:pPr marL="342900" indent="-342900">
              <a:buFont typeface="Wingdings" panose="05000000000000000000" pitchFamily="2" charset="2"/>
              <a:buChar char="§"/>
            </a:pPr>
            <a:endParaRPr lang="en-IN" dirty="0"/>
          </a:p>
        </p:txBody>
      </p:sp>
      <p:pic>
        <p:nvPicPr>
          <p:cNvPr id="4100" name="Picture 4">
            <a:extLst>
              <a:ext uri="{FF2B5EF4-FFF2-40B4-BE49-F238E27FC236}">
                <a16:creationId xmlns:a16="http://schemas.microsoft.com/office/drawing/2014/main" id="{CEF10A22-AD38-29A1-2556-6C9D67EE7B79}"/>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883" r="883"/>
          <a:stretch>
            <a:fillRect/>
          </a:stretch>
        </p:blipFill>
        <p:spPr bwMode="auto">
          <a:xfrm>
            <a:off x="6469627" y="1747592"/>
            <a:ext cx="5299586" cy="397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06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p:txBody>
          <a:bodyPr>
            <a:normAutofit/>
          </a:bodyPr>
          <a:lstStyle/>
          <a:p>
            <a:r>
              <a:rPr lang="en-US" sz="3200" dirty="0"/>
              <a:t> Calendar Table using the Column </a:t>
            </a:r>
            <a:r>
              <a:rPr lang="en-US" sz="3200" dirty="0" err="1"/>
              <a:t>Datekey</a:t>
            </a:r>
            <a:endParaRPr lang="en-US" sz="3200" dirty="0"/>
          </a:p>
        </p:txBody>
      </p:sp>
      <p:pic>
        <p:nvPicPr>
          <p:cNvPr id="4" name="Picture Placeholder 3">
            <a:extLst>
              <a:ext uri="{FF2B5EF4-FFF2-40B4-BE49-F238E27FC236}">
                <a16:creationId xmlns:a16="http://schemas.microsoft.com/office/drawing/2014/main" id="{5D666F68-38AE-3F15-507D-400347F2329D}"/>
              </a:ext>
            </a:extLst>
          </p:cNvPr>
          <p:cNvPicPr>
            <a:picLocks noGrp="1" noChangeAspect="1"/>
          </p:cNvPicPr>
          <p:nvPr>
            <p:ph type="pic" sz="quarter" idx="13"/>
          </p:nvPr>
        </p:nvPicPr>
        <p:blipFill>
          <a:blip r:embed="rId3"/>
          <a:srcRect l="18517" r="18517"/>
          <a:stretch/>
        </p:blipFill>
        <p:spPr>
          <a:xfrm>
            <a:off x="6459166" y="1361872"/>
            <a:ext cx="5496128" cy="4854102"/>
          </a:xfrm>
        </p:spPr>
      </p:pic>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8</a:t>
            </a:fld>
            <a:endParaRPr lang="en-US" dirty="0">
              <a:solidFill>
                <a:srgbClr val="898989"/>
              </a:solidFill>
            </a:endParaRPr>
          </a:p>
        </p:txBody>
      </p:sp>
      <p:sp>
        <p:nvSpPr>
          <p:cNvPr id="11" name="Content Placeholder 10">
            <a:extLst>
              <a:ext uri="{FF2B5EF4-FFF2-40B4-BE49-F238E27FC236}">
                <a16:creationId xmlns:a16="http://schemas.microsoft.com/office/drawing/2014/main" id="{F457B96A-9658-4609-5BF2-2E152F473428}"/>
              </a:ext>
            </a:extLst>
          </p:cNvPr>
          <p:cNvSpPr>
            <a:spLocks noGrp="1"/>
          </p:cNvSpPr>
          <p:nvPr>
            <p:ph idx="1"/>
          </p:nvPr>
        </p:nvSpPr>
        <p:spPr/>
        <p:txBody>
          <a:bodyPr>
            <a:normAutofit/>
          </a:bodyPr>
          <a:lstStyle/>
          <a:p>
            <a:pPr marL="342900" indent="-342900">
              <a:buFont typeface="Arial" panose="020B0604020202020204" pitchFamily="34" charset="0"/>
              <a:buChar char="•"/>
            </a:pPr>
            <a:r>
              <a:rPr lang="en-IN" sz="1800" b="1" i="0" dirty="0">
                <a:effectLst/>
                <a:latin typeface="Söhne"/>
              </a:rPr>
              <a:t>Year (data key)</a:t>
            </a:r>
          </a:p>
          <a:p>
            <a:pPr marL="342900" indent="-342900">
              <a:buFont typeface="Arial" panose="020B0604020202020204" pitchFamily="34" charset="0"/>
              <a:buChar char="•"/>
            </a:pPr>
            <a:r>
              <a:rPr lang="en-IN" sz="1800" b="1" i="0" dirty="0" err="1">
                <a:effectLst/>
                <a:latin typeface="Söhne"/>
              </a:rPr>
              <a:t>MonthNo</a:t>
            </a:r>
            <a:r>
              <a:rPr lang="en-IN" sz="1800" b="1" i="0" dirty="0">
                <a:effectLst/>
                <a:latin typeface="Söhne"/>
              </a:rPr>
              <a:t> (data key)</a:t>
            </a:r>
            <a:endParaRPr lang="en-IN" sz="1800" b="1" dirty="0">
              <a:latin typeface="Söhne"/>
            </a:endParaRPr>
          </a:p>
          <a:p>
            <a:pPr marL="342900" indent="-342900">
              <a:buFont typeface="Arial" panose="020B0604020202020204" pitchFamily="34" charset="0"/>
              <a:buChar char="•"/>
            </a:pPr>
            <a:r>
              <a:rPr lang="en-IN" sz="1600" b="1" i="0" dirty="0" err="1">
                <a:effectLst/>
                <a:latin typeface="Söhne"/>
              </a:rPr>
              <a:t>MonthFullName</a:t>
            </a:r>
            <a:r>
              <a:rPr lang="en-IN" sz="1600" b="1" i="0" dirty="0">
                <a:effectLst/>
                <a:latin typeface="Söhne"/>
              </a:rPr>
              <a:t> (data key)=</a:t>
            </a:r>
            <a:r>
              <a:rPr lang="en-IN" sz="1600" b="1" i="0" dirty="0">
                <a:effectLst/>
                <a:latin typeface="Söhne Mono"/>
              </a:rPr>
              <a:t> TEXT(</a:t>
            </a:r>
            <a:r>
              <a:rPr lang="en-IN" sz="1600" b="1" i="0" dirty="0" err="1">
                <a:effectLst/>
                <a:latin typeface="Söhne Mono"/>
              </a:rPr>
              <a:t>DateKey</a:t>
            </a:r>
            <a:r>
              <a:rPr lang="en-IN" sz="1600" b="1" i="0" dirty="0">
                <a:effectLst/>
                <a:latin typeface="Söhne Mono"/>
              </a:rPr>
              <a:t>, "MMMM")</a:t>
            </a:r>
            <a:endParaRPr lang="en-IN" sz="1600" b="1" i="0" dirty="0">
              <a:effectLst/>
              <a:latin typeface="Söhne"/>
            </a:endParaRPr>
          </a:p>
          <a:p>
            <a:pPr marL="342900" indent="-342900">
              <a:buFont typeface="Arial" panose="020B0604020202020204" pitchFamily="34" charset="0"/>
              <a:buChar char="•"/>
            </a:pPr>
            <a:r>
              <a:rPr lang="en-IN" sz="1600" b="1" i="0" dirty="0">
                <a:effectLst/>
                <a:latin typeface="Söhne"/>
              </a:rPr>
              <a:t>Quarter (data key)=</a:t>
            </a:r>
            <a:r>
              <a:rPr lang="en-US" sz="1600" b="1" i="0" dirty="0">
                <a:solidFill>
                  <a:schemeClr val="tx1">
                    <a:lumMod val="95000"/>
                  </a:schemeClr>
                </a:solidFill>
                <a:effectLst/>
                <a:latin typeface="Söhne"/>
              </a:rPr>
              <a:t> CHOOSE(MATCH(Month(</a:t>
            </a:r>
            <a:r>
              <a:rPr lang="en-US" sz="1600" b="1" i="0" dirty="0" err="1">
                <a:solidFill>
                  <a:schemeClr val="tx1">
                    <a:lumMod val="95000"/>
                  </a:schemeClr>
                </a:solidFill>
                <a:effectLst/>
                <a:latin typeface="Söhne"/>
              </a:rPr>
              <a:t>DateKey</a:t>
            </a:r>
            <a:r>
              <a:rPr lang="en-US" sz="1600" b="1" i="0" dirty="0">
                <a:solidFill>
                  <a:schemeClr val="tx1">
                    <a:lumMod val="95000"/>
                  </a:schemeClr>
                </a:solidFill>
                <a:effectLst/>
                <a:latin typeface="Söhne"/>
              </a:rPr>
              <a:t>),{1,4,7,10}), "Q1",     "Q2", "Q3", "Q4")</a:t>
            </a:r>
          </a:p>
          <a:p>
            <a:pPr marL="342900" indent="-342900">
              <a:buFont typeface="Arial" panose="020B0604020202020204" pitchFamily="34" charset="0"/>
              <a:buChar char="•"/>
            </a:pPr>
            <a:r>
              <a:rPr lang="en-IN" sz="1600" b="1" i="0" dirty="0" err="1">
                <a:effectLst/>
                <a:latin typeface="Söhne"/>
              </a:rPr>
              <a:t>YearMonth</a:t>
            </a:r>
            <a:r>
              <a:rPr lang="en-IN" sz="1600" b="1" i="0" dirty="0">
                <a:effectLst/>
                <a:latin typeface="Söhne"/>
              </a:rPr>
              <a:t> ()</a:t>
            </a:r>
            <a:r>
              <a:rPr lang="en-IN" sz="1500" b="1" i="0" dirty="0">
                <a:effectLst/>
                <a:latin typeface="Söhne"/>
              </a:rPr>
              <a:t>=</a:t>
            </a:r>
            <a:r>
              <a:rPr lang="en-IN" sz="1500" b="1" i="0" dirty="0">
                <a:effectLst/>
                <a:latin typeface="Söhne Mono"/>
              </a:rPr>
              <a:t> TEXT(</a:t>
            </a:r>
            <a:r>
              <a:rPr lang="en-IN" sz="1500" b="1" i="0" dirty="0" err="1">
                <a:effectLst/>
                <a:latin typeface="Söhne Mono"/>
              </a:rPr>
              <a:t>DateKey</a:t>
            </a:r>
            <a:r>
              <a:rPr lang="en-IN" sz="1500" b="1" i="0" dirty="0">
                <a:effectLst/>
                <a:latin typeface="Söhne Mono"/>
              </a:rPr>
              <a:t>, "</a:t>
            </a:r>
            <a:r>
              <a:rPr lang="en-IN" sz="1500" b="1" i="0" dirty="0" err="1">
                <a:effectLst/>
                <a:latin typeface="Söhne Mono"/>
              </a:rPr>
              <a:t>yyyy</a:t>
            </a:r>
            <a:r>
              <a:rPr lang="en-IN" sz="1500" b="1" i="0" dirty="0">
                <a:effectLst/>
                <a:latin typeface="Söhne Mono"/>
              </a:rPr>
              <a:t>-mmm")</a:t>
            </a:r>
            <a:endParaRPr lang="en-US" sz="2000" b="1" i="0" dirty="0">
              <a:effectLst/>
              <a:latin typeface="Söhne"/>
            </a:endParaRPr>
          </a:p>
          <a:p>
            <a:pPr marL="342900" indent="-342900">
              <a:buFont typeface="Arial" panose="020B0604020202020204" pitchFamily="34" charset="0"/>
              <a:buChar char="•"/>
            </a:pPr>
            <a:r>
              <a:rPr lang="en-IN" sz="1600" b="1" i="0" dirty="0" err="1">
                <a:effectLst/>
                <a:latin typeface="Söhne"/>
              </a:rPr>
              <a:t>WeekdayNo</a:t>
            </a:r>
            <a:r>
              <a:rPr lang="en-IN" sz="1600" b="1" i="0" dirty="0">
                <a:effectLst/>
                <a:latin typeface="Söhne"/>
              </a:rPr>
              <a:t> ()=</a:t>
            </a:r>
            <a:r>
              <a:rPr lang="en-IN" sz="1200" b="1" i="0" dirty="0">
                <a:solidFill>
                  <a:srgbClr val="111827"/>
                </a:solidFill>
                <a:effectLst/>
                <a:latin typeface="Söhne Mono"/>
              </a:rPr>
              <a:t> </a:t>
            </a:r>
            <a:r>
              <a:rPr lang="en-IN" sz="1500" b="1" i="0" dirty="0">
                <a:effectLst/>
                <a:latin typeface="Söhne Mono"/>
              </a:rPr>
              <a:t>WEEKDAY(DateKey,2)</a:t>
            </a:r>
            <a:endParaRPr lang="en-IN" sz="1500" b="1" i="0" dirty="0">
              <a:effectLst/>
              <a:latin typeface="Söhne"/>
            </a:endParaRPr>
          </a:p>
          <a:p>
            <a:pPr marL="342900" indent="-342900">
              <a:buFont typeface="Arial" panose="020B0604020202020204" pitchFamily="34" charset="0"/>
              <a:buChar char="•"/>
            </a:pPr>
            <a:r>
              <a:rPr lang="en-IN" sz="1600" b="1" i="0" dirty="0" err="1">
                <a:effectLst/>
                <a:latin typeface="Söhne"/>
              </a:rPr>
              <a:t>WeekdayName</a:t>
            </a:r>
            <a:r>
              <a:rPr lang="en-IN" sz="1600" b="1" dirty="0">
                <a:latin typeface="Söhne"/>
              </a:rPr>
              <a:t>()=</a:t>
            </a:r>
            <a:r>
              <a:rPr lang="en-IN" sz="1600" b="1" i="0" dirty="0">
                <a:solidFill>
                  <a:srgbClr val="111827"/>
                </a:solidFill>
                <a:effectLst/>
                <a:latin typeface="Söhne Mono"/>
              </a:rPr>
              <a:t> </a:t>
            </a:r>
            <a:r>
              <a:rPr lang="en-IN" sz="1600" b="1" i="0" dirty="0">
                <a:solidFill>
                  <a:schemeClr val="tx2"/>
                </a:solidFill>
                <a:effectLst/>
                <a:latin typeface="Söhne Mono"/>
              </a:rPr>
              <a:t>TEXT(</a:t>
            </a:r>
            <a:r>
              <a:rPr lang="en-IN" sz="1600" b="1" i="0" dirty="0" err="1">
                <a:solidFill>
                  <a:schemeClr val="tx2"/>
                </a:solidFill>
                <a:effectLst/>
                <a:latin typeface="Söhne Mono"/>
              </a:rPr>
              <a:t>DateKey</a:t>
            </a:r>
            <a:r>
              <a:rPr lang="en-IN" sz="1600" b="1" i="0" dirty="0">
                <a:solidFill>
                  <a:schemeClr val="tx2"/>
                </a:solidFill>
                <a:effectLst/>
                <a:latin typeface="Söhne Mono"/>
              </a:rPr>
              <a:t>, "</a:t>
            </a:r>
            <a:r>
              <a:rPr lang="en-IN" sz="1600" b="1" i="0" dirty="0" err="1">
                <a:solidFill>
                  <a:schemeClr val="tx2"/>
                </a:solidFill>
                <a:effectLst/>
                <a:latin typeface="Söhne Mono"/>
              </a:rPr>
              <a:t>dddd</a:t>
            </a:r>
            <a:r>
              <a:rPr lang="en-IN" sz="1600" b="1" i="0" dirty="0">
                <a:solidFill>
                  <a:schemeClr val="tx2"/>
                </a:solidFill>
                <a:effectLst/>
                <a:latin typeface="Söhne Mono"/>
              </a:rPr>
              <a:t>")</a:t>
            </a:r>
          </a:p>
          <a:p>
            <a:pPr marL="342900" indent="-342900">
              <a:buFont typeface="Arial" panose="020B0604020202020204" pitchFamily="34" charset="0"/>
              <a:buChar char="•"/>
            </a:pPr>
            <a:r>
              <a:rPr lang="en-IN" sz="1600" b="1" i="0" dirty="0" err="1">
                <a:effectLst/>
                <a:latin typeface="Söhne"/>
              </a:rPr>
              <a:t>FinancialMonth</a:t>
            </a:r>
            <a:r>
              <a:rPr lang="en-IN" sz="1600" b="1" i="0" dirty="0">
                <a:effectLst/>
                <a:latin typeface="Söhne"/>
              </a:rPr>
              <a:t> ()=</a:t>
            </a:r>
            <a:r>
              <a:rPr lang="en-US" sz="1600" b="1" i="0" dirty="0">
                <a:effectLst/>
                <a:latin typeface="Söhne"/>
              </a:rPr>
              <a:t> =IF(MONTH(</a:t>
            </a:r>
            <a:r>
              <a:rPr lang="en-US" sz="1600" b="1" i="0" dirty="0" err="1">
                <a:effectLst/>
                <a:latin typeface="Söhne"/>
              </a:rPr>
              <a:t>DateKey</a:t>
            </a:r>
            <a:r>
              <a:rPr lang="en-US" sz="1600" b="1" i="0" dirty="0">
                <a:effectLst/>
                <a:latin typeface="Söhne"/>
              </a:rPr>
              <a:t>) &lt; 4, "FM" &amp; MONTH(</a:t>
            </a:r>
            <a:r>
              <a:rPr lang="en-US" sz="1600" b="1" i="0" dirty="0" err="1">
                <a:effectLst/>
                <a:latin typeface="Söhne"/>
              </a:rPr>
              <a:t>DateKey</a:t>
            </a:r>
            <a:r>
              <a:rPr lang="en-US" sz="1600" b="1" i="0" dirty="0">
                <a:effectLst/>
                <a:latin typeface="Söhne"/>
              </a:rPr>
              <a:t>) + 9, "FM" &amp; MONTH(</a:t>
            </a:r>
            <a:r>
              <a:rPr lang="en-US" sz="1600" b="1" i="0" dirty="0" err="1">
                <a:effectLst/>
                <a:latin typeface="Söhne"/>
              </a:rPr>
              <a:t>DateKey</a:t>
            </a:r>
            <a:r>
              <a:rPr lang="en-US" sz="1600" b="1" i="0" dirty="0">
                <a:effectLst/>
                <a:latin typeface="Söhne"/>
              </a:rPr>
              <a:t>) - 3)</a:t>
            </a:r>
          </a:p>
          <a:p>
            <a:pPr marL="342900" indent="-342900">
              <a:buFont typeface="Arial" panose="020B0604020202020204" pitchFamily="34" charset="0"/>
              <a:buChar char="•"/>
            </a:pPr>
            <a:r>
              <a:rPr lang="en-IN" sz="1600" b="1" i="0" dirty="0" err="1">
                <a:effectLst/>
                <a:latin typeface="Söhne"/>
              </a:rPr>
              <a:t>FinancialQuarter</a:t>
            </a:r>
            <a:r>
              <a:rPr lang="en-IN" sz="1600" b="1" i="0" dirty="0">
                <a:effectLst/>
                <a:latin typeface="Söhne"/>
              </a:rPr>
              <a:t> ()=</a:t>
            </a:r>
            <a:r>
              <a:rPr lang="en-US" sz="1600" b="1" i="0" dirty="0">
                <a:effectLst/>
                <a:latin typeface="Söhne"/>
              </a:rPr>
              <a:t> =CHOOSE(MATCH(MONTH(</a:t>
            </a:r>
            <a:r>
              <a:rPr lang="en-US" sz="1600" b="1" i="0" dirty="0" err="1">
                <a:effectLst/>
                <a:latin typeface="Söhne"/>
              </a:rPr>
              <a:t>DateKey</a:t>
            </a:r>
            <a:r>
              <a:rPr lang="en-US" sz="1600" b="1" i="0" dirty="0">
                <a:effectLst/>
                <a:latin typeface="Söhne"/>
              </a:rPr>
              <a:t>),{1,4,7,10}), "FQ4", "FQ1", "FQ2", "FQ3")</a:t>
            </a:r>
          </a:p>
          <a:p>
            <a:pPr marL="0" indent="0"/>
            <a:endParaRPr lang="en-IN" sz="2000" b="1" i="0" dirty="0">
              <a:solidFill>
                <a:schemeClr val="tx2"/>
              </a:solidFill>
              <a:effectLst/>
              <a:latin typeface="Söhne"/>
            </a:endParaRPr>
          </a:p>
          <a:p>
            <a:endParaRPr lang="en-IN" sz="2000" dirty="0"/>
          </a:p>
        </p:txBody>
      </p:sp>
    </p:spTree>
    <p:extLst>
      <p:ext uri="{BB962C8B-B14F-4D97-AF65-F5344CB8AC3E}">
        <p14:creationId xmlns:p14="http://schemas.microsoft.com/office/powerpoint/2010/main" val="407926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p:txBody>
          <a:bodyPr>
            <a:normAutofit fontScale="90000"/>
          </a:bodyPr>
          <a:lstStyle/>
          <a:p>
            <a:r>
              <a:rPr lang="en-US" sz="3200" dirty="0"/>
              <a:t> Numbers of </a:t>
            </a:r>
            <a:r>
              <a:rPr lang="en-US" sz="3200" dirty="0" err="1"/>
              <a:t>Resturants</a:t>
            </a:r>
            <a:r>
              <a:rPr lang="en-US" sz="3200" dirty="0"/>
              <a:t> based on City and Country</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9</a:t>
            </a:fld>
            <a:endParaRPr lang="en-US" dirty="0">
              <a:solidFill>
                <a:srgbClr val="898989"/>
              </a:solidFill>
            </a:endParaRPr>
          </a:p>
        </p:txBody>
      </p:sp>
      <p:sp>
        <p:nvSpPr>
          <p:cNvPr id="11" name="Content Placeholder 10">
            <a:extLst>
              <a:ext uri="{FF2B5EF4-FFF2-40B4-BE49-F238E27FC236}">
                <a16:creationId xmlns:a16="http://schemas.microsoft.com/office/drawing/2014/main" id="{F457B96A-9658-4609-5BF2-2E152F473428}"/>
              </a:ext>
            </a:extLst>
          </p:cNvPr>
          <p:cNvSpPr>
            <a:spLocks noGrp="1"/>
          </p:cNvSpPr>
          <p:nvPr>
            <p:ph idx="1"/>
          </p:nvPr>
        </p:nvSpPr>
        <p:spPr/>
        <p:txBody>
          <a:bodyPr>
            <a:normAutofit/>
          </a:bodyPr>
          <a:lstStyle/>
          <a:p>
            <a:pPr marL="342900" indent="-342900">
              <a:buFont typeface="Arial" panose="020B0604020202020204" pitchFamily="34" charset="0"/>
              <a:buChar char="•"/>
            </a:pPr>
            <a:r>
              <a:rPr lang="en-IN" sz="2000" dirty="0"/>
              <a:t>In the graph there are 15 country ,141 city we have to find number of </a:t>
            </a:r>
            <a:r>
              <a:rPr lang="en-IN" sz="2000" dirty="0" err="1"/>
              <a:t>resturants</a:t>
            </a:r>
            <a:r>
              <a:rPr lang="en-IN" sz="2000" dirty="0"/>
              <a:t> based on country and city ,for that  we take restaurant ID ,city and country .</a:t>
            </a:r>
          </a:p>
          <a:p>
            <a:pPr marL="342900" indent="-342900">
              <a:buFont typeface="Arial" panose="020B0604020202020204" pitchFamily="34" charset="0"/>
              <a:buChar char="•"/>
            </a:pPr>
            <a:r>
              <a:rPr lang="en-IN" sz="2000" dirty="0"/>
              <a:t>To display the number of restaurants we need a measure for that we use COUNTD aggregation </a:t>
            </a:r>
          </a:p>
          <a:p>
            <a:pPr marL="0" indent="0"/>
            <a:r>
              <a:rPr lang="en-IN" sz="2000" dirty="0"/>
              <a:t>There are 9551 restaurants based on city and country </a:t>
            </a:r>
          </a:p>
          <a:p>
            <a:pPr marL="0" indent="0"/>
            <a:endParaRPr lang="en-IN" sz="2000" dirty="0"/>
          </a:p>
        </p:txBody>
      </p:sp>
      <p:pic>
        <p:nvPicPr>
          <p:cNvPr id="7" name="Picture Placeholder 6">
            <a:extLst>
              <a:ext uri="{FF2B5EF4-FFF2-40B4-BE49-F238E27FC236}">
                <a16:creationId xmlns:a16="http://schemas.microsoft.com/office/drawing/2014/main" id="{4EE448FF-0963-4257-F0B9-C602134FBA05}"/>
              </a:ext>
            </a:extLst>
          </p:cNvPr>
          <p:cNvPicPr>
            <a:picLocks noGrp="1" noChangeAspect="1"/>
          </p:cNvPicPr>
          <p:nvPr>
            <p:ph type="pic" sz="quarter" idx="13"/>
          </p:nvPr>
        </p:nvPicPr>
        <p:blipFill>
          <a:blip r:embed="rId3"/>
          <a:srcRect l="1979" r="1979"/>
          <a:stretch>
            <a:fillRect/>
          </a:stretch>
        </p:blipFill>
        <p:spPr>
          <a:xfrm>
            <a:off x="6629392" y="3509652"/>
            <a:ext cx="5423178" cy="2846697"/>
          </a:xfrm>
        </p:spPr>
      </p:pic>
      <p:pic>
        <p:nvPicPr>
          <p:cNvPr id="10" name="Picture 9">
            <a:extLst>
              <a:ext uri="{FF2B5EF4-FFF2-40B4-BE49-F238E27FC236}">
                <a16:creationId xmlns:a16="http://schemas.microsoft.com/office/drawing/2014/main" id="{6CBBF52C-AE31-BAB4-463A-BCBFD0ED483E}"/>
              </a:ext>
            </a:extLst>
          </p:cNvPr>
          <p:cNvPicPr>
            <a:picLocks noChangeAspect="1"/>
          </p:cNvPicPr>
          <p:nvPr/>
        </p:nvPicPr>
        <p:blipFill>
          <a:blip r:embed="rId4"/>
          <a:stretch>
            <a:fillRect/>
          </a:stretch>
        </p:blipFill>
        <p:spPr>
          <a:xfrm>
            <a:off x="6629391" y="143352"/>
            <a:ext cx="5217173" cy="3223895"/>
          </a:xfrm>
          <a:prstGeom prst="rect">
            <a:avLst/>
          </a:prstGeom>
        </p:spPr>
      </p:pic>
    </p:spTree>
    <p:extLst>
      <p:ext uri="{BB962C8B-B14F-4D97-AF65-F5344CB8AC3E}">
        <p14:creationId xmlns:p14="http://schemas.microsoft.com/office/powerpoint/2010/main" val="3632975435"/>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2.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1797</TotalTime>
  <Words>1316</Words>
  <Application>Microsoft Office PowerPoint</Application>
  <PresentationFormat>Widescreen</PresentationFormat>
  <Paragraphs>172</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Söhne</vt:lpstr>
      <vt:lpstr>Söhne Mono</vt:lpstr>
      <vt:lpstr>Source Sans Pro</vt:lpstr>
      <vt:lpstr>Wingdings</vt:lpstr>
      <vt:lpstr>FunkyShapesDarkVTI</vt:lpstr>
      <vt:lpstr>DATA ANALYSIS  ZOMATO ANALYSIS</vt:lpstr>
      <vt:lpstr>MEMBERS</vt:lpstr>
      <vt:lpstr>ABOUT PROJECT</vt:lpstr>
      <vt:lpstr>EFFECTS</vt:lpstr>
      <vt:lpstr>EFFECTS</vt:lpstr>
      <vt:lpstr>CAUSES</vt:lpstr>
      <vt:lpstr>BUSINESS OBJECTIVE</vt:lpstr>
      <vt:lpstr> Calendar Table using the Column Datekey</vt:lpstr>
      <vt:lpstr> Numbers of Resturants based on City and Country</vt:lpstr>
      <vt:lpstr> Numbers of Resturants opening based on Year , Quarter , Month</vt:lpstr>
      <vt:lpstr> Count of Resturants based on Average Ratings.</vt:lpstr>
      <vt:lpstr>  Create buckets based on Average Price of reasonable size and find out how many resturants falls in each buckets</vt:lpstr>
      <vt:lpstr>  Percentage of Resturants based on "Has_Table_booking"</vt:lpstr>
      <vt:lpstr>Percentage of Resturants based on "Has_Online_delivery"</vt:lpstr>
      <vt:lpstr>No of cuisines and average of rating by restaurant name </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ZOMATO ANALYSIS</dc:title>
  <dc:creator>aswathy kl</dc:creator>
  <cp:lastModifiedBy>aswathy kl</cp:lastModifiedBy>
  <cp:revision>9</cp:revision>
  <dcterms:created xsi:type="dcterms:W3CDTF">2023-10-18T15:00:42Z</dcterms:created>
  <dcterms:modified xsi:type="dcterms:W3CDTF">2023-10-21T09:37:48Z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