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sldIdLst>
    <p:sldId id="256" r:id="rId2"/>
    <p:sldId id="257" r:id="rId3"/>
    <p:sldId id="258" r:id="rId4"/>
    <p:sldId id="259" r:id="rId5"/>
    <p:sldId id="260" r:id="rId6"/>
    <p:sldId id="261" r:id="rId7"/>
    <p:sldId id="262" r:id="rId8"/>
    <p:sldId id="269" r:id="rId9"/>
    <p:sldId id="270" r:id="rId10"/>
    <p:sldId id="275" r:id="rId11"/>
    <p:sldId id="263" r:id="rId12"/>
    <p:sldId id="276" r:id="rId13"/>
    <p:sldId id="271" r:id="rId14"/>
    <p:sldId id="272" r:id="rId15"/>
    <p:sldId id="264" r:id="rId16"/>
    <p:sldId id="265" r:id="rId17"/>
    <p:sldId id="266" r:id="rId18"/>
    <p:sldId id="273" r:id="rId19"/>
    <p:sldId id="26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5325D8C-F791-40C5-A9D2-C9C934483A04}" type="datetimeFigureOut">
              <a:rPr lang="en-US" smtClean="0"/>
              <a:t>11/21/2021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7F8F9A-822E-4421-B4F8-85EA5C02BB15}" type="slidenum">
              <a:rPr lang="en-US" smtClean="0"/>
              <a:t>‹#›</a:t>
            </a:fld>
            <a:endParaRPr lang="en-US"/>
          </a:p>
        </p:txBody>
      </p:sp>
    </p:spTree>
    <p:extLst>
      <p:ext uri="{BB962C8B-B14F-4D97-AF65-F5344CB8AC3E}">
        <p14:creationId xmlns:p14="http://schemas.microsoft.com/office/powerpoint/2010/main" val="3617568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325D8C-F791-40C5-A9D2-C9C934483A04}" type="datetimeFigureOut">
              <a:rPr lang="en-US" smtClean="0"/>
              <a:t>11/21/2021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7F8F9A-822E-4421-B4F8-85EA5C02BB15}" type="slidenum">
              <a:rPr lang="en-US" smtClean="0"/>
              <a:t>‹#›</a:t>
            </a:fld>
            <a:endParaRPr lang="en-US"/>
          </a:p>
        </p:txBody>
      </p:sp>
    </p:spTree>
    <p:extLst>
      <p:ext uri="{BB962C8B-B14F-4D97-AF65-F5344CB8AC3E}">
        <p14:creationId xmlns:p14="http://schemas.microsoft.com/office/powerpoint/2010/main" val="493837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325D8C-F791-40C5-A9D2-C9C934483A04}" type="datetimeFigureOut">
              <a:rPr lang="en-US" smtClean="0"/>
              <a:t>11/21/2021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7F8F9A-822E-4421-B4F8-85EA5C02BB15}"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7425020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325D8C-F791-40C5-A9D2-C9C934483A04}" type="datetimeFigureOut">
              <a:rPr lang="en-US" smtClean="0"/>
              <a:t>11/21/2021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7F8F9A-822E-4421-B4F8-85EA5C02BB15}" type="slidenum">
              <a:rPr lang="en-US" smtClean="0"/>
              <a:t>‹#›</a:t>
            </a:fld>
            <a:endParaRPr lang="en-US"/>
          </a:p>
        </p:txBody>
      </p:sp>
    </p:spTree>
    <p:extLst>
      <p:ext uri="{BB962C8B-B14F-4D97-AF65-F5344CB8AC3E}">
        <p14:creationId xmlns:p14="http://schemas.microsoft.com/office/powerpoint/2010/main" val="7476587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325D8C-F791-40C5-A9D2-C9C934483A04}" type="datetimeFigureOut">
              <a:rPr lang="en-US" smtClean="0"/>
              <a:t>11/21/2021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7F8F9A-822E-4421-B4F8-85EA5C02BB1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329908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325D8C-F791-40C5-A9D2-C9C934483A04}" type="datetimeFigureOut">
              <a:rPr lang="en-US" smtClean="0"/>
              <a:t>11/21/2021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7F8F9A-822E-4421-B4F8-85EA5C02BB15}" type="slidenum">
              <a:rPr lang="en-US" smtClean="0"/>
              <a:t>‹#›</a:t>
            </a:fld>
            <a:endParaRPr lang="en-US"/>
          </a:p>
        </p:txBody>
      </p:sp>
    </p:spTree>
    <p:extLst>
      <p:ext uri="{BB962C8B-B14F-4D97-AF65-F5344CB8AC3E}">
        <p14:creationId xmlns:p14="http://schemas.microsoft.com/office/powerpoint/2010/main" val="3936649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325D8C-F791-40C5-A9D2-C9C934483A04}" type="datetimeFigureOut">
              <a:rPr lang="en-US" smtClean="0"/>
              <a:t>11/21/2021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7F8F9A-822E-4421-B4F8-85EA5C02BB15}" type="slidenum">
              <a:rPr lang="en-US" smtClean="0"/>
              <a:t>‹#›</a:t>
            </a:fld>
            <a:endParaRPr lang="en-US"/>
          </a:p>
        </p:txBody>
      </p:sp>
    </p:spTree>
    <p:extLst>
      <p:ext uri="{BB962C8B-B14F-4D97-AF65-F5344CB8AC3E}">
        <p14:creationId xmlns:p14="http://schemas.microsoft.com/office/powerpoint/2010/main" val="16915591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325D8C-F791-40C5-A9D2-C9C934483A04}" type="datetimeFigureOut">
              <a:rPr lang="en-US" smtClean="0"/>
              <a:t>11/21/2021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7F8F9A-822E-4421-B4F8-85EA5C02BB15}" type="slidenum">
              <a:rPr lang="en-US" smtClean="0"/>
              <a:t>‹#›</a:t>
            </a:fld>
            <a:endParaRPr lang="en-US"/>
          </a:p>
        </p:txBody>
      </p:sp>
    </p:spTree>
    <p:extLst>
      <p:ext uri="{BB962C8B-B14F-4D97-AF65-F5344CB8AC3E}">
        <p14:creationId xmlns:p14="http://schemas.microsoft.com/office/powerpoint/2010/main" val="776680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325D8C-F791-40C5-A9D2-C9C934483A04}" type="datetimeFigureOut">
              <a:rPr lang="en-US" smtClean="0"/>
              <a:t>11/21/2021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7F8F9A-822E-4421-B4F8-85EA5C02BB15}" type="slidenum">
              <a:rPr lang="en-US" smtClean="0"/>
              <a:t>‹#›</a:t>
            </a:fld>
            <a:endParaRPr lang="en-US"/>
          </a:p>
        </p:txBody>
      </p:sp>
    </p:spTree>
    <p:extLst>
      <p:ext uri="{BB962C8B-B14F-4D97-AF65-F5344CB8AC3E}">
        <p14:creationId xmlns:p14="http://schemas.microsoft.com/office/powerpoint/2010/main" val="466685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325D8C-F791-40C5-A9D2-C9C934483A04}" type="datetimeFigureOut">
              <a:rPr lang="en-US" smtClean="0"/>
              <a:t>11/21/2021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7F8F9A-822E-4421-B4F8-85EA5C02BB15}" type="slidenum">
              <a:rPr lang="en-US" smtClean="0"/>
              <a:t>‹#›</a:t>
            </a:fld>
            <a:endParaRPr lang="en-US"/>
          </a:p>
        </p:txBody>
      </p:sp>
    </p:spTree>
    <p:extLst>
      <p:ext uri="{BB962C8B-B14F-4D97-AF65-F5344CB8AC3E}">
        <p14:creationId xmlns:p14="http://schemas.microsoft.com/office/powerpoint/2010/main" val="2361956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325D8C-F791-40C5-A9D2-C9C934483A04}" type="datetimeFigureOut">
              <a:rPr lang="en-US" smtClean="0"/>
              <a:t>11/21/2021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7F8F9A-822E-4421-B4F8-85EA5C02BB15}" type="slidenum">
              <a:rPr lang="en-US" smtClean="0"/>
              <a:t>‹#›</a:t>
            </a:fld>
            <a:endParaRPr lang="en-US"/>
          </a:p>
        </p:txBody>
      </p:sp>
    </p:spTree>
    <p:extLst>
      <p:ext uri="{BB962C8B-B14F-4D97-AF65-F5344CB8AC3E}">
        <p14:creationId xmlns:p14="http://schemas.microsoft.com/office/powerpoint/2010/main" val="756162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5325D8C-F791-40C5-A9D2-C9C934483A04}" type="datetimeFigureOut">
              <a:rPr lang="en-US" smtClean="0"/>
              <a:t>11/21/2021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7F8F9A-822E-4421-B4F8-85EA5C02BB15}" type="slidenum">
              <a:rPr lang="en-US" smtClean="0"/>
              <a:t>‹#›</a:t>
            </a:fld>
            <a:endParaRPr lang="en-US"/>
          </a:p>
        </p:txBody>
      </p:sp>
    </p:spTree>
    <p:extLst>
      <p:ext uri="{BB962C8B-B14F-4D97-AF65-F5344CB8AC3E}">
        <p14:creationId xmlns:p14="http://schemas.microsoft.com/office/powerpoint/2010/main" val="3826903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5325D8C-F791-40C5-A9D2-C9C934483A04}" type="datetimeFigureOut">
              <a:rPr lang="en-US" smtClean="0"/>
              <a:t>11/21/2021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7F8F9A-822E-4421-B4F8-85EA5C02BB15}" type="slidenum">
              <a:rPr lang="en-US" smtClean="0"/>
              <a:t>‹#›</a:t>
            </a:fld>
            <a:endParaRPr lang="en-US"/>
          </a:p>
        </p:txBody>
      </p:sp>
    </p:spTree>
    <p:extLst>
      <p:ext uri="{BB962C8B-B14F-4D97-AF65-F5344CB8AC3E}">
        <p14:creationId xmlns:p14="http://schemas.microsoft.com/office/powerpoint/2010/main" val="585903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325D8C-F791-40C5-A9D2-C9C934483A04}" type="datetimeFigureOut">
              <a:rPr lang="en-US" smtClean="0"/>
              <a:t>11/21/2021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7F8F9A-822E-4421-B4F8-85EA5C02BB15}" type="slidenum">
              <a:rPr lang="en-US" smtClean="0"/>
              <a:t>‹#›</a:t>
            </a:fld>
            <a:endParaRPr lang="en-US"/>
          </a:p>
        </p:txBody>
      </p:sp>
    </p:spTree>
    <p:extLst>
      <p:ext uri="{BB962C8B-B14F-4D97-AF65-F5344CB8AC3E}">
        <p14:creationId xmlns:p14="http://schemas.microsoft.com/office/powerpoint/2010/main" val="582252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325D8C-F791-40C5-A9D2-C9C934483A04}" type="datetimeFigureOut">
              <a:rPr lang="en-US" smtClean="0"/>
              <a:t>11/21/2021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7F8F9A-822E-4421-B4F8-85EA5C02BB15}" type="slidenum">
              <a:rPr lang="en-US" smtClean="0"/>
              <a:t>‹#›</a:t>
            </a:fld>
            <a:endParaRPr lang="en-US"/>
          </a:p>
        </p:txBody>
      </p:sp>
    </p:spTree>
    <p:extLst>
      <p:ext uri="{BB962C8B-B14F-4D97-AF65-F5344CB8AC3E}">
        <p14:creationId xmlns:p14="http://schemas.microsoft.com/office/powerpoint/2010/main" val="3558119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325D8C-F791-40C5-A9D2-C9C934483A04}" type="datetimeFigureOut">
              <a:rPr lang="en-US" smtClean="0"/>
              <a:t>11/21/2021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7F8F9A-822E-4421-B4F8-85EA5C02BB15}" type="slidenum">
              <a:rPr lang="en-US" smtClean="0"/>
              <a:t>‹#›</a:t>
            </a:fld>
            <a:endParaRPr lang="en-US"/>
          </a:p>
        </p:txBody>
      </p:sp>
    </p:spTree>
    <p:extLst>
      <p:ext uri="{BB962C8B-B14F-4D97-AF65-F5344CB8AC3E}">
        <p14:creationId xmlns:p14="http://schemas.microsoft.com/office/powerpoint/2010/main" val="2129761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25D8C-F791-40C5-A9D2-C9C934483A04}" type="datetimeFigureOut">
              <a:rPr lang="en-US" smtClean="0"/>
              <a:t>11/21/2021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97F8F9A-822E-4421-B4F8-85EA5C02BB15}" type="slidenum">
              <a:rPr lang="en-US" smtClean="0"/>
              <a:t>‹#›</a:t>
            </a:fld>
            <a:endParaRPr lang="en-US"/>
          </a:p>
        </p:txBody>
      </p:sp>
    </p:spTree>
    <p:extLst>
      <p:ext uri="{BB962C8B-B14F-4D97-AF65-F5344CB8AC3E}">
        <p14:creationId xmlns:p14="http://schemas.microsoft.com/office/powerpoint/2010/main" val="21359370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7">
            <a:extLst>
              <a:ext uri="{FF2B5EF4-FFF2-40B4-BE49-F238E27FC236}">
                <a16:creationId xmlns:a16="http://schemas.microsoft.com/office/drawing/2014/main" id="{DD6BC9EB-F181-48AB-BCA2-3D1DB20D2D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A3D61D-B6AA-4B0B-A822-D18B8C6000C7}"/>
              </a:ext>
            </a:extLst>
          </p:cNvPr>
          <p:cNvSpPr>
            <a:spLocks noGrp="1"/>
          </p:cNvSpPr>
          <p:nvPr>
            <p:ph type="ctrTitle"/>
          </p:nvPr>
        </p:nvSpPr>
        <p:spPr>
          <a:xfrm>
            <a:off x="92364" y="999460"/>
            <a:ext cx="7112770" cy="4479852"/>
          </a:xfrm>
        </p:spPr>
        <p:txBody>
          <a:bodyPr anchor="ctr">
            <a:normAutofit/>
          </a:bodyPr>
          <a:lstStyle/>
          <a:p>
            <a:r>
              <a:rPr lang="en-US" sz="3200" b="1" dirty="0">
                <a:effectLst/>
                <a:latin typeface="Calibri" panose="020F0502020204030204" pitchFamily="34" charset="0"/>
                <a:ea typeface="Dotum" panose="020B0503020000020004" pitchFamily="34" charset="-127"/>
              </a:rPr>
              <a:t>Lending club’s loan repayment status </a:t>
            </a:r>
            <a:br>
              <a:rPr lang="en-US" dirty="0">
                <a:effectLst/>
                <a:latin typeface="Calibri" panose="020F0502020204030204" pitchFamily="34" charset="0"/>
                <a:ea typeface="Calibri" panose="020F0502020204030204" pitchFamily="34" charset="0"/>
              </a:rPr>
            </a:br>
            <a:r>
              <a:rPr lang="en-US" dirty="0">
                <a:effectLst/>
                <a:latin typeface="Calibri" panose="020F0502020204030204" pitchFamily="34" charset="0"/>
                <a:ea typeface="Calibri" panose="020F0502020204030204" pitchFamily="34" charset="0"/>
              </a:rPr>
              <a:t>                 </a:t>
            </a:r>
            <a:r>
              <a:rPr lang="en-US" sz="2400" b="1" dirty="0"/>
              <a:t>Project – Final Report</a:t>
            </a:r>
          </a:p>
        </p:txBody>
      </p:sp>
      <p:sp>
        <p:nvSpPr>
          <p:cNvPr id="3" name="Subtitle 2">
            <a:extLst>
              <a:ext uri="{FF2B5EF4-FFF2-40B4-BE49-F238E27FC236}">
                <a16:creationId xmlns:a16="http://schemas.microsoft.com/office/drawing/2014/main" id="{85FE2F44-6BCD-458E-A2AE-A79A58FAC65D}"/>
              </a:ext>
            </a:extLst>
          </p:cNvPr>
          <p:cNvSpPr>
            <a:spLocks noGrp="1"/>
          </p:cNvSpPr>
          <p:nvPr>
            <p:ph type="subTitle" idx="1"/>
          </p:nvPr>
        </p:nvSpPr>
        <p:spPr>
          <a:xfrm>
            <a:off x="7871970" y="999460"/>
            <a:ext cx="4098355" cy="4479852"/>
          </a:xfrm>
        </p:spPr>
        <p:txBody>
          <a:bodyPr anchor="ctr">
            <a:normAutofit/>
          </a:bodyPr>
          <a:lstStyle/>
          <a:p>
            <a:pPr algn="l"/>
            <a:r>
              <a:rPr lang="en-US" sz="2400" b="1" dirty="0">
                <a:solidFill>
                  <a:srgbClr val="00B0F0"/>
                </a:solidFill>
              </a:rPr>
              <a:t>DSCI 5240 Data Mining</a:t>
            </a:r>
          </a:p>
          <a:p>
            <a:pPr algn="l"/>
            <a:endParaRPr lang="en-US" dirty="0"/>
          </a:p>
          <a:p>
            <a:pPr marL="0" marR="0" algn="l">
              <a:spcBef>
                <a:spcPts val="0"/>
              </a:spcBef>
              <a:spcAft>
                <a:spcPts val="0"/>
              </a:spcAft>
            </a:pPr>
            <a:endParaRPr lang="en-US" b="1" dirty="0">
              <a:latin typeface="Calibri" panose="020F0502020204030204" pitchFamily="34" charset="0"/>
              <a:ea typeface="Calibri" panose="020F0502020204030204" pitchFamily="34" charset="0"/>
              <a:cs typeface="Times New Roman" panose="02020603050405020304" pitchFamily="18" charset="0"/>
            </a:endParaRPr>
          </a:p>
          <a:p>
            <a:pPr marL="0" marR="0" algn="l">
              <a:spcBef>
                <a:spcPts val="0"/>
              </a:spcBef>
              <a:spcAft>
                <a:spcPts val="0"/>
              </a:spcAft>
            </a:pPr>
            <a:endParaRPr lang="en-US" b="1" u="sng" dirty="0">
              <a:latin typeface="Calibri" panose="020F0502020204030204" pitchFamily="34" charset="0"/>
              <a:ea typeface="Calibri" panose="020F0502020204030204" pitchFamily="34" charset="0"/>
              <a:cs typeface="Times New Roman" panose="02020603050405020304" pitchFamily="18" charset="0"/>
            </a:endParaRPr>
          </a:p>
          <a:p>
            <a:pPr marL="0" marR="0" algn="l">
              <a:spcBef>
                <a:spcPts val="0"/>
              </a:spcBef>
              <a:spcAft>
                <a:spcPts val="0"/>
              </a:spcAft>
            </a:pPr>
            <a:r>
              <a:rPr lang="en-US" sz="2000" b="1" u="sng" dirty="0">
                <a:effectLst/>
                <a:latin typeface="Calibri" panose="020F0502020204030204" pitchFamily="34" charset="0"/>
                <a:ea typeface="Calibri" panose="020F0502020204030204" pitchFamily="34" charset="0"/>
                <a:cs typeface="Times New Roman" panose="02020603050405020304" pitchFamily="18" charset="0"/>
              </a:rPr>
              <a:t>Report Submission by Group 44</a:t>
            </a:r>
            <a:r>
              <a:rPr lang="en-US" sz="2000" b="1" dirty="0">
                <a:effectLst/>
                <a:latin typeface="Calibri" panose="020F0502020204030204" pitchFamily="34" charset="0"/>
                <a:ea typeface="Calibri" panose="020F0502020204030204" pitchFamily="34" charset="0"/>
                <a:cs typeface="Times New Roman" panose="02020603050405020304" pitchFamily="18" charset="0"/>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l">
              <a:spcBef>
                <a:spcPts val="0"/>
              </a:spcBef>
              <a:spcAft>
                <a:spcPts val="0"/>
              </a:spcAft>
            </a:pPr>
            <a:r>
              <a:rPr lang="en-US"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Sruthi </a:t>
            </a:r>
            <a:r>
              <a:rPr lang="en-US"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Galla</a:t>
            </a:r>
            <a:r>
              <a:rPr lang="en-US"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(11478598)</a:t>
            </a:r>
          </a:p>
          <a:p>
            <a:pPr marL="0" marR="0" algn="l">
              <a:spcBef>
                <a:spcPts val="0"/>
              </a:spcBef>
              <a:spcAft>
                <a:spcPts val="0"/>
              </a:spcAft>
            </a:pPr>
            <a:r>
              <a:rPr lang="en-US"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Chirumamilla</a:t>
            </a:r>
            <a:r>
              <a:rPr lang="en-US"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Tulasiram</a:t>
            </a:r>
            <a:r>
              <a:rPr lang="en-US"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(11477281)</a:t>
            </a:r>
          </a:p>
          <a:p>
            <a:pPr marL="0" marR="0" algn="l">
              <a:spcBef>
                <a:spcPts val="0"/>
              </a:spcBef>
              <a:spcAft>
                <a:spcPts val="0"/>
              </a:spcAft>
            </a:pPr>
            <a:r>
              <a:rPr lang="en-US"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Vamsikrishna</a:t>
            </a:r>
            <a:r>
              <a:rPr lang="en-US"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US"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Velpuri</a:t>
            </a:r>
            <a:r>
              <a:rPr lang="en-US"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(11457831)</a:t>
            </a:r>
          </a:p>
          <a:p>
            <a:pPr marL="0" marR="0" algn="l">
              <a:spcBef>
                <a:spcPts val="0"/>
              </a:spcBef>
              <a:spcAft>
                <a:spcPts val="0"/>
              </a:spcAft>
            </a:pPr>
            <a:r>
              <a:rPr lang="en-US"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Akash Vasanthan (11441194)</a:t>
            </a:r>
          </a:p>
          <a:p>
            <a:pPr marL="0" marR="0" algn="l">
              <a:spcBef>
                <a:spcPts val="0"/>
              </a:spcBef>
              <a:spcAft>
                <a:spcPts val="0"/>
              </a:spcAft>
            </a:pPr>
            <a:r>
              <a:rPr lang="en-US"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Sadik Shaik (11450878)</a:t>
            </a:r>
          </a:p>
          <a:p>
            <a:pPr algn="l"/>
            <a:endParaRPr lang="en-US" dirty="0"/>
          </a:p>
        </p:txBody>
      </p:sp>
      <p:sp>
        <p:nvSpPr>
          <p:cNvPr id="10" name="Isosceles Triangle 9">
            <a:extLst>
              <a:ext uri="{FF2B5EF4-FFF2-40B4-BE49-F238E27FC236}">
                <a16:creationId xmlns:a16="http://schemas.microsoft.com/office/drawing/2014/main" id="{D33AAA80-39DC-4020-9BFF-0718F35C7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C9C5D90B-7EE3-4D26-AB7D-A5A3A6E112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639186"/>
            <a:ext cx="0" cy="3200400"/>
          </a:xfrm>
          <a:prstGeom prst="line">
            <a:avLst/>
          </a:prstGeom>
        </p:spPr>
        <p:style>
          <a:lnRef idx="1">
            <a:schemeClr val="accent1"/>
          </a:lnRef>
          <a:fillRef idx="0">
            <a:schemeClr val="accent1"/>
          </a:fillRef>
          <a:effectRef idx="0">
            <a:schemeClr val="accent1"/>
          </a:effectRef>
          <a:fontRef idx="minor">
            <a:schemeClr val="tx1"/>
          </a:fontRef>
        </p:style>
      </p:cxnSp>
      <p:sp>
        <p:nvSpPr>
          <p:cNvPr id="14" name="Isosceles Triangle 13">
            <a:extLst>
              <a:ext uri="{FF2B5EF4-FFF2-40B4-BE49-F238E27FC236}">
                <a16:creationId xmlns:a16="http://schemas.microsoft.com/office/drawing/2014/main" id="{1177F295-741F-4EFF-B0CA-BE69295ADA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flipV="1">
            <a:off x="11349404" y="1217756"/>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1524604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4" name="Straight Connector 13">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extBox 1">
            <a:extLst>
              <a:ext uri="{FF2B5EF4-FFF2-40B4-BE49-F238E27FC236}">
                <a16:creationId xmlns:a16="http://schemas.microsoft.com/office/drawing/2014/main" id="{89C83A25-90C0-472B-B32A-DD1DD7808C9D}"/>
              </a:ext>
            </a:extLst>
          </p:cNvPr>
          <p:cNvSpPr txBox="1"/>
          <p:nvPr/>
        </p:nvSpPr>
        <p:spPr>
          <a:xfrm>
            <a:off x="685166" y="3916218"/>
            <a:ext cx="8493135" cy="2687782"/>
          </a:xfrm>
          <a:prstGeom prst="rect">
            <a:avLst/>
          </a:prstGeom>
        </p:spPr>
        <p:txBody>
          <a:bodyPr vert="horz" lIns="91440" tIns="45720" rIns="91440" bIns="45720" rtlCol="0">
            <a:normAutofit lnSpcReduction="10000"/>
          </a:bodyPr>
          <a:lstStyle/>
          <a:p>
            <a:pPr marL="457200" marR="0" indent="0">
              <a:lnSpc>
                <a:spcPct val="90000"/>
              </a:lnSpc>
              <a:spcBef>
                <a:spcPts val="1000"/>
              </a:spcBef>
              <a:buClr>
                <a:schemeClr val="accent1"/>
              </a:buClr>
              <a:buSzPct val="80000"/>
              <a:buFont typeface="Wingdings 3" charset="2"/>
              <a:buChar char=""/>
            </a:pPr>
            <a:endParaRPr lang="en-US" sz="1100" dirty="0">
              <a:solidFill>
                <a:schemeClr val="tx1">
                  <a:lumMod val="75000"/>
                  <a:lumOff val="25000"/>
                </a:schemeClr>
              </a:solidFill>
              <a:effectLst/>
            </a:endParaRPr>
          </a:p>
          <a:p>
            <a:pPr marL="457200" marR="0" indent="0">
              <a:lnSpc>
                <a:spcPct val="90000"/>
              </a:lnSpc>
              <a:spcBef>
                <a:spcPts val="1000"/>
              </a:spcBef>
              <a:buClr>
                <a:schemeClr val="accent1"/>
              </a:buClr>
              <a:buSzPct val="80000"/>
              <a:buFont typeface="Wingdings 3" charset="2"/>
              <a:buChar char=""/>
            </a:pPr>
            <a:endParaRPr lang="en-US" sz="1100" dirty="0">
              <a:solidFill>
                <a:schemeClr val="tx1">
                  <a:lumMod val="75000"/>
                  <a:lumOff val="25000"/>
                </a:schemeClr>
              </a:solidFill>
            </a:endParaRPr>
          </a:p>
          <a:p>
            <a:pPr marL="457200" marR="0" indent="0">
              <a:lnSpc>
                <a:spcPct val="90000"/>
              </a:lnSpc>
              <a:spcBef>
                <a:spcPts val="1000"/>
              </a:spcBef>
              <a:buClr>
                <a:schemeClr val="accent1"/>
              </a:buClr>
              <a:buSzPct val="80000"/>
            </a:pPr>
            <a:endParaRPr lang="en-US" sz="1100" dirty="0">
              <a:solidFill>
                <a:schemeClr val="tx1">
                  <a:lumMod val="75000"/>
                  <a:lumOff val="25000"/>
                </a:schemeClr>
              </a:solidFill>
              <a:effectLst/>
            </a:endParaRPr>
          </a:p>
          <a:p>
            <a:pPr marL="457200" marR="0" indent="0">
              <a:lnSpc>
                <a:spcPct val="90000"/>
              </a:lnSpc>
              <a:spcBef>
                <a:spcPts val="1000"/>
              </a:spcBef>
              <a:buClr>
                <a:schemeClr val="accent1"/>
              </a:buClr>
              <a:buSzPct val="80000"/>
              <a:buFont typeface="Wingdings 3" charset="2"/>
              <a:buChar char=""/>
            </a:pPr>
            <a:endParaRPr lang="en-US" sz="14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457200" marR="0" indent="0" algn="just">
              <a:lnSpc>
                <a:spcPct val="90000"/>
              </a:lnSpc>
              <a:spcBef>
                <a:spcPts val="1000"/>
              </a:spcBef>
              <a:buClr>
                <a:schemeClr val="accent1"/>
              </a:buClr>
              <a:buSzPct val="80000"/>
              <a:buFont typeface="Wingdings 3" charset="2"/>
              <a:buChar char=""/>
            </a:pPr>
            <a:r>
              <a:rPr lang="en-US" sz="1600" dirty="0">
                <a:solidFill>
                  <a:schemeClr val="tx1">
                    <a:lumMod val="75000"/>
                    <a:lumOff val="25000"/>
                  </a:schemeClr>
                </a:solidFill>
                <a:effectLst/>
                <a:latin typeface="Times New Roman" panose="02020603050405020304" pitchFamily="18" charset="0"/>
                <a:cs typeface="Times New Roman" panose="02020603050405020304" pitchFamily="18" charset="0"/>
              </a:rPr>
              <a:t>We partitioned Data into 55% of training data and 45% of validation data and test data is not assigned yet because the data is still in exploration phase as partitioning helps in managing the quality while fitting the regression model.</a:t>
            </a:r>
          </a:p>
          <a:p>
            <a:pPr marL="457200" marR="0" indent="0" algn="just">
              <a:lnSpc>
                <a:spcPct val="90000"/>
              </a:lnSpc>
              <a:spcBef>
                <a:spcPts val="1000"/>
              </a:spcBef>
              <a:buClr>
                <a:schemeClr val="accent1"/>
              </a:buClr>
              <a:buSzPct val="80000"/>
              <a:buFont typeface="Wingdings 3" charset="2"/>
              <a:buChar char=""/>
            </a:pPr>
            <a:r>
              <a:rPr lang="en-US" sz="1600" dirty="0">
                <a:solidFill>
                  <a:schemeClr val="tx1">
                    <a:lumMod val="75000"/>
                    <a:lumOff val="25000"/>
                  </a:schemeClr>
                </a:solidFill>
                <a:effectLst/>
                <a:latin typeface="Times New Roman" panose="02020603050405020304" pitchFamily="18" charset="0"/>
                <a:cs typeface="Times New Roman" panose="02020603050405020304" pitchFamily="18" charset="0"/>
              </a:rPr>
              <a:t>In SASEM, the regression model ignores the observations with missing values which results in lesser training data which might adversely affect the prediction of target variable. So, we manually imputed missing values with median. </a:t>
            </a:r>
          </a:p>
          <a:p>
            <a:pPr marL="457200" marR="0" indent="0">
              <a:lnSpc>
                <a:spcPct val="90000"/>
              </a:lnSpc>
              <a:spcBef>
                <a:spcPts val="1000"/>
              </a:spcBef>
              <a:buClr>
                <a:schemeClr val="accent1"/>
              </a:buClr>
              <a:buSzPct val="80000"/>
              <a:buFont typeface="Wingdings 3" charset="2"/>
              <a:buChar char=""/>
            </a:pPr>
            <a:endParaRPr lang="en-US" sz="1100" dirty="0">
              <a:solidFill>
                <a:schemeClr val="tx1">
                  <a:lumMod val="75000"/>
                  <a:lumOff val="25000"/>
                </a:schemeClr>
              </a:solidFill>
            </a:endParaRPr>
          </a:p>
        </p:txBody>
      </p:sp>
      <p:pic>
        <p:nvPicPr>
          <p:cNvPr id="8" name="Picture 7">
            <a:extLst>
              <a:ext uri="{FF2B5EF4-FFF2-40B4-BE49-F238E27FC236}">
                <a16:creationId xmlns:a16="http://schemas.microsoft.com/office/drawing/2014/main" id="{13F4C143-FDFC-4CAE-8694-EFFF33C6924B}"/>
              </a:ext>
            </a:extLst>
          </p:cNvPr>
          <p:cNvPicPr>
            <a:picLocks noChangeAspect="1"/>
          </p:cNvPicPr>
          <p:nvPr/>
        </p:nvPicPr>
        <p:blipFill>
          <a:blip r:embed="rId2"/>
          <a:stretch>
            <a:fillRect/>
          </a:stretch>
        </p:blipFill>
        <p:spPr>
          <a:xfrm>
            <a:off x="967860" y="321072"/>
            <a:ext cx="8852839" cy="4426419"/>
          </a:xfrm>
          <a:prstGeom prst="rect">
            <a:avLst/>
          </a:prstGeom>
        </p:spPr>
      </p:pic>
    </p:spTree>
    <p:extLst>
      <p:ext uri="{BB962C8B-B14F-4D97-AF65-F5344CB8AC3E}">
        <p14:creationId xmlns:p14="http://schemas.microsoft.com/office/powerpoint/2010/main" val="1199585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1905E-DF5C-47D5-9E1E-27E9575ECDB3}"/>
              </a:ext>
            </a:extLst>
          </p:cNvPr>
          <p:cNvSpPr>
            <a:spLocks noGrp="1"/>
          </p:cNvSpPr>
          <p:nvPr>
            <p:ph type="title"/>
          </p:nvPr>
        </p:nvSpPr>
        <p:spPr>
          <a:xfrm>
            <a:off x="554182" y="1"/>
            <a:ext cx="10799618" cy="583770"/>
          </a:xfrm>
        </p:spPr>
        <p:txBody>
          <a:bodyPr>
            <a:normAutofit/>
          </a:bodyPr>
          <a:lstStyle/>
          <a:p>
            <a:r>
              <a:rPr lang="en-US" sz="3200" dirty="0"/>
              <a:t>6. </a:t>
            </a:r>
            <a:r>
              <a:rPr lang="en-US" sz="3200" b="0" i="0" dirty="0">
                <a:solidFill>
                  <a:srgbClr val="3D3D3D"/>
                </a:solidFill>
                <a:effectLst/>
                <a:latin typeface="Lato Extended"/>
              </a:rPr>
              <a:t>Models used</a:t>
            </a:r>
            <a:endParaRPr lang="en-US" sz="3200" dirty="0"/>
          </a:p>
        </p:txBody>
      </p:sp>
      <p:sp>
        <p:nvSpPr>
          <p:cNvPr id="3" name="Content Placeholder 2">
            <a:extLst>
              <a:ext uri="{FF2B5EF4-FFF2-40B4-BE49-F238E27FC236}">
                <a16:creationId xmlns:a16="http://schemas.microsoft.com/office/drawing/2014/main" id="{FEBEF323-DBA6-48DF-AA43-2EAC4ACB5BB4}"/>
              </a:ext>
            </a:extLst>
          </p:cNvPr>
          <p:cNvSpPr>
            <a:spLocks noGrp="1"/>
          </p:cNvSpPr>
          <p:nvPr>
            <p:ph idx="1"/>
          </p:nvPr>
        </p:nvSpPr>
        <p:spPr>
          <a:xfrm>
            <a:off x="838200" y="733426"/>
            <a:ext cx="8758382" cy="5443538"/>
          </a:xfrm>
        </p:spPr>
        <p:txBody>
          <a:bodyPr>
            <a:normAutofit/>
          </a:bodyPr>
          <a:lstStyle/>
          <a:p>
            <a:pPr algn="just"/>
            <a:r>
              <a:rPr lang="en-US" sz="1600" dirty="0">
                <a:solidFill>
                  <a:srgbClr val="000000"/>
                </a:solidFill>
                <a:effectLst/>
                <a:latin typeface="Times New Roman" panose="02020603050405020304" pitchFamily="18" charset="0"/>
                <a:ea typeface="Times New Roman" panose="02020603050405020304" pitchFamily="18" charset="0"/>
              </a:rPr>
              <a:t>We are using three </a:t>
            </a:r>
            <a:r>
              <a:rPr lang="en-US" sz="1600" dirty="0">
                <a:solidFill>
                  <a:srgbClr val="000000"/>
                </a:solidFill>
                <a:latin typeface="Times New Roman" panose="02020603050405020304" pitchFamily="18" charset="0"/>
                <a:ea typeface="Times New Roman" panose="02020603050405020304" pitchFamily="18" charset="0"/>
              </a:rPr>
              <a:t>different </a:t>
            </a:r>
            <a:r>
              <a:rPr lang="en-US" sz="1600" dirty="0">
                <a:solidFill>
                  <a:srgbClr val="000000"/>
                </a:solidFill>
                <a:effectLst/>
                <a:latin typeface="Times New Roman" panose="02020603050405020304" pitchFamily="18" charset="0"/>
                <a:ea typeface="Times New Roman" panose="02020603050405020304" pitchFamily="18" charset="0"/>
              </a:rPr>
              <a:t>predictive models- Logistic Regression, Decision tree and Neural network to predict the loan default status and comparing the results to see which model predicts the loan default rate better.  </a:t>
            </a:r>
          </a:p>
          <a:p>
            <a:pPr algn="just"/>
            <a:r>
              <a:rPr lang="en-US" sz="1600" dirty="0">
                <a:solidFill>
                  <a:srgbClr val="000000"/>
                </a:solidFill>
                <a:effectLst/>
                <a:latin typeface="Times New Roman" panose="02020603050405020304" pitchFamily="18" charset="0"/>
                <a:ea typeface="Times New Roman" panose="02020603050405020304" pitchFamily="18" charset="0"/>
              </a:rPr>
              <a:t>A “Control Point” is node is added to the variable selection node because it reduces the manual connections between multi data sources thereby simplifying the process flow diagram which are difficult read. It distributes connections internally to every node. We connected a “Regression” node, a “Decision Tree” node and a “Neural Network” node and then a “model comparison” node is connected to compare the results from the three models. </a:t>
            </a:r>
          </a:p>
          <a:p>
            <a:endParaRPr lang="en-US" sz="1600" dirty="0">
              <a:solidFill>
                <a:srgbClr val="000000"/>
              </a:solidFill>
              <a:latin typeface="Times New Roman" panose="02020603050405020304" pitchFamily="18" charset="0"/>
              <a:ea typeface="Calibri" panose="020F0502020204030204" pitchFamily="34" charset="0"/>
            </a:endParaRPr>
          </a:p>
          <a:p>
            <a:pPr marL="0" indent="0">
              <a:buNone/>
            </a:pPr>
            <a:endParaRPr lang="en-US" sz="1800" dirty="0">
              <a:effectLst/>
              <a:latin typeface="Calibri" panose="020F0502020204030204" pitchFamily="34" charset="0"/>
              <a:ea typeface="Calibri" panose="020F0502020204030204" pitchFamily="34" charset="0"/>
            </a:endParaRPr>
          </a:p>
          <a:p>
            <a:pPr marL="0" indent="0">
              <a:buNone/>
            </a:pPr>
            <a:endParaRPr lang="en-US" dirty="0"/>
          </a:p>
        </p:txBody>
      </p:sp>
      <p:pic>
        <p:nvPicPr>
          <p:cNvPr id="5" name="Picture 4">
            <a:extLst>
              <a:ext uri="{FF2B5EF4-FFF2-40B4-BE49-F238E27FC236}">
                <a16:creationId xmlns:a16="http://schemas.microsoft.com/office/drawing/2014/main" id="{CA11BFA4-D378-4097-86F4-F9164833D442}"/>
              </a:ext>
            </a:extLst>
          </p:cNvPr>
          <p:cNvPicPr>
            <a:picLocks noChangeAspect="1"/>
          </p:cNvPicPr>
          <p:nvPr/>
        </p:nvPicPr>
        <p:blipFill>
          <a:blip r:embed="rId2"/>
          <a:stretch>
            <a:fillRect/>
          </a:stretch>
        </p:blipFill>
        <p:spPr>
          <a:xfrm>
            <a:off x="669203" y="3121890"/>
            <a:ext cx="8835015" cy="3204729"/>
          </a:xfrm>
          <a:prstGeom prst="rect">
            <a:avLst/>
          </a:prstGeom>
        </p:spPr>
      </p:pic>
    </p:spTree>
    <p:extLst>
      <p:ext uri="{BB962C8B-B14F-4D97-AF65-F5344CB8AC3E}">
        <p14:creationId xmlns:p14="http://schemas.microsoft.com/office/powerpoint/2010/main" val="3696445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CDB99-9C8A-4DA1-A53F-E6522DFC648B}"/>
              </a:ext>
            </a:extLst>
          </p:cNvPr>
          <p:cNvSpPr>
            <a:spLocks noGrp="1"/>
          </p:cNvSpPr>
          <p:nvPr>
            <p:ph type="title"/>
          </p:nvPr>
        </p:nvSpPr>
        <p:spPr>
          <a:xfrm>
            <a:off x="267855" y="212436"/>
            <a:ext cx="9006147" cy="406400"/>
          </a:xfrm>
        </p:spPr>
        <p:txBody>
          <a:bodyPr>
            <a:normAutofit fontScale="90000"/>
          </a:bodyPr>
          <a:lstStyle/>
          <a:p>
            <a:r>
              <a:rPr lang="en-US" sz="1800" b="1" u="sng" dirty="0">
                <a:solidFill>
                  <a:srgbClr val="002060"/>
                </a:solidFill>
                <a:latin typeface="+mn-lt"/>
              </a:rPr>
              <a:t>6(A). Logistic Regression</a:t>
            </a:r>
            <a:br>
              <a:rPr lang="en-US" b="1" u="sng" dirty="0">
                <a:solidFill>
                  <a:srgbClr val="000000"/>
                </a:solidFill>
              </a:rPr>
            </a:br>
            <a:endParaRPr lang="en-US" dirty="0"/>
          </a:p>
        </p:txBody>
      </p:sp>
      <p:sp>
        <p:nvSpPr>
          <p:cNvPr id="3" name="Content Placeholder 2">
            <a:extLst>
              <a:ext uri="{FF2B5EF4-FFF2-40B4-BE49-F238E27FC236}">
                <a16:creationId xmlns:a16="http://schemas.microsoft.com/office/drawing/2014/main" id="{06BEB26C-B1C8-4FA2-9B30-F490D0D94821}"/>
              </a:ext>
            </a:extLst>
          </p:cNvPr>
          <p:cNvSpPr>
            <a:spLocks noGrp="1"/>
          </p:cNvSpPr>
          <p:nvPr>
            <p:ph idx="1"/>
          </p:nvPr>
        </p:nvSpPr>
        <p:spPr>
          <a:xfrm>
            <a:off x="267855" y="618836"/>
            <a:ext cx="9006147" cy="5422527"/>
          </a:xfrm>
        </p:spPr>
        <p:txBody>
          <a:bodyPr>
            <a:normAutofit/>
          </a:bodyPr>
          <a:lstStyle/>
          <a:p>
            <a:pPr algn="just"/>
            <a:r>
              <a:rPr lang="en-US" sz="1600" dirty="0">
                <a:solidFill>
                  <a:srgbClr val="000000"/>
                </a:solidFill>
                <a:effectLst/>
                <a:latin typeface="Times New Roman" panose="02020603050405020304" pitchFamily="18" charset="0"/>
                <a:ea typeface="Times New Roman" panose="02020603050405020304" pitchFamily="18" charset="0"/>
              </a:rPr>
              <a:t>Collection fee post account is charged off, Debt to income ratio, last payment details, remaining principal amount, number of payments on the loan in the term, and number of public record bankruptcies are significant in predicting whether loan is likely to default or not. </a:t>
            </a:r>
          </a:p>
          <a:p>
            <a:pPr algn="just"/>
            <a:r>
              <a:rPr lang="en-US" sz="1600" dirty="0">
                <a:solidFill>
                  <a:srgbClr val="000000"/>
                </a:solidFill>
                <a:effectLst/>
                <a:latin typeface="Times New Roman" panose="02020603050405020304" pitchFamily="18" charset="0"/>
                <a:ea typeface="Times New Roman" panose="02020603050405020304" pitchFamily="18" charset="0"/>
              </a:rPr>
              <a:t>The model is valid with p-value of chi squared less than 0.001 however chi square value is very large. Collection recovery fee has least odds of loan default. </a:t>
            </a:r>
          </a:p>
          <a:p>
            <a:pPr algn="just"/>
            <a:r>
              <a:rPr lang="en-US" sz="1600" dirty="0">
                <a:solidFill>
                  <a:srgbClr val="000000"/>
                </a:solidFill>
                <a:effectLst/>
                <a:latin typeface="Times New Roman" panose="02020603050405020304" pitchFamily="18" charset="0"/>
                <a:ea typeface="Times New Roman" panose="02020603050405020304" pitchFamily="18" charset="0"/>
              </a:rPr>
              <a:t>Borrowers with less Debt-to-income ratio, and who paid their last payment and who made a greater number of payments in the term on the loan are less likely to have loan default. </a:t>
            </a:r>
          </a:p>
          <a:p>
            <a:pPr algn="just"/>
            <a:r>
              <a:rPr lang="en-US" sz="1600" dirty="0">
                <a:solidFill>
                  <a:srgbClr val="000000"/>
                </a:solidFill>
                <a:effectLst/>
                <a:latin typeface="Times New Roman" panose="02020603050405020304" pitchFamily="18" charset="0"/>
                <a:ea typeface="Times New Roman" panose="02020603050405020304" pitchFamily="18" charset="0"/>
              </a:rPr>
              <a:t>Results from the SASEM output window such as likelihood ratio test, analysis of maximum likelihood estimates, and odds ratio estimates are shown below.</a:t>
            </a:r>
          </a:p>
          <a:p>
            <a:pPr marL="0" indent="0">
              <a:buNone/>
            </a:pPr>
            <a:endParaRPr lang="en-US" dirty="0">
              <a:solidFill>
                <a:srgbClr val="000000"/>
              </a:solidFill>
              <a:latin typeface="Times New Roman" panose="02020603050405020304" pitchFamily="18" charset="0"/>
            </a:endParaRPr>
          </a:p>
          <a:p>
            <a:pPr marL="0" indent="0">
              <a:buNone/>
            </a:pPr>
            <a:endParaRPr lang="en-US" dirty="0">
              <a:solidFill>
                <a:srgbClr val="000000"/>
              </a:solidFill>
              <a:latin typeface="Times New Roman" panose="02020603050405020304" pitchFamily="18" charset="0"/>
            </a:endParaRPr>
          </a:p>
          <a:p>
            <a:pPr marL="0" indent="0">
              <a:buNone/>
            </a:pPr>
            <a:endParaRPr lang="en-US" dirty="0">
              <a:solidFill>
                <a:srgbClr val="000000"/>
              </a:solidFill>
              <a:latin typeface="Times New Roman" panose="02020603050405020304" pitchFamily="18" charset="0"/>
            </a:endParaRPr>
          </a:p>
          <a:p>
            <a:pPr marL="0" indent="0">
              <a:buNone/>
            </a:pPr>
            <a:endParaRPr lang="en-US" dirty="0"/>
          </a:p>
        </p:txBody>
      </p:sp>
      <p:pic>
        <p:nvPicPr>
          <p:cNvPr id="5" name="Picture 4">
            <a:extLst>
              <a:ext uri="{FF2B5EF4-FFF2-40B4-BE49-F238E27FC236}">
                <a16:creationId xmlns:a16="http://schemas.microsoft.com/office/drawing/2014/main" id="{B2A85EF7-DE78-4A6F-876F-DD792161D796}"/>
              </a:ext>
            </a:extLst>
          </p:cNvPr>
          <p:cNvPicPr>
            <a:picLocks noChangeAspect="1"/>
          </p:cNvPicPr>
          <p:nvPr/>
        </p:nvPicPr>
        <p:blipFill>
          <a:blip r:embed="rId2"/>
          <a:stretch>
            <a:fillRect/>
          </a:stretch>
        </p:blipFill>
        <p:spPr>
          <a:xfrm>
            <a:off x="6364114" y="3330099"/>
            <a:ext cx="4027661" cy="1285875"/>
          </a:xfrm>
          <a:prstGeom prst="rect">
            <a:avLst/>
          </a:prstGeom>
        </p:spPr>
      </p:pic>
      <p:pic>
        <p:nvPicPr>
          <p:cNvPr id="7" name="Picture 6">
            <a:extLst>
              <a:ext uri="{FF2B5EF4-FFF2-40B4-BE49-F238E27FC236}">
                <a16:creationId xmlns:a16="http://schemas.microsoft.com/office/drawing/2014/main" id="{E1C94B0E-B415-4646-9D37-D4B937EE88EB}"/>
              </a:ext>
            </a:extLst>
          </p:cNvPr>
          <p:cNvPicPr>
            <a:picLocks noChangeAspect="1"/>
          </p:cNvPicPr>
          <p:nvPr/>
        </p:nvPicPr>
        <p:blipFill>
          <a:blip r:embed="rId3"/>
          <a:stretch>
            <a:fillRect/>
          </a:stretch>
        </p:blipFill>
        <p:spPr>
          <a:xfrm>
            <a:off x="6364113" y="4892229"/>
            <a:ext cx="4027661" cy="1753335"/>
          </a:xfrm>
          <a:prstGeom prst="rect">
            <a:avLst/>
          </a:prstGeom>
        </p:spPr>
      </p:pic>
      <p:pic>
        <p:nvPicPr>
          <p:cNvPr id="9" name="Picture 8">
            <a:extLst>
              <a:ext uri="{FF2B5EF4-FFF2-40B4-BE49-F238E27FC236}">
                <a16:creationId xmlns:a16="http://schemas.microsoft.com/office/drawing/2014/main" id="{9CC93962-B040-4739-BE4B-3C376CDCA17D}"/>
              </a:ext>
            </a:extLst>
          </p:cNvPr>
          <p:cNvPicPr>
            <a:picLocks noChangeAspect="1"/>
          </p:cNvPicPr>
          <p:nvPr/>
        </p:nvPicPr>
        <p:blipFill>
          <a:blip r:embed="rId4"/>
          <a:stretch>
            <a:fillRect/>
          </a:stretch>
        </p:blipFill>
        <p:spPr>
          <a:xfrm>
            <a:off x="409575" y="3506406"/>
            <a:ext cx="5553075" cy="2075244"/>
          </a:xfrm>
          <a:prstGeom prst="rect">
            <a:avLst/>
          </a:prstGeom>
        </p:spPr>
      </p:pic>
    </p:spTree>
    <p:extLst>
      <p:ext uri="{BB962C8B-B14F-4D97-AF65-F5344CB8AC3E}">
        <p14:creationId xmlns:p14="http://schemas.microsoft.com/office/powerpoint/2010/main" val="25530994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DB8EE-337A-4C86-986C-3C090A05125A}"/>
              </a:ext>
            </a:extLst>
          </p:cNvPr>
          <p:cNvSpPr>
            <a:spLocks noGrp="1"/>
          </p:cNvSpPr>
          <p:nvPr>
            <p:ph type="title"/>
          </p:nvPr>
        </p:nvSpPr>
        <p:spPr>
          <a:xfrm>
            <a:off x="228600" y="190501"/>
            <a:ext cx="11125200" cy="490536"/>
          </a:xfrm>
        </p:spPr>
        <p:txBody>
          <a:bodyPr>
            <a:normAutofit/>
          </a:bodyPr>
          <a:lstStyle/>
          <a:p>
            <a:r>
              <a:rPr lang="en-US" sz="1600" b="1" dirty="0">
                <a:solidFill>
                  <a:srgbClr val="002060"/>
                </a:solidFill>
                <a:latin typeface="+mn-lt"/>
                <a:cs typeface="Times New Roman" panose="02020603050405020304" pitchFamily="18" charset="0"/>
              </a:rPr>
              <a:t>6(B). Decision Tree</a:t>
            </a:r>
          </a:p>
        </p:txBody>
      </p:sp>
      <p:sp>
        <p:nvSpPr>
          <p:cNvPr id="3" name="Content Placeholder 2">
            <a:extLst>
              <a:ext uri="{FF2B5EF4-FFF2-40B4-BE49-F238E27FC236}">
                <a16:creationId xmlns:a16="http://schemas.microsoft.com/office/drawing/2014/main" id="{0D8F9E6D-4F11-4463-986B-BE1FDBEDE0A9}"/>
              </a:ext>
            </a:extLst>
          </p:cNvPr>
          <p:cNvSpPr>
            <a:spLocks noGrp="1"/>
          </p:cNvSpPr>
          <p:nvPr>
            <p:ph idx="1"/>
          </p:nvPr>
        </p:nvSpPr>
        <p:spPr>
          <a:xfrm>
            <a:off x="228600" y="591127"/>
            <a:ext cx="9312564" cy="5585836"/>
          </a:xfrm>
        </p:spPr>
        <p:txBody>
          <a:bodyPr/>
          <a:lstStyle/>
          <a:p>
            <a:pPr algn="just"/>
            <a:r>
              <a:rPr lang="en-US" sz="15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Decision Trees build classification models in the form of tree structure. It contains decision nodes and leaf nodes. </a:t>
            </a:r>
            <a:r>
              <a:rPr lang="en-US" sz="1500" dirty="0">
                <a:solidFill>
                  <a:srgbClr val="000000"/>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A decision node has two or more branches. Leaf node represents a classification or decision. The topmost decision node in a tree which corresponds to the best predictor called root node. Each branch denotes the outcome of the decision node, and each leaf node represents a class label.</a:t>
            </a:r>
          </a:p>
          <a:p>
            <a:pPr algn="just"/>
            <a:r>
              <a:rPr lang="en-US" sz="1500" dirty="0">
                <a:solidFill>
                  <a:srgbClr val="000000"/>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In our scenario, the topmost node </a:t>
            </a:r>
            <a:r>
              <a:rPr lang="en-US" sz="1500" dirty="0" err="1">
                <a:solidFill>
                  <a:srgbClr val="000000"/>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collection_recovery</a:t>
            </a:r>
            <a:r>
              <a:rPr lang="en-US" sz="1500" dirty="0" err="1">
                <a:solidFill>
                  <a:srgbClr val="000000"/>
                </a:solidFill>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_</a:t>
            </a:r>
            <a:r>
              <a:rPr lang="en-US" sz="1500" dirty="0" err="1">
                <a:solidFill>
                  <a:srgbClr val="000000"/>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fee</a:t>
            </a:r>
            <a:r>
              <a:rPr lang="en-US" sz="1500" dirty="0">
                <a:solidFill>
                  <a:srgbClr val="000000"/>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is shown as the best predictor. The other significant predictors are </a:t>
            </a:r>
            <a:r>
              <a:rPr lang="en-US" sz="1500" dirty="0" err="1">
                <a:solidFill>
                  <a:srgbClr val="000000"/>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total_rec_late_fee</a:t>
            </a:r>
            <a:r>
              <a:rPr lang="en-US" sz="1500" dirty="0">
                <a:solidFill>
                  <a:srgbClr val="000000"/>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and </a:t>
            </a:r>
            <a:r>
              <a:rPr lang="en-US" sz="1500" dirty="0" err="1">
                <a:solidFill>
                  <a:srgbClr val="000000"/>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total_rec_prncp</a:t>
            </a:r>
            <a:r>
              <a:rPr lang="en-US" sz="1500" dirty="0">
                <a:solidFill>
                  <a:srgbClr val="000000"/>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When we looked at the variables’ importance window, we could see independent variables which are important in predicting the loan default status. </a:t>
            </a:r>
            <a:r>
              <a:rPr lang="en-US" sz="15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Results from the SASEM output window such as tree leaf report, and decision tree graph are shown below.</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p>
        </p:txBody>
      </p:sp>
      <p:pic>
        <p:nvPicPr>
          <p:cNvPr id="5" name="Picture 4">
            <a:extLst>
              <a:ext uri="{FF2B5EF4-FFF2-40B4-BE49-F238E27FC236}">
                <a16:creationId xmlns:a16="http://schemas.microsoft.com/office/drawing/2014/main" id="{D580DFC9-9267-4027-ABA0-C2497DEEDB05}"/>
              </a:ext>
            </a:extLst>
          </p:cNvPr>
          <p:cNvPicPr>
            <a:picLocks noChangeAspect="1"/>
          </p:cNvPicPr>
          <p:nvPr/>
        </p:nvPicPr>
        <p:blipFill>
          <a:blip r:embed="rId2"/>
          <a:stretch>
            <a:fillRect/>
          </a:stretch>
        </p:blipFill>
        <p:spPr>
          <a:xfrm>
            <a:off x="8862531" y="4724401"/>
            <a:ext cx="3329469" cy="2096240"/>
          </a:xfrm>
          <a:prstGeom prst="rect">
            <a:avLst/>
          </a:prstGeom>
        </p:spPr>
      </p:pic>
      <p:pic>
        <p:nvPicPr>
          <p:cNvPr id="7" name="Picture 6">
            <a:extLst>
              <a:ext uri="{FF2B5EF4-FFF2-40B4-BE49-F238E27FC236}">
                <a16:creationId xmlns:a16="http://schemas.microsoft.com/office/drawing/2014/main" id="{24F9F4F1-6C61-4EBD-AA01-5CE430B2CFA5}"/>
              </a:ext>
            </a:extLst>
          </p:cNvPr>
          <p:cNvPicPr>
            <a:picLocks noChangeAspect="1"/>
          </p:cNvPicPr>
          <p:nvPr/>
        </p:nvPicPr>
        <p:blipFill>
          <a:blip r:embed="rId3"/>
          <a:stretch>
            <a:fillRect/>
          </a:stretch>
        </p:blipFill>
        <p:spPr>
          <a:xfrm>
            <a:off x="3980514" y="2628901"/>
            <a:ext cx="4821465" cy="4191741"/>
          </a:xfrm>
          <a:prstGeom prst="rect">
            <a:avLst/>
          </a:prstGeom>
        </p:spPr>
      </p:pic>
      <p:pic>
        <p:nvPicPr>
          <p:cNvPr id="9" name="Picture 8">
            <a:extLst>
              <a:ext uri="{FF2B5EF4-FFF2-40B4-BE49-F238E27FC236}">
                <a16:creationId xmlns:a16="http://schemas.microsoft.com/office/drawing/2014/main" id="{DDB6D0D1-5EEF-4239-9D99-26D59E3C5A1E}"/>
              </a:ext>
            </a:extLst>
          </p:cNvPr>
          <p:cNvPicPr>
            <a:picLocks noChangeAspect="1"/>
          </p:cNvPicPr>
          <p:nvPr/>
        </p:nvPicPr>
        <p:blipFill>
          <a:blip r:embed="rId4"/>
          <a:stretch>
            <a:fillRect/>
          </a:stretch>
        </p:blipFill>
        <p:spPr>
          <a:xfrm>
            <a:off x="314325" y="2628901"/>
            <a:ext cx="3580465" cy="4229100"/>
          </a:xfrm>
          <a:prstGeom prst="rect">
            <a:avLst/>
          </a:prstGeom>
        </p:spPr>
      </p:pic>
    </p:spTree>
    <p:extLst>
      <p:ext uri="{BB962C8B-B14F-4D97-AF65-F5344CB8AC3E}">
        <p14:creationId xmlns:p14="http://schemas.microsoft.com/office/powerpoint/2010/main" val="1486669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26A11-F8C1-4501-9C7F-0B0890B33E3D}"/>
              </a:ext>
            </a:extLst>
          </p:cNvPr>
          <p:cNvSpPr>
            <a:spLocks noGrp="1"/>
          </p:cNvSpPr>
          <p:nvPr>
            <p:ph type="title"/>
          </p:nvPr>
        </p:nvSpPr>
        <p:spPr>
          <a:xfrm>
            <a:off x="295275" y="212436"/>
            <a:ext cx="11058525" cy="323274"/>
          </a:xfrm>
        </p:spPr>
        <p:txBody>
          <a:bodyPr>
            <a:normAutofit fontScale="90000"/>
          </a:bodyPr>
          <a:lstStyle/>
          <a:p>
            <a:r>
              <a:rPr lang="en-US" sz="1800" b="1" dirty="0">
                <a:solidFill>
                  <a:srgbClr val="002060"/>
                </a:solidFill>
                <a:latin typeface="+mn-lt"/>
                <a:cs typeface="Times New Roman" panose="02020603050405020304" pitchFamily="18" charset="0"/>
              </a:rPr>
              <a:t>6(c). </a:t>
            </a:r>
            <a:r>
              <a:rPr lang="en-US" sz="1800" b="1" dirty="0">
                <a:solidFill>
                  <a:srgbClr val="002060"/>
                </a:solidFill>
                <a:effectLst/>
                <a:latin typeface="+mn-lt"/>
                <a:ea typeface="Times New Roman" panose="02020603050405020304" pitchFamily="18" charset="0"/>
                <a:cs typeface="Times New Roman" panose="02020603050405020304" pitchFamily="18" charset="0"/>
              </a:rPr>
              <a:t>Neural Network Tree</a:t>
            </a:r>
            <a:br>
              <a:rPr lang="en-US" sz="3600" b="1" u="sng" dirty="0">
                <a:latin typeface="Calibri" panose="020F0502020204030204" pitchFamily="34"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828BFAEA-4C12-45E7-8542-71DD651941B7}"/>
              </a:ext>
            </a:extLst>
          </p:cNvPr>
          <p:cNvSpPr>
            <a:spLocks noGrp="1"/>
          </p:cNvSpPr>
          <p:nvPr>
            <p:ph idx="1"/>
          </p:nvPr>
        </p:nvSpPr>
        <p:spPr>
          <a:xfrm>
            <a:off x="-92364" y="443345"/>
            <a:ext cx="9624292" cy="6290829"/>
          </a:xfrm>
        </p:spPr>
        <p:txBody>
          <a:bodyPr/>
          <a:lstStyle/>
          <a:p>
            <a:pPr marL="457200" marR="0" lvl="1" indent="0">
              <a:spcBef>
                <a:spcPts val="0"/>
              </a:spcBef>
              <a:spcAft>
                <a:spcPts val="0"/>
              </a:spcAft>
              <a:buNone/>
            </a:pPr>
            <a:endParaRPr lang="en-US" sz="1400" dirty="0">
              <a:solidFill>
                <a:srgbClr val="000000"/>
              </a:solidFill>
              <a:effectLst/>
              <a:latin typeface="Times New Roman" panose="02020603050405020304" pitchFamily="18" charset="0"/>
              <a:ea typeface="Times New Roman" panose="02020603050405020304" pitchFamily="18" charset="0"/>
            </a:endParaRPr>
          </a:p>
          <a:p>
            <a:pPr lvl="1" algn="just">
              <a:spcBef>
                <a:spcPts val="0"/>
              </a:spcBef>
            </a:pPr>
            <a:r>
              <a:rPr lang="en-US" dirty="0">
                <a:solidFill>
                  <a:srgbClr val="000000"/>
                </a:solidFill>
                <a:effectLst/>
                <a:latin typeface="Times New Roman" panose="02020603050405020304" pitchFamily="18" charset="0"/>
                <a:ea typeface="Times New Roman" panose="02020603050405020304" pitchFamily="18" charset="0"/>
              </a:rPr>
              <a:t>Neural Network node, by default, is used to automatically construct a network that has one hidden layer consisting of three neurons. Neural </a:t>
            </a:r>
            <a:r>
              <a:rPr lang="en-US" dirty="0">
                <a:effectLst/>
                <a:latin typeface="Times New Roman" panose="02020603050405020304" pitchFamily="18" charset="0"/>
                <a:ea typeface="Times New Roman" panose="02020603050405020304" pitchFamily="18" charset="0"/>
              </a:rPr>
              <a:t>networks</a:t>
            </a:r>
            <a:r>
              <a:rPr lang="en-US" dirty="0">
                <a:solidFill>
                  <a:srgbClr val="000000"/>
                </a:solidFill>
                <a:effectLst/>
                <a:latin typeface="Times New Roman" panose="02020603050405020304" pitchFamily="18" charset="0"/>
                <a:ea typeface="Times New Roman" panose="02020603050405020304" pitchFamily="18" charset="0"/>
              </a:rPr>
              <a:t> can accommodate a wider variety of nonlinear relationships between a set of independent variables and a dependent variable than can logistic regression. Neural networks are so flexible.</a:t>
            </a:r>
          </a:p>
          <a:p>
            <a:pPr lvl="1" algn="just">
              <a:spcBef>
                <a:spcPts val="0"/>
              </a:spcBef>
            </a:pPr>
            <a:endParaRPr lang="en-US" dirty="0">
              <a:solidFill>
                <a:srgbClr val="000000"/>
              </a:solidFill>
              <a:effectLst/>
              <a:latin typeface="Times New Roman" panose="02020603050405020304" pitchFamily="18" charset="0"/>
              <a:ea typeface="Times New Roman" panose="02020603050405020304" pitchFamily="18" charset="0"/>
            </a:endParaRPr>
          </a:p>
          <a:p>
            <a:pPr lvl="1" algn="just">
              <a:spcBef>
                <a:spcPts val="0"/>
              </a:spcBef>
            </a:pPr>
            <a:r>
              <a:rPr lang="en-US" dirty="0">
                <a:solidFill>
                  <a:srgbClr val="000000"/>
                </a:solidFill>
                <a:effectLst/>
                <a:latin typeface="Times New Roman" panose="02020603050405020304" pitchFamily="18" charset="0"/>
                <a:ea typeface="Times New Roman" panose="02020603050405020304" pitchFamily="18" charset="0"/>
              </a:rPr>
              <a:t>In our scenario, we have not changed the default settings of SASEM: the architecture is selected as a Multilayer perceptron and set the number of hidden units to 3. When we explore the output window estimates of the variables and corresponding values of the gradient objective function are listed. The independent variables have a role in significantly predicting the dependent variable only if the value of the gradient objective function is positive. We have selected the rows from the output where the gradient value is positive which indicate that these independent variables will predict the loan status.</a:t>
            </a:r>
          </a:p>
          <a:p>
            <a:pPr lvl="1" algn="just">
              <a:spcBef>
                <a:spcPts val="0"/>
              </a:spcBef>
            </a:pPr>
            <a:endParaRPr lang="en-US" dirty="0">
              <a:solidFill>
                <a:srgbClr val="000000"/>
              </a:solidFill>
              <a:latin typeface="Times New Roman" panose="02020603050405020304" pitchFamily="18" charset="0"/>
              <a:ea typeface="Times New Roman" panose="02020603050405020304" pitchFamily="18" charset="0"/>
            </a:endParaRPr>
          </a:p>
          <a:p>
            <a:pPr lvl="1" algn="just">
              <a:spcBef>
                <a:spcPts val="0"/>
              </a:spcBef>
            </a:pPr>
            <a:r>
              <a:rPr lang="en-US" dirty="0">
                <a:solidFill>
                  <a:srgbClr val="000000"/>
                </a:solidFill>
                <a:effectLst/>
                <a:latin typeface="Times New Roman" panose="02020603050405020304" pitchFamily="18" charset="0"/>
                <a:ea typeface="Times New Roman" panose="02020603050405020304" pitchFamily="18" charset="0"/>
              </a:rPr>
              <a:t>The rows are given in the table below. According to the results, </a:t>
            </a:r>
            <a:r>
              <a:rPr lang="en-US" dirty="0" err="1">
                <a:solidFill>
                  <a:srgbClr val="000000"/>
                </a:solidFill>
                <a:effectLst/>
                <a:latin typeface="Times New Roman" panose="02020603050405020304" pitchFamily="18" charset="0"/>
                <a:ea typeface="Times New Roman" panose="02020603050405020304" pitchFamily="18" charset="0"/>
              </a:rPr>
              <a:t>int_rate</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loan_amnt</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funded_amnt_inv</a:t>
            </a:r>
            <a:r>
              <a:rPr lang="en-US" dirty="0">
                <a:solidFill>
                  <a:srgbClr val="000000"/>
                </a:solidFill>
                <a:effectLst/>
                <a:latin typeface="Times New Roman" panose="02020603050405020304" pitchFamily="18" charset="0"/>
                <a:ea typeface="Times New Roman" panose="02020603050405020304" pitchFamily="18" charset="0"/>
              </a:rPr>
              <a:t> and </a:t>
            </a:r>
            <a:r>
              <a:rPr lang="en-US" dirty="0" err="1">
                <a:solidFill>
                  <a:srgbClr val="000000"/>
                </a:solidFill>
                <a:effectLst/>
                <a:latin typeface="Times New Roman" panose="02020603050405020304" pitchFamily="18" charset="0"/>
                <a:ea typeface="Times New Roman" panose="02020603050405020304" pitchFamily="18" charset="0"/>
              </a:rPr>
              <a:t>total_rec_int</a:t>
            </a:r>
            <a:r>
              <a:rPr lang="en-US" dirty="0">
                <a:solidFill>
                  <a:srgbClr val="000000"/>
                </a:solidFill>
                <a:effectLst/>
                <a:latin typeface="Times New Roman" panose="02020603050405020304" pitchFamily="18" charset="0"/>
                <a:ea typeface="Times New Roman" panose="02020603050405020304" pitchFamily="18" charset="0"/>
              </a:rPr>
              <a:t> are predicting whether a loan is likely to get default. SASEM result, average squared error plot is shown below.</a:t>
            </a:r>
          </a:p>
          <a:p>
            <a:pPr marL="457200" marR="0" lvl="1" indent="0">
              <a:spcBef>
                <a:spcPts val="0"/>
              </a:spcBef>
              <a:spcAft>
                <a:spcPts val="0"/>
              </a:spcAft>
              <a:buNone/>
            </a:pPr>
            <a:endParaRPr lang="en-US" sz="1400" dirty="0">
              <a:solidFill>
                <a:srgbClr val="000000"/>
              </a:solidFill>
              <a:effectLst/>
              <a:latin typeface="Times New Roman" panose="02020603050405020304" pitchFamily="18" charset="0"/>
              <a:ea typeface="Times New Roman" panose="02020603050405020304" pitchFamily="18" charset="0"/>
            </a:endParaRPr>
          </a:p>
          <a:p>
            <a:pPr marL="457200" marR="0" lvl="1" indent="0">
              <a:spcBef>
                <a:spcPts val="0"/>
              </a:spcBef>
              <a:spcAft>
                <a:spcPts val="0"/>
              </a:spcAft>
              <a:buNone/>
            </a:pPr>
            <a:endParaRPr lang="en-US" sz="1400" dirty="0">
              <a:solidFill>
                <a:srgbClr val="000000"/>
              </a:solidFill>
              <a:effectLst/>
              <a:latin typeface="Times New Roman" panose="02020603050405020304" pitchFamily="18" charset="0"/>
              <a:ea typeface="Times New Roman" panose="02020603050405020304" pitchFamily="18" charset="0"/>
            </a:endParaRPr>
          </a:p>
          <a:p>
            <a:pPr marL="457200" marR="0" lvl="1" indent="0">
              <a:lnSpc>
                <a:spcPct val="200000"/>
              </a:lnSpc>
              <a:spcBef>
                <a:spcPts val="0"/>
              </a:spcBef>
              <a:spcAft>
                <a:spcPts val="0"/>
              </a:spcAft>
              <a:buNone/>
            </a:pPr>
            <a:endParaRPr lang="en-US" sz="1400" dirty="0">
              <a:effectLst/>
              <a:latin typeface="Calibri" panose="020F0502020204030204" pitchFamily="34" charset="0"/>
              <a:ea typeface="Calibri" panose="020F0502020204030204" pitchFamily="34" charset="0"/>
            </a:endParaRPr>
          </a:p>
          <a:p>
            <a:pPr marL="0" indent="0">
              <a:buNone/>
            </a:pPr>
            <a:endParaRPr lang="en-US" dirty="0"/>
          </a:p>
        </p:txBody>
      </p:sp>
      <p:graphicFrame>
        <p:nvGraphicFramePr>
          <p:cNvPr id="5" name="Table 4">
            <a:extLst>
              <a:ext uri="{FF2B5EF4-FFF2-40B4-BE49-F238E27FC236}">
                <a16:creationId xmlns:a16="http://schemas.microsoft.com/office/drawing/2014/main" id="{D28E6C66-579F-45C9-A663-3989BCEF708B}"/>
              </a:ext>
            </a:extLst>
          </p:cNvPr>
          <p:cNvGraphicFramePr>
            <a:graphicFrameLocks noGrp="1"/>
          </p:cNvGraphicFramePr>
          <p:nvPr>
            <p:extLst>
              <p:ext uri="{D42A27DB-BD31-4B8C-83A1-F6EECF244321}">
                <p14:modId xmlns:p14="http://schemas.microsoft.com/office/powerpoint/2010/main" val="1995976005"/>
              </p:ext>
            </p:extLst>
          </p:nvPr>
        </p:nvGraphicFramePr>
        <p:xfrm>
          <a:off x="295275" y="4488873"/>
          <a:ext cx="5394327" cy="2156694"/>
        </p:xfrm>
        <a:graphic>
          <a:graphicData uri="http://schemas.openxmlformats.org/drawingml/2006/table">
            <a:tbl>
              <a:tblPr>
                <a:tableStyleId>{5C22544A-7EE6-4342-B048-85BDC9FD1C3A}</a:tableStyleId>
              </a:tblPr>
              <a:tblGrid>
                <a:gridCol w="1532354">
                  <a:extLst>
                    <a:ext uri="{9D8B030D-6E8A-4147-A177-3AD203B41FA5}">
                      <a16:colId xmlns:a16="http://schemas.microsoft.com/office/drawing/2014/main" val="1017631875"/>
                    </a:ext>
                  </a:extLst>
                </a:gridCol>
                <a:gridCol w="1180934">
                  <a:extLst>
                    <a:ext uri="{9D8B030D-6E8A-4147-A177-3AD203B41FA5}">
                      <a16:colId xmlns:a16="http://schemas.microsoft.com/office/drawing/2014/main" val="3697280365"/>
                    </a:ext>
                  </a:extLst>
                </a:gridCol>
                <a:gridCol w="2681039">
                  <a:extLst>
                    <a:ext uri="{9D8B030D-6E8A-4147-A177-3AD203B41FA5}">
                      <a16:colId xmlns:a16="http://schemas.microsoft.com/office/drawing/2014/main" val="2410201094"/>
                    </a:ext>
                  </a:extLst>
                </a:gridCol>
              </a:tblGrid>
              <a:tr h="367582">
                <a:tc>
                  <a:txBody>
                    <a:bodyPr/>
                    <a:lstStyle/>
                    <a:p>
                      <a:pPr marL="0" marR="0" algn="l">
                        <a:lnSpc>
                          <a:spcPct val="107000"/>
                        </a:lnSpc>
                        <a:spcBef>
                          <a:spcPts val="0"/>
                        </a:spcBef>
                        <a:spcAft>
                          <a:spcPts val="0"/>
                        </a:spcAft>
                      </a:pPr>
                      <a:r>
                        <a:rPr lang="en-US" sz="1200" b="1" dirty="0">
                          <a:effectLst/>
                        </a:rPr>
                        <a:t>Variable name</a:t>
                      </a:r>
                      <a:endParaRPr lang="en-US" sz="1100" b="1" dirty="0">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gn="l">
                        <a:lnSpc>
                          <a:spcPct val="107000"/>
                        </a:lnSpc>
                        <a:spcBef>
                          <a:spcPts val="0"/>
                        </a:spcBef>
                        <a:spcAft>
                          <a:spcPts val="0"/>
                        </a:spcAft>
                      </a:pPr>
                      <a:r>
                        <a:rPr lang="en-US" sz="1200" b="1">
                          <a:effectLst/>
                        </a:rPr>
                        <a:t>Estimate</a:t>
                      </a:r>
                      <a:endParaRPr lang="en-US" sz="1100" b="1">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gn="l">
                        <a:lnSpc>
                          <a:spcPct val="107000"/>
                        </a:lnSpc>
                        <a:spcBef>
                          <a:spcPts val="0"/>
                        </a:spcBef>
                        <a:spcAft>
                          <a:spcPts val="0"/>
                        </a:spcAft>
                      </a:pPr>
                      <a:r>
                        <a:rPr lang="en-US" sz="1200" b="1" dirty="0">
                          <a:effectLst/>
                        </a:rPr>
                        <a:t>Gradient Objective Function Value</a:t>
                      </a:r>
                      <a:endParaRPr lang="en-US" sz="1100" b="1" dirty="0">
                        <a:effectLst/>
                        <a:latin typeface="Calibri" panose="020F0502020204030204" pitchFamily="34" charset="0"/>
                        <a:ea typeface="Calibri" panose="020F0502020204030204" pitchFamily="34" charset="0"/>
                      </a:endParaRPr>
                    </a:p>
                  </a:txBody>
                  <a:tcPr marL="63500" marR="63500" marT="63500" marB="63500"/>
                </a:tc>
                <a:extLst>
                  <a:ext uri="{0D108BD9-81ED-4DB2-BD59-A6C34878D82A}">
                    <a16:rowId xmlns:a16="http://schemas.microsoft.com/office/drawing/2014/main" val="3773905976"/>
                  </a:ext>
                </a:extLst>
              </a:tr>
              <a:tr h="447278">
                <a:tc>
                  <a:txBody>
                    <a:bodyPr/>
                    <a:lstStyle/>
                    <a:p>
                      <a:pPr marL="0" marR="0" algn="l">
                        <a:lnSpc>
                          <a:spcPct val="200000"/>
                        </a:lnSpc>
                        <a:spcBef>
                          <a:spcPts val="0"/>
                        </a:spcBef>
                        <a:spcAft>
                          <a:spcPts val="0"/>
                        </a:spcAft>
                      </a:pPr>
                      <a:r>
                        <a:rPr lang="en-US" sz="1200">
                          <a:effectLst/>
                        </a:rPr>
                        <a:t>int_rate</a:t>
                      </a:r>
                      <a:endParaRPr lang="en-US" sz="1100">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gn="just">
                        <a:lnSpc>
                          <a:spcPct val="200000"/>
                        </a:lnSpc>
                        <a:spcBef>
                          <a:spcPts val="0"/>
                        </a:spcBef>
                        <a:spcAft>
                          <a:spcPts val="0"/>
                        </a:spcAft>
                      </a:pPr>
                      <a:r>
                        <a:rPr lang="en-US" sz="1200" dirty="0">
                          <a:effectLst/>
                        </a:rPr>
                        <a:t>0.022167</a:t>
                      </a:r>
                      <a:endParaRPr lang="en-US" sz="1100" dirty="0">
                        <a:effectLst/>
                        <a:latin typeface="Calibri" panose="020F0502020204030204" pitchFamily="34" charset="0"/>
                        <a:ea typeface="Calibri" panose="020F0502020204030204" pitchFamily="34" charset="0"/>
                      </a:endParaRPr>
                    </a:p>
                  </a:txBody>
                  <a:tcPr marL="63500" marR="63500" marT="63500" marB="63500"/>
                </a:tc>
                <a:tc>
                  <a:txBody>
                    <a:bodyPr/>
                    <a:lstStyle/>
                    <a:p>
                      <a:pPr marL="685800" marR="0" algn="just">
                        <a:lnSpc>
                          <a:spcPct val="200000"/>
                        </a:lnSpc>
                        <a:spcBef>
                          <a:spcPts val="0"/>
                        </a:spcBef>
                        <a:spcAft>
                          <a:spcPts val="0"/>
                        </a:spcAft>
                      </a:pPr>
                      <a:r>
                        <a:rPr lang="en-US" sz="1200">
                          <a:effectLst/>
                        </a:rPr>
                        <a:t>0.001000</a:t>
                      </a:r>
                      <a:endParaRPr lang="en-US" sz="1100">
                        <a:effectLst/>
                        <a:latin typeface="Calibri" panose="020F0502020204030204" pitchFamily="34" charset="0"/>
                        <a:ea typeface="Calibri" panose="020F0502020204030204" pitchFamily="34" charset="0"/>
                      </a:endParaRPr>
                    </a:p>
                  </a:txBody>
                  <a:tcPr marL="63500" marR="63500" marT="63500" marB="63500"/>
                </a:tc>
                <a:extLst>
                  <a:ext uri="{0D108BD9-81ED-4DB2-BD59-A6C34878D82A}">
                    <a16:rowId xmlns:a16="http://schemas.microsoft.com/office/drawing/2014/main" val="749316482"/>
                  </a:ext>
                </a:extLst>
              </a:tr>
              <a:tr h="447278">
                <a:tc>
                  <a:txBody>
                    <a:bodyPr/>
                    <a:lstStyle/>
                    <a:p>
                      <a:pPr marL="0" marR="0" algn="l">
                        <a:lnSpc>
                          <a:spcPct val="200000"/>
                        </a:lnSpc>
                        <a:spcBef>
                          <a:spcPts val="0"/>
                        </a:spcBef>
                        <a:spcAft>
                          <a:spcPts val="0"/>
                        </a:spcAft>
                      </a:pPr>
                      <a:r>
                        <a:rPr lang="en-US" sz="1200">
                          <a:effectLst/>
                        </a:rPr>
                        <a:t>loan_amnt</a:t>
                      </a:r>
                      <a:endParaRPr lang="en-US" sz="1100">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gn="just">
                        <a:lnSpc>
                          <a:spcPct val="200000"/>
                        </a:lnSpc>
                        <a:spcBef>
                          <a:spcPts val="0"/>
                        </a:spcBef>
                        <a:spcAft>
                          <a:spcPts val="0"/>
                        </a:spcAft>
                      </a:pPr>
                      <a:r>
                        <a:rPr lang="en-US" sz="1200">
                          <a:effectLst/>
                        </a:rPr>
                        <a:t>0.177689</a:t>
                      </a:r>
                      <a:endParaRPr lang="en-US" sz="1100">
                        <a:effectLst/>
                        <a:latin typeface="Calibri" panose="020F0502020204030204" pitchFamily="34" charset="0"/>
                        <a:ea typeface="Calibri" panose="020F0502020204030204" pitchFamily="34" charset="0"/>
                      </a:endParaRPr>
                    </a:p>
                  </a:txBody>
                  <a:tcPr marL="63500" marR="63500" marT="63500" marB="63500"/>
                </a:tc>
                <a:tc>
                  <a:txBody>
                    <a:bodyPr/>
                    <a:lstStyle/>
                    <a:p>
                      <a:pPr marL="685800" marR="0" algn="just">
                        <a:lnSpc>
                          <a:spcPct val="200000"/>
                        </a:lnSpc>
                        <a:spcBef>
                          <a:spcPts val="0"/>
                        </a:spcBef>
                        <a:spcAft>
                          <a:spcPts val="0"/>
                        </a:spcAft>
                      </a:pPr>
                      <a:r>
                        <a:rPr lang="en-US" sz="1200" dirty="0">
                          <a:effectLst/>
                        </a:rPr>
                        <a:t>0.000484</a:t>
                      </a:r>
                      <a:endParaRPr lang="en-US" sz="1100" dirty="0">
                        <a:effectLst/>
                        <a:latin typeface="Calibri" panose="020F0502020204030204" pitchFamily="34" charset="0"/>
                        <a:ea typeface="Calibri" panose="020F0502020204030204" pitchFamily="34" charset="0"/>
                      </a:endParaRPr>
                    </a:p>
                  </a:txBody>
                  <a:tcPr marL="63500" marR="63500" marT="63500" marB="63500"/>
                </a:tc>
                <a:extLst>
                  <a:ext uri="{0D108BD9-81ED-4DB2-BD59-A6C34878D82A}">
                    <a16:rowId xmlns:a16="http://schemas.microsoft.com/office/drawing/2014/main" val="264690690"/>
                  </a:ext>
                </a:extLst>
              </a:tr>
              <a:tr h="447278">
                <a:tc>
                  <a:txBody>
                    <a:bodyPr/>
                    <a:lstStyle/>
                    <a:p>
                      <a:pPr marL="0" marR="0" algn="l">
                        <a:lnSpc>
                          <a:spcPct val="200000"/>
                        </a:lnSpc>
                        <a:spcBef>
                          <a:spcPts val="0"/>
                        </a:spcBef>
                        <a:spcAft>
                          <a:spcPts val="0"/>
                        </a:spcAft>
                      </a:pPr>
                      <a:r>
                        <a:rPr lang="en-US" sz="1200" dirty="0" err="1">
                          <a:effectLst/>
                        </a:rPr>
                        <a:t>funded_amnt_inv</a:t>
                      </a:r>
                      <a:endParaRPr lang="en-US" sz="1100" dirty="0">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gn="just">
                        <a:lnSpc>
                          <a:spcPct val="200000"/>
                        </a:lnSpc>
                        <a:spcBef>
                          <a:spcPts val="0"/>
                        </a:spcBef>
                        <a:spcAft>
                          <a:spcPts val="0"/>
                        </a:spcAft>
                      </a:pPr>
                      <a:r>
                        <a:rPr lang="en-US" sz="1200">
                          <a:effectLst/>
                        </a:rPr>
                        <a:t>0.335611</a:t>
                      </a:r>
                      <a:endParaRPr lang="en-US" sz="1100">
                        <a:effectLst/>
                        <a:latin typeface="Calibri" panose="020F0502020204030204" pitchFamily="34" charset="0"/>
                        <a:ea typeface="Calibri" panose="020F0502020204030204" pitchFamily="34" charset="0"/>
                      </a:endParaRPr>
                    </a:p>
                  </a:txBody>
                  <a:tcPr marL="63500" marR="63500" marT="63500" marB="63500"/>
                </a:tc>
                <a:tc>
                  <a:txBody>
                    <a:bodyPr/>
                    <a:lstStyle/>
                    <a:p>
                      <a:pPr marL="685800" marR="0" algn="just">
                        <a:lnSpc>
                          <a:spcPct val="200000"/>
                        </a:lnSpc>
                        <a:spcBef>
                          <a:spcPts val="0"/>
                        </a:spcBef>
                        <a:spcAft>
                          <a:spcPts val="0"/>
                        </a:spcAft>
                      </a:pPr>
                      <a:r>
                        <a:rPr lang="en-US" sz="1200" dirty="0">
                          <a:effectLst/>
                        </a:rPr>
                        <a:t>0.000507</a:t>
                      </a:r>
                      <a:endParaRPr lang="en-US" sz="1100" dirty="0">
                        <a:effectLst/>
                        <a:latin typeface="Calibri" panose="020F0502020204030204" pitchFamily="34" charset="0"/>
                        <a:ea typeface="Calibri" panose="020F0502020204030204" pitchFamily="34" charset="0"/>
                      </a:endParaRPr>
                    </a:p>
                  </a:txBody>
                  <a:tcPr marL="63500" marR="63500" marT="63500" marB="63500"/>
                </a:tc>
                <a:extLst>
                  <a:ext uri="{0D108BD9-81ED-4DB2-BD59-A6C34878D82A}">
                    <a16:rowId xmlns:a16="http://schemas.microsoft.com/office/drawing/2014/main" val="3664134753"/>
                  </a:ext>
                </a:extLst>
              </a:tr>
              <a:tr h="447278">
                <a:tc>
                  <a:txBody>
                    <a:bodyPr/>
                    <a:lstStyle/>
                    <a:p>
                      <a:pPr marL="0" marR="0" algn="just">
                        <a:lnSpc>
                          <a:spcPct val="200000"/>
                        </a:lnSpc>
                        <a:spcBef>
                          <a:spcPts val="0"/>
                        </a:spcBef>
                        <a:spcAft>
                          <a:spcPts val="0"/>
                        </a:spcAft>
                      </a:pPr>
                      <a:r>
                        <a:rPr lang="en-US" sz="1200">
                          <a:effectLst/>
                        </a:rPr>
                        <a:t>total_rec_int</a:t>
                      </a:r>
                      <a:endParaRPr lang="en-US" sz="1100">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gn="just">
                        <a:lnSpc>
                          <a:spcPct val="200000"/>
                        </a:lnSpc>
                        <a:spcBef>
                          <a:spcPts val="0"/>
                        </a:spcBef>
                        <a:spcAft>
                          <a:spcPts val="0"/>
                        </a:spcAft>
                      </a:pPr>
                      <a:r>
                        <a:rPr lang="en-US" sz="1200">
                          <a:effectLst/>
                        </a:rPr>
                        <a:t>1.316114</a:t>
                      </a:r>
                      <a:endParaRPr lang="en-US" sz="1100">
                        <a:effectLst/>
                        <a:latin typeface="Calibri" panose="020F0502020204030204" pitchFamily="34" charset="0"/>
                        <a:ea typeface="Calibri" panose="020F0502020204030204" pitchFamily="34" charset="0"/>
                      </a:endParaRPr>
                    </a:p>
                  </a:txBody>
                  <a:tcPr marL="63500" marR="63500" marT="63500" marB="63500"/>
                </a:tc>
                <a:tc>
                  <a:txBody>
                    <a:bodyPr/>
                    <a:lstStyle/>
                    <a:p>
                      <a:pPr marL="685800" marR="0" algn="just">
                        <a:lnSpc>
                          <a:spcPct val="200000"/>
                        </a:lnSpc>
                        <a:spcBef>
                          <a:spcPts val="0"/>
                        </a:spcBef>
                        <a:spcAft>
                          <a:spcPts val="0"/>
                        </a:spcAft>
                      </a:pPr>
                      <a:r>
                        <a:rPr lang="en-US" sz="1200" dirty="0">
                          <a:effectLst/>
                        </a:rPr>
                        <a:t>0.000466</a:t>
                      </a:r>
                      <a:endParaRPr lang="en-US" sz="1100" dirty="0">
                        <a:effectLst/>
                        <a:latin typeface="Calibri" panose="020F0502020204030204" pitchFamily="34" charset="0"/>
                        <a:ea typeface="Calibri" panose="020F0502020204030204" pitchFamily="34" charset="0"/>
                      </a:endParaRPr>
                    </a:p>
                  </a:txBody>
                  <a:tcPr marL="63500" marR="63500" marT="63500" marB="63500"/>
                </a:tc>
                <a:extLst>
                  <a:ext uri="{0D108BD9-81ED-4DB2-BD59-A6C34878D82A}">
                    <a16:rowId xmlns:a16="http://schemas.microsoft.com/office/drawing/2014/main" val="1172994740"/>
                  </a:ext>
                </a:extLst>
              </a:tr>
            </a:tbl>
          </a:graphicData>
        </a:graphic>
      </p:graphicFrame>
      <p:pic>
        <p:nvPicPr>
          <p:cNvPr id="7" name="Picture 6">
            <a:extLst>
              <a:ext uri="{FF2B5EF4-FFF2-40B4-BE49-F238E27FC236}">
                <a16:creationId xmlns:a16="http://schemas.microsoft.com/office/drawing/2014/main" id="{FC5D7A4B-0250-44C4-8B02-14C14A045752}"/>
              </a:ext>
            </a:extLst>
          </p:cNvPr>
          <p:cNvPicPr>
            <a:picLocks noChangeAspect="1"/>
          </p:cNvPicPr>
          <p:nvPr/>
        </p:nvPicPr>
        <p:blipFill>
          <a:blip r:embed="rId2"/>
          <a:stretch>
            <a:fillRect/>
          </a:stretch>
        </p:blipFill>
        <p:spPr>
          <a:xfrm>
            <a:off x="5916901" y="4276436"/>
            <a:ext cx="5624945" cy="2457738"/>
          </a:xfrm>
          <a:prstGeom prst="rect">
            <a:avLst/>
          </a:prstGeom>
        </p:spPr>
      </p:pic>
    </p:spTree>
    <p:extLst>
      <p:ext uri="{BB962C8B-B14F-4D97-AF65-F5344CB8AC3E}">
        <p14:creationId xmlns:p14="http://schemas.microsoft.com/office/powerpoint/2010/main" val="2422976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3345C-1B4E-4013-BEED-2F6E7339619A}"/>
              </a:ext>
            </a:extLst>
          </p:cNvPr>
          <p:cNvSpPr>
            <a:spLocks noGrp="1"/>
          </p:cNvSpPr>
          <p:nvPr>
            <p:ph type="title"/>
          </p:nvPr>
        </p:nvSpPr>
        <p:spPr>
          <a:xfrm>
            <a:off x="677334" y="-85725"/>
            <a:ext cx="8596668" cy="602961"/>
          </a:xfrm>
        </p:spPr>
        <p:txBody>
          <a:bodyPr>
            <a:normAutofit fontScale="90000"/>
          </a:bodyPr>
          <a:lstStyle/>
          <a:p>
            <a:r>
              <a:rPr lang="en-US" dirty="0">
                <a:solidFill>
                  <a:srgbClr val="3D3D3D"/>
                </a:solidFill>
                <a:latin typeface="Lato Extended"/>
              </a:rPr>
              <a:t>7. Findings</a:t>
            </a:r>
            <a:br>
              <a:rPr lang="en-US" b="0" i="0" dirty="0">
                <a:solidFill>
                  <a:srgbClr val="3D3D3D"/>
                </a:solidFill>
                <a:effectLst/>
                <a:latin typeface="Lato Extended"/>
              </a:rPr>
            </a:br>
            <a:endParaRPr lang="en-US" dirty="0"/>
          </a:p>
        </p:txBody>
      </p:sp>
      <p:sp>
        <p:nvSpPr>
          <p:cNvPr id="3" name="Content Placeholder 2">
            <a:extLst>
              <a:ext uri="{FF2B5EF4-FFF2-40B4-BE49-F238E27FC236}">
                <a16:creationId xmlns:a16="http://schemas.microsoft.com/office/drawing/2014/main" id="{87E08CCF-7611-4303-A6E8-625FD9F5F88A}"/>
              </a:ext>
            </a:extLst>
          </p:cNvPr>
          <p:cNvSpPr>
            <a:spLocks noGrp="1"/>
          </p:cNvSpPr>
          <p:nvPr>
            <p:ph idx="1"/>
          </p:nvPr>
        </p:nvSpPr>
        <p:spPr>
          <a:xfrm>
            <a:off x="1" y="517236"/>
            <a:ext cx="11353800" cy="5659727"/>
          </a:xfrm>
        </p:spPr>
        <p:txBody>
          <a:bodyPr>
            <a:normAutofit/>
          </a:bodyPr>
          <a:lstStyle/>
          <a:p>
            <a:pPr marL="457200" marR="0" indent="0" algn="just">
              <a:spcBef>
                <a:spcPts val="0"/>
              </a:spcBef>
              <a:spcAft>
                <a:spcPts val="0"/>
              </a:spcAft>
              <a:buNone/>
            </a:pP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We have compared all the three models, Logistic Regression, Decision Tree and Neural Network discussed above, with respect to four statistics: </a:t>
            </a:r>
          </a:p>
          <a:p>
            <a:pPr marL="457200" marR="0" indent="0" algn="just">
              <a:spcBef>
                <a:spcPts val="0"/>
              </a:spcBef>
              <a:spcAft>
                <a:spcPts val="0"/>
              </a:spcAft>
              <a:buNone/>
            </a:pP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 Average Squared Error 2). Misclassification rate 3). Area Under the Curve (ROC index) 4). F1 Score.</a:t>
            </a:r>
            <a:endParaRPr lang="en-US" sz="1400" dirty="0">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0" algn="just">
              <a:spcBef>
                <a:spcPts val="0"/>
              </a:spcBef>
              <a:spcAft>
                <a:spcPts val="0"/>
              </a:spcAft>
              <a:buNone/>
            </a:pP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SASEM results from the model comparison node are shown below. From the fig. we could see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that the decision</a:t>
            </a: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tree has less average squared error and lowest misclassification rate. We have calculated F1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score for all</a:t>
            </a: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models. To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calculate</a:t>
            </a: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F1 score, we need True Positive, False Positive, True Negative and False Negative values listed in the event classification tables listed in the output window. F1 score can be calculated from the formula given below. Event classification table </a:t>
            </a:r>
            <a:r>
              <a:rPr lang="en-US" sz="1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is shown </a:t>
            </a: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below. </a:t>
            </a:r>
            <a:endParaRPr lang="en-US" sz="1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742950" indent="-285750" algn="just">
              <a:spcBef>
                <a:spcPts val="0"/>
              </a:spcBef>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Precision = TP / (TP+FP) </a:t>
            </a:r>
            <a:endParaRPr lang="en-US" sz="1400" dirty="0">
              <a:latin typeface="Times New Roman" panose="02020603050405020304" pitchFamily="18" charset="0"/>
              <a:ea typeface="Times New Roman" panose="02020603050405020304" pitchFamily="18" charset="0"/>
              <a:cs typeface="Times New Roman" panose="02020603050405020304" pitchFamily="18" charset="0"/>
            </a:endParaRPr>
          </a:p>
          <a:p>
            <a:pPr marL="742950" indent="-285750" algn="just">
              <a:spcBef>
                <a:spcPts val="0"/>
              </a:spcBef>
            </a:pP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Recall = TP / (TP+FN) </a:t>
            </a:r>
            <a:endParaRPr lang="en-US" sz="1400" dirty="0">
              <a:latin typeface="Times New Roman" panose="02020603050405020304" pitchFamily="18" charset="0"/>
              <a:ea typeface="Times New Roman" panose="02020603050405020304" pitchFamily="18" charset="0"/>
              <a:cs typeface="Times New Roman" panose="02020603050405020304" pitchFamily="18" charset="0"/>
            </a:endParaRPr>
          </a:p>
          <a:p>
            <a:pPr marL="742950" indent="-285750" algn="just">
              <a:spcBef>
                <a:spcPts val="0"/>
              </a:spcBef>
            </a:pP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F1 Score = 2 x (precision x recall / precision + recall) </a:t>
            </a:r>
          </a:p>
          <a:p>
            <a:pPr marL="457200" indent="0" algn="just">
              <a:spcBef>
                <a:spcPts val="0"/>
              </a:spcBef>
              <a:buNone/>
            </a:pP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R="0" indent="0" algn="just">
              <a:spcBef>
                <a:spcPts val="0"/>
              </a:spcBef>
              <a:spcAft>
                <a:spcPts val="0"/>
              </a:spcAft>
              <a:buNone/>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High F1score indicates that the model is a good classifier. In this case, a clear decision tree with a high F1 score is the best model. Then we have observed the (ROC index) Area under the curve for all the three models. If we observe, the decision tree has more area under the curve which implies that the decision tree is the best model. If we consider all 4 metrics, the decision tree is the best model for predicting the loan status from the data sample we have taken. All The four statistics for the three models are summarized in the table below. The fit statistics</a:t>
            </a:r>
            <a:r>
              <a:rPr lang="en-US" sz="1400" dirty="0">
                <a:latin typeface="Times New Roman" panose="02020603050405020304" pitchFamily="18" charset="0"/>
                <a:ea typeface="Times New Roman" panose="02020603050405020304" pitchFamily="18" charset="0"/>
                <a:cs typeface="Times New Roman" panose="02020603050405020304" pitchFamily="18" charset="0"/>
              </a:rPr>
              <a:t> and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event classification tables are shown below.</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p>
        </p:txBody>
      </p:sp>
      <p:graphicFrame>
        <p:nvGraphicFramePr>
          <p:cNvPr id="4" name="Table 3">
            <a:extLst>
              <a:ext uri="{FF2B5EF4-FFF2-40B4-BE49-F238E27FC236}">
                <a16:creationId xmlns:a16="http://schemas.microsoft.com/office/drawing/2014/main" id="{57B8600D-A32B-431E-BF24-DF4A41AAD9B7}"/>
              </a:ext>
            </a:extLst>
          </p:cNvPr>
          <p:cNvGraphicFramePr>
            <a:graphicFrameLocks noGrp="1"/>
          </p:cNvGraphicFramePr>
          <p:nvPr>
            <p:extLst>
              <p:ext uri="{D42A27DB-BD31-4B8C-83A1-F6EECF244321}">
                <p14:modId xmlns:p14="http://schemas.microsoft.com/office/powerpoint/2010/main" val="3305910666"/>
              </p:ext>
            </p:extLst>
          </p:nvPr>
        </p:nvGraphicFramePr>
        <p:xfrm>
          <a:off x="4743451" y="1638300"/>
          <a:ext cx="6610350" cy="1047750"/>
        </p:xfrm>
        <a:graphic>
          <a:graphicData uri="http://schemas.openxmlformats.org/drawingml/2006/table">
            <a:tbl>
              <a:tblPr>
                <a:tableStyleId>{5C22544A-7EE6-4342-B048-85BDC9FD1C3A}</a:tableStyleId>
              </a:tblPr>
              <a:tblGrid>
                <a:gridCol w="1426592">
                  <a:extLst>
                    <a:ext uri="{9D8B030D-6E8A-4147-A177-3AD203B41FA5}">
                      <a16:colId xmlns:a16="http://schemas.microsoft.com/office/drawing/2014/main" val="424353008"/>
                    </a:ext>
                  </a:extLst>
                </a:gridCol>
                <a:gridCol w="1723213">
                  <a:extLst>
                    <a:ext uri="{9D8B030D-6E8A-4147-A177-3AD203B41FA5}">
                      <a16:colId xmlns:a16="http://schemas.microsoft.com/office/drawing/2014/main" val="360493016"/>
                    </a:ext>
                  </a:extLst>
                </a:gridCol>
                <a:gridCol w="1610213">
                  <a:extLst>
                    <a:ext uri="{9D8B030D-6E8A-4147-A177-3AD203B41FA5}">
                      <a16:colId xmlns:a16="http://schemas.microsoft.com/office/drawing/2014/main" val="1092334061"/>
                    </a:ext>
                  </a:extLst>
                </a:gridCol>
                <a:gridCol w="960478">
                  <a:extLst>
                    <a:ext uri="{9D8B030D-6E8A-4147-A177-3AD203B41FA5}">
                      <a16:colId xmlns:a16="http://schemas.microsoft.com/office/drawing/2014/main" val="3576822057"/>
                    </a:ext>
                  </a:extLst>
                </a:gridCol>
                <a:gridCol w="889854">
                  <a:extLst>
                    <a:ext uri="{9D8B030D-6E8A-4147-A177-3AD203B41FA5}">
                      <a16:colId xmlns:a16="http://schemas.microsoft.com/office/drawing/2014/main" val="349332967"/>
                    </a:ext>
                  </a:extLst>
                </a:gridCol>
              </a:tblGrid>
              <a:tr h="368373">
                <a:tc>
                  <a:txBody>
                    <a:bodyPr/>
                    <a:lstStyle/>
                    <a:p>
                      <a:pPr algn="ctr" fontAlgn="ctr"/>
                      <a:r>
                        <a:rPr lang="en-US" sz="1200" b="1" u="none" strike="noStrike" dirty="0">
                          <a:effectLst/>
                        </a:rPr>
                        <a:t>Model</a:t>
                      </a:r>
                      <a:endParaRPr lang="en-US" sz="1200" b="1" i="0" u="none" strike="noStrike" dirty="0">
                        <a:solidFill>
                          <a:srgbClr val="000000"/>
                        </a:solidFill>
                        <a:effectLst/>
                        <a:latin typeface="Times New Roman" panose="02020603050405020304" pitchFamily="18" charset="0"/>
                      </a:endParaRPr>
                    </a:p>
                  </a:txBody>
                  <a:tcPr marL="7620" marR="7620" marT="63500" marB="63500" anchor="ctr"/>
                </a:tc>
                <a:tc>
                  <a:txBody>
                    <a:bodyPr/>
                    <a:lstStyle/>
                    <a:p>
                      <a:pPr algn="ctr" fontAlgn="ctr"/>
                      <a:r>
                        <a:rPr lang="en-US" sz="1200" b="1" u="none" strike="noStrike">
                          <a:effectLst/>
                        </a:rPr>
                        <a:t>Average squared error</a:t>
                      </a:r>
                      <a:endParaRPr lang="en-US" sz="1200" b="1"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en-US" sz="1200" b="1" u="none" strike="noStrike" dirty="0">
                          <a:effectLst/>
                        </a:rPr>
                        <a:t>Misclassification rate</a:t>
                      </a:r>
                      <a:endParaRPr lang="en-US" sz="1200" b="1"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en-US" sz="1200" b="1" u="none" strike="noStrike">
                          <a:effectLst/>
                        </a:rPr>
                        <a:t>F1 score</a:t>
                      </a:r>
                      <a:endParaRPr lang="en-US" sz="1200" b="1"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en-US" sz="1200" b="1" u="none" strike="noStrike" dirty="0">
                          <a:effectLst/>
                        </a:rPr>
                        <a:t>ROC Index</a:t>
                      </a:r>
                      <a:endParaRPr lang="en-US" sz="1200" b="1" i="0" u="none" strike="noStrike" dirty="0">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2532916172"/>
                  </a:ext>
                </a:extLst>
              </a:tr>
              <a:tr h="226459">
                <a:tc>
                  <a:txBody>
                    <a:bodyPr/>
                    <a:lstStyle/>
                    <a:p>
                      <a:pPr algn="l" fontAlgn="ctr"/>
                      <a:r>
                        <a:rPr lang="en-US" sz="1200" u="none" strike="noStrike">
                          <a:effectLst/>
                        </a:rPr>
                        <a:t>Logistic Regression</a:t>
                      </a:r>
                      <a:endParaRPr lang="en-US" sz="12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en-US" sz="1200" u="none" strike="noStrike">
                          <a:effectLst/>
                        </a:rPr>
                        <a:t>0.030394</a:t>
                      </a:r>
                      <a:endParaRPr lang="en-US" sz="12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en-US" sz="1200" u="none" strike="noStrike">
                          <a:effectLst/>
                        </a:rPr>
                        <a:t>0.032454</a:t>
                      </a:r>
                      <a:endParaRPr lang="en-US" sz="12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en-US" sz="1200" u="none" strike="noStrike" dirty="0">
                          <a:effectLst/>
                        </a:rPr>
                        <a:t>0.98275545</a:t>
                      </a:r>
                      <a:endParaRPr lang="en-US" sz="12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en-US" sz="1200" u="none" strike="noStrike">
                          <a:effectLst/>
                        </a:rPr>
                        <a:t>0.879</a:t>
                      </a:r>
                      <a:endParaRPr lang="en-US" sz="1200" b="0" i="0" u="none" strike="noStrike">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222573020"/>
                  </a:ext>
                </a:extLst>
              </a:tr>
              <a:tr h="226459">
                <a:tc>
                  <a:txBody>
                    <a:bodyPr/>
                    <a:lstStyle/>
                    <a:p>
                      <a:pPr algn="l" fontAlgn="ctr"/>
                      <a:r>
                        <a:rPr lang="en-US" sz="1200" u="none" strike="noStrike">
                          <a:effectLst/>
                        </a:rPr>
                        <a:t>Decision Tree</a:t>
                      </a:r>
                      <a:endParaRPr lang="en-US" sz="12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en-US" sz="1200" u="none" strike="noStrike">
                          <a:effectLst/>
                        </a:rPr>
                        <a:t>0.030548</a:t>
                      </a:r>
                      <a:endParaRPr lang="en-US" sz="12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en-US" sz="1200" u="none" strike="noStrike">
                          <a:effectLst/>
                        </a:rPr>
                        <a:t>0.032454</a:t>
                      </a:r>
                      <a:endParaRPr lang="en-US" sz="12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en-US" sz="1200" u="none" strike="noStrike">
                          <a:effectLst/>
                        </a:rPr>
                        <a:t>0.98275968</a:t>
                      </a:r>
                      <a:endParaRPr lang="en-US" sz="12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en-US" sz="1200" u="none" strike="noStrike">
                          <a:effectLst/>
                        </a:rPr>
                        <a:t>0.871</a:t>
                      </a:r>
                      <a:endParaRPr lang="en-US" sz="1200" b="0" i="0" u="none" strike="noStrike">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2152276164"/>
                  </a:ext>
                </a:extLst>
              </a:tr>
              <a:tr h="226459">
                <a:tc>
                  <a:txBody>
                    <a:bodyPr/>
                    <a:lstStyle/>
                    <a:p>
                      <a:pPr algn="l" fontAlgn="ctr"/>
                      <a:r>
                        <a:rPr lang="en-US" sz="1200" u="none" strike="noStrike">
                          <a:effectLst/>
                        </a:rPr>
                        <a:t>Neural Network</a:t>
                      </a:r>
                      <a:endParaRPr lang="en-US" sz="12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en-US" sz="1200" u="none" strike="noStrike">
                          <a:effectLst/>
                        </a:rPr>
                        <a:t>0.030769</a:t>
                      </a:r>
                      <a:endParaRPr lang="en-US" sz="12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en-US" sz="1200" u="none" strike="noStrike">
                          <a:effectLst/>
                        </a:rPr>
                        <a:t>0.033721</a:t>
                      </a:r>
                      <a:endParaRPr lang="en-US" sz="12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en-US" sz="1200" u="none" strike="noStrike" dirty="0">
                          <a:effectLst/>
                        </a:rPr>
                        <a:t>0.98209041</a:t>
                      </a:r>
                      <a:endParaRPr lang="en-US" sz="12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en-US" sz="1200" u="none" strike="noStrike" dirty="0">
                          <a:effectLst/>
                        </a:rPr>
                        <a:t>0.896</a:t>
                      </a:r>
                      <a:endParaRPr lang="en-US" sz="1200" b="0" i="0" u="none" strike="noStrike" dirty="0">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1286528605"/>
                  </a:ext>
                </a:extLst>
              </a:tr>
            </a:tbl>
          </a:graphicData>
        </a:graphic>
      </p:graphicFrame>
      <p:pic>
        <p:nvPicPr>
          <p:cNvPr id="6" name="Picture 5">
            <a:extLst>
              <a:ext uri="{FF2B5EF4-FFF2-40B4-BE49-F238E27FC236}">
                <a16:creationId xmlns:a16="http://schemas.microsoft.com/office/drawing/2014/main" id="{ED5629A3-7D98-4919-99B2-9459BF97FBE7}"/>
              </a:ext>
            </a:extLst>
          </p:cNvPr>
          <p:cNvPicPr>
            <a:picLocks noChangeAspect="1"/>
          </p:cNvPicPr>
          <p:nvPr/>
        </p:nvPicPr>
        <p:blipFill>
          <a:blip r:embed="rId2"/>
          <a:stretch>
            <a:fillRect/>
          </a:stretch>
        </p:blipFill>
        <p:spPr>
          <a:xfrm>
            <a:off x="1719262" y="3643311"/>
            <a:ext cx="8335129" cy="1195389"/>
          </a:xfrm>
          <a:prstGeom prst="rect">
            <a:avLst/>
          </a:prstGeom>
        </p:spPr>
      </p:pic>
      <p:pic>
        <p:nvPicPr>
          <p:cNvPr id="8" name="Picture 7">
            <a:extLst>
              <a:ext uri="{FF2B5EF4-FFF2-40B4-BE49-F238E27FC236}">
                <a16:creationId xmlns:a16="http://schemas.microsoft.com/office/drawing/2014/main" id="{78C421B9-C667-47A9-A05E-F53C7BADFE49}"/>
              </a:ext>
            </a:extLst>
          </p:cNvPr>
          <p:cNvPicPr>
            <a:picLocks noChangeAspect="1"/>
          </p:cNvPicPr>
          <p:nvPr/>
        </p:nvPicPr>
        <p:blipFill>
          <a:blip r:embed="rId3"/>
          <a:stretch>
            <a:fillRect/>
          </a:stretch>
        </p:blipFill>
        <p:spPr>
          <a:xfrm>
            <a:off x="428626" y="4978395"/>
            <a:ext cx="7353300" cy="1727205"/>
          </a:xfrm>
          <a:prstGeom prst="rect">
            <a:avLst/>
          </a:prstGeom>
        </p:spPr>
      </p:pic>
    </p:spTree>
    <p:extLst>
      <p:ext uri="{BB962C8B-B14F-4D97-AF65-F5344CB8AC3E}">
        <p14:creationId xmlns:p14="http://schemas.microsoft.com/office/powerpoint/2010/main" val="36766804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8D1C0-AB3B-4737-963E-360CFED29563}"/>
              </a:ext>
            </a:extLst>
          </p:cNvPr>
          <p:cNvSpPr>
            <a:spLocks noGrp="1"/>
          </p:cNvSpPr>
          <p:nvPr>
            <p:ph type="title"/>
          </p:nvPr>
        </p:nvSpPr>
        <p:spPr>
          <a:xfrm>
            <a:off x="387927" y="166255"/>
            <a:ext cx="8886075" cy="650383"/>
          </a:xfrm>
        </p:spPr>
        <p:txBody>
          <a:bodyPr>
            <a:normAutofit fontScale="90000"/>
          </a:bodyPr>
          <a:lstStyle/>
          <a:p>
            <a:r>
              <a:rPr lang="en-US" sz="3200" dirty="0">
                <a:latin typeface="Lato Extended"/>
              </a:rPr>
              <a:t>8. </a:t>
            </a:r>
            <a:r>
              <a:rPr lang="en-US" i="0" dirty="0">
                <a:solidFill>
                  <a:srgbClr val="3D3D3D"/>
                </a:solidFill>
                <a:effectLst/>
                <a:latin typeface="Lato Extended"/>
              </a:rPr>
              <a:t>Managerial</a:t>
            </a:r>
            <a:r>
              <a:rPr lang="en-US" sz="3200" i="0" dirty="0">
                <a:solidFill>
                  <a:srgbClr val="3D3D3D"/>
                </a:solidFill>
                <a:effectLst/>
                <a:latin typeface="Lato Extended"/>
              </a:rPr>
              <a:t>/business implications</a:t>
            </a:r>
            <a:br>
              <a:rPr lang="en-US" sz="3200" b="0" i="0" dirty="0">
                <a:solidFill>
                  <a:srgbClr val="3D3D3D"/>
                </a:solidFill>
                <a:effectLst/>
                <a:latin typeface="Lato Extended"/>
              </a:rPr>
            </a:br>
            <a:endParaRPr lang="en-US" sz="3200" dirty="0">
              <a:latin typeface="Lato Extended"/>
            </a:endParaRPr>
          </a:p>
        </p:txBody>
      </p:sp>
      <p:sp>
        <p:nvSpPr>
          <p:cNvPr id="3" name="Content Placeholder 2">
            <a:extLst>
              <a:ext uri="{FF2B5EF4-FFF2-40B4-BE49-F238E27FC236}">
                <a16:creationId xmlns:a16="http://schemas.microsoft.com/office/drawing/2014/main" id="{4611EE9E-55E7-46F3-A20D-CA6618C9032A}"/>
              </a:ext>
            </a:extLst>
          </p:cNvPr>
          <p:cNvSpPr>
            <a:spLocks noGrp="1"/>
          </p:cNvSpPr>
          <p:nvPr>
            <p:ph idx="1"/>
          </p:nvPr>
        </p:nvSpPr>
        <p:spPr>
          <a:xfrm>
            <a:off x="677334" y="1597891"/>
            <a:ext cx="8596668" cy="4443471"/>
          </a:xfrm>
        </p:spPr>
        <p:txBody>
          <a:bodyPr>
            <a:normAutofit/>
          </a:bodyPr>
          <a:lstStyle/>
          <a:p>
            <a:r>
              <a:rPr lang="en-US" sz="1600" dirty="0">
                <a:latin typeface="Times New Roman" panose="02020603050405020304" pitchFamily="18" charset="0"/>
                <a:cs typeface="Times New Roman" panose="02020603050405020304" pitchFamily="18" charset="0"/>
              </a:rPr>
              <a:t>We current project approach can be utilized in the real business world to predict the </a:t>
            </a:r>
            <a:r>
              <a:rPr lang="en-US" sz="1600" b="0" i="0" u="none" strike="noStrike" baseline="0" dirty="0">
                <a:solidFill>
                  <a:srgbClr val="000000"/>
                </a:solidFill>
                <a:latin typeface="Times New Roman" panose="02020603050405020304" pitchFamily="18" charset="0"/>
                <a:cs typeface="Times New Roman" panose="02020603050405020304" pitchFamily="18" charset="0"/>
              </a:rPr>
              <a:t>borrower is going default or fully pay the loan amount.</a:t>
            </a:r>
          </a:p>
          <a:p>
            <a:r>
              <a:rPr lang="en-US" sz="1600" dirty="0">
                <a:solidFill>
                  <a:srgbClr val="000000"/>
                </a:solidFill>
                <a:latin typeface="Times New Roman" panose="02020603050405020304" pitchFamily="18" charset="0"/>
                <a:cs typeface="Times New Roman" panose="02020603050405020304" pitchFamily="18" charset="0"/>
              </a:rPr>
              <a:t>Our approach is beneficial to banking and other finance institutes to know their net worth customers and nonperforming assets (NPAs) </a:t>
            </a:r>
            <a:r>
              <a:rPr lang="en-US" sz="1600" b="0" i="0" u="none" strike="noStrike" baseline="0" dirty="0">
                <a:solidFill>
                  <a:srgbClr val="000000"/>
                </a:solidFill>
                <a:latin typeface="Times New Roman" panose="02020603050405020304" pitchFamily="18" charset="0"/>
                <a:cs typeface="Times New Roman" panose="02020603050405020304" pitchFamily="18" charset="0"/>
              </a:rPr>
              <a:t> with respect to loan amount. </a:t>
            </a:r>
          </a:p>
          <a:p>
            <a:r>
              <a:rPr lang="en-US" sz="1600" dirty="0">
                <a:solidFill>
                  <a:srgbClr val="000000"/>
                </a:solidFill>
                <a:latin typeface="Times New Roman" panose="02020603050405020304" pitchFamily="18" charset="0"/>
                <a:cs typeface="Times New Roman" panose="02020603050405020304" pitchFamily="18" charset="0"/>
              </a:rPr>
              <a:t>By </a:t>
            </a:r>
            <a:r>
              <a:rPr lang="en-US" sz="1600" b="0" i="0" u="none" strike="noStrike" baseline="0" dirty="0">
                <a:solidFill>
                  <a:srgbClr val="000000"/>
                </a:solidFill>
                <a:latin typeface="Times New Roman" panose="02020603050405020304" pitchFamily="18" charset="0"/>
                <a:cs typeface="Times New Roman" panose="02020603050405020304" pitchFamily="18" charset="0"/>
              </a:rPr>
              <a:t>consideration the various features, the lending institutions can minimize their defaulters and thereby enhance their business with maintaining loyal customer base.</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79592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DB094-8E52-47D3-9F40-C156D70B28DB}"/>
              </a:ext>
            </a:extLst>
          </p:cNvPr>
          <p:cNvSpPr>
            <a:spLocks noGrp="1"/>
          </p:cNvSpPr>
          <p:nvPr>
            <p:ph type="title"/>
          </p:nvPr>
        </p:nvSpPr>
        <p:spPr>
          <a:xfrm>
            <a:off x="249382" y="101600"/>
            <a:ext cx="9024620" cy="665018"/>
          </a:xfrm>
        </p:spPr>
        <p:txBody>
          <a:bodyPr>
            <a:normAutofit fontScale="90000"/>
          </a:bodyPr>
          <a:lstStyle/>
          <a:p>
            <a:r>
              <a:rPr lang="en-US" dirty="0">
                <a:latin typeface="Lato Extended"/>
              </a:rPr>
              <a:t>9. </a:t>
            </a:r>
            <a:r>
              <a:rPr lang="en-US" b="0" i="0" dirty="0">
                <a:solidFill>
                  <a:srgbClr val="3D3D3D"/>
                </a:solidFill>
                <a:effectLst/>
                <a:latin typeface="Lato Extended"/>
              </a:rPr>
              <a:t>Conclusions</a:t>
            </a:r>
            <a:br>
              <a:rPr lang="en-US" sz="3200" b="0" i="0" dirty="0">
                <a:solidFill>
                  <a:srgbClr val="3D3D3D"/>
                </a:solidFill>
                <a:effectLst/>
                <a:latin typeface="Lato Extended"/>
              </a:rPr>
            </a:br>
            <a:br>
              <a:rPr lang="en-US" b="0" i="0" dirty="0">
                <a:solidFill>
                  <a:srgbClr val="3D3D3D"/>
                </a:solidFill>
                <a:effectLst/>
                <a:latin typeface="Lato Extended"/>
              </a:rPr>
            </a:br>
            <a:endParaRPr lang="en-US" dirty="0"/>
          </a:p>
        </p:txBody>
      </p:sp>
      <p:sp>
        <p:nvSpPr>
          <p:cNvPr id="3" name="Content Placeholder 2">
            <a:extLst>
              <a:ext uri="{FF2B5EF4-FFF2-40B4-BE49-F238E27FC236}">
                <a16:creationId xmlns:a16="http://schemas.microsoft.com/office/drawing/2014/main" id="{F252E29C-8C2B-460B-8CB0-91B9CDD3FA40}"/>
              </a:ext>
            </a:extLst>
          </p:cNvPr>
          <p:cNvSpPr>
            <a:spLocks noGrp="1"/>
          </p:cNvSpPr>
          <p:nvPr>
            <p:ph idx="1"/>
          </p:nvPr>
        </p:nvSpPr>
        <p:spPr>
          <a:xfrm>
            <a:off x="424873" y="1366982"/>
            <a:ext cx="8849129" cy="4809980"/>
          </a:xfrm>
        </p:spPr>
        <p:txBody>
          <a:bodyPr/>
          <a:lstStyle/>
          <a:p>
            <a:pPr marL="0" indent="0">
              <a:buNone/>
            </a:pPr>
            <a:r>
              <a:rPr lang="en-US" sz="1600" dirty="0">
                <a:solidFill>
                  <a:srgbClr val="000000"/>
                </a:solidFill>
                <a:effectLst/>
                <a:latin typeface="Times New Roman" panose="02020603050405020304" pitchFamily="18" charset="0"/>
                <a:ea typeface="Times New Roman" panose="02020603050405020304" pitchFamily="18" charset="0"/>
              </a:rPr>
              <a:t>We explored statistical properties of every variable and dealt with missing values by replacing them with median values and standardized all variables and then implemented three predictive models : Logistic Regression, Decision Tree and Neural Network and compared the models’ statistics to find the best model which predicts the loan default status better among the three models. </a:t>
            </a:r>
          </a:p>
          <a:p>
            <a:pPr marL="0" indent="0">
              <a:buNone/>
            </a:pPr>
            <a:r>
              <a:rPr lang="en-US" sz="1600" dirty="0">
                <a:solidFill>
                  <a:srgbClr val="000000"/>
                </a:solidFill>
                <a:effectLst/>
                <a:latin typeface="Times New Roman" panose="02020603050405020304" pitchFamily="18" charset="0"/>
                <a:ea typeface="Times New Roman" panose="02020603050405020304" pitchFamily="18" charset="0"/>
              </a:rPr>
              <a:t>The results of the three models were quite different in terms of predicting independent variables which significantly predict the dependent variable. We compared these models with respect to four statistics: Average squared error, misclassification rate, Area under the curve (ROC index) and F1 score </a:t>
            </a:r>
            <a:r>
              <a:rPr lang="en-US" sz="1600" dirty="0">
                <a:effectLst/>
                <a:latin typeface="Times New Roman" panose="02020603050405020304" pitchFamily="18" charset="0"/>
                <a:ea typeface="Times New Roman" panose="02020603050405020304" pitchFamily="18" charset="0"/>
              </a:rPr>
              <a:t>and </a:t>
            </a:r>
            <a:r>
              <a:rPr lang="en-US" sz="1600" dirty="0">
                <a:solidFill>
                  <a:srgbClr val="000000"/>
                </a:solidFill>
                <a:effectLst/>
                <a:latin typeface="Times New Roman" panose="02020603050405020304" pitchFamily="18" charset="0"/>
                <a:ea typeface="Times New Roman" panose="02020603050405020304" pitchFamily="18" charset="0"/>
              </a:rPr>
              <a:t>decision tree is proven to be the best model in predicting the loan default status</a:t>
            </a:r>
            <a:r>
              <a:rPr lang="en-US" sz="1600" dirty="0">
                <a:effectLst/>
                <a:latin typeface="Times New Roman" panose="02020603050405020304" pitchFamily="18" charset="0"/>
                <a:ea typeface="Times New Roman" panose="02020603050405020304" pitchFamily="18" charset="0"/>
              </a:rPr>
              <a:t> with highest F1 score.</a:t>
            </a:r>
            <a:endParaRPr lang="en-US" sz="1600" dirty="0">
              <a:effectLst/>
              <a:latin typeface="Calibri" panose="020F0502020204030204" pitchFamily="34" charset="0"/>
              <a:ea typeface="Calibri" panose="020F0502020204030204" pitchFamily="34" charset="0"/>
            </a:endParaRPr>
          </a:p>
          <a:p>
            <a:pPr marL="0" indent="0">
              <a:buNone/>
            </a:pPr>
            <a:endParaRPr lang="en-US" dirty="0"/>
          </a:p>
        </p:txBody>
      </p:sp>
    </p:spTree>
    <p:extLst>
      <p:ext uri="{BB962C8B-B14F-4D97-AF65-F5344CB8AC3E}">
        <p14:creationId xmlns:p14="http://schemas.microsoft.com/office/powerpoint/2010/main" val="36876074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B997D-427C-4F74-8189-C9D0AE93F91D}"/>
              </a:ext>
            </a:extLst>
          </p:cNvPr>
          <p:cNvSpPr>
            <a:spLocks noGrp="1"/>
          </p:cNvSpPr>
          <p:nvPr>
            <p:ph type="title"/>
          </p:nvPr>
        </p:nvSpPr>
        <p:spPr>
          <a:xfrm>
            <a:off x="104774" y="180975"/>
            <a:ext cx="8466571" cy="1139825"/>
          </a:xfrm>
        </p:spPr>
        <p:txBody>
          <a:bodyPr>
            <a:normAutofit/>
          </a:bodyPr>
          <a:lstStyle/>
          <a:p>
            <a:r>
              <a:rPr kumimoji="0" lang="en-US" altLang="en-US" sz="3200" b="1" i="0" u="none" strike="noStrike" cap="none" normalizeH="0" baseline="0" dirty="0">
                <a:ln>
                  <a:noFill/>
                </a:ln>
                <a:solidFill>
                  <a:schemeClr val="tx1"/>
                </a:solidFill>
                <a:effectLst/>
                <a:latin typeface="Lato Extended"/>
                <a:ea typeface="Calibri" panose="020F0502020204030204" pitchFamily="34" charset="0"/>
                <a:cs typeface="Calibri" panose="020F0502020204030204" pitchFamily="34" charset="0"/>
              </a:rPr>
              <a:t>Appendix: Dataset Variables/Attributes Description and their roles and datatypes</a:t>
            </a:r>
            <a:endParaRPr lang="en-US" sz="3200" b="1" dirty="0">
              <a:latin typeface="Lato Extended"/>
            </a:endParaRPr>
          </a:p>
        </p:txBody>
      </p:sp>
      <p:graphicFrame>
        <p:nvGraphicFramePr>
          <p:cNvPr id="4" name="Content Placeholder 3">
            <a:extLst>
              <a:ext uri="{FF2B5EF4-FFF2-40B4-BE49-F238E27FC236}">
                <a16:creationId xmlns:a16="http://schemas.microsoft.com/office/drawing/2014/main" id="{1F7F0795-A12E-440A-9F6F-14D39279A5D8}"/>
              </a:ext>
            </a:extLst>
          </p:cNvPr>
          <p:cNvGraphicFramePr>
            <a:graphicFrameLocks noGrp="1"/>
          </p:cNvGraphicFramePr>
          <p:nvPr>
            <p:ph idx="1"/>
            <p:extLst>
              <p:ext uri="{D42A27DB-BD31-4B8C-83A1-F6EECF244321}">
                <p14:modId xmlns:p14="http://schemas.microsoft.com/office/powerpoint/2010/main" val="889706696"/>
              </p:ext>
            </p:extLst>
          </p:nvPr>
        </p:nvGraphicFramePr>
        <p:xfrm>
          <a:off x="701964" y="1427033"/>
          <a:ext cx="7743751" cy="4783347"/>
        </p:xfrm>
        <a:graphic>
          <a:graphicData uri="http://schemas.openxmlformats.org/drawingml/2006/table">
            <a:tbl>
              <a:tblPr firstRow="1" firstCol="1" bandRow="1">
                <a:tableStyleId>{5C22544A-7EE6-4342-B048-85BDC9FD1C3A}</a:tableStyleId>
              </a:tblPr>
              <a:tblGrid>
                <a:gridCol w="647271">
                  <a:extLst>
                    <a:ext uri="{9D8B030D-6E8A-4147-A177-3AD203B41FA5}">
                      <a16:colId xmlns:a16="http://schemas.microsoft.com/office/drawing/2014/main" val="3570470983"/>
                    </a:ext>
                  </a:extLst>
                </a:gridCol>
                <a:gridCol w="1599010">
                  <a:extLst>
                    <a:ext uri="{9D8B030D-6E8A-4147-A177-3AD203B41FA5}">
                      <a16:colId xmlns:a16="http://schemas.microsoft.com/office/drawing/2014/main" val="3475380775"/>
                    </a:ext>
                  </a:extLst>
                </a:gridCol>
                <a:gridCol w="3027682">
                  <a:extLst>
                    <a:ext uri="{9D8B030D-6E8A-4147-A177-3AD203B41FA5}">
                      <a16:colId xmlns:a16="http://schemas.microsoft.com/office/drawing/2014/main" val="3086136119"/>
                    </a:ext>
                  </a:extLst>
                </a:gridCol>
                <a:gridCol w="700470">
                  <a:extLst>
                    <a:ext uri="{9D8B030D-6E8A-4147-A177-3AD203B41FA5}">
                      <a16:colId xmlns:a16="http://schemas.microsoft.com/office/drawing/2014/main" val="4288214116"/>
                    </a:ext>
                  </a:extLst>
                </a:gridCol>
                <a:gridCol w="1769318">
                  <a:extLst>
                    <a:ext uri="{9D8B030D-6E8A-4147-A177-3AD203B41FA5}">
                      <a16:colId xmlns:a16="http://schemas.microsoft.com/office/drawing/2014/main" val="4117832467"/>
                    </a:ext>
                  </a:extLst>
                </a:gridCol>
              </a:tblGrid>
              <a:tr h="416059">
                <a:tc>
                  <a:txBody>
                    <a:bodyPr/>
                    <a:lstStyle/>
                    <a:p>
                      <a:pPr marL="0" marR="0" algn="ctr" defTabSz="457200" rtl="0" eaLnBrk="1" latinLnBrk="0" hangingPunct="1">
                        <a:lnSpc>
                          <a:spcPct val="107000"/>
                        </a:lnSpc>
                        <a:spcBef>
                          <a:spcPts val="0"/>
                        </a:spcBef>
                        <a:spcAft>
                          <a:spcPts val="0"/>
                        </a:spcAft>
                      </a:pPr>
                      <a:r>
                        <a:rPr lang="en-US" sz="1400" b="1" kern="1200" dirty="0" err="1">
                          <a:solidFill>
                            <a:schemeClr val="lt1"/>
                          </a:solidFill>
                          <a:effectLst/>
                          <a:latin typeface="Times New Roman" panose="02020603050405020304" pitchFamily="18" charset="0"/>
                          <a:ea typeface="+mn-ea"/>
                          <a:cs typeface="Times New Roman" panose="02020603050405020304" pitchFamily="18" charset="0"/>
                        </a:rPr>
                        <a:t>Sr.No</a:t>
                      </a:r>
                      <a:endParaRPr lang="en-US" sz="1400" b="1" kern="1200" dirty="0">
                        <a:solidFill>
                          <a:schemeClr val="lt1"/>
                        </a:solidFill>
                        <a:effectLst/>
                        <a:latin typeface="Times New Roman" panose="02020603050405020304" pitchFamily="18" charset="0"/>
                        <a:ea typeface="+mn-ea"/>
                        <a:cs typeface="Times New Roman" panose="02020603050405020304" pitchFamily="18" charset="0"/>
                      </a:endParaRPr>
                    </a:p>
                  </a:txBody>
                  <a:tcPr marL="61310" marR="61310" marT="0" marB="0" anchor="ctr"/>
                </a:tc>
                <a:tc>
                  <a:txBody>
                    <a:bodyPr/>
                    <a:lstStyle/>
                    <a:p>
                      <a:pPr marL="0" marR="0" algn="ctr">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Attributes</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1310" marR="6131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Description</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1310" marR="6131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Role</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1310" marR="6131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Datatype</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1310" marR="61310" marT="0" marB="0" anchor="ctr"/>
                </a:tc>
                <a:extLst>
                  <a:ext uri="{0D108BD9-81ED-4DB2-BD59-A6C34878D82A}">
                    <a16:rowId xmlns:a16="http://schemas.microsoft.com/office/drawing/2014/main" val="2834317269"/>
                  </a:ext>
                </a:extLst>
              </a:tr>
              <a:tr h="194168">
                <a:tc>
                  <a:txBody>
                    <a:bodyPr/>
                    <a:lstStyle/>
                    <a:p>
                      <a:pPr marL="0" marR="0" algn="ctr" defTabSz="457200" rtl="0" eaLnBrk="1" latinLnBrk="0" hangingPunct="1">
                        <a:lnSpc>
                          <a:spcPct val="107000"/>
                        </a:lnSpc>
                        <a:spcBef>
                          <a:spcPts val="0"/>
                        </a:spcBef>
                        <a:spcAft>
                          <a:spcPts val="0"/>
                        </a:spcAft>
                      </a:pPr>
                      <a:r>
                        <a:rPr lang="en-US" sz="1400" b="1" kern="1200">
                          <a:solidFill>
                            <a:schemeClr val="lt1"/>
                          </a:solidFill>
                          <a:effectLst/>
                          <a:latin typeface="Times New Roman" panose="02020603050405020304" pitchFamily="18" charset="0"/>
                          <a:ea typeface="+mn-ea"/>
                          <a:cs typeface="Times New Roman" panose="02020603050405020304" pitchFamily="18" charset="0"/>
                        </a:rPr>
                        <a:t>1</a:t>
                      </a:r>
                    </a:p>
                  </a:txBody>
                  <a:tcPr marL="61310" marR="61310" marT="0" marB="0" anchor="ctr"/>
                </a:tc>
                <a:tc>
                  <a:txBody>
                    <a:bodyPr/>
                    <a:lstStyle/>
                    <a:p>
                      <a:pPr marL="0" marR="0" algn="just">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Purpose</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1310" marR="61310" marT="0" marB="0" anchor="ctr"/>
                </a:tc>
                <a:tc>
                  <a:txBody>
                    <a:bodyPr/>
                    <a:lstStyle/>
                    <a:p>
                      <a:pPr marL="0" marR="0">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Purpose of the loan </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1310" marR="6131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Default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1310" marR="6131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Nominal</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1310" marR="61310" marT="0" marB="0" anchor="ctr"/>
                </a:tc>
                <a:extLst>
                  <a:ext uri="{0D108BD9-81ED-4DB2-BD59-A6C34878D82A}">
                    <a16:rowId xmlns:a16="http://schemas.microsoft.com/office/drawing/2014/main" val="2442403287"/>
                  </a:ext>
                </a:extLst>
              </a:tr>
              <a:tr h="216520">
                <a:tc>
                  <a:txBody>
                    <a:bodyPr/>
                    <a:lstStyle/>
                    <a:p>
                      <a:pPr marL="0" marR="0" algn="ctr" defTabSz="457200" rtl="0" eaLnBrk="1" latinLnBrk="0" hangingPunct="1">
                        <a:lnSpc>
                          <a:spcPct val="107000"/>
                        </a:lnSpc>
                        <a:spcBef>
                          <a:spcPts val="0"/>
                        </a:spcBef>
                        <a:spcAft>
                          <a:spcPts val="0"/>
                        </a:spcAft>
                      </a:pPr>
                      <a:r>
                        <a:rPr lang="en-US" sz="1400" b="1" kern="1200" dirty="0">
                          <a:solidFill>
                            <a:schemeClr val="lt1"/>
                          </a:solidFill>
                          <a:effectLst/>
                          <a:latin typeface="Times New Roman" panose="02020603050405020304" pitchFamily="18" charset="0"/>
                          <a:ea typeface="+mn-ea"/>
                          <a:cs typeface="Times New Roman" panose="02020603050405020304" pitchFamily="18" charset="0"/>
                        </a:rPr>
                        <a:t>2</a:t>
                      </a:r>
                    </a:p>
                  </a:txBody>
                  <a:tcPr marL="61310" marR="61310" marT="0" marB="0" anchor="ctr"/>
                </a:tc>
                <a:tc>
                  <a:txBody>
                    <a:bodyPr/>
                    <a:lstStyle/>
                    <a:p>
                      <a:pPr marL="0" marR="0" algn="just">
                        <a:lnSpc>
                          <a:spcPct val="107000"/>
                        </a:lnSpc>
                        <a:spcBef>
                          <a:spcPts val="0"/>
                        </a:spcBef>
                        <a:spcAft>
                          <a:spcPts val="0"/>
                        </a:spcAft>
                      </a:pPr>
                      <a:r>
                        <a:rPr lang="en-US" sz="1400" dirty="0" err="1">
                          <a:effectLst/>
                          <a:latin typeface="Times New Roman" panose="02020603050405020304" pitchFamily="18" charset="0"/>
                          <a:cs typeface="Times New Roman" panose="02020603050405020304" pitchFamily="18" charset="0"/>
                        </a:rPr>
                        <a:t>last_pymnt_d</a:t>
                      </a:r>
                      <a:r>
                        <a:rPr lang="en-US" sz="1400" dirty="0">
                          <a:effectLst/>
                          <a:latin typeface="Times New Roman" panose="02020603050405020304" pitchFamily="18" charset="0"/>
                          <a:cs typeface="Times New Roman" panose="02020603050405020304" pitchFamily="18" charset="0"/>
                        </a:rPr>
                        <a:t>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1310" marR="61310" marT="0" marB="0" anchor="ctr"/>
                </a:tc>
                <a:tc>
                  <a:txBody>
                    <a:bodyPr/>
                    <a:lstStyle/>
                    <a:p>
                      <a:pPr marL="0" marR="0">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Last month payment was received</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1310" marR="6131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Default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1310" marR="6131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Nominal</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1310" marR="61310" marT="0" marB="0" anchor="ctr"/>
                </a:tc>
                <a:extLst>
                  <a:ext uri="{0D108BD9-81ED-4DB2-BD59-A6C34878D82A}">
                    <a16:rowId xmlns:a16="http://schemas.microsoft.com/office/drawing/2014/main" val="3679069574"/>
                  </a:ext>
                </a:extLst>
              </a:tr>
              <a:tr h="216520">
                <a:tc>
                  <a:txBody>
                    <a:bodyPr/>
                    <a:lstStyle/>
                    <a:p>
                      <a:pPr marL="0" marR="0" algn="ctr" defTabSz="457200" rtl="0" eaLnBrk="1" latinLnBrk="0" hangingPunct="1">
                        <a:lnSpc>
                          <a:spcPct val="107000"/>
                        </a:lnSpc>
                        <a:spcBef>
                          <a:spcPts val="0"/>
                        </a:spcBef>
                        <a:spcAft>
                          <a:spcPts val="0"/>
                        </a:spcAft>
                      </a:pPr>
                      <a:r>
                        <a:rPr lang="en-US" sz="1400" b="1" kern="1200">
                          <a:solidFill>
                            <a:schemeClr val="lt1"/>
                          </a:solidFill>
                          <a:effectLst/>
                          <a:latin typeface="Times New Roman" panose="02020603050405020304" pitchFamily="18" charset="0"/>
                          <a:ea typeface="+mn-ea"/>
                          <a:cs typeface="Times New Roman" panose="02020603050405020304" pitchFamily="18" charset="0"/>
                        </a:rPr>
                        <a:t>3</a:t>
                      </a:r>
                    </a:p>
                  </a:txBody>
                  <a:tcPr marL="61310" marR="61310" marT="0" marB="0" anchor="ctr"/>
                </a:tc>
                <a:tc>
                  <a:txBody>
                    <a:bodyPr/>
                    <a:lstStyle/>
                    <a:p>
                      <a:pPr marL="0" marR="0" algn="just">
                        <a:lnSpc>
                          <a:spcPct val="107000"/>
                        </a:lnSpc>
                        <a:spcBef>
                          <a:spcPts val="0"/>
                        </a:spcBef>
                        <a:spcAft>
                          <a:spcPts val="0"/>
                        </a:spcAft>
                      </a:pPr>
                      <a:r>
                        <a:rPr lang="en-US" sz="1400" dirty="0" err="1">
                          <a:effectLst/>
                          <a:latin typeface="Times New Roman" panose="02020603050405020304" pitchFamily="18" charset="0"/>
                          <a:cs typeface="Times New Roman" panose="02020603050405020304" pitchFamily="18" charset="0"/>
                        </a:rPr>
                        <a:t>annual_inc</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1310" marR="61310" marT="0" marB="0" anchor="ctr"/>
                </a:tc>
                <a:tc>
                  <a:txBody>
                    <a:bodyPr/>
                    <a:lstStyle/>
                    <a:p>
                      <a:pPr marL="0" marR="0">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Annual income of the borrower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1310" marR="6131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Input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1310" marR="6131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Ordinal</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1310" marR="61310" marT="0" marB="0" anchor="ctr"/>
                </a:tc>
                <a:extLst>
                  <a:ext uri="{0D108BD9-81ED-4DB2-BD59-A6C34878D82A}">
                    <a16:rowId xmlns:a16="http://schemas.microsoft.com/office/drawing/2014/main" val="1764718906"/>
                  </a:ext>
                </a:extLst>
              </a:tr>
              <a:tr h="208030">
                <a:tc>
                  <a:txBody>
                    <a:bodyPr/>
                    <a:lstStyle/>
                    <a:p>
                      <a:pPr marL="0" marR="0" algn="ctr" defTabSz="457200" rtl="0" eaLnBrk="1" latinLnBrk="0" hangingPunct="1">
                        <a:lnSpc>
                          <a:spcPct val="107000"/>
                        </a:lnSpc>
                        <a:spcBef>
                          <a:spcPts val="0"/>
                        </a:spcBef>
                        <a:spcAft>
                          <a:spcPts val="0"/>
                        </a:spcAft>
                      </a:pPr>
                      <a:r>
                        <a:rPr lang="en-US" sz="1400" b="1" kern="1200">
                          <a:solidFill>
                            <a:schemeClr val="lt1"/>
                          </a:solidFill>
                          <a:effectLst/>
                          <a:latin typeface="Times New Roman" panose="02020603050405020304" pitchFamily="18" charset="0"/>
                          <a:ea typeface="+mn-ea"/>
                          <a:cs typeface="Times New Roman" panose="02020603050405020304" pitchFamily="18" charset="0"/>
                        </a:rPr>
                        <a:t>4</a:t>
                      </a:r>
                    </a:p>
                  </a:txBody>
                  <a:tcPr marL="61310" marR="61310" marT="0" marB="0" anchor="ctr"/>
                </a:tc>
                <a:tc>
                  <a:txBody>
                    <a:bodyPr/>
                    <a:lstStyle/>
                    <a:p>
                      <a:pPr marL="0" marR="0" algn="just">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loan_status</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1310" marR="61310" marT="0" marB="0" anchor="ctr"/>
                </a:tc>
                <a:tc>
                  <a:txBody>
                    <a:bodyPr/>
                    <a:lstStyle/>
                    <a:p>
                      <a:pPr marL="0" marR="0">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Status of the loan</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1310" marR="6131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Output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1310" marR="6131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Interval</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1310" marR="61310" marT="0" marB="0" anchor="ctr"/>
                </a:tc>
                <a:extLst>
                  <a:ext uri="{0D108BD9-81ED-4DB2-BD59-A6C34878D82A}">
                    <a16:rowId xmlns:a16="http://schemas.microsoft.com/office/drawing/2014/main" val="3007480703"/>
                  </a:ext>
                </a:extLst>
              </a:tr>
              <a:tr h="374824">
                <a:tc>
                  <a:txBody>
                    <a:bodyPr/>
                    <a:lstStyle/>
                    <a:p>
                      <a:pPr marL="0" marR="0" algn="ctr" defTabSz="457200" rtl="0" eaLnBrk="1" latinLnBrk="0" hangingPunct="1">
                        <a:lnSpc>
                          <a:spcPct val="107000"/>
                        </a:lnSpc>
                        <a:spcBef>
                          <a:spcPts val="0"/>
                        </a:spcBef>
                        <a:spcAft>
                          <a:spcPts val="0"/>
                        </a:spcAft>
                      </a:pPr>
                      <a:r>
                        <a:rPr lang="en-US" sz="1400" b="1" kern="1200" dirty="0">
                          <a:solidFill>
                            <a:schemeClr val="lt1"/>
                          </a:solidFill>
                          <a:effectLst/>
                          <a:latin typeface="Times New Roman" panose="02020603050405020304" pitchFamily="18" charset="0"/>
                          <a:ea typeface="+mn-ea"/>
                          <a:cs typeface="Times New Roman" panose="02020603050405020304" pitchFamily="18" charset="0"/>
                        </a:rPr>
                        <a:t>5</a:t>
                      </a:r>
                    </a:p>
                  </a:txBody>
                  <a:tcPr marL="61310" marR="61310" marT="0" marB="0" anchor="ctr"/>
                </a:tc>
                <a:tc>
                  <a:txBody>
                    <a:bodyPr/>
                    <a:lstStyle/>
                    <a:p>
                      <a:pPr marL="0" marR="0" algn="just">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home Ownership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1310" marR="61310" marT="0" marB="0" anchor="ctr"/>
                </a:tc>
                <a:tc>
                  <a:txBody>
                    <a:bodyPr/>
                    <a:lstStyle/>
                    <a:p>
                      <a:pPr marL="0" marR="0">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Home ownership status (Car, house etc.)</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1310" marR="6131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Default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1310" marR="6131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Nominal</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1310" marR="61310" marT="0" marB="0" anchor="ctr"/>
                </a:tc>
                <a:extLst>
                  <a:ext uri="{0D108BD9-81ED-4DB2-BD59-A6C34878D82A}">
                    <a16:rowId xmlns:a16="http://schemas.microsoft.com/office/drawing/2014/main" val="3801990697"/>
                  </a:ext>
                </a:extLst>
              </a:tr>
              <a:tr h="208030">
                <a:tc>
                  <a:txBody>
                    <a:bodyPr/>
                    <a:lstStyle/>
                    <a:p>
                      <a:pPr marL="0" marR="0" algn="ctr" defTabSz="457200" rtl="0" eaLnBrk="1" latinLnBrk="0" hangingPunct="1">
                        <a:lnSpc>
                          <a:spcPct val="107000"/>
                        </a:lnSpc>
                        <a:spcBef>
                          <a:spcPts val="0"/>
                        </a:spcBef>
                        <a:spcAft>
                          <a:spcPts val="0"/>
                        </a:spcAft>
                      </a:pPr>
                      <a:r>
                        <a:rPr lang="en-US" sz="1400" b="1" kern="1200">
                          <a:solidFill>
                            <a:schemeClr val="lt1"/>
                          </a:solidFill>
                          <a:effectLst/>
                          <a:latin typeface="Times New Roman" panose="02020603050405020304" pitchFamily="18" charset="0"/>
                          <a:ea typeface="+mn-ea"/>
                          <a:cs typeface="Times New Roman" panose="02020603050405020304" pitchFamily="18" charset="0"/>
                        </a:rPr>
                        <a:t>6</a:t>
                      </a:r>
                    </a:p>
                  </a:txBody>
                  <a:tcPr marL="61310" marR="61310" marT="0" marB="0" anchor="ctr"/>
                </a:tc>
                <a:tc>
                  <a:txBody>
                    <a:bodyPr/>
                    <a:lstStyle/>
                    <a:p>
                      <a:pPr marL="0" marR="0" algn="just">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member_id</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1310" marR="61310" marT="0" marB="0" anchor="ctr"/>
                </a:tc>
                <a:tc>
                  <a:txBody>
                    <a:bodyPr/>
                    <a:lstStyle/>
                    <a:p>
                      <a:pPr marL="0" marR="0">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Member ID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1310" marR="6131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Reject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1310" marR="6131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Ordinal</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1310" marR="61310" marT="0" marB="0" anchor="ctr"/>
                </a:tc>
                <a:extLst>
                  <a:ext uri="{0D108BD9-81ED-4DB2-BD59-A6C34878D82A}">
                    <a16:rowId xmlns:a16="http://schemas.microsoft.com/office/drawing/2014/main" val="2236680430"/>
                  </a:ext>
                </a:extLst>
              </a:tr>
              <a:tr h="250487">
                <a:tc>
                  <a:txBody>
                    <a:bodyPr/>
                    <a:lstStyle/>
                    <a:p>
                      <a:pPr marL="0" marR="0" algn="ctr" defTabSz="457200" rtl="0" eaLnBrk="1" latinLnBrk="0" hangingPunct="1">
                        <a:lnSpc>
                          <a:spcPct val="107000"/>
                        </a:lnSpc>
                        <a:spcBef>
                          <a:spcPts val="0"/>
                        </a:spcBef>
                        <a:spcAft>
                          <a:spcPts val="0"/>
                        </a:spcAft>
                      </a:pPr>
                      <a:r>
                        <a:rPr lang="en-US" sz="1400" b="1" kern="1200">
                          <a:solidFill>
                            <a:schemeClr val="lt1"/>
                          </a:solidFill>
                          <a:effectLst/>
                          <a:latin typeface="Times New Roman" panose="02020603050405020304" pitchFamily="18" charset="0"/>
                          <a:ea typeface="+mn-ea"/>
                          <a:cs typeface="Times New Roman" panose="02020603050405020304" pitchFamily="18" charset="0"/>
                        </a:rPr>
                        <a:t>7</a:t>
                      </a:r>
                    </a:p>
                  </a:txBody>
                  <a:tcPr marL="61310" marR="61310" marT="0" marB="0" anchor="ctr"/>
                </a:tc>
                <a:tc>
                  <a:txBody>
                    <a:bodyPr/>
                    <a:lstStyle/>
                    <a:p>
                      <a:pPr marL="0" marR="0">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loan_amnt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1310" marR="61310" marT="0" marB="0" anchor="ctr"/>
                </a:tc>
                <a:tc>
                  <a:txBody>
                    <a:bodyPr/>
                    <a:lstStyle/>
                    <a:p>
                      <a:pPr marL="0" marR="0">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the amount of loan requested</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1310" marR="6131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Input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1310" marR="6131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Ordinal</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1310" marR="61310" marT="0" marB="0" anchor="ctr"/>
                </a:tc>
                <a:extLst>
                  <a:ext uri="{0D108BD9-81ED-4DB2-BD59-A6C34878D82A}">
                    <a16:rowId xmlns:a16="http://schemas.microsoft.com/office/drawing/2014/main" val="267129719"/>
                  </a:ext>
                </a:extLst>
              </a:tr>
              <a:tr h="208030">
                <a:tc>
                  <a:txBody>
                    <a:bodyPr/>
                    <a:lstStyle/>
                    <a:p>
                      <a:pPr marL="0" marR="0" algn="ctr" defTabSz="457200" rtl="0" eaLnBrk="1" latinLnBrk="0" hangingPunct="1">
                        <a:lnSpc>
                          <a:spcPct val="107000"/>
                        </a:lnSpc>
                        <a:spcBef>
                          <a:spcPts val="0"/>
                        </a:spcBef>
                        <a:spcAft>
                          <a:spcPts val="0"/>
                        </a:spcAft>
                      </a:pPr>
                      <a:r>
                        <a:rPr lang="en-US" sz="1400" b="1" kern="1200" dirty="0">
                          <a:solidFill>
                            <a:schemeClr val="lt1"/>
                          </a:solidFill>
                          <a:effectLst/>
                          <a:latin typeface="Times New Roman" panose="02020603050405020304" pitchFamily="18" charset="0"/>
                          <a:ea typeface="+mn-ea"/>
                          <a:cs typeface="Times New Roman" panose="02020603050405020304" pitchFamily="18" charset="0"/>
                        </a:rPr>
                        <a:t>8</a:t>
                      </a:r>
                    </a:p>
                  </a:txBody>
                  <a:tcPr marL="61310" marR="61310" marT="0" marB="0" anchor="ctr"/>
                </a:tc>
                <a:tc>
                  <a:txBody>
                    <a:bodyPr/>
                    <a:lstStyle/>
                    <a:p>
                      <a:pPr marL="0" marR="0" algn="just">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total_pymnt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1310" marR="61310" marT="0" marB="0" anchor="ctr"/>
                </a:tc>
                <a:tc>
                  <a:txBody>
                    <a:bodyPr/>
                    <a:lstStyle/>
                    <a:p>
                      <a:pPr marL="0" marR="0">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Total Payments received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1310" marR="6131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Default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1310" marR="6131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Ordinal</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1310" marR="61310" marT="0" marB="0" anchor="ctr"/>
                </a:tc>
                <a:extLst>
                  <a:ext uri="{0D108BD9-81ED-4DB2-BD59-A6C34878D82A}">
                    <a16:rowId xmlns:a16="http://schemas.microsoft.com/office/drawing/2014/main" val="3325586774"/>
                  </a:ext>
                </a:extLst>
              </a:tr>
              <a:tr h="374824">
                <a:tc>
                  <a:txBody>
                    <a:bodyPr/>
                    <a:lstStyle/>
                    <a:p>
                      <a:pPr marL="0" marR="0" algn="ctr" defTabSz="457200" rtl="0" eaLnBrk="1" latinLnBrk="0" hangingPunct="1">
                        <a:lnSpc>
                          <a:spcPct val="107000"/>
                        </a:lnSpc>
                        <a:spcBef>
                          <a:spcPts val="0"/>
                        </a:spcBef>
                        <a:spcAft>
                          <a:spcPts val="0"/>
                        </a:spcAft>
                      </a:pPr>
                      <a:r>
                        <a:rPr lang="en-US" sz="1400" b="1" kern="1200" dirty="0">
                          <a:solidFill>
                            <a:schemeClr val="lt1"/>
                          </a:solidFill>
                          <a:effectLst/>
                          <a:latin typeface="Times New Roman" panose="02020603050405020304" pitchFamily="18" charset="0"/>
                          <a:ea typeface="+mn-ea"/>
                          <a:cs typeface="Times New Roman" panose="02020603050405020304" pitchFamily="18" charset="0"/>
                        </a:rPr>
                        <a:t>9</a:t>
                      </a:r>
                    </a:p>
                  </a:txBody>
                  <a:tcPr marL="61310" marR="61310" marT="0" marB="0" anchor="ctr"/>
                </a:tc>
                <a:tc>
                  <a:txBody>
                    <a:bodyPr/>
                    <a:lstStyle/>
                    <a:p>
                      <a:pPr marL="0" marR="0" algn="just">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last_pymnt_amnt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1310" marR="61310" marT="0" marB="0" anchor="ctr"/>
                </a:tc>
                <a:tc>
                  <a:txBody>
                    <a:bodyPr/>
                    <a:lstStyle/>
                    <a:p>
                      <a:pPr marL="0" marR="0">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Last total payment amount received</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1310" marR="6131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Default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1310" marR="6131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Ordinal</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1310" marR="61310" marT="0" marB="0" anchor="ctr"/>
                </a:tc>
                <a:extLst>
                  <a:ext uri="{0D108BD9-81ED-4DB2-BD59-A6C34878D82A}">
                    <a16:rowId xmlns:a16="http://schemas.microsoft.com/office/drawing/2014/main" val="3916539841"/>
                  </a:ext>
                </a:extLst>
              </a:tr>
              <a:tr h="216520">
                <a:tc>
                  <a:txBody>
                    <a:bodyPr/>
                    <a:lstStyle/>
                    <a:p>
                      <a:pPr marL="0" marR="0" algn="ctr" defTabSz="457200" rtl="0" eaLnBrk="1" latinLnBrk="0" hangingPunct="1">
                        <a:lnSpc>
                          <a:spcPct val="107000"/>
                        </a:lnSpc>
                        <a:spcBef>
                          <a:spcPts val="0"/>
                        </a:spcBef>
                        <a:spcAft>
                          <a:spcPts val="0"/>
                        </a:spcAft>
                      </a:pPr>
                      <a:r>
                        <a:rPr lang="en-US" sz="1400" b="1" kern="1200">
                          <a:solidFill>
                            <a:schemeClr val="lt1"/>
                          </a:solidFill>
                          <a:effectLst/>
                          <a:latin typeface="Times New Roman" panose="02020603050405020304" pitchFamily="18" charset="0"/>
                          <a:ea typeface="+mn-ea"/>
                          <a:cs typeface="Times New Roman" panose="02020603050405020304" pitchFamily="18" charset="0"/>
                        </a:rPr>
                        <a:t>10</a:t>
                      </a:r>
                    </a:p>
                  </a:txBody>
                  <a:tcPr marL="61310" marR="61310" marT="0" marB="0" anchor="ctr"/>
                </a:tc>
                <a:tc>
                  <a:txBody>
                    <a:bodyPr/>
                    <a:lstStyle/>
                    <a:p>
                      <a:pPr marL="0" marR="0" algn="just">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inq_last_6mnths</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1310" marR="61310" marT="0" marB="0" anchor="ctr"/>
                </a:tc>
                <a:tc>
                  <a:txBody>
                    <a:bodyPr/>
                    <a:lstStyle/>
                    <a:p>
                      <a:pPr marL="0" marR="0">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Number of credit inquiries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1310" marR="61310" marT="0" marB="0" anchor="ctr"/>
                </a:tc>
                <a:tc>
                  <a:txBody>
                    <a:bodyPr/>
                    <a:lstStyle/>
                    <a:p>
                      <a:pPr marL="0" marR="0" algn="ctr">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Default</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1310" marR="6131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Ordinal</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1310" marR="61310" marT="0" marB="0" anchor="ctr"/>
                </a:tc>
                <a:extLst>
                  <a:ext uri="{0D108BD9-81ED-4DB2-BD59-A6C34878D82A}">
                    <a16:rowId xmlns:a16="http://schemas.microsoft.com/office/drawing/2014/main" val="3455534151"/>
                  </a:ext>
                </a:extLst>
              </a:tr>
              <a:tr h="208030">
                <a:tc>
                  <a:txBody>
                    <a:bodyPr/>
                    <a:lstStyle/>
                    <a:p>
                      <a:pPr marL="0" marR="0" algn="ctr" defTabSz="457200" rtl="0" eaLnBrk="1" latinLnBrk="0" hangingPunct="1">
                        <a:lnSpc>
                          <a:spcPct val="107000"/>
                        </a:lnSpc>
                        <a:spcBef>
                          <a:spcPts val="0"/>
                        </a:spcBef>
                        <a:spcAft>
                          <a:spcPts val="0"/>
                        </a:spcAft>
                      </a:pPr>
                      <a:r>
                        <a:rPr lang="en-US" sz="1400" b="1" kern="1200" dirty="0">
                          <a:solidFill>
                            <a:schemeClr val="lt1"/>
                          </a:solidFill>
                          <a:effectLst/>
                          <a:latin typeface="Times New Roman" panose="02020603050405020304" pitchFamily="18" charset="0"/>
                          <a:ea typeface="+mn-ea"/>
                          <a:cs typeface="Times New Roman" panose="02020603050405020304" pitchFamily="18" charset="0"/>
                        </a:rPr>
                        <a:t>11</a:t>
                      </a:r>
                    </a:p>
                  </a:txBody>
                  <a:tcPr marL="61310" marR="61310" marT="0" marB="0" anchor="ctr"/>
                </a:tc>
                <a:tc>
                  <a:txBody>
                    <a:bodyPr/>
                    <a:lstStyle/>
                    <a:p>
                      <a:pPr marL="0" marR="0" algn="just">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Dti</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1310" marR="61310" marT="0" marB="0" anchor="ctr"/>
                </a:tc>
                <a:tc>
                  <a:txBody>
                    <a:bodyPr/>
                    <a:lstStyle/>
                    <a:p>
                      <a:pPr marL="0" marR="0">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Debt-Income ratio</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1310" marR="6131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Input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1310" marR="6131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Interval</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1310" marR="61310" marT="0" marB="0" anchor="ctr"/>
                </a:tc>
                <a:extLst>
                  <a:ext uri="{0D108BD9-81ED-4DB2-BD59-A6C34878D82A}">
                    <a16:rowId xmlns:a16="http://schemas.microsoft.com/office/drawing/2014/main" val="4103556851"/>
                  </a:ext>
                </a:extLst>
              </a:tr>
              <a:tr h="208030">
                <a:tc>
                  <a:txBody>
                    <a:bodyPr/>
                    <a:lstStyle/>
                    <a:p>
                      <a:pPr marL="0" marR="0" algn="ctr" defTabSz="457200" rtl="0" eaLnBrk="1" latinLnBrk="0" hangingPunct="1">
                        <a:lnSpc>
                          <a:spcPct val="107000"/>
                        </a:lnSpc>
                        <a:spcBef>
                          <a:spcPts val="0"/>
                        </a:spcBef>
                        <a:spcAft>
                          <a:spcPts val="0"/>
                        </a:spcAft>
                      </a:pPr>
                      <a:r>
                        <a:rPr lang="en-US" sz="1400" b="1" kern="1200">
                          <a:solidFill>
                            <a:schemeClr val="lt1"/>
                          </a:solidFill>
                          <a:effectLst/>
                          <a:latin typeface="Times New Roman" panose="02020603050405020304" pitchFamily="18" charset="0"/>
                          <a:ea typeface="+mn-ea"/>
                          <a:cs typeface="Times New Roman" panose="02020603050405020304" pitchFamily="18" charset="0"/>
                        </a:rPr>
                        <a:t>12</a:t>
                      </a:r>
                    </a:p>
                  </a:txBody>
                  <a:tcPr marL="61310" marR="61310" marT="0" marB="0" anchor="ctr"/>
                </a:tc>
                <a:tc>
                  <a:txBody>
                    <a:bodyPr/>
                    <a:lstStyle/>
                    <a:p>
                      <a:pPr marL="0" marR="0" algn="just">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int_rate</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1310" marR="61310" marT="0" marB="0" anchor="ctr"/>
                </a:tc>
                <a:tc>
                  <a:txBody>
                    <a:bodyPr/>
                    <a:lstStyle/>
                    <a:p>
                      <a:pPr marL="0" marR="0">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Interest rate</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1310" marR="6131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Input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1310" marR="6131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Nominal</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1310" marR="61310" marT="0" marB="0" anchor="ctr"/>
                </a:tc>
                <a:extLst>
                  <a:ext uri="{0D108BD9-81ED-4DB2-BD59-A6C34878D82A}">
                    <a16:rowId xmlns:a16="http://schemas.microsoft.com/office/drawing/2014/main" val="2871808720"/>
                  </a:ext>
                </a:extLst>
              </a:tr>
              <a:tr h="208030">
                <a:tc>
                  <a:txBody>
                    <a:bodyPr/>
                    <a:lstStyle/>
                    <a:p>
                      <a:pPr marL="0" marR="0" algn="ctr" defTabSz="457200" rtl="0" eaLnBrk="1" latinLnBrk="0" hangingPunct="1">
                        <a:lnSpc>
                          <a:spcPct val="107000"/>
                        </a:lnSpc>
                        <a:spcBef>
                          <a:spcPts val="0"/>
                        </a:spcBef>
                        <a:spcAft>
                          <a:spcPts val="0"/>
                        </a:spcAft>
                      </a:pPr>
                      <a:r>
                        <a:rPr lang="en-US" sz="1400" b="1" kern="1200">
                          <a:solidFill>
                            <a:schemeClr val="lt1"/>
                          </a:solidFill>
                          <a:effectLst/>
                          <a:latin typeface="Times New Roman" panose="02020603050405020304" pitchFamily="18" charset="0"/>
                          <a:ea typeface="+mn-ea"/>
                          <a:cs typeface="Times New Roman" panose="02020603050405020304" pitchFamily="18" charset="0"/>
                        </a:rPr>
                        <a:t>13</a:t>
                      </a:r>
                    </a:p>
                  </a:txBody>
                  <a:tcPr marL="61310" marR="61310" marT="0" marB="0" anchor="ctr"/>
                </a:tc>
                <a:tc>
                  <a:txBody>
                    <a:bodyPr/>
                    <a:lstStyle/>
                    <a:p>
                      <a:pPr marL="0" marR="0" algn="just">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Grade</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1310" marR="61310" marT="0" marB="0" anchor="ctr"/>
                </a:tc>
                <a:tc>
                  <a:txBody>
                    <a:bodyPr/>
                    <a:lstStyle/>
                    <a:p>
                      <a:pPr marL="0" marR="0">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Grade</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1310" marR="61310" marT="0" marB="0" anchor="ctr"/>
                </a:tc>
                <a:tc>
                  <a:txBody>
                    <a:bodyPr/>
                    <a:lstStyle/>
                    <a:p>
                      <a:pPr marL="0" marR="0" algn="ctr">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Default</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1310" marR="61310" marT="0" marB="0" anchor="ctr"/>
                </a:tc>
                <a:tc>
                  <a:txBody>
                    <a:bodyPr/>
                    <a:lstStyle/>
                    <a:p>
                      <a:pPr marL="0" marR="0" algn="ctr">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Nominal</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1310" marR="61310" marT="0" marB="0" anchor="ctr"/>
                </a:tc>
                <a:extLst>
                  <a:ext uri="{0D108BD9-81ED-4DB2-BD59-A6C34878D82A}">
                    <a16:rowId xmlns:a16="http://schemas.microsoft.com/office/drawing/2014/main" val="2399991341"/>
                  </a:ext>
                </a:extLst>
              </a:tr>
              <a:tr h="194168">
                <a:tc>
                  <a:txBody>
                    <a:bodyPr/>
                    <a:lstStyle/>
                    <a:p>
                      <a:pPr marL="0" marR="0" algn="ctr" defTabSz="457200" rtl="0" eaLnBrk="1" latinLnBrk="0" hangingPunct="1">
                        <a:lnSpc>
                          <a:spcPct val="107000"/>
                        </a:lnSpc>
                        <a:spcBef>
                          <a:spcPts val="0"/>
                        </a:spcBef>
                        <a:spcAft>
                          <a:spcPts val="0"/>
                        </a:spcAft>
                      </a:pPr>
                      <a:r>
                        <a:rPr lang="en-US" sz="1400" b="1" kern="1200" dirty="0">
                          <a:solidFill>
                            <a:schemeClr val="lt1"/>
                          </a:solidFill>
                          <a:effectLst/>
                          <a:latin typeface="Times New Roman" panose="02020603050405020304" pitchFamily="18" charset="0"/>
                          <a:ea typeface="+mn-ea"/>
                          <a:cs typeface="Times New Roman" panose="02020603050405020304" pitchFamily="18" charset="0"/>
                        </a:rPr>
                        <a:t>14</a:t>
                      </a:r>
                    </a:p>
                  </a:txBody>
                  <a:tcPr marL="61310" marR="61310" marT="0" marB="0" anchor="ctr"/>
                </a:tc>
                <a:tc>
                  <a:txBody>
                    <a:bodyPr/>
                    <a:lstStyle/>
                    <a:p>
                      <a:pPr marL="0" marR="0" algn="just">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Installment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1310" marR="61310" marT="0" marB="0" anchor="ctr"/>
                </a:tc>
                <a:tc>
                  <a:txBody>
                    <a:bodyPr/>
                    <a:lstStyle/>
                    <a:p>
                      <a:pPr marL="0" marR="0">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Monthly Installment </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1310" marR="6131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Default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1310" marR="61310" marT="0" marB="0" anchor="ctr"/>
                </a:tc>
                <a:tc>
                  <a:txBody>
                    <a:bodyPr/>
                    <a:lstStyle/>
                    <a:p>
                      <a:pPr marL="0" marR="0" algn="ctr">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Ordinal</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1310" marR="61310" marT="0" marB="0" anchor="ctr"/>
                </a:tc>
                <a:extLst>
                  <a:ext uri="{0D108BD9-81ED-4DB2-BD59-A6C34878D82A}">
                    <a16:rowId xmlns:a16="http://schemas.microsoft.com/office/drawing/2014/main" val="946948991"/>
                  </a:ext>
                </a:extLst>
              </a:tr>
              <a:tr h="374824">
                <a:tc>
                  <a:txBody>
                    <a:bodyPr/>
                    <a:lstStyle/>
                    <a:p>
                      <a:pPr marL="0" marR="0" algn="ctr" defTabSz="457200" rtl="0" eaLnBrk="1" latinLnBrk="0" hangingPunct="1">
                        <a:lnSpc>
                          <a:spcPct val="107000"/>
                        </a:lnSpc>
                        <a:spcBef>
                          <a:spcPts val="0"/>
                        </a:spcBef>
                        <a:spcAft>
                          <a:spcPts val="0"/>
                        </a:spcAft>
                      </a:pPr>
                      <a:r>
                        <a:rPr lang="en-US" sz="1400" b="1" kern="1200" dirty="0">
                          <a:solidFill>
                            <a:schemeClr val="lt1"/>
                          </a:solidFill>
                          <a:effectLst/>
                          <a:latin typeface="Times New Roman" panose="02020603050405020304" pitchFamily="18" charset="0"/>
                          <a:ea typeface="+mn-ea"/>
                          <a:cs typeface="Times New Roman" panose="02020603050405020304" pitchFamily="18" charset="0"/>
                        </a:rPr>
                        <a:t>15</a:t>
                      </a:r>
                    </a:p>
                  </a:txBody>
                  <a:tcPr marL="61310" marR="61310" marT="0" marB="0" anchor="ctr"/>
                </a:tc>
                <a:tc>
                  <a:txBody>
                    <a:bodyPr/>
                    <a:lstStyle/>
                    <a:p>
                      <a:pPr marL="0" marR="0" algn="just">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verification Status</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1310" marR="61310" marT="0" marB="0" anchor="ctr"/>
                </a:tc>
                <a:tc>
                  <a:txBody>
                    <a:bodyPr/>
                    <a:lstStyle/>
                    <a:p>
                      <a:pPr marL="0" marR="0">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Income source verification</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1310" marR="6131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Default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1310" marR="61310" marT="0" marB="0" anchor="ctr"/>
                </a:tc>
                <a:tc>
                  <a:txBody>
                    <a:bodyPr/>
                    <a:lstStyle/>
                    <a:p>
                      <a:pPr marL="0" marR="0" algn="ctr">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Nominal</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1310" marR="61310" marT="0" marB="0" anchor="ctr"/>
                </a:tc>
                <a:extLst>
                  <a:ext uri="{0D108BD9-81ED-4DB2-BD59-A6C34878D82A}">
                    <a16:rowId xmlns:a16="http://schemas.microsoft.com/office/drawing/2014/main" val="249801716"/>
                  </a:ext>
                </a:extLst>
              </a:tr>
              <a:tr h="208030">
                <a:tc>
                  <a:txBody>
                    <a:bodyPr/>
                    <a:lstStyle/>
                    <a:p>
                      <a:pPr marL="0" marR="0" algn="ctr" defTabSz="457200" rtl="0" eaLnBrk="1" latinLnBrk="0" hangingPunct="1">
                        <a:lnSpc>
                          <a:spcPct val="107000"/>
                        </a:lnSpc>
                        <a:spcBef>
                          <a:spcPts val="0"/>
                        </a:spcBef>
                        <a:spcAft>
                          <a:spcPts val="0"/>
                        </a:spcAft>
                      </a:pPr>
                      <a:r>
                        <a:rPr lang="en-US" sz="1400" b="1" kern="1200" dirty="0">
                          <a:solidFill>
                            <a:schemeClr val="lt1"/>
                          </a:solidFill>
                          <a:effectLst/>
                          <a:latin typeface="Times New Roman" panose="02020603050405020304" pitchFamily="18" charset="0"/>
                          <a:ea typeface="+mn-ea"/>
                          <a:cs typeface="Times New Roman" panose="02020603050405020304" pitchFamily="18" charset="0"/>
                        </a:rPr>
                        <a:t>16</a:t>
                      </a:r>
                    </a:p>
                  </a:txBody>
                  <a:tcPr marL="61310" marR="61310" marT="0" marB="0" anchor="ctr"/>
                </a:tc>
                <a:tc>
                  <a:txBody>
                    <a:bodyPr/>
                    <a:lstStyle/>
                    <a:p>
                      <a:pPr marL="0" marR="0" algn="just">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Term</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1310" marR="61310" marT="0" marB="0" anchor="ctr"/>
                </a:tc>
                <a:tc>
                  <a:txBody>
                    <a:bodyPr/>
                    <a:lstStyle/>
                    <a:p>
                      <a:pPr marL="0" marR="0">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Loan Duration</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1310" marR="6131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Reject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1310" marR="61310" marT="0" marB="0" anchor="ctr"/>
                </a:tc>
                <a:tc>
                  <a:txBody>
                    <a:bodyPr/>
                    <a:lstStyle/>
                    <a:p>
                      <a:pPr marL="0" marR="0" algn="ctr">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Interval</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1310" marR="61310" marT="0" marB="0" anchor="ctr"/>
                </a:tc>
                <a:extLst>
                  <a:ext uri="{0D108BD9-81ED-4DB2-BD59-A6C34878D82A}">
                    <a16:rowId xmlns:a16="http://schemas.microsoft.com/office/drawing/2014/main" val="3884868326"/>
                  </a:ext>
                </a:extLst>
              </a:tr>
              <a:tr h="194168">
                <a:tc>
                  <a:txBody>
                    <a:bodyPr/>
                    <a:lstStyle/>
                    <a:p>
                      <a:pPr marL="0" marR="0" algn="ctr" defTabSz="457200" rtl="0" eaLnBrk="1" latinLnBrk="0" hangingPunct="1">
                        <a:lnSpc>
                          <a:spcPct val="107000"/>
                        </a:lnSpc>
                        <a:spcBef>
                          <a:spcPts val="0"/>
                        </a:spcBef>
                        <a:spcAft>
                          <a:spcPts val="0"/>
                        </a:spcAft>
                      </a:pPr>
                      <a:r>
                        <a:rPr lang="en-US" sz="1400" b="1" kern="1200" dirty="0">
                          <a:solidFill>
                            <a:schemeClr val="lt1"/>
                          </a:solidFill>
                          <a:effectLst/>
                          <a:latin typeface="Times New Roman" panose="02020603050405020304" pitchFamily="18" charset="0"/>
                          <a:ea typeface="+mn-ea"/>
                          <a:cs typeface="Times New Roman" panose="02020603050405020304" pitchFamily="18" charset="0"/>
                        </a:rPr>
                        <a:t>17</a:t>
                      </a:r>
                    </a:p>
                  </a:txBody>
                  <a:tcPr marL="61310" marR="61310" marT="0" marB="0" anchor="ctr"/>
                </a:tc>
                <a:tc>
                  <a:txBody>
                    <a:bodyPr/>
                    <a:lstStyle/>
                    <a:p>
                      <a:pPr marL="0" marR="0" algn="just">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recoveries </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1310" marR="61310" marT="0" marB="0" anchor="ctr"/>
                </a:tc>
                <a:tc>
                  <a:txBody>
                    <a:bodyPr/>
                    <a:lstStyle/>
                    <a:p>
                      <a:pPr marL="0" marR="0">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Post charge off gross recovery</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1310" marR="6131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Default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1310" marR="61310" marT="0" marB="0" anchor="ctr"/>
                </a:tc>
                <a:tc>
                  <a:txBody>
                    <a:bodyPr/>
                    <a:lstStyle/>
                    <a:p>
                      <a:pPr marL="0" marR="0" algn="ctr">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Ordinal</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1310" marR="61310" marT="0" marB="0" anchor="ctr"/>
                </a:tc>
                <a:extLst>
                  <a:ext uri="{0D108BD9-81ED-4DB2-BD59-A6C34878D82A}">
                    <a16:rowId xmlns:a16="http://schemas.microsoft.com/office/drawing/2014/main" val="2949678860"/>
                  </a:ext>
                </a:extLst>
              </a:tr>
              <a:tr h="208030">
                <a:tc>
                  <a:txBody>
                    <a:bodyPr/>
                    <a:lstStyle/>
                    <a:p>
                      <a:pPr marL="0" marR="0" algn="ctr" defTabSz="457200" rtl="0" eaLnBrk="1" latinLnBrk="0" hangingPunct="1">
                        <a:lnSpc>
                          <a:spcPct val="107000"/>
                        </a:lnSpc>
                        <a:spcBef>
                          <a:spcPts val="0"/>
                        </a:spcBef>
                        <a:spcAft>
                          <a:spcPts val="0"/>
                        </a:spcAft>
                      </a:pPr>
                      <a:r>
                        <a:rPr lang="en-US" sz="1400" b="1" kern="1200" dirty="0">
                          <a:solidFill>
                            <a:schemeClr val="lt1"/>
                          </a:solidFill>
                          <a:effectLst/>
                          <a:latin typeface="Times New Roman" panose="02020603050405020304" pitchFamily="18" charset="0"/>
                          <a:ea typeface="+mn-ea"/>
                          <a:cs typeface="Times New Roman" panose="02020603050405020304" pitchFamily="18" charset="0"/>
                        </a:rPr>
                        <a:t>18</a:t>
                      </a:r>
                    </a:p>
                  </a:txBody>
                  <a:tcPr marL="61310" marR="61310" marT="0" marB="0" anchor="ctr"/>
                </a:tc>
                <a:tc>
                  <a:txBody>
                    <a:bodyPr/>
                    <a:lstStyle/>
                    <a:p>
                      <a:pPr marL="0" marR="0" algn="just">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title</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1310" marR="61310" marT="0" marB="0" anchor="ctr"/>
                </a:tc>
                <a:tc>
                  <a:txBody>
                    <a:bodyPr/>
                    <a:lstStyle/>
                    <a:p>
                      <a:pPr marL="0" marR="0">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What for loan taken </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1310" marR="6131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Default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1310" marR="61310" marT="0" marB="0" anchor="ctr"/>
                </a:tc>
                <a:tc>
                  <a:txBody>
                    <a:bodyPr/>
                    <a:lstStyle/>
                    <a:p>
                      <a:pPr marL="0" marR="0" algn="ctr">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Nominal</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1310" marR="61310" marT="0" marB="0" anchor="ctr"/>
                </a:tc>
                <a:extLst>
                  <a:ext uri="{0D108BD9-81ED-4DB2-BD59-A6C34878D82A}">
                    <a16:rowId xmlns:a16="http://schemas.microsoft.com/office/drawing/2014/main" val="4209073648"/>
                  </a:ext>
                </a:extLst>
              </a:tr>
            </a:tbl>
          </a:graphicData>
        </a:graphic>
      </p:graphicFrame>
      <p:sp>
        <p:nvSpPr>
          <p:cNvPr id="5" name="Rectangle 1">
            <a:extLst>
              <a:ext uri="{FF2B5EF4-FFF2-40B4-BE49-F238E27FC236}">
                <a16:creationId xmlns:a16="http://schemas.microsoft.com/office/drawing/2014/main" id="{DCFA8E20-789B-4B2B-832F-D505E1D96F49}"/>
              </a:ext>
            </a:extLst>
          </p:cNvPr>
          <p:cNvSpPr>
            <a:spLocks noChangeArrowheads="1"/>
          </p:cNvSpPr>
          <p:nvPr/>
        </p:nvSpPr>
        <p:spPr bwMode="auto">
          <a:xfrm>
            <a:off x="0" y="-17621"/>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715977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A5758-AB5D-4E22-9F49-9491658FD5AB}"/>
              </a:ext>
            </a:extLst>
          </p:cNvPr>
          <p:cNvSpPr>
            <a:spLocks noGrp="1"/>
          </p:cNvSpPr>
          <p:nvPr>
            <p:ph type="title"/>
          </p:nvPr>
        </p:nvSpPr>
        <p:spPr>
          <a:xfrm>
            <a:off x="240145" y="184728"/>
            <a:ext cx="9033857" cy="748146"/>
          </a:xfrm>
        </p:spPr>
        <p:txBody>
          <a:bodyPr>
            <a:normAutofit/>
          </a:bodyPr>
          <a:lstStyle/>
          <a:p>
            <a:r>
              <a:rPr lang="en-US" sz="3200" dirty="0"/>
              <a:t>10. </a:t>
            </a:r>
            <a:r>
              <a:rPr lang="en-US" sz="3200" b="0" i="0" dirty="0">
                <a:solidFill>
                  <a:srgbClr val="3D3D3D"/>
                </a:solidFill>
                <a:effectLst/>
                <a:latin typeface="Lato Extended"/>
              </a:rPr>
              <a:t>References</a:t>
            </a:r>
            <a:endParaRPr lang="en-US" sz="3200" dirty="0"/>
          </a:p>
        </p:txBody>
      </p:sp>
      <p:sp>
        <p:nvSpPr>
          <p:cNvPr id="3" name="Content Placeholder 2">
            <a:extLst>
              <a:ext uri="{FF2B5EF4-FFF2-40B4-BE49-F238E27FC236}">
                <a16:creationId xmlns:a16="http://schemas.microsoft.com/office/drawing/2014/main" id="{410B6757-8DEA-4B8A-9E6B-10FA4FAB07D2}"/>
              </a:ext>
            </a:extLst>
          </p:cNvPr>
          <p:cNvSpPr>
            <a:spLocks noGrp="1"/>
          </p:cNvSpPr>
          <p:nvPr>
            <p:ph idx="1"/>
          </p:nvPr>
        </p:nvSpPr>
        <p:spPr>
          <a:xfrm>
            <a:off x="677334" y="932875"/>
            <a:ext cx="8596668" cy="5108488"/>
          </a:xfrm>
        </p:spPr>
        <p:txBody>
          <a:bodyPr/>
          <a:lstStyle/>
          <a:p>
            <a:r>
              <a:rPr lang="en-US" sz="1800" b="1" i="0" u="none" strike="noStrike" baseline="0" dirty="0">
                <a:solidFill>
                  <a:srgbClr val="000000"/>
                </a:solidFill>
                <a:latin typeface="Times New Roman" panose="02020603050405020304" pitchFamily="18" charset="0"/>
              </a:rPr>
              <a:t>https://www.wikipedia.org/ </a:t>
            </a:r>
            <a:endParaRPr lang="en-US" sz="1800" b="0" i="0" u="none" strike="noStrike" baseline="0" dirty="0">
              <a:solidFill>
                <a:srgbClr val="000000"/>
              </a:solidFill>
              <a:latin typeface="Times New Roman" panose="02020603050405020304" pitchFamily="18" charset="0"/>
            </a:endParaRPr>
          </a:p>
          <a:p>
            <a:r>
              <a:rPr lang="en-US" sz="1800" b="1" dirty="0">
                <a:solidFill>
                  <a:srgbClr val="000000"/>
                </a:solidFill>
                <a:latin typeface="Times New Roman" panose="02020603050405020304" pitchFamily="18" charset="0"/>
              </a:rPr>
              <a:t>https://www.kaggle.com/ </a:t>
            </a:r>
          </a:p>
          <a:p>
            <a:r>
              <a:rPr lang="en-US" sz="1800" b="1" i="0" u="none" strike="noStrike" baseline="0" dirty="0">
                <a:solidFill>
                  <a:srgbClr val="000000"/>
                </a:solidFill>
                <a:latin typeface="Times New Roman" panose="02020603050405020304" pitchFamily="18" charset="0"/>
              </a:rPr>
              <a:t>Lectures and slides of </a:t>
            </a:r>
            <a:r>
              <a:rPr lang="en-US" b="1" dirty="0">
                <a:solidFill>
                  <a:srgbClr val="000000"/>
                </a:solidFill>
                <a:latin typeface="Times New Roman" panose="02020603050405020304" pitchFamily="18" charset="0"/>
              </a:rPr>
              <a:t>Dr. Russell Torres</a:t>
            </a:r>
          </a:p>
          <a:p>
            <a:r>
              <a:rPr lang="en-US" sz="1800" b="1" i="0" u="none" strike="noStrike" baseline="0" dirty="0">
                <a:solidFill>
                  <a:srgbClr val="000000"/>
                </a:solidFill>
                <a:latin typeface="Times New Roman" panose="02020603050405020304" pitchFamily="18" charset="0"/>
              </a:rPr>
              <a:t>https://www.google.com/ </a:t>
            </a:r>
          </a:p>
          <a:p>
            <a:r>
              <a:rPr lang="en-US" b="1" dirty="0">
                <a:solidFill>
                  <a:srgbClr val="000000"/>
                </a:solidFill>
                <a:latin typeface="Times New Roman" panose="02020603050405020304" pitchFamily="18" charset="0"/>
              </a:rPr>
              <a:t>https://welcome.oda.sas.com/home</a:t>
            </a:r>
          </a:p>
          <a:p>
            <a:pPr marL="0" indent="0">
              <a:buNone/>
            </a:pPr>
            <a:endParaRPr lang="en-US" dirty="0"/>
          </a:p>
        </p:txBody>
      </p:sp>
    </p:spTree>
    <p:extLst>
      <p:ext uri="{BB962C8B-B14F-4D97-AF65-F5344CB8AC3E}">
        <p14:creationId xmlns:p14="http://schemas.microsoft.com/office/powerpoint/2010/main" val="3572225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C7688-9BA4-43FC-9378-59A7FD1B6B4B}"/>
              </a:ext>
            </a:extLst>
          </p:cNvPr>
          <p:cNvSpPr>
            <a:spLocks noGrp="1"/>
          </p:cNvSpPr>
          <p:nvPr>
            <p:ph type="title"/>
          </p:nvPr>
        </p:nvSpPr>
        <p:spPr/>
        <p:txBody>
          <a:bodyPr/>
          <a:lstStyle/>
          <a:p>
            <a:r>
              <a:rPr lang="en-US" dirty="0"/>
              <a:t>Project Contents:</a:t>
            </a:r>
          </a:p>
        </p:txBody>
      </p:sp>
      <p:sp>
        <p:nvSpPr>
          <p:cNvPr id="3" name="Content Placeholder 2">
            <a:extLst>
              <a:ext uri="{FF2B5EF4-FFF2-40B4-BE49-F238E27FC236}">
                <a16:creationId xmlns:a16="http://schemas.microsoft.com/office/drawing/2014/main" id="{641D3F1B-995B-40A4-B7AB-5A5C84D09E21}"/>
              </a:ext>
            </a:extLst>
          </p:cNvPr>
          <p:cNvSpPr>
            <a:spLocks noGrp="1"/>
          </p:cNvSpPr>
          <p:nvPr>
            <p:ph idx="1"/>
          </p:nvPr>
        </p:nvSpPr>
        <p:spPr>
          <a:xfrm>
            <a:off x="677334" y="1440873"/>
            <a:ext cx="8596668" cy="4600489"/>
          </a:xfrm>
        </p:spPr>
        <p:txBody>
          <a:bodyPr>
            <a:normAutofit/>
          </a:bodyPr>
          <a:lstStyle/>
          <a:p>
            <a:pPr algn="l">
              <a:buFont typeface="+mj-lt"/>
              <a:buAutoNum type="arabicPeriod"/>
            </a:pPr>
            <a:r>
              <a:rPr lang="en-US" b="0" i="0" dirty="0">
                <a:solidFill>
                  <a:srgbClr val="3D3D3D"/>
                </a:solidFill>
                <a:effectLst/>
                <a:latin typeface="Lato Extended"/>
              </a:rPr>
              <a:t>Cover/Title</a:t>
            </a:r>
          </a:p>
          <a:p>
            <a:pPr algn="l">
              <a:buFont typeface="+mj-lt"/>
              <a:buAutoNum type="arabicPeriod"/>
            </a:pPr>
            <a:r>
              <a:rPr lang="en-US" b="0" i="0" dirty="0">
                <a:solidFill>
                  <a:srgbClr val="3D3D3D"/>
                </a:solidFill>
                <a:effectLst/>
                <a:latin typeface="Lato Extended"/>
              </a:rPr>
              <a:t>Executive summary</a:t>
            </a:r>
          </a:p>
          <a:p>
            <a:pPr algn="l">
              <a:buFont typeface="+mj-lt"/>
              <a:buAutoNum type="arabicPeriod"/>
            </a:pPr>
            <a:r>
              <a:rPr lang="en-US" b="0" i="0" dirty="0">
                <a:solidFill>
                  <a:srgbClr val="3D3D3D"/>
                </a:solidFill>
                <a:effectLst/>
                <a:latin typeface="Lato Extended"/>
              </a:rPr>
              <a:t>Project motivation/background</a:t>
            </a:r>
          </a:p>
          <a:p>
            <a:pPr algn="l">
              <a:buFont typeface="+mj-lt"/>
              <a:buAutoNum type="arabicPeriod"/>
            </a:pPr>
            <a:r>
              <a:rPr lang="en-US" b="0" i="0" dirty="0">
                <a:solidFill>
                  <a:srgbClr val="3D3D3D"/>
                </a:solidFill>
                <a:effectLst/>
                <a:latin typeface="Lato Extended"/>
              </a:rPr>
              <a:t>Data description</a:t>
            </a:r>
          </a:p>
          <a:p>
            <a:pPr algn="l">
              <a:buFont typeface="+mj-lt"/>
              <a:buAutoNum type="arabicPeriod"/>
            </a:pPr>
            <a:r>
              <a:rPr lang="en-US" b="0" i="0" dirty="0">
                <a:solidFill>
                  <a:srgbClr val="3D3D3D"/>
                </a:solidFill>
                <a:effectLst/>
                <a:latin typeface="Lato Extended"/>
              </a:rPr>
              <a:t>Data preparation activities</a:t>
            </a:r>
          </a:p>
          <a:p>
            <a:pPr algn="l">
              <a:buFont typeface="+mj-lt"/>
              <a:buAutoNum type="arabicPeriod"/>
            </a:pPr>
            <a:r>
              <a:rPr lang="en-US" b="0" i="0" dirty="0">
                <a:solidFill>
                  <a:srgbClr val="3D3D3D"/>
                </a:solidFill>
                <a:effectLst/>
                <a:latin typeface="Lato Extended"/>
              </a:rPr>
              <a:t>Models used </a:t>
            </a:r>
          </a:p>
          <a:p>
            <a:pPr algn="l">
              <a:buFont typeface="+mj-lt"/>
              <a:buAutoNum type="arabicPeriod"/>
            </a:pPr>
            <a:r>
              <a:rPr lang="en-US" b="0" i="0" dirty="0">
                <a:solidFill>
                  <a:srgbClr val="3D3D3D"/>
                </a:solidFill>
                <a:effectLst/>
                <a:latin typeface="Lato Extended"/>
              </a:rPr>
              <a:t>Findings</a:t>
            </a:r>
          </a:p>
          <a:p>
            <a:pPr algn="l">
              <a:buFont typeface="+mj-lt"/>
              <a:buAutoNum type="arabicPeriod"/>
            </a:pPr>
            <a:r>
              <a:rPr lang="en-US" b="0" i="0" dirty="0">
                <a:solidFill>
                  <a:srgbClr val="3D3D3D"/>
                </a:solidFill>
                <a:effectLst/>
                <a:latin typeface="Lato Extended"/>
              </a:rPr>
              <a:t>Managerial/business implications</a:t>
            </a:r>
          </a:p>
          <a:p>
            <a:pPr algn="l">
              <a:buFont typeface="+mj-lt"/>
              <a:buAutoNum type="arabicPeriod"/>
            </a:pPr>
            <a:r>
              <a:rPr lang="en-US" b="0" i="0" dirty="0">
                <a:solidFill>
                  <a:srgbClr val="3D3D3D"/>
                </a:solidFill>
                <a:effectLst/>
                <a:latin typeface="Lato Extended"/>
              </a:rPr>
              <a:t>Conclusions</a:t>
            </a:r>
          </a:p>
          <a:p>
            <a:pPr algn="l">
              <a:buFont typeface="+mj-lt"/>
              <a:buAutoNum type="arabicPeriod"/>
            </a:pPr>
            <a:r>
              <a:rPr lang="en-US" b="0" i="0" dirty="0">
                <a:solidFill>
                  <a:srgbClr val="3D3D3D"/>
                </a:solidFill>
                <a:effectLst/>
                <a:latin typeface="Lato Extended"/>
              </a:rPr>
              <a:t>References (if needed)</a:t>
            </a:r>
          </a:p>
          <a:p>
            <a:endParaRPr lang="en-US" dirty="0"/>
          </a:p>
        </p:txBody>
      </p:sp>
    </p:spTree>
    <p:extLst>
      <p:ext uri="{BB962C8B-B14F-4D97-AF65-F5344CB8AC3E}">
        <p14:creationId xmlns:p14="http://schemas.microsoft.com/office/powerpoint/2010/main" val="1898977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9F755-5BDD-493D-AB6D-B9CE71600184}"/>
              </a:ext>
            </a:extLst>
          </p:cNvPr>
          <p:cNvSpPr>
            <a:spLocks noGrp="1"/>
          </p:cNvSpPr>
          <p:nvPr>
            <p:ph type="title"/>
          </p:nvPr>
        </p:nvSpPr>
        <p:spPr/>
        <p:txBody>
          <a:bodyPr/>
          <a:lstStyle/>
          <a:p>
            <a:r>
              <a:rPr lang="en-US" sz="3200" dirty="0"/>
              <a:t>1.</a:t>
            </a:r>
            <a:r>
              <a:rPr lang="en-US" sz="3200" b="0" i="0" dirty="0">
                <a:solidFill>
                  <a:srgbClr val="3D3D3D"/>
                </a:solidFill>
                <a:effectLst/>
                <a:latin typeface="Lato Extended"/>
              </a:rPr>
              <a:t> Cover/Title</a:t>
            </a:r>
            <a:br>
              <a:rPr lang="en-US" b="0" i="0" dirty="0">
                <a:solidFill>
                  <a:srgbClr val="3D3D3D"/>
                </a:solidFill>
                <a:effectLst/>
                <a:latin typeface="Lato Extended"/>
              </a:rPr>
            </a:br>
            <a:endParaRPr lang="en-US" dirty="0"/>
          </a:p>
        </p:txBody>
      </p:sp>
      <p:sp>
        <p:nvSpPr>
          <p:cNvPr id="3" name="Content Placeholder 2">
            <a:extLst>
              <a:ext uri="{FF2B5EF4-FFF2-40B4-BE49-F238E27FC236}">
                <a16:creationId xmlns:a16="http://schemas.microsoft.com/office/drawing/2014/main" id="{AADB44B6-6AD3-45BD-A61C-8E97C2955AD7}"/>
              </a:ext>
            </a:extLst>
          </p:cNvPr>
          <p:cNvSpPr>
            <a:spLocks noGrp="1"/>
          </p:cNvSpPr>
          <p:nvPr>
            <p:ph idx="1"/>
          </p:nvPr>
        </p:nvSpPr>
        <p:spPr>
          <a:xfrm>
            <a:off x="677334" y="1514765"/>
            <a:ext cx="8596668" cy="4526598"/>
          </a:xfrm>
        </p:spPr>
        <p:txBody>
          <a:bodyPr/>
          <a:lstStyle/>
          <a:p>
            <a:r>
              <a:rPr lang="en-US" dirty="0">
                <a:effectLst/>
                <a:latin typeface="Times New Roman" panose="02020603050405020304" pitchFamily="18" charset="0"/>
                <a:ea typeface="Calibri" panose="020F0502020204030204" pitchFamily="34" charset="0"/>
                <a:cs typeface="Times New Roman" panose="02020603050405020304" pitchFamily="18" charset="0"/>
              </a:rPr>
              <a:t>We, Group 44 team have undertaken the project in data mining to perform analysis on the Lending club’s loan repayment status prediction data.</a:t>
            </a:r>
          </a:p>
          <a:p>
            <a:r>
              <a:rPr lang="en-US" dirty="0">
                <a:effectLst/>
                <a:latin typeface="Times New Roman" panose="02020603050405020304" pitchFamily="18" charset="0"/>
                <a:ea typeface="Calibri" panose="020F0502020204030204" pitchFamily="34" charset="0"/>
                <a:cs typeface="Times New Roman" panose="02020603050405020304" pitchFamily="18" charset="0"/>
              </a:rPr>
              <a:t>Our objective is to anticipate whether the loan is likely to default or not, based on the applicant's relevant information, in order to lessen the risk of loan default, which is a classification challenge. Logistic Regression would be ideal in this scenario because we are searching for whether or not the loan was defaulted on. The target independent variable "Loan status" was predicted using the dependent variables Loan Amount, Last Payment Amount, Debt-to-Income Ratio, and so on.</a:t>
            </a:r>
          </a:p>
          <a:p>
            <a:pPr marL="0" indent="0">
              <a:buNone/>
            </a:pPr>
            <a:endParaRPr lang="en-US" dirty="0"/>
          </a:p>
        </p:txBody>
      </p:sp>
    </p:spTree>
    <p:extLst>
      <p:ext uri="{BB962C8B-B14F-4D97-AF65-F5344CB8AC3E}">
        <p14:creationId xmlns:p14="http://schemas.microsoft.com/office/powerpoint/2010/main" val="2381964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1F9AF-4A51-4A32-AE85-4433B5572A0A}"/>
              </a:ext>
            </a:extLst>
          </p:cNvPr>
          <p:cNvSpPr>
            <a:spLocks noGrp="1"/>
          </p:cNvSpPr>
          <p:nvPr>
            <p:ph type="title"/>
          </p:nvPr>
        </p:nvSpPr>
        <p:spPr>
          <a:xfrm>
            <a:off x="314036" y="193964"/>
            <a:ext cx="8959966" cy="858659"/>
          </a:xfrm>
        </p:spPr>
        <p:txBody>
          <a:bodyPr>
            <a:normAutofit fontScale="90000"/>
          </a:bodyPr>
          <a:lstStyle/>
          <a:p>
            <a:r>
              <a:rPr lang="en-US" sz="3200" dirty="0"/>
              <a:t>2. </a:t>
            </a:r>
            <a:r>
              <a:rPr lang="en-US" sz="3200" b="0" i="0" dirty="0">
                <a:solidFill>
                  <a:srgbClr val="3D3D3D"/>
                </a:solidFill>
                <a:effectLst/>
                <a:latin typeface="Lato Extended"/>
              </a:rPr>
              <a:t>Executive summary</a:t>
            </a:r>
            <a:br>
              <a:rPr lang="en-US" b="0" i="0" dirty="0">
                <a:solidFill>
                  <a:srgbClr val="3D3D3D"/>
                </a:solidFill>
                <a:effectLst/>
                <a:latin typeface="Lato Extended"/>
              </a:rPr>
            </a:br>
            <a:endParaRPr lang="en-US" dirty="0"/>
          </a:p>
        </p:txBody>
      </p:sp>
      <p:sp>
        <p:nvSpPr>
          <p:cNvPr id="3" name="Content Placeholder 2">
            <a:extLst>
              <a:ext uri="{FF2B5EF4-FFF2-40B4-BE49-F238E27FC236}">
                <a16:creationId xmlns:a16="http://schemas.microsoft.com/office/drawing/2014/main" id="{FF234A8A-4373-46EA-ADFA-0035E45528BB}"/>
              </a:ext>
            </a:extLst>
          </p:cNvPr>
          <p:cNvSpPr>
            <a:spLocks noGrp="1"/>
          </p:cNvSpPr>
          <p:nvPr>
            <p:ph idx="1"/>
          </p:nvPr>
        </p:nvSpPr>
        <p:spPr>
          <a:xfrm>
            <a:off x="-92363" y="877455"/>
            <a:ext cx="9707418" cy="5255490"/>
          </a:xfrm>
        </p:spPr>
        <p:txBody>
          <a:bodyPr>
            <a:normAutofit fontScale="77500" lnSpcReduction="20000"/>
          </a:bodyPr>
          <a:lstStyle/>
          <a:p>
            <a:pPr marL="742950" indent="-285750" algn="just">
              <a:lnSpc>
                <a:spcPct val="200000"/>
              </a:lnSpc>
              <a:spcBef>
                <a:spcPts val="0"/>
              </a:spcBef>
            </a:pPr>
            <a:r>
              <a:rPr lang="en-US" dirty="0">
                <a:solidFill>
                  <a:srgbClr val="000000"/>
                </a:solidFill>
                <a:effectLst/>
                <a:latin typeface="Times New Roman" panose="02020603050405020304" pitchFamily="18" charset="0"/>
                <a:ea typeface="Times New Roman" panose="02020603050405020304" pitchFamily="18" charset="0"/>
              </a:rPr>
              <a:t>Lending Club is the world’s largest peer-to-peer lending company which lends unsecured debts, both fully funded loans and partially funded loans to the borrowers. It makes the decision of loan approval based on the information provided by the borrower and assigns a grade which determines the interest rate and fees.</a:t>
            </a:r>
            <a:r>
              <a:rPr lang="en-US" dirty="0">
                <a:solidFill>
                  <a:srgbClr val="000000"/>
                </a:solidFill>
                <a:effectLst/>
                <a:highlight>
                  <a:srgbClr val="FFFFFF"/>
                </a:highlight>
                <a:latin typeface="Times New Roman" panose="02020603050405020304" pitchFamily="18" charset="0"/>
                <a:ea typeface="Times New Roman" panose="02020603050405020304" pitchFamily="18" charset="0"/>
              </a:rPr>
              <a:t> The lending club gets its profits from the interest amount paid by the borrower.</a:t>
            </a:r>
            <a:r>
              <a:rPr lang="en-US" dirty="0">
                <a:solidFill>
                  <a:srgbClr val="000000"/>
                </a:solidFill>
                <a:effectLst/>
                <a:latin typeface="Times New Roman" panose="02020603050405020304" pitchFamily="18" charset="0"/>
                <a:ea typeface="Times New Roman" panose="02020603050405020304" pitchFamily="18" charset="0"/>
              </a:rPr>
              <a:t> Prediction of loan repayment plays a crucial role in the Loan approval prediction. As the lending club deals with so many loan applications per day it’s not easy to make decisions manually going through every information regarding every applicant whether to approve the loan or not and whether the loan would likely default or not. As Lending Club lends unsecured debts, it becomes even more important to accurately predict the credit-worthy applicant who can repay the loan without fail.</a:t>
            </a:r>
          </a:p>
          <a:p>
            <a:pPr marL="742950" indent="-285750" algn="just">
              <a:lnSpc>
                <a:spcPct val="200000"/>
              </a:lnSpc>
              <a:spcBef>
                <a:spcPts val="0"/>
              </a:spcBef>
            </a:pPr>
            <a:r>
              <a:rPr lang="en-US" b="1" i="0" u="none" strike="noStrike" baseline="0" dirty="0">
                <a:solidFill>
                  <a:srgbClr val="000000"/>
                </a:solidFill>
                <a:latin typeface="Times New Roman" panose="02020603050405020304" pitchFamily="18" charset="0"/>
              </a:rPr>
              <a:t>Prime goal </a:t>
            </a:r>
            <a:r>
              <a:rPr lang="en-US" b="0" i="0" u="none" strike="noStrike" baseline="0" dirty="0">
                <a:solidFill>
                  <a:srgbClr val="000000"/>
                </a:solidFill>
                <a:latin typeface="Times New Roman" panose="02020603050405020304" pitchFamily="18" charset="0"/>
              </a:rPr>
              <a:t>of this project/report is to predict whether the borrower is going default or fully pay the loan amount, which is classification problem. We have carried out the analysis using the information provided by the borrower, </a:t>
            </a:r>
            <a:r>
              <a:rPr lang="en-US" dirty="0">
                <a:solidFill>
                  <a:srgbClr val="000000"/>
                </a:solidFill>
                <a:effectLst/>
                <a:latin typeface="Times New Roman" panose="02020603050405020304" pitchFamily="18" charset="0"/>
                <a:ea typeface="Times New Roman" panose="02020603050405020304" pitchFamily="18" charset="0"/>
              </a:rPr>
              <a:t>Logistic Regression would perfectly fit in this case</a:t>
            </a:r>
            <a:r>
              <a:rPr lang="en-US" b="0" i="0" u="none" strike="noStrike" baseline="0" dirty="0">
                <a:solidFill>
                  <a:srgbClr val="000000"/>
                </a:solidFill>
                <a:latin typeface="Times New Roman" panose="02020603050405020304" pitchFamily="18" charset="0"/>
              </a:rPr>
              <a:t>. The target variable here would be the “ </a:t>
            </a:r>
            <a:r>
              <a:rPr lang="en-US" b="0" i="0" u="none" strike="noStrike" baseline="0" dirty="0" err="1">
                <a:solidFill>
                  <a:srgbClr val="000000"/>
                </a:solidFill>
                <a:latin typeface="Times New Roman" panose="02020603050405020304" pitchFamily="18" charset="0"/>
              </a:rPr>
              <a:t>Loan_status</a:t>
            </a:r>
            <a:r>
              <a:rPr lang="en-US" b="0" i="0" u="none" strike="noStrike" baseline="0" dirty="0">
                <a:solidFill>
                  <a:srgbClr val="000000"/>
                </a:solidFill>
                <a:latin typeface="Times New Roman" panose="02020603050405020304" pitchFamily="18" charset="0"/>
              </a:rPr>
              <a:t> “, predicted using the independent variables such as Loan Amount, Interest Rate, Last </a:t>
            </a:r>
            <a:r>
              <a:rPr lang="en-US" dirty="0">
                <a:solidFill>
                  <a:srgbClr val="000000"/>
                </a:solidFill>
                <a:latin typeface="Times New Roman" panose="02020603050405020304" pitchFamily="18" charset="0"/>
              </a:rPr>
              <a:t>P</a:t>
            </a:r>
            <a:r>
              <a:rPr lang="en-US" b="0" i="0" u="none" strike="noStrike" baseline="0" dirty="0">
                <a:solidFill>
                  <a:srgbClr val="000000"/>
                </a:solidFill>
                <a:latin typeface="Times New Roman" panose="02020603050405020304" pitchFamily="18" charset="0"/>
              </a:rPr>
              <a:t>ayment </a:t>
            </a:r>
            <a:r>
              <a:rPr lang="en-US" dirty="0">
                <a:solidFill>
                  <a:srgbClr val="000000"/>
                </a:solidFill>
                <a:latin typeface="Times New Roman" panose="02020603050405020304" pitchFamily="18" charset="0"/>
              </a:rPr>
              <a:t>Amount, Debt-to-income ratio, </a:t>
            </a:r>
            <a:r>
              <a:rPr lang="en-US" b="0" i="0" u="none" strike="noStrike" baseline="0" dirty="0">
                <a:solidFill>
                  <a:srgbClr val="000000"/>
                </a:solidFill>
                <a:latin typeface="Times New Roman" panose="02020603050405020304" pitchFamily="18" charset="0"/>
              </a:rPr>
              <a:t>purpose of loan etc. </a:t>
            </a:r>
            <a:endParaRPr lang="en-US" dirty="0">
              <a:solidFill>
                <a:srgbClr val="000000"/>
              </a:solidFill>
              <a:effectLst/>
              <a:latin typeface="Times New Roman" panose="02020603050405020304" pitchFamily="18" charset="0"/>
              <a:ea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4177559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E8E2E-8B63-41D5-B74D-F6EC935D3A8B}"/>
              </a:ext>
            </a:extLst>
          </p:cNvPr>
          <p:cNvSpPr>
            <a:spLocks noGrp="1"/>
          </p:cNvSpPr>
          <p:nvPr>
            <p:ph type="title"/>
          </p:nvPr>
        </p:nvSpPr>
        <p:spPr>
          <a:xfrm>
            <a:off x="443345" y="110836"/>
            <a:ext cx="8830657" cy="720437"/>
          </a:xfrm>
        </p:spPr>
        <p:txBody>
          <a:bodyPr>
            <a:normAutofit fontScale="90000"/>
          </a:bodyPr>
          <a:lstStyle/>
          <a:p>
            <a:r>
              <a:rPr lang="en-US" sz="3200" dirty="0"/>
              <a:t>3. </a:t>
            </a:r>
            <a:r>
              <a:rPr lang="en-US" sz="3200" b="0" i="0" dirty="0">
                <a:solidFill>
                  <a:srgbClr val="3D3D3D"/>
                </a:solidFill>
                <a:effectLst/>
                <a:latin typeface="Lato Extended"/>
              </a:rPr>
              <a:t>Project motivation/background</a:t>
            </a:r>
            <a:br>
              <a:rPr lang="en-US" b="0" i="0" dirty="0">
                <a:solidFill>
                  <a:srgbClr val="3D3D3D"/>
                </a:solidFill>
                <a:effectLst/>
                <a:latin typeface="Lato Extended"/>
              </a:rPr>
            </a:br>
            <a:endParaRPr lang="en-US" dirty="0"/>
          </a:p>
        </p:txBody>
      </p:sp>
      <p:sp>
        <p:nvSpPr>
          <p:cNvPr id="3" name="Content Placeholder 2">
            <a:extLst>
              <a:ext uri="{FF2B5EF4-FFF2-40B4-BE49-F238E27FC236}">
                <a16:creationId xmlns:a16="http://schemas.microsoft.com/office/drawing/2014/main" id="{E202DFBB-6EBC-4FFB-907B-72B55B2F380C}"/>
              </a:ext>
            </a:extLst>
          </p:cNvPr>
          <p:cNvSpPr>
            <a:spLocks noGrp="1"/>
          </p:cNvSpPr>
          <p:nvPr>
            <p:ph idx="1"/>
          </p:nvPr>
        </p:nvSpPr>
        <p:spPr>
          <a:xfrm>
            <a:off x="0" y="655782"/>
            <a:ext cx="9476509" cy="5791200"/>
          </a:xfrm>
        </p:spPr>
        <p:txBody>
          <a:bodyPr>
            <a:noAutofit/>
          </a:bodyPr>
          <a:lstStyle/>
          <a:p>
            <a:pPr marL="742950" indent="-285750" algn="just">
              <a:lnSpc>
                <a:spcPct val="150000"/>
              </a:lnSpc>
              <a:spcBef>
                <a:spcPts val="0"/>
              </a:spcBef>
              <a:spcAft>
                <a:spcPts val="80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As Lending Club makes its data publicly available, there are already analyses done on this dataset. First, we went through Lending Club’s website to know the actual process of loan approval to have a better idea about predicting the loan default. And then, we started with a preliminary research about the analysis of the dataset by downloading few research papers online and. </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According to the information on the website of Lending Club’s website, the loan approval is mainly based on minimum credit score 600, FICO score of 8, and Debt-to-Income ratio 35%-40%.</a:t>
            </a:r>
          </a:p>
          <a:p>
            <a:pPr marL="742950" indent="-285750" algn="just">
              <a:lnSpc>
                <a:spcPct val="150000"/>
              </a:lnSpc>
              <a:spcBef>
                <a:spcPts val="0"/>
              </a:spcBef>
              <a:spcAft>
                <a:spcPts val="80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According to Analysis of Lending Club Data conducted by Stephen Owusu in 2019, The focus is on these 6 variables: the loan amounts, the loan status, Employment length, home ownership, the annual income, credit score. The analysis comes up with the conclusion, it would be more reliable to provide credit to customers who have worked for at least 3 years, have a B tier credit grade through visualizations and exploration. The company could decide that they would like to invest in B tier customers, who rent their homes and have been employed for more than 10 years to avoid the risk of loan defaults. Loans are less likely to get defaulted in case of the borrowers with lower interest rates (riskier) and smaller installments. This blog helped us understand and perform data  cleaning and exploration better.</a:t>
            </a:r>
            <a:r>
              <a:rPr lang="en-US" sz="1600" dirty="0">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dirty="0">
              <a:highlight>
                <a:srgbClr val="FFFFFF"/>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6149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5586F-D396-48CC-ABAA-2ED70593E8D7}"/>
              </a:ext>
            </a:extLst>
          </p:cNvPr>
          <p:cNvSpPr>
            <a:spLocks noGrp="1"/>
          </p:cNvSpPr>
          <p:nvPr>
            <p:ph type="title"/>
          </p:nvPr>
        </p:nvSpPr>
        <p:spPr>
          <a:xfrm>
            <a:off x="677334" y="64655"/>
            <a:ext cx="8596668" cy="738909"/>
          </a:xfrm>
        </p:spPr>
        <p:txBody>
          <a:bodyPr>
            <a:normAutofit fontScale="90000"/>
          </a:bodyPr>
          <a:lstStyle/>
          <a:p>
            <a:r>
              <a:rPr lang="en-US" sz="3200" dirty="0"/>
              <a:t>4. </a:t>
            </a:r>
            <a:r>
              <a:rPr lang="en-US" sz="3200" b="0" i="0" dirty="0">
                <a:solidFill>
                  <a:srgbClr val="3D3D3D"/>
                </a:solidFill>
                <a:effectLst/>
                <a:latin typeface="Lato Extended"/>
              </a:rPr>
              <a:t>Data description</a:t>
            </a:r>
            <a:br>
              <a:rPr lang="en-US" b="0" i="0" dirty="0">
                <a:solidFill>
                  <a:srgbClr val="3D3D3D"/>
                </a:solidFill>
                <a:effectLst/>
                <a:latin typeface="Lato Extended"/>
              </a:rPr>
            </a:br>
            <a:endParaRPr lang="en-US" dirty="0"/>
          </a:p>
        </p:txBody>
      </p:sp>
      <p:sp>
        <p:nvSpPr>
          <p:cNvPr id="3" name="Content Placeholder 2">
            <a:extLst>
              <a:ext uri="{FF2B5EF4-FFF2-40B4-BE49-F238E27FC236}">
                <a16:creationId xmlns:a16="http://schemas.microsoft.com/office/drawing/2014/main" id="{FC98CBBC-3DCB-4D68-9261-50AFF99AB63F}"/>
              </a:ext>
            </a:extLst>
          </p:cNvPr>
          <p:cNvSpPr>
            <a:spLocks noGrp="1"/>
          </p:cNvSpPr>
          <p:nvPr>
            <p:ph idx="1"/>
          </p:nvPr>
        </p:nvSpPr>
        <p:spPr>
          <a:xfrm>
            <a:off x="238126" y="674256"/>
            <a:ext cx="9450820" cy="6022108"/>
          </a:xfrm>
        </p:spPr>
        <p:txBody>
          <a:bodyPr>
            <a:normAutofit/>
          </a:bodyPr>
          <a:lstStyle/>
          <a:p>
            <a:pPr marL="742950" indent="-285750" algn="just">
              <a:lnSpc>
                <a:spcPct val="150000"/>
              </a:lnSpc>
              <a:spcBef>
                <a:spcPts val="0"/>
              </a:spcBef>
            </a:pPr>
            <a:r>
              <a:rPr lang="en-US" sz="1600" dirty="0">
                <a:solidFill>
                  <a:srgbClr val="000000"/>
                </a:solidFill>
                <a:latin typeface="Times New Roman" panose="02020603050405020304" pitchFamily="18" charset="0"/>
              </a:rPr>
              <a:t>The dataset is a secondhand data set downloaded from the ‘Kaggle’. It gives the information about all loans issued through 2007-2015 by the Lending Club. The dataset contains 145 attributes and around 890,000 loan listings. The data contains information on all the loans issued by Lending Club updated every quarter on the same day as the quarterly results of the company are released. The dataset consists of information of all the details of the loan issues such as time of issuance, how much amount has been repaid so far, interest rate and the loan status.</a:t>
            </a:r>
          </a:p>
          <a:p>
            <a:pPr marL="457200" indent="0" algn="just">
              <a:lnSpc>
                <a:spcPct val="150000"/>
              </a:lnSpc>
              <a:spcBef>
                <a:spcPts val="0"/>
              </a:spcBef>
              <a:buNone/>
            </a:pPr>
            <a:endParaRPr lang="en-US" sz="1600" dirty="0">
              <a:solidFill>
                <a:srgbClr val="000000"/>
              </a:solidFill>
              <a:latin typeface="Times New Roman" panose="02020603050405020304" pitchFamily="18" charset="0"/>
            </a:endParaRPr>
          </a:p>
          <a:p>
            <a:pPr marL="742950" indent="-285750" algn="just">
              <a:lnSpc>
                <a:spcPct val="150000"/>
              </a:lnSpc>
              <a:spcBef>
                <a:spcPts val="0"/>
              </a:spcBef>
            </a:pPr>
            <a:r>
              <a:rPr lang="en-US" sz="1600" dirty="0">
                <a:solidFill>
                  <a:srgbClr val="000000"/>
                </a:solidFill>
                <a:latin typeface="Times New Roman" panose="02020603050405020304" pitchFamily="18" charset="0"/>
              </a:rPr>
              <a:t>As our dataset is very large with around 890,000 observations, we started exploring the dataset in excel sheet before importing into SASEM. We manually eliminated the columns with the missing values of 90% directly from excel and then imported the file in SASEM because the data import to SASEM resulted in run-time error due to insufficient memory. We considered a subset of data for import based on loan amounts $25,000-$35,000 and interest rate 14%-23% and then imported into SASEM which contains around 57,856 observations.</a:t>
            </a:r>
          </a:p>
          <a:p>
            <a:pPr marL="457200" marR="0" indent="0" algn="just">
              <a:lnSpc>
                <a:spcPct val="200000"/>
              </a:lnSpc>
              <a:spcBef>
                <a:spcPts val="0"/>
              </a:spcBef>
              <a:spcAft>
                <a:spcPts val="0"/>
              </a:spcAft>
              <a:buNone/>
            </a:pPr>
            <a:endParaRPr lang="en-US" sz="16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886317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38323-85FD-41CE-9C0B-425A965767F5}"/>
              </a:ext>
            </a:extLst>
          </p:cNvPr>
          <p:cNvSpPr>
            <a:spLocks noGrp="1"/>
          </p:cNvSpPr>
          <p:nvPr>
            <p:ph type="title"/>
          </p:nvPr>
        </p:nvSpPr>
        <p:spPr>
          <a:xfrm>
            <a:off x="161925" y="0"/>
            <a:ext cx="9112077" cy="609600"/>
          </a:xfrm>
        </p:spPr>
        <p:txBody>
          <a:bodyPr>
            <a:normAutofit fontScale="90000"/>
          </a:bodyPr>
          <a:lstStyle/>
          <a:p>
            <a:r>
              <a:rPr lang="en-US" sz="3200" dirty="0"/>
              <a:t>5.</a:t>
            </a:r>
            <a:r>
              <a:rPr lang="en-US" sz="3200" b="0" i="0" dirty="0">
                <a:solidFill>
                  <a:srgbClr val="3D3D3D"/>
                </a:solidFill>
                <a:effectLst/>
                <a:latin typeface="Lato Extended"/>
              </a:rPr>
              <a:t>Data preparation activities</a:t>
            </a:r>
            <a:br>
              <a:rPr lang="en-US" b="0" i="0" dirty="0">
                <a:solidFill>
                  <a:srgbClr val="3D3D3D"/>
                </a:solidFill>
                <a:effectLst/>
                <a:latin typeface="Lato Extended"/>
              </a:rPr>
            </a:br>
            <a:endParaRPr lang="en-US" dirty="0"/>
          </a:p>
        </p:txBody>
      </p:sp>
      <p:sp>
        <p:nvSpPr>
          <p:cNvPr id="3" name="Content Placeholder 2">
            <a:extLst>
              <a:ext uri="{FF2B5EF4-FFF2-40B4-BE49-F238E27FC236}">
                <a16:creationId xmlns:a16="http://schemas.microsoft.com/office/drawing/2014/main" id="{8E9F29B1-1CD0-46E0-BB5B-68FF6229C561}"/>
              </a:ext>
            </a:extLst>
          </p:cNvPr>
          <p:cNvSpPr>
            <a:spLocks noGrp="1"/>
          </p:cNvSpPr>
          <p:nvPr>
            <p:ph idx="1"/>
          </p:nvPr>
        </p:nvSpPr>
        <p:spPr>
          <a:xfrm>
            <a:off x="161926" y="971549"/>
            <a:ext cx="9563966" cy="5629275"/>
          </a:xfrm>
        </p:spPr>
        <p:txBody>
          <a:bodyPr>
            <a:normAutofit fontScale="92500" lnSpcReduction="10000"/>
          </a:bodyPr>
          <a:lstStyle/>
          <a:p>
            <a:pPr marL="0" indent="0">
              <a:buNone/>
            </a:pPr>
            <a:r>
              <a:rPr lang="en-US" b="1" dirty="0">
                <a:solidFill>
                  <a:srgbClr val="002060"/>
                </a:solidFill>
              </a:rPr>
              <a:t>5(A). Dummy coding</a:t>
            </a:r>
          </a:p>
          <a:p>
            <a:pPr algn="just"/>
            <a:r>
              <a:rPr lang="en-US" sz="1600" dirty="0">
                <a:effectLst/>
                <a:latin typeface="Times New Roman" panose="02020603050405020304" pitchFamily="18" charset="0"/>
                <a:ea typeface="Times New Roman" panose="02020603050405020304" pitchFamily="18" charset="0"/>
              </a:rPr>
              <a:t>As we are implementing a logistic regression model to predict the loan status, the target variable must be a binary variable. Our target variable </a:t>
            </a:r>
            <a:r>
              <a:rPr lang="en-US" sz="1600" dirty="0" err="1">
                <a:effectLst/>
                <a:latin typeface="Times New Roman" panose="02020603050405020304" pitchFamily="18" charset="0"/>
                <a:ea typeface="Times New Roman" panose="02020603050405020304" pitchFamily="18" charset="0"/>
              </a:rPr>
              <a:t>loan_status_description</a:t>
            </a:r>
            <a:r>
              <a:rPr lang="en-US" sz="1600" dirty="0">
                <a:effectLst/>
                <a:latin typeface="Times New Roman" panose="02020603050405020304" pitchFamily="18" charset="0"/>
                <a:ea typeface="Times New Roman" panose="02020603050405020304" pitchFamily="18" charset="0"/>
              </a:rPr>
              <a:t> is a nominal variable with 5 levels. We added a dummy variable for ‘</a:t>
            </a:r>
            <a:r>
              <a:rPr lang="en-US" sz="1600" dirty="0" err="1">
                <a:effectLst/>
                <a:latin typeface="Times New Roman" panose="02020603050405020304" pitchFamily="18" charset="0"/>
                <a:ea typeface="Times New Roman" panose="02020603050405020304" pitchFamily="18" charset="0"/>
              </a:rPr>
              <a:t>loan_status_description</a:t>
            </a:r>
            <a:r>
              <a:rPr lang="en-US" sz="1600" dirty="0">
                <a:effectLst/>
                <a:latin typeface="Times New Roman" panose="02020603050405020304" pitchFamily="18" charset="0"/>
                <a:ea typeface="Times New Roman" panose="02020603050405020304" pitchFamily="18" charset="0"/>
              </a:rPr>
              <a:t>’ as  “</a:t>
            </a:r>
            <a:r>
              <a:rPr lang="en-US" sz="1600" dirty="0" err="1">
                <a:effectLst/>
                <a:latin typeface="Times New Roman" panose="02020603050405020304" pitchFamily="18" charset="0"/>
                <a:ea typeface="Times New Roman" panose="02020603050405020304" pitchFamily="18" charset="0"/>
              </a:rPr>
              <a:t>loan_status</a:t>
            </a:r>
            <a:r>
              <a:rPr lang="en-US" sz="1600" dirty="0">
                <a:effectLst/>
                <a:latin typeface="Times New Roman" panose="02020603050405020304" pitchFamily="18" charset="0"/>
                <a:ea typeface="Times New Roman" panose="02020603050405020304" pitchFamily="18" charset="0"/>
              </a:rPr>
              <a:t>” with the values ‘1’ where the loan status is current and late which can be interpreted as loan is not likely to default and with the values ‘0’ where the loan status is charged off and default which can be interpreted as loan is likely to default. </a:t>
            </a:r>
          </a:p>
          <a:p>
            <a:pPr algn="just"/>
            <a:r>
              <a:rPr lang="en-US" sz="1600" dirty="0">
                <a:effectLst/>
                <a:latin typeface="Times New Roman" panose="02020603050405020304" pitchFamily="18" charset="0"/>
                <a:ea typeface="Times New Roman" panose="02020603050405020304" pitchFamily="18" charset="0"/>
              </a:rPr>
              <a:t>Verification status is a nominal variable with 3 levels i.e. verified, source verified and not verified. We dummy coded it as ‘1’ for verified and source verified and ‘0’ for not verified.  </a:t>
            </a:r>
          </a:p>
          <a:p>
            <a:pPr algn="just"/>
            <a:r>
              <a:rPr lang="en-US" sz="1600" dirty="0">
                <a:effectLst/>
                <a:latin typeface="Times New Roman" panose="02020603050405020304" pitchFamily="18" charset="0"/>
                <a:ea typeface="Times New Roman" panose="02020603050405020304" pitchFamily="18" charset="0"/>
              </a:rPr>
              <a:t>Application type is also a nominal variable with 2 levels which we dummy coded as ‘1’ for Individual and ‘0’ for joint. </a:t>
            </a:r>
          </a:p>
          <a:p>
            <a:pPr algn="just"/>
            <a:r>
              <a:rPr lang="en-US" sz="1600" dirty="0">
                <a:effectLst/>
                <a:latin typeface="Times New Roman" panose="02020603050405020304" pitchFamily="18" charset="0"/>
                <a:ea typeface="Times New Roman" panose="02020603050405020304" pitchFamily="18" charset="0"/>
              </a:rPr>
              <a:t>Payment plan is also a nominal variable, which we dummy coded as ‘1’ for yes and ‘0’ for no.</a:t>
            </a:r>
          </a:p>
          <a:p>
            <a:pPr algn="just"/>
            <a:r>
              <a:rPr lang="en-US" sz="1600" dirty="0">
                <a:effectLst/>
                <a:latin typeface="Times New Roman" panose="02020603050405020304" pitchFamily="18" charset="0"/>
                <a:ea typeface="Times New Roman" panose="02020603050405020304" pitchFamily="18" charset="0"/>
              </a:rPr>
              <a:t>For these 3 variables </a:t>
            </a:r>
            <a:r>
              <a:rPr lang="en-US" sz="1600" dirty="0" err="1">
                <a:effectLst/>
                <a:latin typeface="Times New Roman" panose="02020603050405020304" pitchFamily="18" charset="0"/>
                <a:ea typeface="Times New Roman" panose="02020603050405020304" pitchFamily="18" charset="0"/>
              </a:rPr>
              <a:t>tot_coll_amt</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tot_cur_bal</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total_rev_hi_lim</a:t>
            </a:r>
            <a:r>
              <a:rPr lang="en-US" sz="1600" dirty="0">
                <a:effectLst/>
                <a:latin typeface="Times New Roman" panose="02020603050405020304" pitchFamily="18" charset="0"/>
                <a:ea typeface="Times New Roman" panose="02020603050405020304" pitchFamily="18" charset="0"/>
              </a:rPr>
              <a:t> , we have imputed missing values with median value in the dataset (</a:t>
            </a:r>
            <a:r>
              <a:rPr lang="en-US" sz="1600" dirty="0" err="1">
                <a:effectLst/>
                <a:latin typeface="Times New Roman" panose="02020603050405020304" pitchFamily="18" charset="0"/>
                <a:ea typeface="Times New Roman" panose="02020603050405020304" pitchFamily="18" charset="0"/>
              </a:rPr>
              <a:t>lc_</a:t>
            </a:r>
            <a:r>
              <a:rPr lang="en-US" sz="1600" dirty="0" err="1">
                <a:latin typeface="Times New Roman" panose="02020603050405020304" pitchFamily="18" charset="0"/>
                <a:ea typeface="Times New Roman" panose="02020603050405020304" pitchFamily="18" charset="0"/>
              </a:rPr>
              <a:t>loan</a:t>
            </a:r>
            <a:r>
              <a:rPr lang="en-US" sz="1600" dirty="0">
                <a:latin typeface="Times New Roman" panose="02020603050405020304" pitchFamily="18" charset="0"/>
                <a:ea typeface="Times New Roman" panose="02020603050405020304" pitchFamily="18" charset="0"/>
              </a:rPr>
              <a:t>).</a:t>
            </a:r>
            <a:endParaRPr lang="en-US" sz="1400" dirty="0">
              <a:latin typeface="Times New Roman" panose="02020603050405020304" pitchFamily="18" charset="0"/>
              <a:ea typeface="Times New Roman" panose="02020603050405020304" pitchFamily="18" charset="0"/>
            </a:endParaRPr>
          </a:p>
          <a:p>
            <a:pPr marL="0" indent="0">
              <a:buNone/>
            </a:pPr>
            <a:endParaRPr lang="en-US" sz="1400" dirty="0">
              <a:effectLst/>
              <a:latin typeface="Times New Roman" panose="02020603050405020304" pitchFamily="18" charset="0"/>
              <a:ea typeface="Times New Roman" panose="02020603050405020304" pitchFamily="18" charset="0"/>
            </a:endParaRPr>
          </a:p>
          <a:p>
            <a:pPr marL="0" indent="0">
              <a:buNone/>
            </a:pPr>
            <a:endParaRPr lang="en-US" sz="1400" dirty="0">
              <a:effectLst/>
              <a:latin typeface="Calibri" panose="020F0502020204030204" pitchFamily="34" charset="0"/>
              <a:ea typeface="Calibri" panose="020F0502020204030204" pitchFamily="34" charset="0"/>
            </a:endParaRPr>
          </a:p>
          <a:p>
            <a:pPr marL="0" indent="0">
              <a:buNone/>
            </a:pPr>
            <a:endParaRPr lang="en-US" dirty="0"/>
          </a:p>
          <a:p>
            <a:pPr marL="0" indent="0">
              <a:buNone/>
            </a:pPr>
            <a:endParaRPr lang="en-US" dirty="0"/>
          </a:p>
          <a:p>
            <a:pPr marL="0" indent="0">
              <a:buNone/>
            </a:pPr>
            <a:endParaRPr lang="en-US" dirty="0"/>
          </a:p>
          <a:p>
            <a:pPr marL="0" indent="0">
              <a:buNone/>
            </a:pPr>
            <a:r>
              <a:rPr lang="en-US" sz="1800" dirty="0">
                <a:effectLst/>
                <a:latin typeface="Times New Roman" panose="02020603050405020304" pitchFamily="18" charset="0"/>
                <a:ea typeface="Times New Roman" panose="02020603050405020304" pitchFamily="18" charset="0"/>
              </a:rPr>
              <a:t>                                                           </a:t>
            </a:r>
            <a:r>
              <a:rPr lang="en-US" sz="1400" b="1" dirty="0">
                <a:effectLst/>
                <a:latin typeface="Times New Roman" panose="02020603050405020304" pitchFamily="18" charset="0"/>
                <a:ea typeface="Times New Roman" panose="02020603050405020304" pitchFamily="18" charset="0"/>
              </a:rPr>
              <a:t>Defining classes for loan status</a:t>
            </a:r>
            <a:endParaRPr lang="en-US" sz="1400" b="1" dirty="0">
              <a:effectLst/>
              <a:latin typeface="Calibri" panose="020F0502020204030204" pitchFamily="34" charset="0"/>
              <a:ea typeface="Calibri" panose="020F0502020204030204" pitchFamily="34" charset="0"/>
            </a:endParaRPr>
          </a:p>
          <a:p>
            <a:pPr marL="0" indent="0">
              <a:buNone/>
            </a:pPr>
            <a:endParaRPr lang="en-US" dirty="0"/>
          </a:p>
        </p:txBody>
      </p:sp>
      <p:graphicFrame>
        <p:nvGraphicFramePr>
          <p:cNvPr id="10" name="Table 9">
            <a:extLst>
              <a:ext uri="{FF2B5EF4-FFF2-40B4-BE49-F238E27FC236}">
                <a16:creationId xmlns:a16="http://schemas.microsoft.com/office/drawing/2014/main" id="{5A6BC4A4-8047-4329-B585-05817E8F007B}"/>
              </a:ext>
            </a:extLst>
          </p:cNvPr>
          <p:cNvGraphicFramePr>
            <a:graphicFrameLocks noGrp="1"/>
          </p:cNvGraphicFramePr>
          <p:nvPr>
            <p:extLst>
              <p:ext uri="{D42A27DB-BD31-4B8C-83A1-F6EECF244321}">
                <p14:modId xmlns:p14="http://schemas.microsoft.com/office/powerpoint/2010/main" val="2968349954"/>
              </p:ext>
            </p:extLst>
          </p:nvPr>
        </p:nvGraphicFramePr>
        <p:xfrm>
          <a:off x="1450109" y="4520581"/>
          <a:ext cx="7010400" cy="1603129"/>
        </p:xfrm>
        <a:graphic>
          <a:graphicData uri="http://schemas.openxmlformats.org/drawingml/2006/table">
            <a:tbl>
              <a:tblPr bandRow="1">
                <a:tableStyleId>{5C22544A-7EE6-4342-B048-85BDC9FD1C3A}</a:tableStyleId>
              </a:tblPr>
              <a:tblGrid>
                <a:gridCol w="1296678">
                  <a:extLst>
                    <a:ext uri="{9D8B030D-6E8A-4147-A177-3AD203B41FA5}">
                      <a16:colId xmlns:a16="http://schemas.microsoft.com/office/drawing/2014/main" val="3438706413"/>
                    </a:ext>
                  </a:extLst>
                </a:gridCol>
                <a:gridCol w="3373991">
                  <a:extLst>
                    <a:ext uri="{9D8B030D-6E8A-4147-A177-3AD203B41FA5}">
                      <a16:colId xmlns:a16="http://schemas.microsoft.com/office/drawing/2014/main" val="613345121"/>
                    </a:ext>
                  </a:extLst>
                </a:gridCol>
                <a:gridCol w="2339731">
                  <a:extLst>
                    <a:ext uri="{9D8B030D-6E8A-4147-A177-3AD203B41FA5}">
                      <a16:colId xmlns:a16="http://schemas.microsoft.com/office/drawing/2014/main" val="1468568343"/>
                    </a:ext>
                  </a:extLst>
                </a:gridCol>
              </a:tblGrid>
              <a:tr h="301843">
                <a:tc>
                  <a:txBody>
                    <a:bodyPr/>
                    <a:lstStyle/>
                    <a:p>
                      <a:pPr marL="0" marR="0" algn="just">
                        <a:lnSpc>
                          <a:spcPct val="115000"/>
                        </a:lnSpc>
                        <a:spcBef>
                          <a:spcPts val="0"/>
                        </a:spcBef>
                        <a:spcAft>
                          <a:spcPts val="800"/>
                        </a:spcAft>
                      </a:pPr>
                      <a:r>
                        <a:rPr lang="en-US" sz="1400" b="1">
                          <a:effectLst/>
                        </a:rPr>
                        <a:t>Loan status </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800"/>
                        </a:spcAft>
                      </a:pPr>
                      <a:r>
                        <a:rPr lang="en-US" sz="1400" b="1" dirty="0">
                          <a:effectLst/>
                        </a:rPr>
                        <a:t>            Description</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80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Dummy Variable</a:t>
                      </a:r>
                    </a:p>
                  </a:txBody>
                  <a:tcPr marL="68580" marR="68580" marT="0" marB="0" anchor="ctr"/>
                </a:tc>
                <a:extLst>
                  <a:ext uri="{0D108BD9-81ED-4DB2-BD59-A6C34878D82A}">
                    <a16:rowId xmlns:a16="http://schemas.microsoft.com/office/drawing/2014/main" val="3162436681"/>
                  </a:ext>
                </a:extLst>
              </a:tr>
              <a:tr h="214437">
                <a:tc>
                  <a:txBody>
                    <a:bodyPr/>
                    <a:lstStyle/>
                    <a:p>
                      <a:pPr marL="0" marR="0" algn="just">
                        <a:lnSpc>
                          <a:spcPct val="115000"/>
                        </a:lnSpc>
                        <a:spcBef>
                          <a:spcPts val="0"/>
                        </a:spcBef>
                        <a:spcAft>
                          <a:spcPts val="800"/>
                        </a:spcAft>
                      </a:pPr>
                      <a:r>
                        <a:rPr lang="en-US" sz="1200" dirty="0">
                          <a:effectLst/>
                        </a:rPr>
                        <a:t>Current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800"/>
                        </a:spcAft>
                      </a:pPr>
                      <a:r>
                        <a:rPr lang="en-US" sz="1200" dirty="0">
                          <a:effectLst/>
                        </a:rPr>
                        <a:t>Loan is being repaid timely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1</a:t>
                      </a:r>
                    </a:p>
                  </a:txBody>
                  <a:tcPr marL="68580" marR="68580" marT="0" marB="0" anchor="ctr"/>
                </a:tc>
                <a:extLst>
                  <a:ext uri="{0D108BD9-81ED-4DB2-BD59-A6C34878D82A}">
                    <a16:rowId xmlns:a16="http://schemas.microsoft.com/office/drawing/2014/main" val="1266522751"/>
                  </a:ext>
                </a:extLst>
              </a:tr>
              <a:tr h="443538">
                <a:tc>
                  <a:txBody>
                    <a:bodyPr/>
                    <a:lstStyle/>
                    <a:p>
                      <a:pPr marL="0" marR="0" algn="just">
                        <a:lnSpc>
                          <a:spcPct val="115000"/>
                        </a:lnSpc>
                        <a:spcBef>
                          <a:spcPts val="0"/>
                        </a:spcBef>
                        <a:spcAft>
                          <a:spcPts val="800"/>
                        </a:spcAft>
                      </a:pPr>
                      <a:r>
                        <a:rPr lang="en-US" sz="1200">
                          <a:effectLst/>
                        </a:rPr>
                        <a:t>Charged off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800"/>
                        </a:spcAft>
                      </a:pPr>
                      <a:r>
                        <a:rPr lang="en-US" sz="1200" dirty="0">
                          <a:effectLst/>
                        </a:rPr>
                        <a:t>When the loan is not paid for more than 150 days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1</a:t>
                      </a:r>
                    </a:p>
                  </a:txBody>
                  <a:tcPr marL="68580" marR="68580" marT="0" marB="0" anchor="ctr"/>
                </a:tc>
                <a:extLst>
                  <a:ext uri="{0D108BD9-81ED-4DB2-BD59-A6C34878D82A}">
                    <a16:rowId xmlns:a16="http://schemas.microsoft.com/office/drawing/2014/main" val="142992540"/>
                  </a:ext>
                </a:extLst>
              </a:tr>
              <a:tr h="214437">
                <a:tc>
                  <a:txBody>
                    <a:bodyPr/>
                    <a:lstStyle/>
                    <a:p>
                      <a:pPr marL="0" marR="0" algn="just">
                        <a:lnSpc>
                          <a:spcPct val="115000"/>
                        </a:lnSpc>
                        <a:spcBef>
                          <a:spcPts val="0"/>
                        </a:spcBef>
                        <a:spcAft>
                          <a:spcPts val="800"/>
                        </a:spcAft>
                      </a:pPr>
                      <a:r>
                        <a:rPr lang="en-US" sz="1200">
                          <a:effectLst/>
                        </a:rPr>
                        <a:t>Fully paid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800"/>
                        </a:spcAft>
                      </a:pPr>
                      <a:r>
                        <a:rPr lang="en-US" sz="1200">
                          <a:effectLst/>
                        </a:rPr>
                        <a:t>Loan amount paid fully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1</a:t>
                      </a:r>
                    </a:p>
                  </a:txBody>
                  <a:tcPr marL="68580" marR="68580" marT="0" marB="0" anchor="ctr"/>
                </a:tc>
                <a:extLst>
                  <a:ext uri="{0D108BD9-81ED-4DB2-BD59-A6C34878D82A}">
                    <a16:rowId xmlns:a16="http://schemas.microsoft.com/office/drawing/2014/main" val="2319233567"/>
                  </a:ext>
                </a:extLst>
              </a:tr>
              <a:tr h="214437">
                <a:tc>
                  <a:txBody>
                    <a:bodyPr/>
                    <a:lstStyle/>
                    <a:p>
                      <a:pPr marL="0" marR="0" algn="just">
                        <a:lnSpc>
                          <a:spcPct val="115000"/>
                        </a:lnSpc>
                        <a:spcBef>
                          <a:spcPts val="0"/>
                        </a:spcBef>
                        <a:spcAft>
                          <a:spcPts val="800"/>
                        </a:spcAft>
                      </a:pPr>
                      <a:r>
                        <a:rPr lang="en-US" sz="1200">
                          <a:effectLst/>
                        </a:rPr>
                        <a:t>Default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800"/>
                        </a:spcAft>
                      </a:pPr>
                      <a:r>
                        <a:rPr lang="en-US" sz="1200">
                          <a:effectLst/>
                        </a:rPr>
                        <a:t>Loan is not paid for 120 days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0</a:t>
                      </a:r>
                    </a:p>
                  </a:txBody>
                  <a:tcPr marL="68580" marR="68580" marT="0" marB="0" anchor="ctr"/>
                </a:tc>
                <a:extLst>
                  <a:ext uri="{0D108BD9-81ED-4DB2-BD59-A6C34878D82A}">
                    <a16:rowId xmlns:a16="http://schemas.microsoft.com/office/drawing/2014/main" val="3398451192"/>
                  </a:ext>
                </a:extLst>
              </a:tr>
              <a:tr h="214437">
                <a:tc>
                  <a:txBody>
                    <a:bodyPr/>
                    <a:lstStyle/>
                    <a:p>
                      <a:pPr marL="0" marR="0" algn="just">
                        <a:lnSpc>
                          <a:spcPct val="115000"/>
                        </a:lnSpc>
                        <a:spcBef>
                          <a:spcPts val="0"/>
                        </a:spcBef>
                        <a:spcAft>
                          <a:spcPts val="800"/>
                        </a:spcAft>
                      </a:pPr>
                      <a:r>
                        <a:rPr lang="en-US" sz="1200">
                          <a:effectLst/>
                        </a:rPr>
                        <a:t>Late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800"/>
                        </a:spcAft>
                      </a:pPr>
                      <a:r>
                        <a:rPr lang="en-US" sz="1200" dirty="0">
                          <a:effectLst/>
                        </a:rPr>
                        <a:t>Loan is being but after the due date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0</a:t>
                      </a:r>
                    </a:p>
                  </a:txBody>
                  <a:tcPr marL="68580" marR="68580" marT="0" marB="0" anchor="ctr"/>
                </a:tc>
                <a:extLst>
                  <a:ext uri="{0D108BD9-81ED-4DB2-BD59-A6C34878D82A}">
                    <a16:rowId xmlns:a16="http://schemas.microsoft.com/office/drawing/2014/main" val="1059359490"/>
                  </a:ext>
                </a:extLst>
              </a:tr>
            </a:tbl>
          </a:graphicData>
        </a:graphic>
      </p:graphicFrame>
    </p:spTree>
    <p:extLst>
      <p:ext uri="{BB962C8B-B14F-4D97-AF65-F5344CB8AC3E}">
        <p14:creationId xmlns:p14="http://schemas.microsoft.com/office/powerpoint/2010/main" val="3486154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84A43-8218-42C8-A2A2-DFB1BCFFBAB3}"/>
              </a:ext>
            </a:extLst>
          </p:cNvPr>
          <p:cNvSpPr>
            <a:spLocks noGrp="1"/>
          </p:cNvSpPr>
          <p:nvPr>
            <p:ph type="title"/>
          </p:nvPr>
        </p:nvSpPr>
        <p:spPr>
          <a:xfrm>
            <a:off x="267855" y="365125"/>
            <a:ext cx="11085945" cy="1577975"/>
          </a:xfrm>
        </p:spPr>
        <p:txBody>
          <a:bodyPr>
            <a:normAutofit/>
          </a:bodyPr>
          <a:lstStyle/>
          <a:p>
            <a:pPr marL="0" indent="0"/>
            <a:r>
              <a:rPr lang="en-US" sz="1800" b="1" dirty="0">
                <a:solidFill>
                  <a:srgbClr val="002060"/>
                </a:solidFill>
                <a:latin typeface="+mn-lt"/>
              </a:rPr>
              <a:t>5(B)Independent &amp; Dependent Variable Description</a:t>
            </a:r>
            <a:br>
              <a:rPr lang="en-US" sz="3600" dirty="0"/>
            </a:br>
            <a:br>
              <a:rPr lang="en-US" dirty="0"/>
            </a:br>
            <a:endParaRPr lang="en-US" dirty="0"/>
          </a:p>
        </p:txBody>
      </p:sp>
      <p:sp>
        <p:nvSpPr>
          <p:cNvPr id="3" name="Content Placeholder 2">
            <a:extLst>
              <a:ext uri="{FF2B5EF4-FFF2-40B4-BE49-F238E27FC236}">
                <a16:creationId xmlns:a16="http://schemas.microsoft.com/office/drawing/2014/main" id="{2CF1DB9C-F765-45AB-BBDC-EA0B1138CE24}"/>
              </a:ext>
            </a:extLst>
          </p:cNvPr>
          <p:cNvSpPr>
            <a:spLocks noGrp="1"/>
          </p:cNvSpPr>
          <p:nvPr>
            <p:ph idx="1"/>
          </p:nvPr>
        </p:nvSpPr>
        <p:spPr>
          <a:xfrm>
            <a:off x="0" y="857250"/>
            <a:ext cx="9753600" cy="5319713"/>
          </a:xfrm>
        </p:spPr>
        <p:txBody>
          <a:bodyPr>
            <a:normAutofit fontScale="77500" lnSpcReduction="20000"/>
          </a:bodyPr>
          <a:lstStyle/>
          <a:p>
            <a:pPr marL="628650" indent="-285750" algn="just">
              <a:lnSpc>
                <a:spcPct val="200000"/>
              </a:lnSpc>
              <a:spcBef>
                <a:spcPts val="0"/>
              </a:spcBef>
            </a:pPr>
            <a:r>
              <a:rPr lang="en-US" sz="1800" dirty="0">
                <a:solidFill>
                  <a:srgbClr val="000000"/>
                </a:solidFill>
                <a:effectLst/>
                <a:latin typeface="Times New Roman" panose="02020603050405020304" pitchFamily="18" charset="0"/>
                <a:ea typeface="Times New Roman" panose="02020603050405020304" pitchFamily="18" charset="0"/>
              </a:rPr>
              <a:t>Description of primary variables which are significant in prediction of the loan repayment status is given below and the description of all the variables used in the model is added in the appendix.</a:t>
            </a:r>
            <a:endParaRPr lang="en-US" sz="1800" dirty="0">
              <a:effectLst/>
              <a:latin typeface="Calibri" panose="020F0502020204030204" pitchFamily="34" charset="0"/>
              <a:ea typeface="Calibri" panose="020F0502020204030204" pitchFamily="34" charset="0"/>
            </a:endParaRPr>
          </a:p>
          <a:p>
            <a:pPr indent="0" algn="just">
              <a:lnSpc>
                <a:spcPct val="200000"/>
              </a:lnSpc>
              <a:spcBef>
                <a:spcPts val="0"/>
              </a:spcBef>
              <a:buNone/>
            </a:pPr>
            <a:r>
              <a:rPr lang="en-US" sz="1800" b="1" u="sng" dirty="0">
                <a:solidFill>
                  <a:srgbClr val="000000"/>
                </a:solidFill>
                <a:effectLst/>
                <a:latin typeface="Times New Roman" panose="02020603050405020304" pitchFamily="18" charset="0"/>
                <a:ea typeface="Times New Roman" panose="02020603050405020304" pitchFamily="18" charset="0"/>
              </a:rPr>
              <a:t>Dependent Variable:</a:t>
            </a:r>
            <a:endParaRPr lang="en-US" sz="1800" b="1" dirty="0">
              <a:effectLst/>
              <a:latin typeface="Calibri" panose="020F0502020204030204" pitchFamily="34" charset="0"/>
              <a:ea typeface="Calibri" panose="020F0502020204030204" pitchFamily="34" charset="0"/>
            </a:endParaRPr>
          </a:p>
          <a:p>
            <a:pPr marR="0" indent="0" algn="just">
              <a:lnSpc>
                <a:spcPct val="200000"/>
              </a:lnSpc>
              <a:spcBef>
                <a:spcPts val="0"/>
              </a:spcBef>
              <a:spcAft>
                <a:spcPts val="0"/>
              </a:spcAft>
              <a:buNone/>
            </a:pPr>
            <a:r>
              <a:rPr lang="en-US" sz="1800" dirty="0" err="1">
                <a:solidFill>
                  <a:srgbClr val="000000"/>
                </a:solidFill>
                <a:effectLst/>
                <a:latin typeface="Times New Roman" panose="02020603050405020304" pitchFamily="18" charset="0"/>
                <a:ea typeface="Times New Roman" panose="02020603050405020304" pitchFamily="18" charset="0"/>
              </a:rPr>
              <a:t>Loan_status_description</a:t>
            </a:r>
            <a:r>
              <a:rPr lang="en-US" sz="1800" dirty="0">
                <a:solidFill>
                  <a:srgbClr val="000000"/>
                </a:solidFill>
                <a:effectLst/>
                <a:latin typeface="Times New Roman" panose="02020603050405020304" pitchFamily="18" charset="0"/>
                <a:ea typeface="Times New Roman" panose="02020603050405020304" pitchFamily="18" charset="0"/>
              </a:rPr>
              <a:t> – Defines the status of the loan whether fully paid or defaulted. It is a nominal variable with 4 levels.</a:t>
            </a:r>
            <a:endParaRPr lang="en-US" sz="1800" dirty="0">
              <a:effectLst/>
              <a:latin typeface="Calibri" panose="020F0502020204030204" pitchFamily="34" charset="0"/>
              <a:ea typeface="Calibri" panose="020F0502020204030204" pitchFamily="34" charset="0"/>
            </a:endParaRPr>
          </a:p>
          <a:p>
            <a:pPr marR="0" indent="0" algn="just">
              <a:lnSpc>
                <a:spcPct val="200000"/>
              </a:lnSpc>
              <a:spcBef>
                <a:spcPts val="0"/>
              </a:spcBef>
              <a:spcAft>
                <a:spcPts val="0"/>
              </a:spcAft>
              <a:buNone/>
            </a:pPr>
            <a:r>
              <a:rPr lang="en-US" sz="1800" dirty="0" err="1">
                <a:solidFill>
                  <a:srgbClr val="000000"/>
                </a:solidFill>
                <a:effectLst/>
                <a:latin typeface="Times New Roman" panose="02020603050405020304" pitchFamily="18" charset="0"/>
                <a:ea typeface="Times New Roman" panose="02020603050405020304" pitchFamily="18" charset="0"/>
              </a:rPr>
              <a:t>Loan_status</a:t>
            </a:r>
            <a:r>
              <a:rPr lang="en-US" sz="1800" dirty="0">
                <a:solidFill>
                  <a:srgbClr val="000000"/>
                </a:solidFill>
                <a:effectLst/>
                <a:latin typeface="Times New Roman" panose="02020603050405020304" pitchFamily="18" charset="0"/>
                <a:ea typeface="Times New Roman" panose="02020603050405020304" pitchFamily="18" charset="0"/>
              </a:rPr>
              <a:t> - New dummy variable which defines the binary state of the </a:t>
            </a:r>
            <a:r>
              <a:rPr lang="en-US" sz="1800" dirty="0" err="1">
                <a:solidFill>
                  <a:srgbClr val="000000"/>
                </a:solidFill>
                <a:effectLst/>
                <a:latin typeface="Times New Roman" panose="02020603050405020304" pitchFamily="18" charset="0"/>
                <a:ea typeface="Times New Roman" panose="02020603050405020304" pitchFamily="18" charset="0"/>
              </a:rPr>
              <a:t>loan_status</a:t>
            </a:r>
            <a:r>
              <a:rPr lang="en-US" sz="1800" dirty="0">
                <a:solidFill>
                  <a:srgbClr val="000000"/>
                </a:solidFill>
                <a:effectLst/>
                <a:latin typeface="Times New Roman" panose="02020603050405020304" pitchFamily="18" charset="0"/>
                <a:ea typeface="Times New Roman" panose="02020603050405020304" pitchFamily="18" charset="0"/>
              </a:rPr>
              <a:t> description. It is a binary variable.</a:t>
            </a:r>
            <a:endParaRPr lang="en-US" sz="1800" dirty="0">
              <a:effectLst/>
              <a:latin typeface="Calibri" panose="020F0502020204030204" pitchFamily="34" charset="0"/>
              <a:ea typeface="Calibri" panose="020F0502020204030204" pitchFamily="34" charset="0"/>
            </a:endParaRPr>
          </a:p>
          <a:p>
            <a:pPr indent="0" algn="just">
              <a:lnSpc>
                <a:spcPct val="200000"/>
              </a:lnSpc>
              <a:spcBef>
                <a:spcPts val="0"/>
              </a:spcBef>
              <a:buNone/>
            </a:pPr>
            <a:r>
              <a:rPr lang="en-US" sz="1800" b="1" u="sng" dirty="0">
                <a:solidFill>
                  <a:srgbClr val="000000"/>
                </a:solidFill>
                <a:effectLst/>
                <a:latin typeface="Times New Roman" panose="02020603050405020304" pitchFamily="18" charset="0"/>
                <a:ea typeface="Times New Roman" panose="02020603050405020304" pitchFamily="18" charset="0"/>
              </a:rPr>
              <a:t>Independent Variables:</a:t>
            </a:r>
            <a:endParaRPr lang="en-US" sz="1800" b="1" dirty="0">
              <a:effectLst/>
              <a:latin typeface="Calibri" panose="020F0502020204030204" pitchFamily="34" charset="0"/>
              <a:ea typeface="Calibri" panose="020F0502020204030204" pitchFamily="34" charset="0"/>
            </a:endParaRPr>
          </a:p>
          <a:p>
            <a:pPr marR="0" indent="0" algn="just">
              <a:lnSpc>
                <a:spcPct val="200000"/>
              </a:lnSpc>
              <a:spcBef>
                <a:spcPts val="0"/>
              </a:spcBef>
              <a:spcAft>
                <a:spcPts val="0"/>
              </a:spcAft>
              <a:buNone/>
            </a:pPr>
            <a:r>
              <a:rPr lang="en-US" sz="1800" dirty="0" err="1">
                <a:solidFill>
                  <a:srgbClr val="000000"/>
                </a:solidFill>
                <a:effectLst/>
                <a:latin typeface="Times New Roman" panose="02020603050405020304" pitchFamily="18" charset="0"/>
                <a:ea typeface="Times New Roman" panose="02020603050405020304" pitchFamily="18" charset="0"/>
              </a:rPr>
              <a:t>loan_amount</a:t>
            </a:r>
            <a:r>
              <a:rPr lang="en-US" sz="1800" dirty="0">
                <a:solidFill>
                  <a:srgbClr val="000000"/>
                </a:solidFill>
                <a:effectLst/>
                <a:latin typeface="Times New Roman" panose="02020603050405020304" pitchFamily="18" charset="0"/>
                <a:ea typeface="Times New Roman" panose="02020603050405020304" pitchFamily="18" charset="0"/>
              </a:rPr>
              <a:t> – defines the amount requested by the borrower</a:t>
            </a:r>
            <a:endParaRPr lang="en-US" sz="1800" dirty="0">
              <a:effectLst/>
              <a:latin typeface="Calibri" panose="020F0502020204030204" pitchFamily="34" charset="0"/>
              <a:ea typeface="Calibri" panose="020F0502020204030204" pitchFamily="34" charset="0"/>
            </a:endParaRPr>
          </a:p>
          <a:p>
            <a:pPr marR="0" indent="0" algn="just">
              <a:lnSpc>
                <a:spcPct val="200000"/>
              </a:lnSpc>
              <a:spcBef>
                <a:spcPts val="0"/>
              </a:spcBef>
              <a:spcAft>
                <a:spcPts val="0"/>
              </a:spcAft>
              <a:buNone/>
            </a:pPr>
            <a:r>
              <a:rPr lang="en-US" sz="1800" dirty="0" err="1">
                <a:solidFill>
                  <a:srgbClr val="000000"/>
                </a:solidFill>
                <a:effectLst/>
                <a:latin typeface="Times New Roman" panose="02020603050405020304" pitchFamily="18" charset="0"/>
                <a:ea typeface="Times New Roman" panose="02020603050405020304" pitchFamily="18" charset="0"/>
              </a:rPr>
              <a:t>last_paymnt_d</a:t>
            </a:r>
            <a:r>
              <a:rPr lang="en-US" sz="1800" dirty="0">
                <a:solidFill>
                  <a:srgbClr val="000000"/>
                </a:solidFill>
                <a:effectLst/>
                <a:latin typeface="Times New Roman" panose="02020603050405020304" pitchFamily="18" charset="0"/>
                <a:ea typeface="Times New Roman" panose="02020603050405020304" pitchFamily="18" charset="0"/>
              </a:rPr>
              <a:t> – defines the last month payment received</a:t>
            </a:r>
            <a:endParaRPr lang="en-US" sz="1800" dirty="0">
              <a:effectLst/>
              <a:latin typeface="Calibri" panose="020F0502020204030204" pitchFamily="34" charset="0"/>
              <a:ea typeface="Calibri" panose="020F0502020204030204" pitchFamily="34" charset="0"/>
            </a:endParaRPr>
          </a:p>
          <a:p>
            <a:pPr marR="0" indent="0" algn="just">
              <a:lnSpc>
                <a:spcPct val="200000"/>
              </a:lnSpc>
              <a:spcBef>
                <a:spcPts val="0"/>
              </a:spcBef>
              <a:spcAft>
                <a:spcPts val="0"/>
              </a:spcAft>
              <a:buNone/>
            </a:pPr>
            <a:r>
              <a:rPr lang="en-US" sz="1800" dirty="0" err="1">
                <a:solidFill>
                  <a:srgbClr val="000000"/>
                </a:solidFill>
                <a:effectLst/>
                <a:latin typeface="Times New Roman" panose="02020603050405020304" pitchFamily="18" charset="0"/>
                <a:ea typeface="Times New Roman" panose="02020603050405020304" pitchFamily="18" charset="0"/>
              </a:rPr>
              <a:t>dti</a:t>
            </a:r>
            <a:r>
              <a:rPr lang="en-US" sz="1800" dirty="0">
                <a:solidFill>
                  <a:srgbClr val="000000"/>
                </a:solidFill>
                <a:effectLst/>
                <a:latin typeface="Times New Roman" panose="02020603050405020304" pitchFamily="18" charset="0"/>
                <a:ea typeface="Times New Roman" panose="02020603050405020304" pitchFamily="18" charset="0"/>
              </a:rPr>
              <a:t> – defines the debt-income ratio</a:t>
            </a:r>
            <a:endParaRPr lang="en-US" sz="1800" dirty="0">
              <a:effectLst/>
              <a:latin typeface="Calibri" panose="020F0502020204030204" pitchFamily="34" charset="0"/>
              <a:ea typeface="Calibri" panose="020F0502020204030204" pitchFamily="34" charset="0"/>
            </a:endParaRPr>
          </a:p>
          <a:p>
            <a:pPr marR="0" indent="0" algn="just">
              <a:lnSpc>
                <a:spcPct val="200000"/>
              </a:lnSpc>
              <a:spcBef>
                <a:spcPts val="0"/>
              </a:spcBef>
              <a:spcAft>
                <a:spcPts val="0"/>
              </a:spcAft>
              <a:buNone/>
            </a:pPr>
            <a:r>
              <a:rPr lang="en-US" sz="1800" dirty="0" err="1">
                <a:solidFill>
                  <a:srgbClr val="000000"/>
                </a:solidFill>
                <a:effectLst/>
                <a:latin typeface="Times New Roman" panose="02020603050405020304" pitchFamily="18" charset="0"/>
                <a:ea typeface="Times New Roman" panose="02020603050405020304" pitchFamily="18" charset="0"/>
              </a:rPr>
              <a:t>annual_inc</a:t>
            </a:r>
            <a:r>
              <a:rPr lang="en-US" sz="1800" dirty="0">
                <a:solidFill>
                  <a:srgbClr val="000000"/>
                </a:solidFill>
                <a:effectLst/>
                <a:latin typeface="Times New Roman" panose="02020603050405020304" pitchFamily="18" charset="0"/>
                <a:ea typeface="Times New Roman" panose="02020603050405020304" pitchFamily="18" charset="0"/>
              </a:rPr>
              <a:t> -annual income provided by the borrower</a:t>
            </a:r>
            <a:endParaRPr lang="en-US" sz="1800" dirty="0">
              <a:effectLst/>
              <a:latin typeface="Calibri" panose="020F0502020204030204" pitchFamily="34" charset="0"/>
              <a:ea typeface="Calibri" panose="020F0502020204030204" pitchFamily="34" charset="0"/>
            </a:endParaRPr>
          </a:p>
          <a:p>
            <a:pPr marR="0" indent="0" algn="just">
              <a:lnSpc>
                <a:spcPct val="200000"/>
              </a:lnSpc>
              <a:spcBef>
                <a:spcPts val="0"/>
              </a:spcBef>
              <a:spcAft>
                <a:spcPts val="0"/>
              </a:spcAft>
              <a:buNone/>
            </a:pPr>
            <a:r>
              <a:rPr lang="en-US" sz="1800" dirty="0" err="1">
                <a:solidFill>
                  <a:srgbClr val="000000"/>
                </a:solidFill>
                <a:effectLst/>
                <a:latin typeface="Times New Roman" panose="02020603050405020304" pitchFamily="18" charset="0"/>
                <a:ea typeface="Times New Roman" panose="02020603050405020304" pitchFamily="18" charset="0"/>
              </a:rPr>
              <a:t>int_rate</a:t>
            </a:r>
            <a:r>
              <a:rPr lang="en-US" sz="1800" dirty="0">
                <a:solidFill>
                  <a:srgbClr val="000000"/>
                </a:solidFill>
                <a:effectLst/>
                <a:latin typeface="Times New Roman" panose="02020603050405020304" pitchFamily="18" charset="0"/>
                <a:ea typeface="Times New Roman" panose="02020603050405020304" pitchFamily="18" charset="0"/>
              </a:rPr>
              <a:t> – interest rate </a:t>
            </a:r>
            <a:endParaRPr lang="en-US" sz="1800" dirty="0">
              <a:latin typeface="Calibri" panose="020F0502020204030204" pitchFamily="34" charset="0"/>
              <a:ea typeface="Times New Roman" panose="02020603050405020304" pitchFamily="18" charset="0"/>
            </a:endParaRPr>
          </a:p>
          <a:p>
            <a:pPr marR="0" indent="0" algn="just">
              <a:lnSpc>
                <a:spcPct val="200000"/>
              </a:lnSpc>
              <a:spcBef>
                <a:spcPts val="0"/>
              </a:spcBef>
              <a:spcAft>
                <a:spcPts val="0"/>
              </a:spcAft>
              <a:buNone/>
            </a:pPr>
            <a:r>
              <a:rPr lang="en-US" sz="1800" dirty="0">
                <a:solidFill>
                  <a:srgbClr val="000000"/>
                </a:solidFill>
                <a:effectLst/>
                <a:latin typeface="Times New Roman" panose="02020603050405020304" pitchFamily="18" charset="0"/>
                <a:ea typeface="Times New Roman" panose="02020603050405020304" pitchFamily="18" charset="0"/>
              </a:rPr>
              <a:t>grade – grade given by lending club based in debt-income ratio and annual income</a:t>
            </a:r>
            <a:endParaRPr lang="en-US" sz="1800" dirty="0">
              <a:effectLst/>
              <a:latin typeface="Calibri" panose="020F0502020204030204" pitchFamily="34" charset="0"/>
              <a:ea typeface="Calibri" panose="020F0502020204030204" pitchFamily="34" charset="0"/>
            </a:endParaRPr>
          </a:p>
          <a:p>
            <a:pPr marL="0" indent="0">
              <a:buNone/>
            </a:pPr>
            <a:endParaRPr lang="en-US" dirty="0"/>
          </a:p>
        </p:txBody>
      </p:sp>
    </p:spTree>
    <p:extLst>
      <p:ext uri="{BB962C8B-B14F-4D97-AF65-F5344CB8AC3E}">
        <p14:creationId xmlns:p14="http://schemas.microsoft.com/office/powerpoint/2010/main" val="3348820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C522A-9714-41EF-A8E4-E7AE5D4289CB}"/>
              </a:ext>
            </a:extLst>
          </p:cNvPr>
          <p:cNvSpPr>
            <a:spLocks noGrp="1"/>
          </p:cNvSpPr>
          <p:nvPr>
            <p:ph type="title"/>
          </p:nvPr>
        </p:nvSpPr>
        <p:spPr>
          <a:xfrm>
            <a:off x="332509" y="0"/>
            <a:ext cx="8525741" cy="858982"/>
          </a:xfrm>
        </p:spPr>
        <p:txBody>
          <a:bodyPr anchor="ctr">
            <a:normAutofit/>
          </a:bodyPr>
          <a:lstStyle/>
          <a:p>
            <a:pPr>
              <a:lnSpc>
                <a:spcPct val="90000"/>
              </a:lnSpc>
            </a:pPr>
            <a:r>
              <a:rPr lang="en-US" sz="1800" b="1" dirty="0">
                <a:solidFill>
                  <a:srgbClr val="002060"/>
                </a:solidFill>
                <a:latin typeface="+mn-lt"/>
              </a:rPr>
              <a:t>5(C). Data Cleaning &amp; Exploratory Analysis</a:t>
            </a:r>
          </a:p>
        </p:txBody>
      </p:sp>
      <p:sp>
        <p:nvSpPr>
          <p:cNvPr id="3" name="Content Placeholder 2">
            <a:extLst>
              <a:ext uri="{FF2B5EF4-FFF2-40B4-BE49-F238E27FC236}">
                <a16:creationId xmlns:a16="http://schemas.microsoft.com/office/drawing/2014/main" id="{2622562A-645D-407B-85CE-5CB9D6D6EAFE}"/>
              </a:ext>
            </a:extLst>
          </p:cNvPr>
          <p:cNvSpPr>
            <a:spLocks noGrp="1"/>
          </p:cNvSpPr>
          <p:nvPr>
            <p:ph idx="1"/>
          </p:nvPr>
        </p:nvSpPr>
        <p:spPr>
          <a:xfrm>
            <a:off x="-171450" y="729673"/>
            <a:ext cx="4678795" cy="5837382"/>
          </a:xfrm>
        </p:spPr>
        <p:txBody>
          <a:bodyPr>
            <a:normAutofit/>
          </a:bodyPr>
          <a:lstStyle/>
          <a:p>
            <a:pPr marL="457200" marR="0" indent="0">
              <a:lnSpc>
                <a:spcPct val="90000"/>
              </a:lnSpc>
              <a:spcBef>
                <a:spcPts val="0"/>
              </a:spcBef>
              <a:spcAft>
                <a:spcPts val="0"/>
              </a:spcAft>
              <a:buNone/>
            </a:pPr>
            <a:endParaRPr lang="en-US" sz="1400" dirty="0">
              <a:effectLst/>
              <a:latin typeface="Times New Roman" panose="02020603050405020304" pitchFamily="18" charset="0"/>
              <a:ea typeface="Times New Roman" panose="02020603050405020304" pitchFamily="18" charset="0"/>
            </a:endParaRPr>
          </a:p>
          <a:p>
            <a:pPr marL="457200" marR="0" indent="0">
              <a:lnSpc>
                <a:spcPct val="90000"/>
              </a:lnSpc>
              <a:spcBef>
                <a:spcPts val="0"/>
              </a:spcBef>
              <a:spcAft>
                <a:spcPts val="0"/>
              </a:spcAft>
              <a:buNone/>
            </a:pPr>
            <a:endParaRPr lang="en-US" sz="1600" dirty="0">
              <a:effectLst/>
              <a:latin typeface="Times New Roman" panose="02020603050405020304" pitchFamily="18" charset="0"/>
              <a:ea typeface="Times New Roman" panose="02020603050405020304" pitchFamily="18" charset="0"/>
            </a:endParaRPr>
          </a:p>
          <a:p>
            <a:pPr marL="457200" marR="0" indent="0" algn="just">
              <a:lnSpc>
                <a:spcPct val="90000"/>
              </a:lnSpc>
              <a:spcBef>
                <a:spcPts val="0"/>
              </a:spcBef>
              <a:spcAft>
                <a:spcPts val="0"/>
              </a:spcAft>
              <a:buNone/>
            </a:pPr>
            <a:endParaRPr lang="en-US" sz="1600" dirty="0">
              <a:latin typeface="Times New Roman" panose="02020603050405020304" pitchFamily="18" charset="0"/>
              <a:ea typeface="Times New Roman" panose="02020603050405020304" pitchFamily="18" charset="0"/>
            </a:endParaRPr>
          </a:p>
          <a:p>
            <a:pPr marL="457200" marR="0" indent="0" algn="just">
              <a:lnSpc>
                <a:spcPct val="90000"/>
              </a:lnSpc>
              <a:spcBef>
                <a:spcPts val="0"/>
              </a:spcBef>
              <a:spcAft>
                <a:spcPts val="0"/>
              </a:spcAft>
              <a:buNone/>
            </a:pPr>
            <a:r>
              <a:rPr lang="en-US" sz="1600" dirty="0">
                <a:effectLst/>
                <a:latin typeface="Times New Roman" panose="02020603050405020304" pitchFamily="18" charset="0"/>
                <a:ea typeface="Times New Roman" panose="02020603050405020304" pitchFamily="18" charset="0"/>
              </a:rPr>
              <a:t>We explored all the variables using “</a:t>
            </a:r>
            <a:r>
              <a:rPr lang="en-US" sz="1600" dirty="0" err="1">
                <a:effectLst/>
                <a:latin typeface="Times New Roman" panose="02020603050405020304" pitchFamily="18" charset="0"/>
                <a:ea typeface="Times New Roman" panose="02020603050405020304" pitchFamily="18" charset="0"/>
              </a:rPr>
              <a:t>StatExplore</a:t>
            </a:r>
            <a:r>
              <a:rPr lang="en-US" sz="1600" dirty="0">
                <a:effectLst/>
                <a:latin typeface="Times New Roman" panose="02020603050405020304" pitchFamily="18" charset="0"/>
                <a:ea typeface="Times New Roman" panose="02020603050405020304" pitchFamily="18" charset="0"/>
              </a:rPr>
              <a:t>” node in SASEM to see which variables might have significance in predicting the target variable. Loan status description, and some variables which represent sum of the other independent variables have greater variable worth. </a:t>
            </a:r>
          </a:p>
          <a:p>
            <a:pPr marL="457200" marR="0" indent="0" algn="just">
              <a:lnSpc>
                <a:spcPct val="90000"/>
              </a:lnSpc>
              <a:spcBef>
                <a:spcPts val="0"/>
              </a:spcBef>
              <a:spcAft>
                <a:spcPts val="0"/>
              </a:spcAft>
              <a:buNone/>
            </a:pPr>
            <a:endParaRPr lang="en-US" sz="1600" dirty="0">
              <a:latin typeface="Times New Roman" panose="02020603050405020304" pitchFamily="18" charset="0"/>
              <a:ea typeface="Times New Roman" panose="02020603050405020304" pitchFamily="18" charset="0"/>
            </a:endParaRPr>
          </a:p>
          <a:p>
            <a:pPr marL="457200" marR="0" indent="0" algn="just">
              <a:lnSpc>
                <a:spcPct val="90000"/>
              </a:lnSpc>
              <a:spcBef>
                <a:spcPts val="0"/>
              </a:spcBef>
              <a:spcAft>
                <a:spcPts val="0"/>
              </a:spcAft>
              <a:buNone/>
            </a:pPr>
            <a:endParaRPr lang="en-US" sz="1600" dirty="0">
              <a:effectLst/>
              <a:latin typeface="Times New Roman" panose="02020603050405020304" pitchFamily="18" charset="0"/>
              <a:ea typeface="Times New Roman" panose="02020603050405020304" pitchFamily="18" charset="0"/>
            </a:endParaRPr>
          </a:p>
          <a:p>
            <a:pPr marL="457200" marR="0" indent="0" algn="just">
              <a:lnSpc>
                <a:spcPct val="90000"/>
              </a:lnSpc>
              <a:spcBef>
                <a:spcPts val="0"/>
              </a:spcBef>
              <a:spcAft>
                <a:spcPts val="0"/>
              </a:spcAft>
              <a:buNone/>
            </a:pPr>
            <a:endParaRPr lang="en-US" sz="1600" dirty="0">
              <a:effectLst/>
              <a:latin typeface="Times New Roman" panose="02020603050405020304" pitchFamily="18" charset="0"/>
              <a:ea typeface="Times New Roman" panose="02020603050405020304" pitchFamily="18" charset="0"/>
            </a:endParaRPr>
          </a:p>
          <a:p>
            <a:pPr marL="457200" marR="0" indent="0" algn="just">
              <a:lnSpc>
                <a:spcPct val="90000"/>
              </a:lnSpc>
              <a:spcBef>
                <a:spcPts val="0"/>
              </a:spcBef>
              <a:spcAft>
                <a:spcPts val="0"/>
              </a:spcAft>
              <a:buNone/>
            </a:pPr>
            <a:endParaRPr lang="en-US" sz="1600" dirty="0">
              <a:effectLst/>
              <a:latin typeface="Times New Roman" panose="02020603050405020304" pitchFamily="18" charset="0"/>
              <a:ea typeface="Times New Roman" panose="02020603050405020304" pitchFamily="18" charset="0"/>
            </a:endParaRPr>
          </a:p>
          <a:p>
            <a:pPr marL="457200" marR="0" indent="0" algn="just">
              <a:lnSpc>
                <a:spcPct val="90000"/>
              </a:lnSpc>
              <a:spcBef>
                <a:spcPts val="0"/>
              </a:spcBef>
              <a:spcAft>
                <a:spcPts val="0"/>
              </a:spcAft>
              <a:buNone/>
            </a:pPr>
            <a:r>
              <a:rPr lang="en-US" sz="1600" dirty="0">
                <a:effectLst/>
                <a:latin typeface="Times New Roman" panose="02020603050405020304" pitchFamily="18" charset="0"/>
                <a:ea typeface="Times New Roman" panose="02020603050405020304" pitchFamily="18" charset="0"/>
              </a:rPr>
              <a:t>All these variables can be rejected because Sum of other independent variables is no longer an independent variable and loan status description is a nominal variable with more than 2 levels which is not used as we added a new binary variable loan status. Variable worth of the independent variables is shown in figure.</a:t>
            </a:r>
          </a:p>
          <a:p>
            <a:pPr marL="457200" marR="0" indent="0">
              <a:lnSpc>
                <a:spcPct val="90000"/>
              </a:lnSpc>
              <a:spcBef>
                <a:spcPts val="0"/>
              </a:spcBef>
              <a:spcAft>
                <a:spcPts val="0"/>
              </a:spcAft>
              <a:buNone/>
            </a:pPr>
            <a:endParaRPr lang="en-US" sz="1400" dirty="0">
              <a:effectLst/>
              <a:latin typeface="Calibri" panose="020F0502020204030204" pitchFamily="34" charset="0"/>
              <a:ea typeface="Calibri" panose="020F0502020204030204" pitchFamily="34" charset="0"/>
            </a:endParaRPr>
          </a:p>
          <a:p>
            <a:pPr marL="457200" marR="0" indent="0">
              <a:lnSpc>
                <a:spcPct val="90000"/>
              </a:lnSpc>
              <a:spcBef>
                <a:spcPts val="0"/>
              </a:spcBef>
              <a:spcAft>
                <a:spcPts val="0"/>
              </a:spcAft>
              <a:buNone/>
            </a:pPr>
            <a:r>
              <a:rPr lang="en-US" sz="1400" dirty="0">
                <a:effectLst/>
                <a:latin typeface="Times New Roman" panose="02020603050405020304" pitchFamily="18" charset="0"/>
                <a:ea typeface="Times New Roman" panose="02020603050405020304" pitchFamily="18" charset="0"/>
              </a:rPr>
              <a:t>.</a:t>
            </a:r>
            <a:endParaRPr lang="en-US" sz="1400" dirty="0">
              <a:effectLst/>
              <a:latin typeface="Calibri" panose="020F0502020204030204" pitchFamily="34" charset="0"/>
              <a:ea typeface="Calibri" panose="020F0502020204030204" pitchFamily="34" charset="0"/>
            </a:endParaRPr>
          </a:p>
          <a:p>
            <a:pPr marL="0" indent="0">
              <a:lnSpc>
                <a:spcPct val="90000"/>
              </a:lnSpc>
              <a:buNone/>
            </a:pPr>
            <a:endParaRPr lang="en-US" sz="1400" dirty="0"/>
          </a:p>
        </p:txBody>
      </p:sp>
      <p:pic>
        <p:nvPicPr>
          <p:cNvPr id="5" name="Picture 4">
            <a:extLst>
              <a:ext uri="{FF2B5EF4-FFF2-40B4-BE49-F238E27FC236}">
                <a16:creationId xmlns:a16="http://schemas.microsoft.com/office/drawing/2014/main" id="{78E59EA9-82BD-4089-8A30-3AB3EE6C580A}"/>
              </a:ext>
            </a:extLst>
          </p:cNvPr>
          <p:cNvPicPr>
            <a:picLocks noChangeAspect="1"/>
          </p:cNvPicPr>
          <p:nvPr/>
        </p:nvPicPr>
        <p:blipFill>
          <a:blip r:embed="rId2"/>
          <a:stretch>
            <a:fillRect/>
          </a:stretch>
        </p:blipFill>
        <p:spPr>
          <a:xfrm>
            <a:off x="4507345" y="2031800"/>
            <a:ext cx="5551055" cy="3092650"/>
          </a:xfrm>
          <a:prstGeom prst="rect">
            <a:avLst/>
          </a:prstGeom>
        </p:spPr>
      </p:pic>
    </p:spTree>
    <p:extLst>
      <p:ext uri="{BB962C8B-B14F-4D97-AF65-F5344CB8AC3E}">
        <p14:creationId xmlns:p14="http://schemas.microsoft.com/office/powerpoint/2010/main" val="189587696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830</TotalTime>
  <Words>3040</Words>
  <Application>Microsoft Office PowerPoint</Application>
  <PresentationFormat>Widescreen</PresentationFormat>
  <Paragraphs>272</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Lato Extended</vt:lpstr>
      <vt:lpstr>Times New Roman</vt:lpstr>
      <vt:lpstr>Trebuchet MS</vt:lpstr>
      <vt:lpstr>Wingdings 3</vt:lpstr>
      <vt:lpstr>Facet</vt:lpstr>
      <vt:lpstr>Lending club’s loan repayment status                   Project – Final Report</vt:lpstr>
      <vt:lpstr>Project Contents:</vt:lpstr>
      <vt:lpstr>1. Cover/Title </vt:lpstr>
      <vt:lpstr>2. Executive summary </vt:lpstr>
      <vt:lpstr>3. Project motivation/background </vt:lpstr>
      <vt:lpstr>4. Data description </vt:lpstr>
      <vt:lpstr>5.Data preparation activities </vt:lpstr>
      <vt:lpstr>5(B)Independent &amp; Dependent Variable Description  </vt:lpstr>
      <vt:lpstr>5(C). Data Cleaning &amp; Exploratory Analysis</vt:lpstr>
      <vt:lpstr>PowerPoint Presentation</vt:lpstr>
      <vt:lpstr>6. Models used</vt:lpstr>
      <vt:lpstr>6(A). Logistic Regression </vt:lpstr>
      <vt:lpstr>6(B). Decision Tree</vt:lpstr>
      <vt:lpstr>6(c). Neural Network Tree </vt:lpstr>
      <vt:lpstr>7. Findings </vt:lpstr>
      <vt:lpstr>8. Managerial/business implications </vt:lpstr>
      <vt:lpstr>9. Conclusions  </vt:lpstr>
      <vt:lpstr>Appendix: Dataset Variables/Attributes Description and their roles and datatypes</vt:lpstr>
      <vt:lpstr>10.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 Final Report</dc:title>
  <dc:creator>S, Sadik</dc:creator>
  <cp:lastModifiedBy>Vasanthan, Akash</cp:lastModifiedBy>
  <cp:revision>191</cp:revision>
  <dcterms:created xsi:type="dcterms:W3CDTF">2021-11-16T03:19:10Z</dcterms:created>
  <dcterms:modified xsi:type="dcterms:W3CDTF">2021-11-22T05:41:30Z</dcterms:modified>
</cp:coreProperties>
</file>