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sldIdLst>
    <p:sldId id="256" r:id="rId2"/>
    <p:sldId id="258" r:id="rId3"/>
    <p:sldId id="259" r:id="rId4"/>
    <p:sldId id="267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643D3B-CFEB-4E16-B2E2-8E2BC798AF3E}" v="1427" dt="2022-11-16T21:33:04.3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11/16/2022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900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067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11/16/2022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91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14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11/16/2022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884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11/16/2022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792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11/16/2022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695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11/16/2022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385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326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1953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632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11/16/2022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5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697" r:id="rId6"/>
    <p:sldLayoutId id="2147483693" r:id="rId7"/>
    <p:sldLayoutId id="2147483694" r:id="rId8"/>
    <p:sldLayoutId id="2147483695" r:id="rId9"/>
    <p:sldLayoutId id="2147483696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BB74C-33FB-4335-8808-49E247F7B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1225106"/>
            <a:ext cx="8132066" cy="37889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03402" y="1841412"/>
            <a:ext cx="6406559" cy="2688020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  <a:cs typeface="Calibri Light"/>
              </a:rPr>
              <a:t>OpenWRT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03402" y="5206246"/>
            <a:ext cx="6433990" cy="10241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Presented By V. Akash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96D962-3C3C-FE7D-5D2C-D054E37A86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45" r="-2" b="-2"/>
          <a:stretch/>
        </p:blipFill>
        <p:spPr>
          <a:xfrm>
            <a:off x="20" y="1225106"/>
            <a:ext cx="4059915" cy="378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6E02F5-E18C-616A-F006-3D054CC7F155}"/>
              </a:ext>
            </a:extLst>
          </p:cNvPr>
          <p:cNvSpPr txBox="1"/>
          <p:nvPr/>
        </p:nvSpPr>
        <p:spPr>
          <a:xfrm>
            <a:off x="465016" y="298939"/>
            <a:ext cx="1139873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/>
              <a:t>Development Overview – Packages (2)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A3CAAF-D75D-19C8-0406-DB143D883367}"/>
              </a:ext>
            </a:extLst>
          </p:cNvPr>
          <p:cNvSpPr txBox="1"/>
          <p:nvPr/>
        </p:nvSpPr>
        <p:spPr>
          <a:xfrm>
            <a:off x="468695" y="1355651"/>
            <a:ext cx="1138660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2400" dirty="0">
                <a:latin typeface="Verdana Pro"/>
                <a:ea typeface="+mn-lt"/>
                <a:cs typeface="+mn-lt"/>
              </a:rPr>
              <a:t> While the kernel is handled as a package, it is added to firmware images in the special way each device's bootloader expects. </a:t>
            </a:r>
            <a:endParaRPr lang="en-US"/>
          </a:p>
          <a:p>
            <a:pPr>
              <a:buFont typeface="Arial"/>
              <a:buChar char="•"/>
            </a:pPr>
            <a:endParaRPr lang="en-US" sz="2400" dirty="0">
              <a:latin typeface="Verdana Pro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dirty="0">
                <a:latin typeface="Verdana Pro"/>
                <a:ea typeface="+mn-lt"/>
                <a:cs typeface="+mn-lt"/>
              </a:rPr>
              <a:t>Thus, we can replace the stock firmware without touching the bootloader. </a:t>
            </a:r>
            <a:endParaRPr lang="en-US"/>
          </a:p>
          <a:p>
            <a:pPr>
              <a:buFont typeface="Arial"/>
              <a:buChar char="•"/>
            </a:pPr>
            <a:endParaRPr lang="en-US" sz="2400" dirty="0">
              <a:latin typeface="Verdana Pro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4556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6E02F5-E18C-616A-F006-3D054CC7F155}"/>
              </a:ext>
            </a:extLst>
          </p:cNvPr>
          <p:cNvSpPr txBox="1"/>
          <p:nvPr/>
        </p:nvSpPr>
        <p:spPr>
          <a:xfrm>
            <a:off x="465016" y="298939"/>
            <a:ext cx="1139873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/>
              <a:t>Development Overview – Packages (3)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A3CAAF-D75D-19C8-0406-DB143D883367}"/>
              </a:ext>
            </a:extLst>
          </p:cNvPr>
          <p:cNvSpPr txBox="1"/>
          <p:nvPr/>
        </p:nvSpPr>
        <p:spPr>
          <a:xfrm>
            <a:off x="468695" y="1355651"/>
            <a:ext cx="11386606" cy="54476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Verdana Pro"/>
              </a:rPr>
              <a:t>How is a package compiled?</a:t>
            </a:r>
            <a:endParaRPr lang="en-US" b="1" dirty="0">
              <a:latin typeface="Franklin Gothic Medium"/>
            </a:endParaRPr>
          </a:p>
          <a:p>
            <a:pPr marL="342900" indent="-342900">
              <a:buFont typeface="Arial"/>
              <a:buChar char="•"/>
            </a:pPr>
            <a:endParaRPr lang="en-US" sz="2400" dirty="0">
              <a:latin typeface="Verdana Pro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Verdana Pro"/>
              </a:rPr>
              <a:t>Get official download link for the sources to be compiled</a:t>
            </a:r>
          </a:p>
          <a:p>
            <a:pPr marL="342900" indent="-342900">
              <a:buFont typeface="Arial"/>
              <a:buChar char="•"/>
            </a:pPr>
            <a:endParaRPr lang="en-US" sz="2000" dirty="0">
              <a:latin typeface="Verdana Pro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Verdana Pro"/>
              </a:rPr>
              <a:t>A SHA256 hash to check the integrity of such download</a:t>
            </a:r>
          </a:p>
          <a:p>
            <a:pPr marL="342900" indent="-342900">
              <a:buFont typeface="Arial"/>
              <a:buChar char="•"/>
            </a:pPr>
            <a:endParaRPr lang="en-US" sz="2000" dirty="0">
              <a:latin typeface="Verdana Pro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Verdana Pro"/>
              </a:rPr>
              <a:t>A version number of the upstream project as package base</a:t>
            </a:r>
          </a:p>
          <a:p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Verdana Pro"/>
              </a:rPr>
              <a:t>A release number to indicate </a:t>
            </a:r>
            <a:r>
              <a:rPr lang="en-US" sz="2000" dirty="0" err="1">
                <a:latin typeface="Verdana Pro"/>
              </a:rPr>
              <a:t>OpenWrt</a:t>
            </a:r>
            <a:r>
              <a:rPr lang="en-US" sz="2000" dirty="0">
                <a:latin typeface="Verdana Pro"/>
              </a:rPr>
              <a:t> changes</a:t>
            </a:r>
          </a:p>
          <a:p>
            <a:pPr marL="342900" indent="-342900">
              <a:buFont typeface="Arial"/>
              <a:buChar char="•"/>
            </a:pPr>
            <a:endParaRPr lang="en-US" sz="2000" dirty="0">
              <a:latin typeface="Verdana Pro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Verdana Pro"/>
              </a:rPr>
              <a:t>All packages are compiled by </a:t>
            </a:r>
            <a:r>
              <a:rPr lang="en-US" sz="2000" dirty="0" err="1">
                <a:latin typeface="Verdana Pro"/>
              </a:rPr>
              <a:t>OpenWrt's</a:t>
            </a:r>
            <a:r>
              <a:rPr lang="en-US" sz="2000" dirty="0">
                <a:latin typeface="Verdana Pro"/>
              </a:rPr>
              <a:t> own toolchain, which is again handled like packages </a:t>
            </a:r>
          </a:p>
          <a:p>
            <a:pPr marL="342900" indent="-342900">
              <a:buFont typeface="Arial"/>
              <a:buChar char="•"/>
            </a:pPr>
            <a:endParaRPr lang="en-US" sz="2000" dirty="0">
              <a:latin typeface="Verdana Pro"/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Verdana Pro"/>
              </a:rPr>
              <a:t>When you run make the </a:t>
            </a:r>
            <a:r>
              <a:rPr lang="en-US" sz="2000" dirty="0" err="1">
                <a:latin typeface="Verdana Pro"/>
              </a:rPr>
              <a:t>OpenWrt</a:t>
            </a:r>
            <a:r>
              <a:rPr lang="en-US" sz="2000" dirty="0">
                <a:latin typeface="Verdana Pro"/>
              </a:rPr>
              <a:t> build system will use your system's existing building infrastructure to compile the </a:t>
            </a:r>
            <a:r>
              <a:rPr lang="en-US" sz="2000" dirty="0" err="1">
                <a:latin typeface="Verdana Pro"/>
              </a:rPr>
              <a:t>OpenWrt's</a:t>
            </a:r>
            <a:r>
              <a:rPr lang="en-US" sz="2000" dirty="0">
                <a:latin typeface="Verdana Pro"/>
              </a:rPr>
              <a:t> toolchain first, and then use that to compile the packages</a:t>
            </a:r>
          </a:p>
          <a:p>
            <a:pPr>
              <a:buFont typeface="Arial"/>
              <a:buChar char="•"/>
            </a:pPr>
            <a:endParaRPr lang="en-US" sz="2400" dirty="0">
              <a:latin typeface="Verdana Pro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67298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139E2C-F2BF-62CB-DB0E-79AB649E6B20}"/>
              </a:ext>
            </a:extLst>
          </p:cNvPr>
          <p:cNvSpPr txBox="1"/>
          <p:nvPr/>
        </p:nvSpPr>
        <p:spPr>
          <a:xfrm>
            <a:off x="593651" y="239233"/>
            <a:ext cx="1132367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/>
              <a:t>What is OpenWRT?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287765-D49D-BDC2-5435-194EE7E864B7}"/>
              </a:ext>
            </a:extLst>
          </p:cNvPr>
          <p:cNvSpPr txBox="1"/>
          <p:nvPr/>
        </p:nvSpPr>
        <p:spPr>
          <a:xfrm>
            <a:off x="478464" y="1355651"/>
            <a:ext cx="11376837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>
                <a:latin typeface="Verdana Pro"/>
                <a:ea typeface="+mn-lt"/>
                <a:cs typeface="+mn-lt"/>
              </a:rPr>
              <a:t>OpenWRT Is An </a:t>
            </a:r>
            <a:r>
              <a:rPr lang="en-US" sz="2800" u="sng" dirty="0">
                <a:latin typeface="Verdana Pro"/>
                <a:ea typeface="+mn-lt"/>
                <a:cs typeface="+mn-lt"/>
              </a:rPr>
              <a:t>Open-Source</a:t>
            </a:r>
            <a:r>
              <a:rPr lang="en-US" sz="2800" dirty="0">
                <a:latin typeface="Verdana Pro"/>
                <a:ea typeface="+mn-lt"/>
                <a:cs typeface="+mn-lt"/>
              </a:rPr>
              <a:t> Project For Embedded OS</a:t>
            </a:r>
          </a:p>
          <a:p>
            <a:pPr marL="457200" indent="-457200">
              <a:buFont typeface="Arial"/>
              <a:buChar char="•"/>
            </a:pPr>
            <a:endParaRPr lang="en-US" sz="2800" dirty="0">
              <a:latin typeface="Verdana Pro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latin typeface="Verdana Pro"/>
              </a:rPr>
              <a:t>Based On </a:t>
            </a:r>
            <a:r>
              <a:rPr lang="en-US" sz="2800" u="sng" dirty="0">
                <a:latin typeface="Verdana Pro"/>
              </a:rPr>
              <a:t>Linux</a:t>
            </a:r>
          </a:p>
          <a:p>
            <a:pPr marL="457200" indent="-457200">
              <a:buFont typeface="Arial"/>
              <a:buChar char="•"/>
            </a:pPr>
            <a:endParaRPr lang="en-US" sz="2800" dirty="0">
              <a:latin typeface="Verdana Pro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latin typeface="Verdana Pro"/>
              </a:rPr>
              <a:t>Used On Embedded Devices </a:t>
            </a:r>
            <a:r>
              <a:rPr lang="en-US" sz="2800" u="sng" dirty="0">
                <a:latin typeface="Verdana Pro"/>
              </a:rPr>
              <a:t>To Route Network Traffic</a:t>
            </a:r>
            <a:r>
              <a:rPr lang="en-US" sz="2800" dirty="0">
                <a:latin typeface="Verdana Pro"/>
              </a:rPr>
              <a:t>.</a:t>
            </a:r>
          </a:p>
          <a:p>
            <a:pPr marL="457200" indent="-457200">
              <a:buFont typeface="Arial"/>
              <a:buChar char="•"/>
            </a:pPr>
            <a:endParaRPr lang="en-US" sz="2800" dirty="0">
              <a:latin typeface="Verdana Pro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latin typeface="Verdana Pro"/>
              </a:rPr>
              <a:t>Available On Over 50 Different Platforms, And In 7 different languages (+ 25 partially translated languages)</a:t>
            </a:r>
          </a:p>
          <a:p>
            <a:pPr marL="457200" indent="-457200">
              <a:buFont typeface="Arial"/>
              <a:buChar char="•"/>
            </a:pPr>
            <a:endParaRPr lang="en-US" sz="2800" dirty="0">
              <a:latin typeface="Verdana Pro"/>
            </a:endParaRPr>
          </a:p>
          <a:p>
            <a:pPr marL="457200" indent="-457200">
              <a:buFont typeface="Arial"/>
              <a:buChar char="•"/>
            </a:pPr>
            <a:endParaRPr lang="en-US" sz="2800" dirty="0">
              <a:latin typeface="Verdana Pro"/>
            </a:endParaRPr>
          </a:p>
        </p:txBody>
      </p:sp>
    </p:spTree>
    <p:extLst>
      <p:ext uri="{BB962C8B-B14F-4D97-AF65-F5344CB8AC3E}">
        <p14:creationId xmlns:p14="http://schemas.microsoft.com/office/powerpoint/2010/main" val="2686981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139E2C-F2BF-62CB-DB0E-79AB649E6B20}"/>
              </a:ext>
            </a:extLst>
          </p:cNvPr>
          <p:cNvSpPr txBox="1"/>
          <p:nvPr/>
        </p:nvSpPr>
        <p:spPr>
          <a:xfrm>
            <a:off x="593651" y="239233"/>
            <a:ext cx="1132367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/>
              <a:t>What ISAs does OpenWRT run on?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287765-D49D-BDC2-5435-194EE7E864B7}"/>
              </a:ext>
            </a:extLst>
          </p:cNvPr>
          <p:cNvSpPr txBox="1"/>
          <p:nvPr/>
        </p:nvSpPr>
        <p:spPr>
          <a:xfrm>
            <a:off x="478464" y="1355651"/>
            <a:ext cx="11376837" cy="51398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>
                <a:latin typeface="Verdana Pro"/>
              </a:rPr>
              <a:t>ARCompact </a:t>
            </a:r>
            <a:r>
              <a:rPr lang="en-US" sz="2000" dirty="0">
                <a:latin typeface="Verdana Pro"/>
              </a:rPr>
              <a:t>-</a:t>
            </a:r>
            <a:r>
              <a:rPr lang="en-US" sz="2800" dirty="0">
                <a:latin typeface="Verdana Pro"/>
              </a:rPr>
              <a:t> </a:t>
            </a:r>
            <a:r>
              <a:rPr lang="en-US" sz="2000" dirty="0">
                <a:latin typeface="Verdana Pro"/>
              </a:rPr>
              <a:t>RISC-type</a:t>
            </a:r>
          </a:p>
          <a:p>
            <a:pPr marL="457200" indent="-457200">
              <a:buFont typeface="Arial"/>
              <a:buChar char="•"/>
            </a:pPr>
            <a:endParaRPr lang="en-US" sz="2800" dirty="0">
              <a:latin typeface="Verdana Pro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latin typeface="Verdana Pro"/>
              </a:rPr>
              <a:t>ARM </a:t>
            </a:r>
            <a:r>
              <a:rPr lang="en-US" sz="2000" dirty="0">
                <a:latin typeface="Verdana Pro"/>
              </a:rPr>
              <a:t>- The architecture RISC-V (And Shakti Processors</a:t>
            </a:r>
            <a:r>
              <a:rPr lang="en-US" sz="2000" dirty="0">
                <a:ea typeface="+mn-lt"/>
                <a:cs typeface="+mn-lt"/>
              </a:rPr>
              <a:t>)</a:t>
            </a:r>
            <a:r>
              <a:rPr lang="en-US" sz="2000" dirty="0">
                <a:latin typeface="Verdana Pro"/>
              </a:rPr>
              <a:t> aims to rival</a:t>
            </a:r>
          </a:p>
          <a:p>
            <a:pPr marL="457200" indent="-457200">
              <a:buFont typeface="Arial"/>
              <a:buChar char="•"/>
            </a:pPr>
            <a:endParaRPr lang="en-US" sz="2000" dirty="0">
              <a:latin typeface="Verdana Pro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latin typeface="Verdana Pro"/>
              </a:rPr>
              <a:t>MIPS - </a:t>
            </a:r>
            <a:r>
              <a:rPr lang="en-US" sz="2000" dirty="0">
                <a:latin typeface="Verdana Pro"/>
              </a:rPr>
              <a:t>another RISC-type</a:t>
            </a:r>
          </a:p>
          <a:p>
            <a:pPr marL="457200" indent="-457200">
              <a:buFont typeface="Arial"/>
              <a:buChar char="•"/>
            </a:pPr>
            <a:endParaRPr lang="en-US" sz="2800" dirty="0">
              <a:latin typeface="Verdana Pro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latin typeface="Verdana Pro"/>
              </a:rPr>
              <a:t>x86 </a:t>
            </a:r>
            <a:r>
              <a:rPr lang="en-US" sz="2000" dirty="0">
                <a:latin typeface="Verdana Pro"/>
              </a:rPr>
              <a:t>– Developed By Intel, CISC-Type</a:t>
            </a:r>
          </a:p>
          <a:p>
            <a:pPr marL="457200" indent="-457200">
              <a:buFont typeface="Arial"/>
              <a:buChar char="•"/>
            </a:pPr>
            <a:endParaRPr lang="en-US" sz="2800" dirty="0">
              <a:latin typeface="Verdana Pro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latin typeface="Verdana Pro"/>
              </a:rPr>
              <a:t>x86-64 -</a:t>
            </a:r>
            <a:r>
              <a:rPr lang="en-US" sz="2000" dirty="0">
                <a:latin typeface="Verdana Pro"/>
              </a:rPr>
              <a:t>64-bit version of x86</a:t>
            </a:r>
          </a:p>
          <a:p>
            <a:pPr marL="457200" indent="-457200">
              <a:buFont typeface="Arial"/>
              <a:buChar char="•"/>
            </a:pPr>
            <a:endParaRPr lang="en-US" sz="2800" dirty="0">
              <a:latin typeface="Verdana Pro"/>
            </a:endParaRPr>
          </a:p>
          <a:p>
            <a:pPr marL="457200" indent="-457200">
              <a:buFont typeface="Arial"/>
              <a:buChar char="•"/>
            </a:pPr>
            <a:endParaRPr lang="en-US" sz="2800" dirty="0">
              <a:latin typeface="Verdana Pro"/>
            </a:endParaRPr>
          </a:p>
          <a:p>
            <a:pPr marL="457200" indent="-457200">
              <a:buFont typeface="Arial"/>
              <a:buChar char="•"/>
            </a:pPr>
            <a:endParaRPr lang="en-US" sz="2800" dirty="0">
              <a:latin typeface="Verdana Pro"/>
            </a:endParaRPr>
          </a:p>
        </p:txBody>
      </p:sp>
    </p:spTree>
    <p:extLst>
      <p:ext uri="{BB962C8B-B14F-4D97-AF65-F5344CB8AC3E}">
        <p14:creationId xmlns:p14="http://schemas.microsoft.com/office/powerpoint/2010/main" val="2960812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139E2C-F2BF-62CB-DB0E-79AB649E6B20}"/>
              </a:ext>
            </a:extLst>
          </p:cNvPr>
          <p:cNvSpPr txBox="1"/>
          <p:nvPr/>
        </p:nvSpPr>
        <p:spPr>
          <a:xfrm>
            <a:off x="593651" y="239233"/>
            <a:ext cx="1132367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/>
              <a:t>Some Important Terms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287765-D49D-BDC2-5435-194EE7E864B7}"/>
              </a:ext>
            </a:extLst>
          </p:cNvPr>
          <p:cNvSpPr txBox="1"/>
          <p:nvPr/>
        </p:nvSpPr>
        <p:spPr>
          <a:xfrm>
            <a:off x="478464" y="1355651"/>
            <a:ext cx="11376837" cy="56938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2400" dirty="0">
                <a:latin typeface="Verdana Pro"/>
              </a:rPr>
              <a:t>An </a:t>
            </a:r>
            <a:r>
              <a:rPr lang="en-US" sz="2400" b="1" dirty="0" err="1">
                <a:latin typeface="Verdana Pro"/>
              </a:rPr>
              <a:t>OpenWrt</a:t>
            </a:r>
            <a:r>
              <a:rPr lang="en-US" sz="2400" b="1" dirty="0">
                <a:latin typeface="Verdana Pro"/>
              </a:rPr>
              <a:t> device</a:t>
            </a:r>
            <a:r>
              <a:rPr lang="en-US" sz="2400" dirty="0">
                <a:latin typeface="Verdana Pro"/>
              </a:rPr>
              <a:t> is a network interface in the host Linux operating system (what you see with </a:t>
            </a:r>
            <a:r>
              <a:rPr lang="en-US" sz="2400" dirty="0" err="1">
                <a:latin typeface="Verdana Pro"/>
              </a:rPr>
              <a:t>ip</a:t>
            </a:r>
            <a:r>
              <a:rPr lang="en-US" sz="2400" dirty="0">
                <a:latin typeface="Verdana Pro"/>
              </a:rPr>
              <a:t> link list). These include network ports, as well as virtual devices like the </a:t>
            </a:r>
            <a:r>
              <a:rPr lang="en-US" sz="2400" dirty="0" err="1">
                <a:latin typeface="Verdana Pro"/>
              </a:rPr>
              <a:t>br-lan</a:t>
            </a:r>
            <a:r>
              <a:rPr lang="en-US" sz="2400" dirty="0">
                <a:latin typeface="Verdana Pro"/>
              </a:rPr>
              <a:t> bridge.</a:t>
            </a:r>
          </a:p>
          <a:p>
            <a:pPr>
              <a:buFont typeface="Arial"/>
              <a:buChar char="•"/>
            </a:pPr>
            <a:endParaRPr lang="en-US" sz="2400" dirty="0">
              <a:latin typeface="Verdana Pro"/>
            </a:endParaRPr>
          </a:p>
          <a:p>
            <a:pPr>
              <a:buFont typeface="Arial"/>
              <a:buChar char="•"/>
            </a:pPr>
            <a:r>
              <a:rPr lang="en-US" sz="2400" dirty="0">
                <a:latin typeface="Verdana Pro"/>
              </a:rPr>
              <a:t>An </a:t>
            </a:r>
            <a:r>
              <a:rPr lang="en-US" sz="2400" b="1" dirty="0" err="1">
                <a:latin typeface="Verdana Pro"/>
              </a:rPr>
              <a:t>OpenWrt</a:t>
            </a:r>
            <a:r>
              <a:rPr lang="en-US" sz="2400" b="1" dirty="0">
                <a:latin typeface="Verdana Pro"/>
              </a:rPr>
              <a:t> radio</a:t>
            </a:r>
            <a:r>
              <a:rPr lang="en-US" sz="2400" dirty="0">
                <a:latin typeface="Verdana Pro"/>
              </a:rPr>
              <a:t> ("wireless") is a device with wireless capability. Every radio provides a device for you to put network config on, but it also provides a radio object to adjust the many wireless-specific things that wired networks don't have. The UI forces interface configuration into the "Wireless" page. </a:t>
            </a:r>
          </a:p>
          <a:p>
            <a:pPr>
              <a:buFont typeface="Arial"/>
              <a:buChar char="•"/>
            </a:pPr>
            <a:endParaRPr lang="en-US" sz="2400" dirty="0">
              <a:latin typeface="Verdana Pro"/>
            </a:endParaRPr>
          </a:p>
          <a:p>
            <a:pPr>
              <a:buFont typeface="Arial"/>
              <a:buChar char="•"/>
            </a:pPr>
            <a:r>
              <a:rPr lang="en-US" sz="2400" dirty="0">
                <a:latin typeface="Verdana Pro"/>
              </a:rPr>
              <a:t>An </a:t>
            </a:r>
            <a:r>
              <a:rPr lang="en-US" sz="2400" b="1" dirty="0" err="1">
                <a:latin typeface="Verdana Pro"/>
              </a:rPr>
              <a:t>OpenWrt</a:t>
            </a:r>
            <a:r>
              <a:rPr lang="en-US" sz="2400" b="1" dirty="0">
                <a:latin typeface="Verdana Pro"/>
              </a:rPr>
              <a:t> interface </a:t>
            </a:r>
            <a:r>
              <a:rPr lang="en-US" sz="2400" dirty="0">
                <a:latin typeface="Verdana Pro"/>
              </a:rPr>
              <a:t>is an IP addres</a:t>
            </a:r>
            <a:r>
              <a:rPr lang="en-US" dirty="0">
                <a:ea typeface="+mn-lt"/>
                <a:cs typeface="+mn-lt"/>
              </a:rPr>
              <a:t>s </a:t>
            </a:r>
            <a:r>
              <a:rPr lang="en-US" sz="2400" dirty="0">
                <a:latin typeface="Verdana Pro"/>
              </a:rPr>
              <a:t>configured on a device or radio, and maybe additional IP-and-higher-layer protocols bound to it.</a:t>
            </a:r>
            <a:endParaRPr lang="en-US" sz="2400">
              <a:latin typeface="Verdana Pro"/>
            </a:endParaRPr>
          </a:p>
          <a:p>
            <a:pPr marL="457200" indent="-457200">
              <a:buFont typeface="Arial"/>
              <a:buChar char="•"/>
            </a:pPr>
            <a:endParaRPr lang="en-US" sz="2000" dirty="0">
              <a:latin typeface="Verdana Pro"/>
            </a:endParaRPr>
          </a:p>
          <a:p>
            <a:pPr marL="457200" indent="-457200">
              <a:buFont typeface="Arial"/>
              <a:buChar char="•"/>
            </a:pPr>
            <a:endParaRPr lang="en-US" sz="2800" dirty="0">
              <a:latin typeface="Verdana Pro"/>
            </a:endParaRPr>
          </a:p>
          <a:p>
            <a:pPr marL="457200" indent="-457200">
              <a:buFont typeface="Arial"/>
              <a:buChar char="•"/>
            </a:pPr>
            <a:endParaRPr lang="en-US" sz="2800" dirty="0">
              <a:latin typeface="Verdana Pro"/>
            </a:endParaRPr>
          </a:p>
        </p:txBody>
      </p:sp>
    </p:spTree>
    <p:extLst>
      <p:ext uri="{BB962C8B-B14F-4D97-AF65-F5344CB8AC3E}">
        <p14:creationId xmlns:p14="http://schemas.microsoft.com/office/powerpoint/2010/main" val="3646723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139E2C-F2BF-62CB-DB0E-79AB649E6B20}"/>
              </a:ext>
            </a:extLst>
          </p:cNvPr>
          <p:cNvSpPr txBox="1"/>
          <p:nvPr/>
        </p:nvSpPr>
        <p:spPr>
          <a:xfrm>
            <a:off x="593651" y="239233"/>
            <a:ext cx="1132367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/>
              <a:t>Some General Features of </a:t>
            </a:r>
            <a:r>
              <a:rPr lang="en-US" sz="4000" dirty="0" err="1"/>
              <a:t>OpenWRT</a:t>
            </a:r>
            <a:endParaRPr lang="en-US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287765-D49D-BDC2-5435-194EE7E864B7}"/>
              </a:ext>
            </a:extLst>
          </p:cNvPr>
          <p:cNvSpPr txBox="1"/>
          <p:nvPr/>
        </p:nvSpPr>
        <p:spPr>
          <a:xfrm>
            <a:off x="478464" y="1355651"/>
            <a:ext cx="11376837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>
                <a:latin typeface="Verdana Pro"/>
              </a:rPr>
              <a:t>Provides a fully writable file system with package management</a:t>
            </a:r>
            <a:r>
              <a:rPr lang="en-US" sz="2400" baseline="30000" dirty="0">
                <a:latin typeface="Verdana Pro"/>
              </a:rPr>
              <a:t>1</a:t>
            </a:r>
          </a:p>
          <a:p>
            <a:pPr marL="457200" indent="-457200">
              <a:buFont typeface="Arial"/>
              <a:buChar char="•"/>
            </a:pPr>
            <a:endParaRPr lang="en-US" sz="2400" dirty="0">
              <a:latin typeface="Verdana Pro"/>
            </a:endParaRP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latin typeface="Verdana Pro"/>
              </a:rPr>
              <a:t>Framework to build an application without having to build a complete firmware around it</a:t>
            </a:r>
          </a:p>
          <a:p>
            <a:pPr marL="457200" indent="-457200">
              <a:buFont typeface="Arial"/>
              <a:buChar char="•"/>
            </a:pPr>
            <a:endParaRPr lang="en-US" sz="2400" dirty="0">
              <a:latin typeface="Verdana Pro"/>
            </a:endParaRP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latin typeface="Verdana Pro"/>
              </a:rPr>
              <a:t>Ability for full customization, to use the device in ways never envisioned</a:t>
            </a:r>
          </a:p>
          <a:p>
            <a:pPr marL="457200" indent="-457200">
              <a:buFont typeface="Arial"/>
              <a:buChar char="•"/>
            </a:pPr>
            <a:endParaRPr lang="en-US" sz="2400" dirty="0">
              <a:latin typeface="Verdana Pro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572ED9-93C9-192A-4318-F166231AC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10408841" cy="365125"/>
          </a:xfrm>
        </p:spPr>
        <p:txBody>
          <a:bodyPr/>
          <a:lstStyle/>
          <a:p>
            <a:r>
              <a:rPr lang="en-US" dirty="0"/>
              <a:t>^1 Package management refers to installing, updating, configuring software programs</a:t>
            </a:r>
          </a:p>
        </p:txBody>
      </p:sp>
    </p:spTree>
    <p:extLst>
      <p:ext uri="{BB962C8B-B14F-4D97-AF65-F5344CB8AC3E}">
        <p14:creationId xmlns:p14="http://schemas.microsoft.com/office/powerpoint/2010/main" val="1384620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139E2C-F2BF-62CB-DB0E-79AB649E6B20}"/>
              </a:ext>
            </a:extLst>
          </p:cNvPr>
          <p:cNvSpPr txBox="1"/>
          <p:nvPr/>
        </p:nvSpPr>
        <p:spPr>
          <a:xfrm>
            <a:off x="378729" y="2505695"/>
            <a:ext cx="11440904" cy="23698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dirty="0"/>
              <a:t>Current stable series: </a:t>
            </a:r>
            <a:r>
              <a:rPr lang="en-US" sz="5400" dirty="0" err="1"/>
              <a:t>OpenWrt</a:t>
            </a:r>
            <a:r>
              <a:rPr lang="en-US" sz="5400" dirty="0"/>
              <a:t> 22.03</a:t>
            </a:r>
          </a:p>
          <a:p>
            <a:pPr algn="ctr"/>
            <a:r>
              <a:rPr lang="en-US" sz="5400" dirty="0"/>
              <a:t>(</a:t>
            </a:r>
            <a:r>
              <a:rPr lang="en-US" sz="5400" dirty="0">
                <a:ea typeface="+mn-lt"/>
                <a:cs typeface="+mn-lt"/>
              </a:rPr>
              <a:t>17. October 2022)</a:t>
            </a:r>
            <a:endParaRPr lang="en-US" sz="5400" dirty="0"/>
          </a:p>
          <a:p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287765-D49D-BDC2-5435-194EE7E864B7}"/>
              </a:ext>
            </a:extLst>
          </p:cNvPr>
          <p:cNvSpPr txBox="1"/>
          <p:nvPr/>
        </p:nvSpPr>
        <p:spPr>
          <a:xfrm>
            <a:off x="478464" y="1355651"/>
            <a:ext cx="1137683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endParaRPr lang="en-US" sz="2400" baseline="30000" dirty="0">
              <a:latin typeface="Verdana Pro"/>
            </a:endParaRPr>
          </a:p>
          <a:p>
            <a:pPr marL="457200" indent="-457200">
              <a:buFont typeface="Arial"/>
              <a:buChar char="•"/>
            </a:pPr>
            <a:endParaRPr lang="en-US" sz="2400" dirty="0">
              <a:latin typeface="Verdana Pro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572ED9-93C9-192A-4318-F166231AC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10408841" cy="365125"/>
          </a:xfrm>
        </p:spPr>
        <p:txBody>
          <a:bodyPr/>
          <a:lstStyle/>
          <a:p>
            <a:r>
              <a:rPr lang="en-US" dirty="0"/>
              <a:t>^1 Package management refers to installing, updating, configuring software programs</a:t>
            </a:r>
          </a:p>
        </p:txBody>
      </p:sp>
    </p:spTree>
    <p:extLst>
      <p:ext uri="{BB962C8B-B14F-4D97-AF65-F5344CB8AC3E}">
        <p14:creationId xmlns:p14="http://schemas.microsoft.com/office/powerpoint/2010/main" val="3117435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6E02F5-E18C-616A-F006-3D054CC7F155}"/>
              </a:ext>
            </a:extLst>
          </p:cNvPr>
          <p:cNvSpPr txBox="1"/>
          <p:nvPr/>
        </p:nvSpPr>
        <p:spPr>
          <a:xfrm>
            <a:off x="465016" y="298939"/>
            <a:ext cx="1139873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/>
              <a:t>Why use OpenWRT?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A3CAAF-D75D-19C8-0406-DB143D883367}"/>
              </a:ext>
            </a:extLst>
          </p:cNvPr>
          <p:cNvSpPr txBox="1"/>
          <p:nvPr/>
        </p:nvSpPr>
        <p:spPr>
          <a:xfrm>
            <a:off x="468695" y="1355651"/>
            <a:ext cx="11386606" cy="78483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>
                <a:latin typeface="Verdana Pro"/>
              </a:rPr>
              <a:t>It works better than the stock firmware from their vendor </a:t>
            </a:r>
          </a:p>
          <a:p>
            <a:pPr marL="457200" indent="-45720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Extensibility: </a:t>
            </a:r>
            <a:r>
              <a:rPr lang="en-US" sz="2400" dirty="0">
                <a:latin typeface="Verdana Pro"/>
              </a:rPr>
              <a:t>Over 3000 standardized packages, so easily replicable</a:t>
            </a:r>
          </a:p>
          <a:p>
            <a:pPr marL="457200" indent="-457200">
              <a:buFont typeface="Arial"/>
              <a:buChar char="•"/>
            </a:pPr>
            <a:endParaRPr lang="en-US" sz="2400" dirty="0">
              <a:latin typeface="Verdana Pro"/>
            </a:endParaRPr>
          </a:p>
          <a:p>
            <a:pPr marL="457200" indent="-457200"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Security: </a:t>
            </a:r>
            <a:r>
              <a:rPr lang="en-US" sz="2400" dirty="0">
                <a:latin typeface="Verdana Pro"/>
              </a:rPr>
              <a:t>standard installation secure by default, software components are kept up-to-date</a:t>
            </a:r>
          </a:p>
          <a:p>
            <a:pPr marL="457200" indent="-457200">
              <a:buFont typeface="Arial"/>
              <a:buChar char="•"/>
            </a:pPr>
            <a:endParaRPr lang="en-US" sz="2400" dirty="0">
              <a:latin typeface="Verdana Pro"/>
            </a:endParaRPr>
          </a:p>
          <a:p>
            <a:pPr marL="457200" indent="-457200"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Performance and Stability: 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>
                <a:latin typeface="Verdana Pro"/>
              </a:rPr>
              <a:t>made of standardized modules used in all supported devices, thus each module more testing and bug fixing than stock firmware.</a:t>
            </a:r>
          </a:p>
          <a:p>
            <a:pPr marL="457200" indent="-457200">
              <a:buFont typeface="Arial"/>
              <a:buChar char="•"/>
            </a:pPr>
            <a:endParaRPr lang="en-US" sz="2400" dirty="0">
              <a:latin typeface="Verdana Pro"/>
            </a:endParaRPr>
          </a:p>
          <a:p>
            <a:pPr marL="457200" indent="-457200"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Community Support: </a:t>
            </a:r>
            <a:r>
              <a:rPr lang="en-US" sz="2400" dirty="0" err="1">
                <a:latin typeface="Verdana Pro"/>
              </a:rPr>
              <a:t>OpenWrt</a:t>
            </a:r>
            <a:r>
              <a:rPr lang="en-US" sz="2400" dirty="0">
                <a:latin typeface="Verdana Pro"/>
              </a:rPr>
              <a:t> users are always available to help solve an issue</a:t>
            </a:r>
            <a:br>
              <a:rPr lang="en-US" sz="2400" b="1" dirty="0">
                <a:ea typeface="+mn-lt"/>
                <a:cs typeface="+mn-lt"/>
              </a:rPr>
            </a:br>
            <a:endParaRPr lang="en-US" sz="2400" b="1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endParaRPr lang="en-US" sz="2400" dirty="0">
              <a:latin typeface="Verdana Pro"/>
            </a:endParaRPr>
          </a:p>
          <a:p>
            <a:pPr marL="457200" indent="-457200">
              <a:buFont typeface="Arial"/>
              <a:buChar char="•"/>
            </a:pPr>
            <a:endParaRPr lang="en-US" sz="2400" dirty="0">
              <a:latin typeface="Verdana Pro"/>
            </a:endParaRPr>
          </a:p>
          <a:p>
            <a:pPr marL="457200" indent="-457200">
              <a:buFont typeface="Arial"/>
              <a:buChar char="•"/>
            </a:pPr>
            <a:endParaRPr lang="en-US" sz="2400" dirty="0">
              <a:latin typeface="Verdana Pro"/>
            </a:endParaRPr>
          </a:p>
          <a:p>
            <a:pPr marL="457200" indent="-457200">
              <a:buFont typeface="Arial"/>
              <a:buChar char="•"/>
            </a:pPr>
            <a:endParaRPr lang="en-US" sz="2400" dirty="0">
              <a:latin typeface="Verdana Pro"/>
            </a:endParaRPr>
          </a:p>
          <a:p>
            <a:pPr marL="457200" indent="-457200">
              <a:buFont typeface="Arial"/>
              <a:buChar char="•"/>
            </a:pPr>
            <a:endParaRPr lang="en-US" sz="2400" dirty="0">
              <a:latin typeface="Verdana Pro"/>
            </a:endParaRPr>
          </a:p>
          <a:p>
            <a:endParaRPr lang="en-US" sz="2400" dirty="0">
              <a:latin typeface="Verdana Pro"/>
            </a:endParaRPr>
          </a:p>
          <a:p>
            <a:pPr marL="457200" indent="-457200">
              <a:buFont typeface="Arial"/>
              <a:buChar char="•"/>
            </a:pPr>
            <a:endParaRPr lang="en-US" sz="2400" dirty="0">
              <a:latin typeface="Verdana Pro"/>
            </a:endParaRPr>
          </a:p>
        </p:txBody>
      </p:sp>
    </p:spTree>
    <p:extLst>
      <p:ext uri="{BB962C8B-B14F-4D97-AF65-F5344CB8AC3E}">
        <p14:creationId xmlns:p14="http://schemas.microsoft.com/office/powerpoint/2010/main" val="3923087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6E02F5-E18C-616A-F006-3D054CC7F155}"/>
              </a:ext>
            </a:extLst>
          </p:cNvPr>
          <p:cNvSpPr txBox="1"/>
          <p:nvPr/>
        </p:nvSpPr>
        <p:spPr>
          <a:xfrm>
            <a:off x="465016" y="298939"/>
            <a:ext cx="1139873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/>
              <a:t>Packages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A3CAAF-D75D-19C8-0406-DB143D883367}"/>
              </a:ext>
            </a:extLst>
          </p:cNvPr>
          <p:cNvSpPr txBox="1"/>
          <p:nvPr/>
        </p:nvSpPr>
        <p:spPr>
          <a:xfrm>
            <a:off x="468695" y="1355651"/>
            <a:ext cx="11386606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endParaRPr lang="en-US" sz="2400" dirty="0">
              <a:latin typeface="Verdana Pro"/>
            </a:endParaRPr>
          </a:p>
          <a:p>
            <a:pPr marL="457200" indent="-457200">
              <a:buFont typeface="Arial"/>
              <a:buChar char="•"/>
            </a:pPr>
            <a:endParaRPr lang="en-US" sz="2400" dirty="0">
              <a:latin typeface="Verdana Pro"/>
            </a:endParaRPr>
          </a:p>
          <a:p>
            <a:pPr marL="457200" indent="-457200">
              <a:buFont typeface="Arial"/>
              <a:buChar char="•"/>
            </a:pPr>
            <a:endParaRPr lang="en-US" sz="2400" dirty="0">
              <a:latin typeface="Verdana Pro"/>
            </a:endParaRPr>
          </a:p>
          <a:p>
            <a:pPr marL="457200" indent="-457200">
              <a:buFont typeface="Arial"/>
              <a:buChar char="•"/>
            </a:pPr>
            <a:endParaRPr lang="en-US" sz="2400" dirty="0">
              <a:latin typeface="Verdana Pro"/>
            </a:endParaRPr>
          </a:p>
          <a:p>
            <a:pPr marL="457200" indent="-457200">
              <a:buFont typeface="Arial"/>
              <a:buChar char="•"/>
            </a:pPr>
            <a:endParaRPr lang="en-US" sz="2400" dirty="0">
              <a:latin typeface="Verdana Pro"/>
            </a:endParaRPr>
          </a:p>
          <a:p>
            <a:endParaRPr lang="en-US" sz="2400" dirty="0">
              <a:latin typeface="Verdana Pro"/>
            </a:endParaRPr>
          </a:p>
          <a:p>
            <a:pPr marL="457200" indent="-457200">
              <a:buFont typeface="Arial"/>
              <a:buChar char="•"/>
            </a:pPr>
            <a:endParaRPr lang="en-US" sz="2400" dirty="0">
              <a:latin typeface="Verdana Pro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43D00685-1E86-06C0-E19A-E7E0A4B801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93" b="1033"/>
          <a:stretch/>
        </p:blipFill>
        <p:spPr>
          <a:xfrm>
            <a:off x="663742" y="947814"/>
            <a:ext cx="10784319" cy="576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08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6E02F5-E18C-616A-F006-3D054CC7F155}"/>
              </a:ext>
            </a:extLst>
          </p:cNvPr>
          <p:cNvSpPr txBox="1"/>
          <p:nvPr/>
        </p:nvSpPr>
        <p:spPr>
          <a:xfrm>
            <a:off x="465016" y="298939"/>
            <a:ext cx="1139873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/>
              <a:t>Development Overview – </a:t>
            </a:r>
            <a:r>
              <a:rPr lang="en-US" sz="4000">
                <a:latin typeface="Franklin Gothic Medium"/>
              </a:rPr>
              <a:t>Packages</a:t>
            </a:r>
            <a:r>
              <a:rPr lang="en-US" sz="4000"/>
              <a:t> (1)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A3CAAF-D75D-19C8-0406-DB143D883367}"/>
              </a:ext>
            </a:extLst>
          </p:cNvPr>
          <p:cNvSpPr txBox="1"/>
          <p:nvPr/>
        </p:nvSpPr>
        <p:spPr>
          <a:xfrm>
            <a:off x="468695" y="1355651"/>
            <a:ext cx="11386606" cy="54476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2400" dirty="0">
                <a:latin typeface="Verdana Pro"/>
              </a:rPr>
              <a:t>A </a:t>
            </a:r>
            <a:r>
              <a:rPr lang="en-US" sz="2400" b="1" u="sng" dirty="0">
                <a:latin typeface="Verdana Pro"/>
              </a:rPr>
              <a:t>package</a:t>
            </a:r>
            <a:r>
              <a:rPr lang="en-US" sz="2400" dirty="0">
                <a:latin typeface="Verdana Pro"/>
              </a:rPr>
              <a:t> is a compressed archive containing a program, a library or some scripts, its accompanying configuration files and information used to integrate it in the operating system. </a:t>
            </a:r>
            <a:endParaRPr lang="en-US"/>
          </a:p>
          <a:p>
            <a:pPr>
              <a:buFont typeface="Arial"/>
              <a:buChar char="•"/>
            </a:pPr>
            <a:endParaRPr lang="en-US" sz="2400" dirty="0">
              <a:latin typeface="Verdana Pro"/>
            </a:endParaRPr>
          </a:p>
          <a:p>
            <a:pPr>
              <a:buFont typeface="Arial"/>
              <a:buChar char="•"/>
            </a:pPr>
            <a:r>
              <a:rPr lang="en-US" sz="2400" dirty="0">
                <a:latin typeface="Verdana Pro"/>
              </a:rPr>
              <a:t>These packages are handled by a package manager (</a:t>
            </a:r>
            <a:r>
              <a:rPr lang="en-US" sz="2400" dirty="0" err="1">
                <a:latin typeface="Verdana Pro"/>
              </a:rPr>
              <a:t>opkg</a:t>
            </a:r>
            <a:r>
              <a:rPr lang="en-US" sz="2400" dirty="0">
                <a:latin typeface="Verdana Pro"/>
              </a:rPr>
              <a:t> in </a:t>
            </a:r>
            <a:r>
              <a:rPr lang="en-US" sz="2400" dirty="0" err="1">
                <a:latin typeface="Verdana Pro"/>
              </a:rPr>
              <a:t>OpenWrt</a:t>
            </a:r>
            <a:r>
              <a:rPr lang="en-US" sz="2400" dirty="0">
                <a:latin typeface="Verdana Pro"/>
              </a:rPr>
              <a:t>); a program that downloads/opens/installs/uninstalls the packages.</a:t>
            </a:r>
          </a:p>
          <a:p>
            <a:pPr>
              <a:buFont typeface="Arial"/>
              <a:buChar char="•"/>
            </a:pPr>
            <a:endParaRPr lang="en-US" sz="2400" dirty="0">
              <a:latin typeface="Verdana Pro"/>
              <a:ea typeface="Arial"/>
              <a:cs typeface="Arial"/>
            </a:endParaRPr>
          </a:p>
          <a:p>
            <a:pPr>
              <a:buFont typeface="Arial"/>
              <a:buChar char="•"/>
            </a:pPr>
            <a:r>
              <a:rPr lang="en-US" sz="2400" dirty="0">
                <a:latin typeface="Verdana Pro"/>
              </a:rPr>
              <a:t>Thus, an </a:t>
            </a:r>
            <a:r>
              <a:rPr lang="en-US" sz="2400" dirty="0" err="1">
                <a:latin typeface="Verdana Pro"/>
              </a:rPr>
              <a:t>OpenWrt</a:t>
            </a:r>
            <a:r>
              <a:rPr lang="en-US" sz="2400" dirty="0">
                <a:latin typeface="Verdana Pro"/>
              </a:rPr>
              <a:t> firmware is made by assembling packages around a Linux kernel.</a:t>
            </a:r>
          </a:p>
          <a:p>
            <a:pPr>
              <a:buFont typeface="Arial"/>
              <a:buChar char="•"/>
            </a:pPr>
            <a:endParaRPr lang="en-US" sz="2400" dirty="0">
              <a:latin typeface="Verdana Pro"/>
              <a:ea typeface="Arial"/>
              <a:cs typeface="Arial"/>
            </a:endParaRPr>
          </a:p>
          <a:p>
            <a:pPr>
              <a:buFont typeface="Arial"/>
              <a:buChar char="•"/>
            </a:pPr>
            <a:r>
              <a:rPr lang="en-US" sz="2400" dirty="0">
                <a:latin typeface="Verdana Pro"/>
              </a:rPr>
              <a:t>Each package is compiled separately, when all are done the needed packages are “installed” in a temporary directory that will then be the compressed-read-only </a:t>
            </a:r>
            <a:r>
              <a:rPr lang="en-US" sz="2400" dirty="0" err="1">
                <a:latin typeface="Verdana Pro"/>
              </a:rPr>
              <a:t>SquashFS</a:t>
            </a:r>
            <a:r>
              <a:rPr lang="en-US" sz="2400" dirty="0">
                <a:latin typeface="Verdana Pro"/>
              </a:rPr>
              <a:t> partition in the device firmware.</a:t>
            </a:r>
          </a:p>
          <a:p>
            <a:pPr>
              <a:buChar char="•"/>
            </a:pPr>
            <a:endParaRPr lang="en-US" dirty="0">
              <a:latin typeface="Verdana Pro"/>
              <a:ea typeface="Arial"/>
              <a:cs typeface="Arial"/>
            </a:endParaRPr>
          </a:p>
          <a:p>
            <a:endParaRPr lang="en-US" dirty="0">
              <a:latin typeface="Verdana Pro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7507945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DarkSeedLeftStep">
      <a:dk1>
        <a:srgbClr val="000000"/>
      </a:dk1>
      <a:lt1>
        <a:srgbClr val="FFFFFF"/>
      </a:lt1>
      <a:dk2>
        <a:srgbClr val="2F2B1B"/>
      </a:dk2>
      <a:lt2>
        <a:srgbClr val="F0F1F3"/>
      </a:lt2>
      <a:accent1>
        <a:srgbClr val="B59F47"/>
      </a:accent1>
      <a:accent2>
        <a:srgbClr val="B1693B"/>
      </a:accent2>
      <a:accent3>
        <a:srgbClr val="C34D50"/>
      </a:accent3>
      <a:accent4>
        <a:srgbClr val="B13B70"/>
      </a:accent4>
      <a:accent5>
        <a:srgbClr val="C34DB3"/>
      </a:accent5>
      <a:accent6>
        <a:srgbClr val="903BB1"/>
      </a:accent6>
      <a:hlink>
        <a:srgbClr val="C04299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JuxtaposeVTI</vt:lpstr>
      <vt:lpstr>OpenWRT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242</cp:revision>
  <dcterms:created xsi:type="dcterms:W3CDTF">2022-11-16T18:55:58Z</dcterms:created>
  <dcterms:modified xsi:type="dcterms:W3CDTF">2022-11-17T03:36:59Z</dcterms:modified>
</cp:coreProperties>
</file>