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60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4.xml" ContentType="application/vnd.openxmlformats-officedocument.presentationml.slide+xml"/>
  <Override PartName="/ppt/slides/slide103.xml" ContentType="application/vnd.openxmlformats-officedocument.presentationml.slide+xml"/>
  <Override PartName="/ppt/slides/slide102.xml" ContentType="application/vnd.openxmlformats-officedocument.presentationml.slide+xml"/>
  <Override PartName="/ppt/slides/slide101.xml" ContentType="application/vnd.openxmlformats-officedocument.presentationml.slide+xml"/>
  <Override PartName="/ppt/slides/slide100.xml" ContentType="application/vnd.openxmlformats-officedocument.presentationml.slide+xml"/>
  <Override PartName="/ppt/slides/slide99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2.xml" ContentType="application/vnd.openxmlformats-officedocument.presentationml.slide+xml"/>
  <Override PartName="/ppt/slides/slide141.xml" ContentType="application/vnd.openxmlformats-officedocument.presentationml.slide+xml"/>
  <Override PartName="/ppt/slides/slide140.xml" ContentType="application/vnd.openxmlformats-officedocument.presentationml.slide+xml"/>
  <Override PartName="/ppt/slides/slide139.xml" ContentType="application/vnd.openxmlformats-officedocument.presentationml.slide+xml"/>
  <Override PartName="/ppt/slides/slide138.xml" ContentType="application/vnd.openxmlformats-officedocument.presentationml.slide+xml"/>
  <Override PartName="/ppt/slides/slide137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55.xml" ContentType="application/vnd.openxmlformats-officedocument.presentationml.slide+xml"/>
  <Override PartName="/ppt/slides/slide154.xml" ContentType="application/vnd.openxmlformats-officedocument.presentationml.slide+xml"/>
  <Override PartName="/ppt/slides/slide153.xml" ContentType="application/vnd.openxmlformats-officedocument.presentationml.slide+xml"/>
  <Override PartName="/ppt/slides/slide152.xml" ContentType="application/vnd.openxmlformats-officedocument.presentationml.slide+xml"/>
  <Override PartName="/ppt/slides/slide151.xml" ContentType="application/vnd.openxmlformats-officedocument.presentationml.slide+xml"/>
  <Override PartName="/ppt/slides/slide150.xml" ContentType="application/vnd.openxmlformats-officedocument.presentationml.slide+xml"/>
  <Override PartName="/ppt/slides/slide136.xml" ContentType="application/vnd.openxmlformats-officedocument.presentationml.slide+xml"/>
  <Override PartName="/ppt/slides/slide135.xml" ContentType="application/vnd.openxmlformats-officedocument.presentationml.slide+xml"/>
  <Override PartName="/ppt/slides/slide134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17.xml" ContentType="application/vnd.openxmlformats-officedocument.presentationml.slide+xml"/>
  <Override PartName="/ppt/slides/slide116.xml" ContentType="application/vnd.openxmlformats-officedocument.presentationml.slide+xml"/>
  <Override PartName="/ppt/slides/slide115.xml" ContentType="application/vnd.openxmlformats-officedocument.presentationml.slide+xml"/>
  <Override PartName="/ppt/slides/slide114.xml" ContentType="application/vnd.openxmlformats-officedocument.presentationml.slide+xml"/>
  <Override PartName="/ppt/slides/slide113.xml" ContentType="application/vnd.openxmlformats-officedocument.presentationml.slide+xml"/>
  <Override PartName="/ppt/slides/slide112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33.xml" ContentType="application/vnd.openxmlformats-officedocument.presentationml.slide+xml"/>
  <Override PartName="/ppt/slides/slide132.xml" ContentType="application/vnd.openxmlformats-officedocument.presentationml.slide+xml"/>
  <Override PartName="/ppt/slides/slide131.xml" ContentType="application/vnd.openxmlformats-officedocument.presentationml.slide+xml"/>
  <Override PartName="/ppt/slides/slide130.xml" ContentType="application/vnd.openxmlformats-officedocument.presentationml.slide+xml"/>
  <Override PartName="/ppt/slides/slide129.xml" ContentType="application/vnd.openxmlformats-officedocument.presentationml.slide+xml"/>
  <Override PartName="/ppt/slides/slide128.xml" ContentType="application/vnd.openxmlformats-officedocument.presentationml.slide+xml"/>
  <Override PartName="/ppt/slides/slide127.xml" ContentType="application/vnd.openxmlformats-officedocument.presentationml.slide+xml"/>
  <Override PartName="/ppt/slides/slide126.xml" ContentType="application/vnd.openxmlformats-officedocument.presentationml.slide+xml"/>
  <Override PartName="/ppt/slides/slide125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7.xml" ContentType="application/vnd.openxmlformats-officedocument.presentationml.slide+xml"/>
  <Override PartName="/ppt/slides/slide161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76.xml" ContentType="application/vnd.openxmlformats-officedocument.presentationml.slide+xml"/>
  <Override PartName="/ppt/slides/slide175.xml" ContentType="application/vnd.openxmlformats-officedocument.presentationml.slide+xml"/>
  <Override PartName="/ppt/slides/slide174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1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3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38.xml" ContentType="application/vnd.openxmlformats-officedocument.presentationml.slide+xml"/>
  <Override PartName="/ppt/slides/slide29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2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7.xml" ContentType="application/inkml+xml"/>
  <Override PartName="/ppt/ink/ink6.xml" ContentType="application/inkml+xml"/>
  <Override PartName="/ppt/ink/ink8.xml" ContentType="application/inkml+xml"/>
  <Override PartName="/ppt/ink/ink9.xml" ContentType="application/inkml+xml"/>
  <Override PartName="/ppt/ink/ink11.xml" ContentType="application/inkml+xml"/>
  <Override PartName="/ppt/ink/ink10.xml" ContentType="application/inkml+xml"/>
  <Override PartName="/ppt/ink/ink5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ink/ink1.xml" ContentType="application/inkml+xml"/>
  <Override PartName="/ppt/ink/ink13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9" r:id="rId1"/>
  </p:sldMasterIdLst>
  <p:notesMasterIdLst>
    <p:notesMasterId r:id="rId186"/>
  </p:notesMasterIdLst>
  <p:sldIdLst>
    <p:sldId id="256" r:id="rId2"/>
    <p:sldId id="257" r:id="rId3"/>
    <p:sldId id="258" r:id="rId4"/>
    <p:sldId id="433" r:id="rId5"/>
    <p:sldId id="428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431" r:id="rId17"/>
    <p:sldId id="345" r:id="rId18"/>
    <p:sldId id="346" r:id="rId19"/>
    <p:sldId id="347" r:id="rId20"/>
    <p:sldId id="348" r:id="rId21"/>
    <p:sldId id="349" r:id="rId22"/>
    <p:sldId id="432" r:id="rId23"/>
    <p:sldId id="444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429" r:id="rId41"/>
    <p:sldId id="430" r:id="rId42"/>
    <p:sldId id="445" r:id="rId43"/>
    <p:sldId id="446" r:id="rId44"/>
    <p:sldId id="457" r:id="rId45"/>
    <p:sldId id="456" r:id="rId46"/>
    <p:sldId id="454" r:id="rId47"/>
    <p:sldId id="447" r:id="rId48"/>
    <p:sldId id="453" r:id="rId49"/>
    <p:sldId id="448" r:id="rId50"/>
    <p:sldId id="449" r:id="rId51"/>
    <p:sldId id="450" r:id="rId52"/>
    <p:sldId id="469" r:id="rId53"/>
    <p:sldId id="451" r:id="rId54"/>
    <p:sldId id="452" r:id="rId55"/>
    <p:sldId id="394" r:id="rId56"/>
    <p:sldId id="455" r:id="rId57"/>
    <p:sldId id="470" r:id="rId58"/>
    <p:sldId id="471" r:id="rId59"/>
    <p:sldId id="472" r:id="rId60"/>
    <p:sldId id="478" r:id="rId61"/>
    <p:sldId id="458" r:id="rId62"/>
    <p:sldId id="459" r:id="rId63"/>
    <p:sldId id="460" r:id="rId64"/>
    <p:sldId id="461" r:id="rId65"/>
    <p:sldId id="462" r:id="rId66"/>
    <p:sldId id="463" r:id="rId67"/>
    <p:sldId id="464" r:id="rId68"/>
    <p:sldId id="465" r:id="rId69"/>
    <p:sldId id="479" r:id="rId70"/>
    <p:sldId id="480" r:id="rId71"/>
    <p:sldId id="467" r:id="rId72"/>
    <p:sldId id="468" r:id="rId73"/>
    <p:sldId id="473" r:id="rId74"/>
    <p:sldId id="408" r:id="rId75"/>
    <p:sldId id="409" r:id="rId76"/>
    <p:sldId id="509" r:id="rId77"/>
    <p:sldId id="411" r:id="rId78"/>
    <p:sldId id="412" r:id="rId79"/>
    <p:sldId id="413" r:id="rId80"/>
    <p:sldId id="414" r:id="rId81"/>
    <p:sldId id="477" r:id="rId82"/>
    <p:sldId id="481" r:id="rId83"/>
    <p:sldId id="474" r:id="rId84"/>
    <p:sldId id="415" r:id="rId85"/>
    <p:sldId id="416" r:id="rId86"/>
    <p:sldId id="417" r:id="rId87"/>
    <p:sldId id="418" r:id="rId88"/>
    <p:sldId id="419" r:id="rId89"/>
    <p:sldId id="510" r:id="rId90"/>
    <p:sldId id="476" r:id="rId91"/>
    <p:sldId id="511" r:id="rId92"/>
    <p:sldId id="512" r:id="rId93"/>
    <p:sldId id="372" r:id="rId94"/>
    <p:sldId id="389" r:id="rId95"/>
    <p:sldId id="390" r:id="rId96"/>
    <p:sldId id="391" r:id="rId97"/>
    <p:sldId id="392" r:id="rId98"/>
    <p:sldId id="260" r:id="rId99"/>
    <p:sldId id="267" r:id="rId100"/>
    <p:sldId id="262" r:id="rId101"/>
    <p:sldId id="263" r:id="rId102"/>
    <p:sldId id="283" r:id="rId103"/>
    <p:sldId id="264" r:id="rId104"/>
    <p:sldId id="269" r:id="rId105"/>
    <p:sldId id="265" r:id="rId106"/>
    <p:sldId id="271" r:id="rId107"/>
    <p:sldId id="272" r:id="rId108"/>
    <p:sldId id="273" r:id="rId109"/>
    <p:sldId id="289" r:id="rId110"/>
    <p:sldId id="290" r:id="rId111"/>
    <p:sldId id="291" r:id="rId112"/>
    <p:sldId id="292" r:id="rId113"/>
    <p:sldId id="293" r:id="rId114"/>
    <p:sldId id="294" r:id="rId115"/>
    <p:sldId id="295" r:id="rId116"/>
    <p:sldId id="296" r:id="rId117"/>
    <p:sldId id="297" r:id="rId118"/>
    <p:sldId id="298" r:id="rId119"/>
    <p:sldId id="299" r:id="rId120"/>
    <p:sldId id="300" r:id="rId121"/>
    <p:sldId id="482" r:id="rId122"/>
    <p:sldId id="483" r:id="rId123"/>
    <p:sldId id="484" r:id="rId124"/>
    <p:sldId id="485" r:id="rId125"/>
    <p:sldId id="486" r:id="rId126"/>
    <p:sldId id="487" r:id="rId127"/>
    <p:sldId id="488" r:id="rId128"/>
    <p:sldId id="489" r:id="rId129"/>
    <p:sldId id="490" r:id="rId130"/>
    <p:sldId id="491" r:id="rId131"/>
    <p:sldId id="492" r:id="rId132"/>
    <p:sldId id="493" r:id="rId133"/>
    <p:sldId id="494" r:id="rId134"/>
    <p:sldId id="495" r:id="rId135"/>
    <p:sldId id="496" r:id="rId136"/>
    <p:sldId id="497" r:id="rId137"/>
    <p:sldId id="498" r:id="rId138"/>
    <p:sldId id="499" r:id="rId139"/>
    <p:sldId id="500" r:id="rId140"/>
    <p:sldId id="501" r:id="rId141"/>
    <p:sldId id="502" r:id="rId142"/>
    <p:sldId id="503" r:id="rId143"/>
    <p:sldId id="504" r:id="rId144"/>
    <p:sldId id="505" r:id="rId145"/>
    <p:sldId id="506" r:id="rId146"/>
    <p:sldId id="507" r:id="rId147"/>
    <p:sldId id="508" r:id="rId148"/>
    <p:sldId id="301" r:id="rId149"/>
    <p:sldId id="302" r:id="rId150"/>
    <p:sldId id="303" r:id="rId151"/>
    <p:sldId id="304" r:id="rId152"/>
    <p:sldId id="305" r:id="rId153"/>
    <p:sldId id="306" r:id="rId154"/>
    <p:sldId id="307" r:id="rId155"/>
    <p:sldId id="308" r:id="rId156"/>
    <p:sldId id="309" r:id="rId157"/>
    <p:sldId id="310" r:id="rId158"/>
    <p:sldId id="311" r:id="rId159"/>
    <p:sldId id="312" r:id="rId160"/>
    <p:sldId id="313" r:id="rId161"/>
    <p:sldId id="314" r:id="rId162"/>
    <p:sldId id="315" r:id="rId163"/>
    <p:sldId id="316" r:id="rId164"/>
    <p:sldId id="317" r:id="rId165"/>
    <p:sldId id="318" r:id="rId166"/>
    <p:sldId id="319" r:id="rId167"/>
    <p:sldId id="320" r:id="rId168"/>
    <p:sldId id="321" r:id="rId169"/>
    <p:sldId id="322" r:id="rId170"/>
    <p:sldId id="323" r:id="rId171"/>
    <p:sldId id="426" r:id="rId172"/>
    <p:sldId id="427" r:id="rId173"/>
    <p:sldId id="324" r:id="rId174"/>
    <p:sldId id="325" r:id="rId175"/>
    <p:sldId id="326" r:id="rId176"/>
    <p:sldId id="327" r:id="rId177"/>
    <p:sldId id="328" r:id="rId178"/>
    <p:sldId id="329" r:id="rId179"/>
    <p:sldId id="330" r:id="rId180"/>
    <p:sldId id="331" r:id="rId181"/>
    <p:sldId id="332" r:id="rId182"/>
    <p:sldId id="333" r:id="rId183"/>
    <p:sldId id="334" r:id="rId184"/>
    <p:sldId id="282" r:id="rId18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8000"/>
    <a:srgbClr val="FFFFBD"/>
    <a:srgbClr val="FFFFCC"/>
    <a:srgbClr val="E5F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customXml" Target="../customXml/item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customXml" Target="../customXml/item2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customXml" Target="../customXml/item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9.wmf"/><Relationship Id="rId1" Type="http://schemas.openxmlformats.org/officeDocument/2006/relationships/image" Target="../media/image24.wmf"/><Relationship Id="rId6" Type="http://schemas.openxmlformats.org/officeDocument/2006/relationships/image" Target="../media/image10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8.wmf"/><Relationship Id="rId4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3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42.wmf"/><Relationship Id="rId1" Type="http://schemas.openxmlformats.org/officeDocument/2006/relationships/image" Target="../media/image53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8.wmf"/><Relationship Id="rId1" Type="http://schemas.openxmlformats.org/officeDocument/2006/relationships/image" Target="../media/image64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7-02-10T06:04:28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7563 14905</inkml:trace>
  <inkml:trace contextRef="#ctx0" brushRef="#br0" timeOffset="1840.2336">5049 13295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7-02-10T06:55:44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1345 4542,'0'22,"132"-22,67 0,-67 0,22 0,23 0,-89 0,44 22,67-22,87 0,1 0,-155 0,23 0,21 0,-66 0,111 0,-111 0,110 44,-65-22,-23 0,22 0,-43 22,-23-44,0 0,-22 0,22 0,23 0,-45 0,-44 0,0 0,22 0,-22 0,22 0,-44 0,22 0,0 0,-22 22,0 45,0 21,22-44,-22 66,0-22,0 1,0 43,0-66,0 22,0-44,0 44,0-43,0-23,0 22,0-44,0 22,22-22,-22 44,0-44,0 44,0-22,0-22,0 22,-110-22,-66 0,132 0,44 0,-111 0,-87 0,88 0,-1 22,-65 44,-22-22,131-44,23 0,-66 22,22 67,-44-67,43 22,1-44,22 0,22 0,0 22,22-22,-66 22,43 22,23-44,-22 0,0 0,-66 0,22 0,-133 0,133-22,-44 0,-67 22,-21-66,66 44,-67-22,89 44,-23-45,23 23,44 22,22 0,0-22,22 22,-1 0,1 0,-22 0,44-44,-44 44,66 0,-22 0,0 0,22-66,0 22,0-110,22-1,22-21,-22 110,66-133,-66 111,-22-22,0 44,0 22,0 22,0-22,0 21,0 1,0 22,0-22,0 22,0-22,0 22,0-22,22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E-5" units="1/cm"/>
        </inkml:channelProperties>
      </inkml:inkSource>
      <inkml:timestamp xml:id="ts0" timeString="2017-02-10T06:57:07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21268 10784 290,'0'3'71,"-4"-1"-26,2-2-9,-2 0-7,-1-2-6,-1 0-6,0 0-17,-3 0 0,0-1 0,-1 1 0,-1 1 0,-2 1 0,-1 0 0,-1 0 0,-2 3 0,-2-1 0,-1 0 0,-2 0 0,0 1 0,-1-1 0,2-2 0,2 0 0,2 0 0,3 0 0,5 0 0,3-2 0,2 2 0,4 0 0,4-3 0,2 0 0,3 0 0,3 0 0,5 2 0,1-2 0,3 2 0,2-1 0,2 2 0,1 0 0,-1 0 0,1 1 0,0 1 0,-2 1 0,0-1 0,-1 2 0,-2-1 0,-3 1 0,1-1 0,-3 0 0,0-2 0,-2 1 0,1 1 0,-5-3 0,0 1 0,0-1 0,-2 1 0,-3-1 0,0 0 0,-2 0 0,-1 0 0,-1 0 0,0 0 0,-1 0 0,0 0 0,0 0 0,-2 2 0,-1 0 0,-2 0 0,-1 3 0,-4-2 0,0 0 0,-2-2 0,-2 1 0,0 1 0,-2-3 0,-1 2 0,2-2 0,-2 2 0,1-1 0,1 1 0,2-2 0,1 0 0,1 1 0,2-1-3,1 0-7,2 0-6,1 0-14,2 1-34,0 0-9,3 1 1,-2-1 0,4-1 4,1 0 4,3-3 25,0 0 39,4-2 0</inkml:trace>
  <inkml:trace contextRef="#ctx0" brushRef="#br0" timeOffset="29075.6922">19351 7811 261,'0'2'26,"0"-2"-4,0 0-2,0 0-3,0 0-2,-1 1-3,1 1-4,0-1-1,0 0-3,0 0-3,0-1-1,0 0-2,0 0 1,0 0 0,0 0 1,1 3 0,0-3 1,3 3 1,2 0 1,2 0 0,2-2-2,3 2 0,3 0 0,4-2-1,2 2 0,3-2 0,3 1 0,3 0 0,2 0 1,2 2 0,1-1 0,1 0 0,0 1 0,1 1 1,0-1 0,0 0 0,0-1 0,-1 2-1,1-3 1,-1 3-1,2-3 0,-1 2 0,1-2 0,0 2-1,0-2 1,-1 0 0,1-2-1,-1 1 0,-1-1 1,-1-1-1,-1 1 0,-1-2 1,-2 1-1,-1 0 0,-2 1 0,-3 0 0,-1 0 0,-1 1 0,-2 1 1,1 0-1,-2 1 0,0 3 1,-1-1-1,2 1 0,-2 1 1,0-1-1,1 0 0,-1 0 1,-2-2-1,1 0 0,0 2 0,-3-3 0,-1 1 0,-1-2 0,0 2 0,-4-1 0,-2 0 0,-2-1-1,0 1 1,-2-2 0,-2 0 0,-1 0-2,0-1-1,-1 0-4,0 0-10,0 0-13,0 0-17,0 0-15,0 0 0,0 0 0,0 0 3,0 0 4,0 0 33,0-1 22,-1-1 0</inkml:trace>
  <inkml:trace contextRef="#ctx0" brushRef="#br0" timeOffset="29941.8022">21592 10701 224,'-5'-2'40,"2"0"-6,1 0-3,1 1-5,-1 1-5,2 0-5,0 0-6,0 0-2,0 0-2,0 0-2,2 0-2,0 0 0,2 2-1,3 1 0,3-1-3,3 2-6,3 1-14,4-1-28,2 1-13,3 1 0,2-3 1,0 1 0,1-1 3,-4-3 24,-1-2 35,-5-3 0</inkml:trace>
  <inkml:trace contextRef="#ctx0" brushRef="#br0" timeOffset="31142.9547">21533 7536 262,'-3'7'56,"4"-3"-34,0 0-8,0-2-4,1 1 0,0-2-1,-1 3-3,0-2-1,2 3 0,0-1-1,3 2 1,0-3 0,5 2 0,2 1-1,3 2 0,6-1 0,3 2-1,4-1 0,6 1 0,4 1-1,2-3 0,3-1 0,1-2 0,1-1-1,0-3 0,0 0 0,-3-2 0,-2 0-1,-3 0 0,-2 2 1,-3 0-1,-3 0 0,-2 3 0,-2-2 0,-2 1 0,-1 1 0,-3-1 1,0-1-1,-3 1 1,-3-1-1,-2-1 1,-4 0-1,-3 0-5,-2 0-6,-2-2-18,-1 1-32,0-2-6,0-2 1,-2 0 0,-2-2 1,-1-2 4,-1-2 37,-2 0 24,-1-4 0</inkml:trace>
  <inkml:trace contextRef="#ctx0" brushRef="#br0" timeOffset="33475.7509">12677 13434 196,'47'13'33,"2"-1"-3,1 1-3,0-2-3,0 0-3,0-1-3,0 0-4,-1-2-3,0 0-3,1-1-2,-2-3-1,1 2-2,-3-3-1,2-2 0,1-1-1,-2-1-1,0-2 1,0 0-1,0-1 0,1 0 0,0 0 1,2-1-1,-2 1 0,2 0 0,1 0-1,0 0 1,0 0 0,1-1 0,1 3 1,0-1-1,3 2 1,-1-2 0,0 1 0,3 0 0,0-3 0,1 1-1,1-1 1,-1 1-1,1-1 1,-1 1-1,-1 0 1,-1 0-1,-1 0 0,0 0 0,-3-2 0,0 0-1,-2-3-1,1 0-1,-2-1-1,0-2-1,-1 0-1,1-1-1,0 1 0,0 0 1,1 1 1,0 2 1,-1 0 1,-1 2 1,-2 3 1,-1-1 1,-3 2-1,-1 1-1,-3 0-2,-2 0-4,-2 2-9,-4-1-6,-2 1-10,-3 0-18,-3 1 0,-4 1 0,-4-2 2,-4 1 4,-5-1 25,-2 0 20,-3-4 0</inkml:trace>
  <inkml:trace contextRef="#ctx0" brushRef="#br0" timeOffset="37264.7319">20931 10800 262,'2'3'51,"1"1"-42,2-4-4,4 2-1,2-2 2,3 1 0,4 0-1,2 0 1,5 1-2,2 1 1,3 0-1,1 1-1,2-2 0,0 3 1,2 0 2,0-2 0,0 1 2,0 0 2,0 0 2,0-2 1,-2 1 0,0-2 1,-3-1-1,-2-1-1,0-2 0,-4-3-2,-2-2-5,-1-2-5,-2-2 0,-2-4 0,1-2 0,-1-1 0,-3-4 0,2-1 0,-3-3 0,1 0 0,-2 0 0,0 0 0,-1 0 0,-1 1 0,-2 1 0,1 1 0,-1 0 0,-3 2 0,0-1 0,-3-1 0,0 0 0,-2 0 0,-4-1 0,-1-1 0,-3-1 0,-3 1 0,-3-2 0,-2 0 0,-2 0 0,-2 0 0,-2 0 0,0 1 0,0 0 0,-2 2 0,3 1 0,-1 2 0,0 0 0,0 3 0,0 0 0,0 1 0,1 2 0,-1 2 0,0 1 0,-2 3 0,0 1 0,-1 5 0,-2 1 0,-3 3 0,0 3 0,-3 2 0,-1 3 0,-1 2 0,0 1 0,-1 3 0,2 3 0,0 1 0,1 2 0,1 3 0,1 3 0,3 1 0,4 4 0,1 2 0,5 3 0,2 0 0,5 3 0,3 1 0,5 1 0,2 3 0,4-1 0,5 0 0,2-1 0,4-1 0,2 1 0,3-3 0,5 0 0,1-3 0,2 1 0,4-3 0,2 2-1,2-5-20,2-1-42,2-4-12,3-1 1,0-4 2,2-2 0,1-3 3,0-6 5,0-5 64,0-3 0,-1-6 0</inkml:trace>
  <inkml:trace contextRef="#ctx0" brushRef="#br0" timeOffset="49677.8083">10173 15665 141,'7'-4'18,"0"-1"-2,2 4-4,1-2-2,2 0-2,0 2-3,2 0-2,1 0-2,3 1 0,2 0 0,1 1 0,1 1 0,2 1 1,2 0 1,3 1-1,1-1 2,3 1 2,2 2 0,1-1 1,1-1 1,2-1 0,-1 1 2,2-1 0,0 1 0,-1-1-2,1-2 0,2 2-2,-1-3 0,1 2-2,0-4-2,0 2 0,0-3-1,-1 0 0,0 0 0,-1 0 1,-1 0-1,0 1 0,-1 0 0,0 0 0,0 1 0,0 0 0,1-1 0,-1 0 0,1 1-1,0 0 1,1 1 0,0 0 0,0 2-1,0 0 1,1 0 0,-1-1 0,1 0-1,3 1 1,-2 1 0,3-2-1,-1 0 1,3 2-1,0-3 1,1 3 0,0-1-1,2-1 0,0 1 1,1-1-1,-1 1 1,1-2-1,-1 2 0,0-1 0,-1 0 1,0 1-1,0-1 1,0 2-1,-1-1 0,0 2 1,0-2-1,-1 2 0,1-1 1,1 0 0,-2-2-1,1 2 1,0-2 0,-2 0-1,1-1 1,-2 0-1,1-2 0,0 1 0,0-2 0,-1 0 0,2 0 0,-2 0 1,1 0-1,0 0 0,0 0 0,0 1 1,-1 1 1,-1 0 0,2-1 1,-2 2 1,1 0 0,0 0 0,-1 0 1,1 0 0,1 0-2,0-1 1,-1 1-1,2-1 0,0-1-1,2-1 0,1 2 1,1-1-1,0-1 0,1 1 0,2 2 1,1 0-1,1 2 1,2 0-1,1 1 0,0-2 0,2 2 0,1-3-1,-1 0 1,2-2-1,-2 0 0,0 0 1,0-1-1,-1 1 1,-1 1-1,-2-1 1,0 1 0,-3 0-1,0 0 0,-2-1 0,0 0 0,-1 2 0,-1-1-1,1 1 0,1 0-1,1 1 1,2 1 0,2 0 0,1 0-1,1 4 0,2-1 1,-1 3-1,0 1 1,-2 0-1,-2 2 1,-3 0 0,-7-2 0,-3 1 0,-8-3 1,-5 0 0,-8-5-2,-4 3-3,-6-4-8,-6 1-18,-2-2-32,-2-1-3,-2 0-1,-2-3 1,0-2 1,-2-3 4,-1 0 35,-3-4 25,0-2 0</inkml:trace>
  <inkml:trace contextRef="#ctx0" brushRef="#br0" timeOffset="51453.5338">15584 14744 209,'-11'-15'54,"0"0"-19,0-2-9,1 3-3,0-3-7,-1 9-7,1-2-2,0 2-1,-1 1-2,-1 1 0,-3 0 0,-1 1-1,0 0-1,-2 2 0,-1 1-1,-2 1-1,0 1 0,-1 2 0,0 0 0,-2 1 0,0 1 0,1 1 0,-1 1 0,-1 0 0,2 1 0,-1 0 0,1 1-1,-1 2 1,0 2 0,2 0 0,-1 3 1,-1 1-1,0 1 0,0 1 0,0-1 1,0 2 0,1-1 0,0 0 0,-1-1-1,2 0 0,0 1 0,2-3-1,0 2 0,1-1 1,2 1-1,3 0 1,-2 1 0,4 0 0,0 1 0,3 2 1,0 0-1,3 2 1,3 2-1,-2 2 1,4-1-2,2 3 1,2 1-1,0 0-1,2 1 0,1-1 0,3-1-1,1 1-1,2-2 1,1-1-1,1-2 1,3 1 2,1 1-2,1-2 1,3-2 1,-1 1 0,3-4 0,3-1 1,1 0 0,2-2 0,2-3 1,3-1-1,-1-3 1,2-2-1,0-2 1,1 0 0,-1-5-1,1 1 1,-1-4-1,0 1 1,0-2-1,-1 0 0,1 0 0,-2 0 0,-1 0 0,1 0 0,-3 1-1,1 0 0,0-2 0,-1 0 1,-2-1-1,0-3 1,-3 1-1,-1-3 2,-2-4-1,-2-1 2,-3-3 0,-1-3 0,-2-4 1,-1 0 0,-1-4 1,-1-3 2,-2-1 1,-2-2 1,-3-3 1,-1-1 2,-4-3-1,-2 0 1,-2 0-2,-2 1 0,-2-1-1,-1 2-1,-2 2-1,1 2-1,-1 3-1,1 1 0,0 1-2,-2 3 0,0 0-2,-1 0 0,0 0-1,-3 2-3,0 1-2,-1 0-2,-2 2-3,-2 4-4,-3 2-11,-1 5-22,-4 3-22,-5 5 1,-5 7 2,-4 1 3,-9 3 3,-4 5 4,-6-2 53,-3 3 4,-3-2 0</inkml:trace>
  <inkml:trace contextRef="#ctx0" brushRef="#br0" timeOffset="52919.7198">10889 14484 314,'-20'-2'41,"-4"-3"-6,-1 1-9,-3-1-8,-2 2-5,-1-1-5,-3 1-2,-1 0-2,-2 3-2,-1 4-1,-1 3-1,-2 4 0,-1 3-1,-1 9-1,-1 4 2,-1 9 0,1 3-1,-1 9-1,1 4 0,1 2 0,0 2 0,5 0-1,0-1 1,4-1-1,3-2-1,4-4 2,4 1-1,5-3-1,4-3-2,6-1 0,5-2-1,3-3-1,4-4-2,5-2-1,4-2-1,4 0 1,3-1 1,3-2 1,1 2 1,3-1 1,0 0 3,3-2 1,2 2-1,0-2 1,3 0 1,0-2 1,2-2 1,1 0 0,0-3 1,3-3 0,2 1 1,1-4 3,2-3-1,2 0-1,2-5 1,1 1 0,2-4 1,2 1 0,0-1 0,3-1 0,1-1 1,-2-1-1,2 2 1,0-1-2,-1-1 1,-2 1-2,0-1 1,-3 1-2,1 0 1,-2-3-2,1 2-1,1-2-1,-3 0 1,2-2-1,0-1 0,0-2 0,-1-3 1,-1-3 0,-2 0 1,-5-3 1,-2-3 0,-3-1 1,-5-2 0,-4-1 1,-4 0 0,-5 0 1,-4-2-1,-3 0 1,-4-2 0,-4-2-1,-1-2 1,-4-1-1,-1-2-1,-3-2 0,-1-2 0,-2-4-1,-1-2-1,0-2 1,-2-1 0,-1 1-1,-2-2 3,-1 1-2,-3-1 2,-3 3-4,-2 0 3,-3 0 0,-3 1 0,-2 3-1,-3 0 0,-3 1-2,-4 4-1,-2 1-1,-4 4 0,-3 3-2,-4 3-1,-4 3-2,-3 3-3,-5 6-6,-2 4-6,-4 8-14,-2 6-20,-3 9-10,-2 10 2,-3 9 1,-2 9 63,-2 6-58,-2 8 6,-1 2 33,0 3 19,2-1 0</inkml:trace>
  <inkml:trace contextRef="#ctx0" brushRef="#br0" timeOffset="74932.5153">16903 7110 349,'-4'3'73,"-1"-1"-45,0-2-4,1-1-5,1 0-5,2 1-10,-1 0-4,1 4 0,0 3 0,-1 3 0,2 0 0,-3 9 0,1 2 0,0 2 0,-1 5 0,0 3 0,-1 2 0,-1 3 0,1 0 0,-1-1 0,-1 1-2,1-3-57,-1-1-20,2-4 1,-1-3 1,1-4 2,2-5 2,-1-6 5,4-4 68,1-6 0,1-6 0</inkml:trace>
  <inkml:trace contextRef="#ctx0" brushRef="#br0" timeOffset="75890.6369">16959 8265 286,'-12'-9'67,"-1"-1"-33,2 1-4,0 0-8,1 3-4,1-3-2,2 6-3,2-2 0,-1 1-2,5 2-10,-1 0-1,-1-2 0,4 1 0,2-1 0,1 0 0,4 0 0,3 1 0,1-1 0,4 1 0,1 1 0,0-1 0,3 3 0,-1 0 0,1 0 0,-2 0 0,0 3 0,-2-2 0,-1 1 0,-3 3 0,0-1 0,-3 3 0,-1 1 0,-3 4 0,0 1 0,-3 4 0,-1 1 0,-2 3 0,-2 2 0,-2 2 0,-2 2 0,-2-2 0,-1 2 0,-1 0 0,-2-1 0,-1-2 0,0-1 0,0 0 0,0-4 0,0-2 0,2-3 0,1-3 0,0-1 0,4-4 0,1 0 0,1-2 0,3-2 0,0 1 0,4-1 0,3-1 0,3-1 0,6 0 0,5-1 0,5-1 0,6-2 0,5-2-65,5-1-17,4-3 1,2-3-1,1 0 1,0-3 2,1 0 38,0-2 41,-3 2 0,-3 0 0</inkml:trace>
  <inkml:trace contextRef="#ctx0" brushRef="#br0" timeOffset="77907.393">16750 11621 314,'-5'0'63,"1"-1"-35,3 1-12,-2-2-4,0-1-4,3 2-1,-2-1 0,0-2 0,1 4-1,0-4 1,0 1-1,1 2 0,-2-2-1,1 0-1,1 2 0,0-3-1,-2 1-1,1 0 1,1-1 0,0-1-3,0-1 0,0 0 0,1 0 0,1-3 0,1 2 0,0 0 0,2-1 0,1 1 0,1-2 0,3 3 0,1 0 0,2 1 0,1 0 0,0 1 0,2 4 0,-1-1 0,1 2 0,-1 2 0,-1 2 0,-1 1 0,-1 3 0,-1 1 0,-3 2 0,0 4 0,-2 1 0,-3 0-3,-2 2-1,-2 2 0,-4-2 1,-2 1 0,-2-2 1,-3-1 1,-1-2 0,-2-2 1,1-2 1,-2-2 0,1-2-1,2-1 1,2-1-1,3-3 1,2 0-1,2-2 1,4 0-1,1 0-1,5 0 1,4 0-1,2 2 0,2 0 1,3 2-1,2 2 0,0 4-1,1 0 1,-2 4-2,-1 2-1,-2 2 1,-2 2 0,-4-1 0,-3 3 0,-5-1 1,-3 0 1,-4 0 0,-4-2-3,-3-2-9,-1 0-24,-5-4-29,0 0-1,-1-4 0,1-1 0,0-6 1,2 1 3,3-4 49,1-2 14,5-3 0</inkml:trace>
  <inkml:trace contextRef="#ctx0" brushRef="#br0" timeOffset="78503.4687">16932 12657 372,'0'1'78,"1"2"-17,-1 2-61,0 4 0,1 3 0,-1 1 0,-2 3 0,0 5 0,-1 4 0,-2 2 0,-4 3 0,0 1 0,-3 2 0,-2-4 0,-1-1 0,0-3-1,1-3-2,0-3 3,1-3 0,3-4 3,3-5-2,3-1-1,2-1 0,4-3 0,5-1 0,3 2 0,6-4 0,6-1 0,3 1 0,5-1 0,4-3 0,1 2 0,0-4-65,-1 0-12,-3-1 1,-4-2-1,-5 0 1,-3-1 1,-6-2 10,-2 0 65,-4-1 0,-2-1 0</inkml:trace>
  <inkml:trace contextRef="#ctx0" brushRef="#br0" timeOffset="78773.503">17124 12806 416,'-16'0'85,"2"2"-75,2 0-10,1 2 0,1 4 0,4 3 0,1 5 0,1 5 0,0 6 0,3 8 0,-3 5 0,1 6 0,1 5 0,-3 4-65,2 2-21,-1 1-1,1-3 1,3-5 1,0-3 2,4-9 64,3-6 19,5-11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7-02-10T07:00:23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6901 9701,'0'0,"44"0,22 0,-43 0,65-22,22-22,-66 44,22 0,-44 0,22-22,-44 22,22 0,0 0,23-22,-23 22,0-22,0 22,0-22,-22 22,22 0</inkml:trace>
  <inkml:trace contextRef="#ctx0" brushRef="#br0" timeOffset="1624.2063">11267 9437,'88'22,"-88"-22,44 0,0 0,0 0,-44 0,22 0,22 0,45 0,-67 0,-22 0,44 0,-22 0,-22 0,44 0,-44 0,22 0,22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7-02-10T07:05:02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24783 6240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E-5" units="1/cm"/>
        </inkml:channelProperties>
      </inkml:inkSource>
      <inkml:timestamp xml:id="ts0" timeString="2017-02-10T06:19:44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12981 6494 66,'2'-2'1,"0"-1"-4,-1 2-8,0-1-7,-1 2 0,1 0 1,1 0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E-5" units="1/cm"/>
        </inkml:channelProperties>
      </inkml:inkSource>
      <inkml:timestamp xml:id="ts0" timeString="2017-02-10T06:25:27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15652 8888 147,'1'0'11,"0"-3"-2,2 0-2,-2 0-2,0 0-2,2-2-2,-2 1 0,1-2-1,0 2 0,1-2-1,0 4 0,3-3 0,-2 3-1,2-2 2,2 4-1,0 0 1,2 0 1,1 1 1,1 2 0,1-1 1,1 0 2,0 1 1,3-1 0,-1 1 0,2-1 2,2-1-1,1 0 2,2 0-1,1-1 1,2-1 0,-2 0 0,1 1 0,0-3 1,-1 2 0,0-1-1,0 0-1,-1 2-1,1 0-1,1 0 0,1 2-2,1 2-1,2 1-1,-1 2 0,2 0 0,-1 0 0,-2 0 0,0 0 0,-3-1 0,-2 1 0,2-1 1,-5 0-1,0-1 0,1 1 0,1 0 0,1-2-1,2 1 0,2-1 0,0 0-1,1 0 0,2 1 1,-1-3-1,-2 1 0,0 0 1,-1 0-1,-4-2 0,-1 0 0,1 1 0,-3 0 0,2 0 0,0-1-1,1 2 1,3-2 0,1 1-1,1 0 1,2 0-1,0 1 1,-1-2 0,0 1 0,-2-1 0,-3 0 0,0-1 1,0-1-1,-4 1 0,1-3 1,-1 2-1,-1-2 1,-3 1 1,0-1 0,-5 1 1,-1 0 0,-3 0 1,-2 2 0,-2 0 1,-1 0 0,0 0 0,0 0-1,0 0 1,0 0 0,0 0-1,0 0 0,0 0 0,0 0-1,0 0 0,0 0-1,0 0 0,0 0 0,0 0-2,0 0 0,0 0-2,0 0-2,0 0-4,0 0-4,0 0-7,0 0-20,0 0-25,0 0 0,0 0 1,-2 0 3,0-1 3,-1-2 6,-1-1 51,-1-4 0,1-4 0</inkml:trace>
  <inkml:trace contextRef="#ctx0" brushRef="#br0" timeOffset="2684.8409">15551 8910 200,'0'0'23,"-1"-2"1,2 1-1,-1-1-3,1-2-5,1 0-3,1-2-1,-1 0 2,1-3 2,2 3-1,-1 1-4,0-2-1,0 2 1,2-1-1,-1 2-1,3-2-2,-2 3-4,3 0 1,1 3-2,0 0-1,1 2 0,2 1-1,0 2 1,1-2 0,0 3 1,1 1-1,0-2 1,1 1-1,2 1 1,1 1 1,1 1-1,3 0 0,3 0 0,1 1 0,2 0 1,2 1-1,3-1 0,1 1 0,3-2-1,0 1 1,1 0-1,2-2 1,1 0 0,2-1-1,1 0 0,-1-2 0,1-2 0,0-1 0,0-1 0,1-1 0,-2-2 0,0 0 0,-1-2 0,0 0 0,-1 0 0,-3-1 0,1 0 0,-2-1 0,-1 2 0,-1-1 0,1 1 0,1-1 1,-3 1-1,1 0 0,-2 0 1,0-1-1,-1 0 0,-2-2 0,-1 0 0,-1-1 0,1 1 0,-1 0 0,-2-3 0,-2 3 1,2-1-1,-6 2 1,0 0 0,-2 0 1,-3 0 0,-2 0-1,-2 1 0,-1 0 2,-3 1-2,-2 0 0,1 2-1,-4-2-1,-1 2 0,0 0-2,0-1 0,-1 2-1,-1-1-1,0 1 0,0 1-1,0 0-2,0 0-1,0 0-2,0 0-5,0-2-7,-1-1 2,-1 2 0,-1-1-4,-1 2-12,-3 3-20,-2 1 4,-5 1 5,-4 2 8,-3-1-2,-3 0 21,-4-3 21,0-1 0</inkml:trace>
  <inkml:trace contextRef="#ctx0" brushRef="#br0" timeOffset="6440.8179">5623 9028 178,'0'-4'17,"1"-3"-4,0 1 2,-1 1-2,1-1-7,1 2-11,-1 1-5,-1-1-1,2 1 2,1-2 0,1 0 0,2 0 0,2 0 1,3-1 7,3-1 3,3 0 1,4 0 1,3 0 3,3 1 2,3 2 0,2 0 2,1 3 2,1-1 0,0 2 1,2 0-1,0 1-1,0 0-1,0 0 2,2-1-2,-1 0-1,-1-1-2,0-1-2,-1 0 1,0-1-2,-1-2-1,1 0-2,-2-1-1,-1-1 0,0 1 0,-1-1 0,-3 1 1,-2 0-1,-2 1 2,-5 1-1,-2 1 3,-3 0 0,-7 2 1,1-1 0,-3 0 1,-3 1-1,0-1 1,-1 1 1,-1 1-2,0 0-3,0 0 0,0 0-3,0 0-6,0 0-3,0 0-8,0 0-8,0 0-19,0 0-18,0 0-2,0 3 4,1-2 2,0 2 5,-1 3 19,1-1 34,0 1 0</inkml:trace>
  <inkml:trace contextRef="#ctx0" brushRef="#br0" timeOffset="7593.9643">10261 8985 302,'4'-3'31,"0"0"-4,0-1-5,1-3-8,0 1-4,2-2-6,0-3-3,1 0-3,2-1-1,3-1 1,1-1-1,3 2-1,1-1 1,4 2 0,3 1 1,2 1 1,4 2-1,4 1 2,2 2 0,3 1 1,4 3 1,1-2 1,3 1 0,2 0 1,2 2 0,0 0 2,1 1-2,2-1 1,0 4-1,1-3 1,-2 3-1,-1-1 1,-2-1-1,-2 0 0,-5-2 2,-3-1-1,-5-1 0,-5-2-1,-5 0 0,-3-1 1,-6 1 0,-3-1-1,-5 2-2,-2-1 1,-3 2-2,-1-1-1,-3 2-2,2-1-4,-2 1-7,0 0-16,0 0-24,0 0-17,0 1 1,0 1 1,-2-2 0,-2 0 5,0 0 16,-2-5 47,-4-1 0,-1 0 0</inkml:trace>
  <inkml:trace contextRef="#ctx0" brushRef="#br0" timeOffset="13332.193">18026 9112 228,'-6'-6'46,"0"-1"-33,2 0-8,-1-2-2,2 2 3,0 0 1,1 1 0,1 1-2,0 1-1,1 1-2,0-1-1,0 3 1,1-2-2,0 1 0,2 1-1,2 0 0,0-1 0,2 2 0,2 0 1,-1-1 0,2 1 0,1 0 1,1 0 0,0 1 0,1-1 0,1-1 1,0 1 0,1-1 1,1 0 1,3 0 0,0 0 0,0 0 1,2 1 1,2 0 0,1 0 0,1 0 1,1 0 1,1 0 0,-1 0 0,-1-2 1,-1 1-1,-2-1 1,-1 0 0,-4-3 0,-3 2-2,-1 0-1,-2 0-2,-4 0-1,-1 2-1,-2-2-3,-1 3-3,-1-2-6,0 2-2,-2 0-8,0 0-10,0 2-14,1 1-18,-1 0-3,2 2 2,-2 1 5,1 0 2,0-1 13,-2 0 43,-2-4 0,-2-1 0</inkml:trace>
  <inkml:trace contextRef="#ctx0" brushRef="#br0" timeOffset="14084.2885">18139 9354 223,'9'-1'46,"0"-2"-30,-1-3-12,2 0-1,0 0 0,1 0 0,0 1 1,1 2-2,-1 0-1,0 1-1,4 2-2,0 0 1,1 2-1,3 1 0,2 0 0,1 1 0,3 2-2,2-1 1,1 1 0,1 1 1,0-2-1,0 1 1,-1-1 0,0-1 1,-1 1 2,-2-4 1,-2 0 3,-4 1 2,-3-2 1,-5 0 0,-2 0 0,-3 1-2,-2-1-2,-3 0-3,0 1-8,-1-1-9,0 0-10,0 0-11,0 0-7,0 0-5,0 0 0,-1 0 3,0 1 5,0-1 32,-2 0 9,1 0 0</inkml:trace>
  <inkml:trace contextRef="#ctx0" brushRef="#br0" timeOffset="120050.2444">23596 14164 209,'-4'-11'33,"4"4"-1,-1 0-7,2 1-3,1 1 0,0 1-5,0 1-8,0 0-3,0 1-1,1 1-2,0 0-3,1 1-2,0 2-2,3 1-3,-2 1 0,5 3-1,-1 2-1,1-1 4,1 7 0,1 0 1,1 5 0,1 1 3,-2 1 1,2 0 4,-3-1 2,-1-2 2,-1-5 0,-3-2-1,-1-4 3,-2-5 3,-2-1 0,-4-3 0,-1 0-2,-3-2-1,-2-1 0,-3-1 0,-3-1-2,-1 0-4,-2 0-1,-2-1 0,-3 1 0,-1 0-1,-2-1-2,-1-1 1,-4-1-1,0 1 1,-3-2-1,0 2 0,-1 0 0,-2-2 0,0 4 1,1-1 1,-3 1-1,1 2 0,0 1 1,0 0-1,0 1 0,1 2 1,2 0-2,1 2 1,3-1 0,1 1-1,2 0 1,3 0-1,1 0 1,3 1-1,2-1 0,3 0 0,2-1 0,1 1-1,5-2 1,1 2-1,2-2 0,2 0-2,2 0-1,1 0-3,0 0-4,0 0-8,0 0-11,0 0-20,0 2-18,0-2 1,-1 5 1,1-2 3,-1 0 4,1-1 19,0 1 40,2-5 0</inkml:trace>
  <inkml:trace contextRef="#ctx0" brushRef="#br0" timeOffset="121184.8885">15466 14207 274,'-4'2'59,"0"-2"-34,3 0-9,-1 0-8,2 0-3,0 0-6,0 0-2,0 0 0,2 0-1,1-1 1,3 0 1,1-1 3,5 0 1,3 2 2,2 0-1,5 0 1,3 0 3,5 2 1,4-2 0,3 1 0,4 0 0,4-2-2,1-2 1,2 2-2,2-3-2,-1 1-2,0-1 0,-2 2 1,-1-1-1,-6 2 2,-2 2 0,-4 0 0,-3 3 2,-3 1 0,-3 0 0,-3 1-1,-2-1 0,-2 1 0,-1-2-1,-3 1-1,-2-2-1,-2 0 2,-3 0 0,-1 0-1,-2-2 1,-2 0 0,-1-1-1,1 2-2,-2-2-6,0 0-6,-2 1-11,0 2-27,-3 2-22,-2 0 0,-2 3 2,-1-1 0,-3 1 7,0-2 4,-3-3 48,-1-5 11,-3-5 0</inkml:trace>
  <inkml:trace contextRef="#ctx0" brushRef="#br0" timeOffset="123155.6388">7939 12997 220,'10'-15'48,"-3"-2"-37,-2 0-1,-1-1-2,-1 0 0,0 2-3,-1-2-5,1 4-11,-1 2-12,0 1-5,-1 6-7,-1 2-12,1 3 0,-2 0 0,1 2 4,0 2 14,-1 0 29,-1 2 0</inkml:trace>
  <inkml:trace contextRef="#ctx0" brushRef="#br0" timeOffset="123648.2013">7994 12855 204,'7'-3'28,"0"0"-1,2 0-1,-2 1 0,4 1-2,-1-1-2,4 0-1,3 2-2,1-3-3,4 0-1,3 1-2,4-1-3,2 0-1,3 0-1,4 0-1,3 0-1,1 3 0,3-2-1,6 2 0,1-2 0,3 1-1,2 0 0,3 0-3,2 0-1,1 1 0,0-2 0,0 2 0,1 0 0,-2 0 0,0 2 0,-1 1 0,-1 0 0,0 2 0,-2 0 0,-2 2 0,-1-1 0,-2 1 0,-5 1 0,-3-2 0,-4 0 0,-4 0 0,-5-1 0,-5 0 0,-6-2 0,-4 1 0,-5-2 0,-4 0 0,-3-2 0,-2 0 0,-2 0 0,-1 0-31,2-2-49,-4 2-1,0 0 2,-6 0 2,-4-3 2,-8-3 4,-4-5 54,-9-6 17,-6-7 0</inkml:trace>
  <inkml:trace contextRef="#ctx0" brushRef="#br0" timeOffset="124763.843">410 12672 366,'-16'2'72,"3"-2"-59,2-1 2,1 0-6,3 0-3,-1-2-2,0 1-4,0 0-2,3 2 0,0-4-2,0 2 1,2 1 0,1 0 1,-1-3 0,2 2 0,4-1 0,1 0 1,6 2 0,6 1 0,1 1 1,3 2 0,0 0 0,0 0 0,0 2 1,-1 1 0,-2-2 0,0 0-1,0 3 1,0 0 0,1-2 1,-1 3 0,3 1-1,-1 3 0,2 2 0,2 3 1,1 1 0,0-3-1,2-2 1,0-3-1,-2-5 1,3-5 0,-1-2 0,0 0-1,-2-4 1,0 3-2,0 3-2,-2 4-2,-1 1-8,0 3-20,-1 4-37,0 1-2,-1 3 0,1 0 1,-4 2 1,-2-6 4,-5-1 41,-6-10 24,-6-8 0</inkml:trace>
  <inkml:trace contextRef="#ctx0" brushRef="#br0" timeOffset="127814.7304">16555 9141 322,'-2'3'69,"-1"-2"-1,1-1-57,1-4-6,-1-2-3,1-1-1,-1 0-1,1-1 0,0 2-1,-1-1 0,1 3-2,-1 1 1,0 0 1,1 1-1,-1 2 1,-1 4 0,-2 0 0,0 5 2,-2 2 1,0 2 1,-3 1 0,-1 3 2,-2 2-1,-1 2 1,-3 1 1,-1 1 0,-4 3 0,-3 0-1,-4 1-5,-2 0 0,-5 4 0,-4-1 0,-1-1 0,-3 1 0,-1-2 0,2-2 0,1-1 0,1-1 0,4-2 0,3-3 0,3-2 0,3 0 0,4-4 0,1-1 0,3-1 0,3-4-5,1-2-59,3-1-14,2-1 1,3-2 0,2-2 3,3-3 3,4-5 6,4-4 65,3-8 0,7-4 0</inkml:trace>
  <inkml:trace contextRef="#ctx0" brushRef="#br0" timeOffset="128347.7981">16678 9188 318,'1'6'73,"0"-1"0,0-1-52,-1-3-11,0 1-2,1-1-1,3 2-6,3 2-1,3 4 0,4 3 0,4 5 0,5 4 0,2 6 0,3 5 0,3 6 0,0 4 0,2 4 0,-2 2 0,2 5 0,0 0 0,-2 2 0,1-1 0,1-2 0,-2-5 0,-1-1 0,-1-6 0,-1-4 0,-2-5 0,-2-6 0,-3-4 0,-3-3 0,-3-5-11,-2-5-48,-4-2-15,-4-3-2,-3-4 1,-3-4 1,-4-6 2,-2-5 5,-1-8 64,-1-6 3,-1-7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E-5" units="1/cm"/>
        </inkml:channelProperties>
      </inkml:inkSource>
      <inkml:timestamp xml:id="ts0" timeString="2017-02-10T06:26:57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18398 7686 302,'1'0'60,"-2"-1"-40,1-3-10,-4-3-7,1-4-2,1 2-4,-2-2-1,1 1-1,0 1 0,-1-2 1,0 2 0,0-1 3,1 2 2,-1 0 2,1 4 1,0-4 1,0 3 1,-1 0 2,1 2 1,0-3 0,0 3-2,1 0 0,0 1-1,0-1-1,0 2-2,2 1-1,-2-1-1,2 1-1,0 0 3,2-1 0,0 1 1,3 0-1,2-1 0,4 1 0,4 0 0,3-1 0,2 0-2,4-1 0,0-1 2,0 2 1,-1-3 0,-3 1 1,-2-1 0,-4 2 0,-2-1 0,-3 2-1,-3-1-1,-1 1-3,-1 0 0,0 1 0,-1 0 0,1 0 0,-1 0 0,2 1 0,-3-1-1,2 2 0,-1-1-1,0-1 0,-1 3 0,0-3 0,0 1 0,1-1 1,-1 2-1,1 0 1,2 0 0,2 1-1,3 1 0,3-1-1,3-1 1,4 1-2,2 0 2,3-2-1,2 1 0,0-2 1,-1 0 0,0 0 2,-4-2-1,-2 2 2,-3 0 0,-4 0 1,-4 0 0,-2 0 1,-3 0 0,-1 0 0,-2 0 1,1 0-1,-2 0-1,0 0 0,0 0-1,0 0 0,0 0-2,0 0-1,0 0-2,0 0-3,0 0-5,0 0-7,0 0-16,0 0-21,0 0 1,0 0 0,0 0-11,0 2 2,0 0 4,0 1 8,1 1 44,-1 0 8,1-2 0</inkml:trace>
  <inkml:trace contextRef="#ctx0" brushRef="#br0" timeOffset="5587.2095">17330 7772 260,'4'-2'32,"1"1"-9,-1 0-5,1-4-4,-2 3 0,-2-2 1,2 1-1,-1 1-1,-1-1-4,1 0-3,-1 1 1,-1 1 0,0 0-3,0 1-3,0 0-2,0 0-1,0 0-1,0 0-2,0 0 0,0 0 0,0 0-1,0 0-1,0 0 1,0 0 1,0 0 0,0 0 1,0 0 0,0 0 0,0 0 1,0 0 0,0 0 0,0 0 1,0 0 2,0 0 3,1-1 0,2 0 2,0 1 0,1 1 1,4-1 1,1 2 0,3-2-2,2 1 0,3-1-2,1 0 1,2-1 0,1 1 0,1-1 0,-1-2 0,3 2 0,-1-1-1,0 1 0,1-2-1,0 2 0,0-1 1,-3 1-2,3 0 1,-2 0-1,-2 0 0,-1 0 0,-2 1 1,-2 0-1,-2 0 1,-1-2-1,-4 2 0,-1 0 0,-3 0 0,-1 0 0,-1 0 0,1 0 0,1-2 0,1 1-1,0 1 1,1 0 0,-1 0 0,0 0 1,-2 0 0,1 0 0,-2 0 0,-1 0 0,1 0 0,-2 0 0,0 0 0,0 0-1,0 0-1,0 0 0,0 0 1,0 0-2,0 0 2,0 0-1,0 0-1,0 0 2,0 0-1,0 0 0,0 0 0,0 0 0,0 0 0,0 0-1,0 0 0,0 0 0,0 0-1,0 0 0,0 0-1,0 0 0,0 0-2,0 0-2,0 0-2,0 0-4,0 0-9,0 0-23,0 0-10,0 0 2,0 0-4,0 0-5,-2 3 1,2 0 5,-2 0 24,2 1 32,-1 0 0</inkml:trace>
  <inkml:trace contextRef="#ctx0" brushRef="#br0" timeOffset="8071.525">21989 9176 235,'-1'-1'33,"0"0"-2,1-2-8,1 0-6,-1 1-3,1-4-4,1 1-3,-2-1-5,1-4-2,0 2-1,1-1 1,-2 0 1,0 3-1,0-2 2,2 2 0,-1 1 0,0 0 1,1 1-1,-1 1 1,3-1 1,1 3 0,3-1 0,1 2-1,3 0-1,4 0 1,1 2 0,4 1 0,2-1-1,2 3 0,1 1 1,2 0-1,1 0 1,0 0 1,2 1-1,1-1 0,1 1 0,0-1 0,0 0-1,1 0 0,-2 0 0,0-4-1,-2 3 2,-3-1 0,-2-1 0,-4 0 0,-5-2 0,-2 0 0,-4 0 1,-3-1-2,-3 0-2,-1 0-3,-3 0-6,1 0-12,-1 0-12,0 0-4,-1 0-24,1 2-7,-2 2 1,0 1 3,-1 1 5,0-1 12,-1-3 45,1-3 2,-3-6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E-5" units="1/cm"/>
        </inkml:channelProperties>
      </inkml:inkSource>
      <inkml:timestamp xml:id="ts0" timeString="2017-02-10T06:33:52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23336 15612 333,'-6'7'76,"-1"-1"1,3-2-52,0-2-25,1-3 0,1 0 0,1-4 0,1-1 0,0 0 0,0 0 0,1 4 0,-1-3 0,1 4 0,0-1 0,-1 2 0,0 0 0,0 0 0,0 0 0,0 0 0,0 2 0,-1 1 0,1 1 0,-1 2 0,0 3 0,-1 2 0,0 3 0,-1 3 0,0 2 0,-1 2 0,1 1 0,-1 5 0,0 1 0,1 3 0,-1 2 0,1 4 0,-1 0 0,1 2 0,0-1 0,0 1 0,1 1 0,0-1 0,-1-1 0,2 0 0,0 0 0,-1-1 0,2-2 0,-2-2 0,1-3 0,0-6 0,-1-3 0,1-4 0,-1-4 0,1-5 0,0-1 0,-1-4 0,2-2 0,-1 0 0,1-1 0,-1-2-84,-1 0 0,-1-2 1,-1-3 3,-1-1 3,0-1 5,-1-1 41,0 0 31,-2-1 0</inkml:trace>
  <inkml:trace contextRef="#ctx0" brushRef="#br0" timeOffset="821.1043">22860 16297 331,'3'8'73,"2"0"1,1 1-54,-1-2-7,2-2-13,2 1 0,-1 0 0,1 0 0,2 3 0,-1 0 0,0 1 0,0 3 0,1 0 0,-1 3 0,0 2 0,2 1 0,0 2 0,0 1 0,1 2 0,0-1 0,1 1 0,0 2 0,0-2 0,1 1 0,-1-1 0,0-2 0,-1-1 0,-1-1 0,-1-1 0,-2-5 0,-1-1 0,-1-2 0,-3-5 0,0 1 0,-1-4 0,-1 0 0,-1-2 0,-1 1 0,2-4 0,-1-2 0,2-2 0,0-3 0,2-5 0,2-4 0,1-2 0,3-6 0,2-3 0,3-2 0,2-2 0,1-3 0,3 0 0,0 0 0,1 1 0,0 2 0,-1 2 0,-2 3 0,0 5 0,-4 4 0,-2 3 0,-2 4 0,-5 3 0,0 5 0,-3 1 0,-1 4 0,-2 3 0,2 3-27,-3 3-59,-2 1 2,2 0 0,-2-1 3,-1 0 3,-1-1 7,-2-3 71,1-2 0,-2-4 0</inkml:trace>
  <inkml:trace contextRef="#ctx0" brushRef="#br0" timeOffset="1550.1969">22945 16952 335,'1'0'76,"-3"0"3,-1 2-58,-1-2-21,1 2 0,-1 3 0,4-1 0,0 2 0,1 3 0,1 4 0,2 2 0,-2 6 0,1 2 0,0 6 0,0 5 0,-1 3 0,0-1 0,0-1 0,-1-4 0,0-4 0,0-4 0,-1 2 0,1 0 0,1-3 0,-1 0 0,1-3 0,-1 0-46,1-4-36,-1-2 2,0-4 0,0-1 1,0-3 8,-3-4 4,1-7 61,-3-5 6,-3-10 0</inkml:trace>
  <inkml:trace contextRef="#ctx0" brushRef="#br0" timeOffset="1929.245">22861 16960 351,'0'2'76,"3"-2"-44,4-2-10,1 1-1,4-2-12,3 1-9,2-3 0,2 1 0,4 0 0,2-1 0,2-1 0,1 0 0,1 2 0,1 0 0,-1 0 0,1 1 0,-2 2 0,-3 1-10,-2 1-71,-4 0 2,-3 1 0,-6 3 1,-2-2 3,-5 1 3,-4 1 35,-3-1 37,-4 0 0</inkml:trace>
  <inkml:trace contextRef="#ctx0" brushRef="#br0" timeOffset="2266.2877">23024 17195 350,'-1'16'72,"-1"-4"-33,2-4-20,2-2-3,2-2-1,3-3-15,3-1 0,1 0 0,3 0 0,2 0 0,4-3 0,0 1 0,2-4 0,2 2-21,1-3-60,0-1 2,-2 0-3,0-1 3,-3 2 3,-4 0 6,-3 1 47,-3 2 23,-4-1 0</inkml:trace>
  <inkml:trace contextRef="#ctx0" brushRef="#br0" timeOffset="3870.9916">23972 13389 336,'8'9'73,"0"-1"0,5-2-60,2-4-5,5-1-1,3-1-6,3-3-1,3 2 0,1-2 0,0 0 0,0 1 0,-2 0-5,-3 0-5,-2 0-12,-2 1-29,-1 0-21,-3 1-1,-1 1 1,-3-1 1,-3 1 3,-2 0 5,-6 0 59,-4-2 4,-5 0 0</inkml:trace>
  <inkml:trace contextRef="#ctx0" brushRef="#br0" timeOffset="4120.0232">23982 13569 331,'-8'16'75,"5"-3"1,8-2-60,2-4-3,5-1-13,6-2 0,5-3 0,2-2 0,8-1-15,2-3-37,3 0-23,2-1-2,0-1 2,-1 0 1,0 0 4,-2-2 6,-2 0 55,-2-2 9,-3-2 0</inkml:trace>
  <inkml:trace contextRef="#ctx0" brushRef="#br0" timeOffset="4520.5741">24347 13219 333,'-16'2'75,"4"1"2,4 2-56,2-1-16,6 2-5,4 1 0,5 2 0,2 0 0,7 2 0,2 1 0,3 1 0,3 3 0,1 1 0,1 0 0,-1 2 0,-1 1 0,-2 2 0,-3 0 0,-3 3 0,-4 0 0,-5 1 0,-3 1 0,-6 1 0,-4 1 0,-6-1 0,-4-2 0,-6-1-75,-3 0-3,-6-2-1,1-3 1,-4-1 1,2-3 3,0-5 24,4 0 50,3-3 0,5-3 0</inkml:trace>
  <inkml:trace contextRef="#ctx0" brushRef="#br0" timeOffset="5658.2185">23084 17583 352,'-3'-3'75,"-3"-2"-20,5 2-38,-5-2-5,4 2-12,0 1 0,1 0 0,-1 1 0,0 1 0,1 3 0,0 1 0,1 2 0,0 1 0,2 3 0,0 2 0,0 1 0,-1-1 0,-1 4 0,0 7 0,0 4 0,-1 5 0,-1 7 0,-1 4 0,1-6 0,-2 4 0,-1 1 0,1-1 0,-2-2-41,1 0-37,-1-3 1,1-8 0,0-2 2,1-3 0,1-7 6,1-7 50,-1 3 19,1-3 0</inkml:trace>
  <inkml:trace contextRef="#ctx0" brushRef="#br0" timeOffset="6212.2887">22802 18025 408,'-5'-2'77,"2"1"-62,-1-1-5,3 1-9,1 1-1,-1 1 0,1 1 0,0-1 0,0 9 0,3 5 0,2 4 0,1 3 0,4 6 0,1-3 0,0-1 0,1 3 0,0 0 0,1 1 0,0-2 0,1-1 0,-2 0 0,1-1 0,-1-5 0,0 0 0,-1-6 0,1-4 0,-1-5 0,0-6 0,-1-6 0,2-5 0,0-6 0,3-9 0,1-4 0,1-4 0,1-1 0,0-2-12,-2 3-16,2 0-31,2-1-17,-1 2 3,1 0 4,0 5 2,-3 7-1,3-1 9,-2 5 59,-3 2 0,-1 7 0</inkml:trace>
  <inkml:trace contextRef="#ctx0" brushRef="#br0" timeOffset="6749.3571">22523 18508 388,'-11'0'80,"1"4"-45,0 3-27,2 4-8,-1 1 0,1 5 0,0 8 0,3 4 0,1 5 0,-1 2 0,1 5-57,0-5-24,1-2 2,0-7-2,2-4 6,-3-2 3,3-1 7,-1-3 64,1 4 1,0-2 0</inkml:trace>
  <inkml:trace contextRef="#ctx0" brushRef="#br0" timeOffset="7413.9415">22527 18806 375,'16'-23'78,"-2"-1"-20,0 2-58,0-1 0,-3 7 0,-1-1 0,0 3 0,-3 3 0,-2 5 0,-1 0 0,-1 2 0,-3 4 0,0 0 0,0 0 0,-1 1 0,0 0 0,0 2 0,-6 8 0,-1 4 0,0 2 0,1 4 0,0 1 0,4-4 0,3-3 0,2 1 0,1-4 0,2-2 0,2 0 0,3-3 0,1-3 0,5-4 0,-1-4 0,0-9 0,5-13 0,-1-6 0,0-6 0,0-7 0,-2-5 0,-6 4 0,0-2 0,-3-2 0,-2-1 0,0 1 0,-3 1 0,-2 1 0,0 2 0,-1 3 0,0 4 0,0 2 0,-1 9 0,0 4 0,0 3 0,0 7 0,1 5 0,-1 1 0,1 4 0,0 4 0,1 2 0,3 14 0,2 7 0,-1 9 0,1 11 0,0 9 0,-2-2 0,0 9 0,0 3 0,0 3 0,-1 2-3,2-1-74,0-3-1,1-3 3,0-6 2,0-6 0,-1-11 3,-1-9 10,-1-6 58,0-9 2,0-9 0</inkml:trace>
  <inkml:trace contextRef="#ctx0" brushRef="#br0" timeOffset="7620.4676">22657 18094 282,'-18'-7'1,"1"3"-1,1 0-74,0-1-2,-3-2 0,2-1 19,-4-6 57,2-2 0,1-8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7-02-10T06:46:45.8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E-5" units="1/cm"/>
        </inkml:channelProperties>
      </inkml:inkSource>
      <inkml:timestamp xml:id="ts1" timeString="2017-02-10T06:47:34.770"/>
    </inkml:context>
  </inkml:definitions>
  <inkml:trace contextRef="#ctx0" brushRef="#br0">3859 6196,'66'22,"66"-22,22 0,23 0,-89 0,22 0,-66 0,0 0,-44 0,44 0,-22 0,0 0,-22 0,23 0,-1 0,0 0,22 0,-44 0,22 0,22 0,-44 0,22 0,-22 0,44 0,-22 0,0 0</inkml:trace>
  <inkml:trace contextRef="#ctx0" brushRef="#br0" timeOffset="3743.9754">4586 6372,'0'22,"-22"22,-44 0,44-22,-44 44,66-66,-22 45,-22-1,22-22,22 0,-23-22,23 22,-22 0,0-22,22 22,-22-44,0 0,22 0,0-22,0 0,-44 22,44-23,0 23,0 0,0 0,0 22,0-22,0 0,22-22,0 44,0 0,0 0,-22-22,22 22,0 0,45 22,-67-22,22 44,88 0,-88 0,-22-22,44 0,-22 1,22 21,-44-44,22 22,-22-22,22 0,-22 22,22 0,0-22,0 22,-22-22,22 44,1-44,-23 0,22 0,-22 22</inkml:trace>
  <inkml:trace contextRef="#ctx0" brushRef="#br0" timeOffset="5975.7586">5799 6350,'22'0,"44"0,-22 0,-22 0,44 0,22 0,-43 0,87 0,-110 0,44-44,-44 44,0 0,0 0</inkml:trace>
  <inkml:trace contextRef="#ctx0" brushRef="#br0" timeOffset="7567.961">6063 6593,'22'44,"-22"-22,0 22,0 22,0-66,22 22,-22 44,0-22,23-44,-23 22,22 22,-22-22,0 23,22-1,-22-44,0 44,22-22,-22 0,0 22,0-22,0 0,0 0</inkml:trace>
  <inkml:trace contextRef="#ctx0" brushRef="#br0" timeOffset="10575.8429">6063 6504,'0'0,"22"0,23 0,-23 0,0 0,22 0,-44 0,22 0,-22 22,22 0,0 23,-22-23,22 22,-22-44,0 22,0 0,0 0,0-22,0 22,-22 44,22-66,-22 22,22 0,-22 0,0-22,22 0,22 0,22 0,-44 0,22 0,-22 0,44 0,-44 0,22 22,-22-22,22 0,-22 22,0-22,0 22,0 0,0 0,0 0,-22 1,0 21,22-44,-22 22,0 44,22-66,-22 22,22-22,0 22,-22-22,22 22,-22-22</inkml:trace>
  <inkml:trace contextRef="#ctx0" brushRef="#br0" timeOffset="11223.9252">6107 6989,'0'0</inkml:trace>
  <inkml:trace contextRef="#ctx0" brushRef="#br0" timeOffset="12007.5247">6107 6989,'0'0,"0"0,45 45,-45-23,0 22,22-22,-22 22,0 0,0 22,0-44,22 22,-22-22,22 22,0 0,-22-22,0-22,22 89,0-89,0 0,-22 44,22-22,-22 22,0-22,0-22,22 44,-22-22,0 0,22 44,-22-66,22 44,-22-22,22-22</inkml:trace>
  <inkml:trace contextRef="#ctx0" brushRef="#br0" timeOffset="26383.8501">8864 5402,'0'0,"22"0,0 0,-22 22,0 66,0-22,44 22,-22 1,-22-1,0-22,0 0,22 22,-22-44,22 45,0-23,0 0,-22 0,0-22,0 0,0 0,0 0,22 1,-22-23,0 0,0 0,44 0</inkml:trace>
  <inkml:trace contextRef="#ctx0" brushRef="#br0" timeOffset="27655.5118">8511 5600,'22'0,"66"0,-22 0,66 0,-21 0,65 0,-66 0,-21-22,21-22,-44 22,-22 0,0 22,0 0,-44-22</inkml:trace>
  <inkml:trace contextRef="#ctx0" brushRef="#br0" timeOffset="30095.8216">9856 5600,'0'0,"0"89,0 21,0 22,22 22,44 1,-44-45,-22-22,22 0,-22 23,22-45,-22-44,22 44,-22-44,0 0,0 0,22-22,44 0,23 0,-1-22,-22 22,0-44,0 0,-22 44,-22 0,-22 0,22-22,0 22,22-22,-44 0</inkml:trace>
  <inkml:trace contextRef="#ctx0" brushRef="#br0" timeOffset="30871.4201">9966 6350,'0'-22,"0"22,0-22,22-22,0 22,0 0,44 0,-44 0,0 0,-22 22,22 0,-22-22,45-1,-45 23,22-22,0 22</inkml:trace>
  <inkml:trace contextRef="#ctx0" brushRef="#br0" timeOffset="31703.5258">9900 5490,'0'0,"44"-22,0 22,22-22,0 0,0 0,-43 0,21 22,-22-22,-22 0</inkml:trace>
  <inkml:trace contextRef="#ctx0" brushRef="#br0" timeOffset="32768.1608">10672 4564,'0'22,"0"0,0 44,0-22,-23 0,1 1,22-1,-22-22,22 22,0 0,0-22,-44 0,44 0,0 0,0 0</inkml:trace>
  <inkml:trace contextRef="#ctx0" brushRef="#br0" timeOffset="35071.4535">7563 5997,'-22'0,"22"0,0 22,0 22,0 0,-22 23,0-67,22 22,0 22,0 0,0-22,22 0,-22 0,0 22,0-44,44 22,-44 0,0 0,0 0,0 22,22-22,-22 23,0-45,0 22,22 22,0-22,22 0,22-22,-66 0,66 0,-66 0,44 0,0 0,-22 0,23 0,-1 0,-22 0,-22 0</inkml:trace>
  <inkml:trace contextRef="#ctx0" brushRef="#br0" timeOffset="36567.1432">7629 6284,'0'-22,"22"0,-22 22,44 0</inkml:trace>
  <inkml:trace contextRef="#ctx0" brushRef="#br0" timeOffset="37855.307">7607 5909,'0'0,"44"0,22 0,-22 0,-22 0,44 0,-44 0,89 0,-23 0,0 0,-44 0,22 0,-44 0</inkml:trace>
  <inkml:trace contextRef="#ctx0" brushRef="#br0" timeOffset="38295.3629">8224 5909,'0'0,"-44"22,44-22,-22 44,0-44,22 22,-22 22,22-44</inkml:trace>
  <inkml:trace contextRef="#ctx0" brushRef="#br0" timeOffset="39183.4756">8180 6350,'22'22,"22"-22,66 0,-43-22,-1 22,22-66,0 44,-44 0,-22 22,0-22,-22 22,22 0</inkml:trace>
  <inkml:trace contextRef="#ctx0" brushRef="#br0" timeOffset="41359.752">8489 6063,'0'0,"22"0,0 0,0 0,-22 0,44 0,-22 0,-22 0,22 0,0 0,0 0,-22 0,22 0,0 22,0 0,0 1,-22-1,0-22,22 22,-22 0,0-22,22 22,-22-22,0 66,-22-22,-22 22,0-22,0 22,0 23,22-45,0 22,0-22,-44 44,66-44,0-44,-22 22</inkml:trace>
  <inkml:trace contextRef="#ctx0" brushRef="#br0" timeOffset="43143.4785">7519 6284,'66'0,"-44"0,0 0,22 0,-22 0,0 0,22 0,22 0,-44 0,22 0,-22 0,-22 0,23 0,43 0,-44 0,0 0,0 0,0 0</inkml:trace>
  <inkml:trace contextRef="#ctx1" brushRef="#br0">8008 8026 320,'0'3'73,"0"-1"2,0-3-63,0 1-2,0-2-3,-1 0 1,1 0-3,0 0-4,0 1-1,0-1-1,0 4-1,0 1 0,-2 4 0,1 4 1,0 4 0,-1 4 1,1 4 0,-2 3 0,0 5 1,-1 4-1,1 3 0,-1 4 2,-1 1 0,0 1 0,0 1 0,1-1-2,-1-4 0,2-3 0,-2-7 0,2-4 0,0-6 0,1-6 0,1-4 0,0-4 0,1-3 0,0-1 0,0-2 0,0 0 0,0 0 0,1-2 0,2 0 0,3-3 0,2 1 0,4-4 0,4 1 0,1-3 0,6 1 0,2-1 0,3 0 0,1 2 0,0-1 0,-1 2 0,-4 1 0,0-1-66,-4 2-13,-4-1-1,-4 0 0,-6-1 1,-1 0 2,-5-2 27,-5-2 50,-1-1 0,-3-5 0</inkml:trace>
  <inkml:trace contextRef="#ctx1" brushRef="#br0" timeOffset="247.0313">8035 8351 347,'8'0'75,"4"-4"0,1 0-62,5-3-12,1-1-1,-2-1 0,2 0-4,-1 0-33,2 1-38,-2 0 0,-1 1-1,-3-2 1,0-1 1,-5-2 2,-1-3 49,-5-2 23,-3-4 0</inkml:trace>
  <inkml:trace contextRef="#ctx1" brushRef="#br0" timeOffset="494.5628">7970 8050 351,'0'6'73,"6"-5"2,6-4-70,3-2-3,3-6 0,3 1 0,0 0-2,2 2-7,-1 1-14,-2 1-52,0 1-1,-2-1 0,-1 2 0,0-4 0,0-2 1,-2-3 33,0-3 40,1-4 0</inkml:trace>
  <inkml:trace contextRef="#ctx1" brushRef="#br0" timeOffset="778.0988">8479 7619 332,'8'-3'76,"1"-2"2,-2 1-63,-1 0-5,-1 0-10,-3-1 0,0 2 0,1 3 0,-3 3 0,-1 4 0,-3 5 0,0 6 0,-2 5 0,0 5-10,0 5-66,1 4-1,2 1 0,0 1-1,2-2 1,0-4 4,4-5 30,0-6 43,3-8 0,1-6 0</inkml:trace>
  <inkml:trace contextRef="#ctx1" brushRef="#br0" timeOffset="1288.1633">8690 8316 347,'-3'5'77,"2"-4"1,-1-1-69,2-3-9,-1 2 0,3 1 0,3 0 0,1 1 0,3-1 0,5 2 0,2-1 0,4-1 0,4 0 0,1 0 0,3 0 0,0-1 0,2-2 0,-2 1 0,-1 0 0,-1 0 0,-3-1-3,-1 1-66,-4 0-12,-3 0 0,-1 0 1,-4 0 3,0-3 4,-1-1 26,-3-1 47,1-2 0,-2-3 0</inkml:trace>
  <inkml:trace contextRef="#ctx1" brushRef="#br0" timeOffset="1894.2405">8994 8132 297,'-1'3'70,"1"-3"-19,0 0-30,0-2-5,0 1 0,1-1-2,-1 4-2,3 1-1,2 1-8,0 2-3,2 2 0,2-1 0,1 2 0,2 1 0,1 1 0,-1 0 0,3 1 0,-1-1 0,1 1 0,-1-1 0,1-1 0,0 1 0,-4-3 0,1 0 0,-2-2 0,-2 0 0,-2-3 0,0 1 0,-3-2 0,-1-1 0,0 0 0,-1 0 0,-1 0 0,1 1 0,0-1 0,-1 0 0,0 1 0,0-2 0,0 1 0,-3 2 0,0 2 0,-1 2 0,-3 3 0,0 0 0,-3 1 0,-1 2 0,-2 0 0,-1 3 0,0 0 0,-1 1 0,-1-1 0,3 1 0,1 0-67,2-3-19,2 0 1,3-3 1,5-4 2,2-4 5,5-5 47,4-4 30,4-4 0</inkml:trace>
  <inkml:trace contextRef="#ctx1" brushRef="#br0" timeOffset="4470.5676">9709 8019 310,'-2'-8'73,"2"-2"-32,-1 2-8,0-2-8,1 3-8,0 0-6,0 1-10,0 3-1,1 3 0,-1 1 0,1 6 0,1 3 0,0 5 0,1 5 0,1 3 0,-1 6 0,1 3 0,-1 0 0,0 2 0,0 0 0,-2-3 0,1-1 0,-1-2 0,0-3 0,-1-4 0,0-2 0,0-2 0,0-2-54,-1-4-24,1-2 0,0-2-1,1-4 79,1-5-77,1-2 2,-1-6 5,1-4 70,-1-3 0,-1 0 0</inkml:trace>
  <inkml:trace contextRef="#ctx1" brushRef="#br0" timeOffset="4759.6044">9536 8292 396,'-3'2'77,"2"-2"-54,4-2-8,1-2-15,5-4 0,4 0 0,2-1 0,6-1 0,2 0 0,4 0 0,2 2 0,4 0-13,0-1-48,2 1-15,1 0 0,-1-2-1,-1 0 2,-2-1 2,-4-3 13,-3-1 60,-2-4 0,-5 0 0</inkml:trace>
  <inkml:trace contextRef="#ctx1" brushRef="#br0" timeOffset="5160.1552">10224 7892 343,'3'2'78,"-2"1"0,1 0-66,-1-1-12,-1 0 0,1 3 0,0 3 0,0 0 0,2 5 0,-1 6 0,1 2 0,1 5 0,-1 3 0,0 2 0,-1 2 0,1-1 0,-1-2 0,-2-3 0,1-2 0,0-1 0,0-6-21,-1-5-58,0-1-2,0-5 1,0-6 0,0-5 3,0-3 4,0-8 53,0-7 20,0-5 0</inkml:trace>
  <inkml:trace contextRef="#ctx1" brushRef="#br0" timeOffset="5437.1904">10009 7849 377,'-9'6'80,"2"4"-26,4-1-54,3-4 0,4-1 0,2-1 0,8-7 0,2 0 0,3-5 0,4 1 0,2 1 0,2 0 0,3-1 0,0 1 0,0 0-61,1 1-21,0-2 0,0 2 1,-1-2 0,0-3 5,-3-1 28,0-2 48,-2-3 0,-4 0 0</inkml:trace>
  <inkml:trace contextRef="#ctx1" brushRef="#br0" timeOffset="5934.7536">10811 7770 401,'-4'2'78,"0"0"-57,1-2-10,1 0-11,1 0 0,0 0 0,1 1 0,1 3 0,0 3 0,1 4 0,0 6 0,0 4 0,1 5 0,-1 5 0,0 4 0,0 1 0,-2 2 0,0 1 0,-2-3 0,2-1 0,-3-3 0,2-4 0,-1-5 0,1-2 0,2-5 0,1-4 0,2-2 0,1-4 0,3-2 0,-1-2 0,6-2 0,2-2 0,2-2 0,4 0 0,1-1 0,1-1 0,3 0 0,-3 0 0,0-2 0,-2 0-75,-2-1-9,-4 1 0,-2-5 1,-5 1 2,-2-3 4,-2-2 50,-4-3 27,-2-1 0</inkml:trace>
  <inkml:trace contextRef="#ctx1" brushRef="#br0" timeOffset="6162.2825">10885 8013 364,'0'1'74,"4"-2"-44,3-2-12,3-3-4,3 1-9,0-3-6,2 1-13,-1-1-31,-1 2-29,0-3 0,-2 1 0,-2-2 0,-1-1 2,-2-2 3,-3-2 61,-3-1 8,0 0 0</inkml:trace>
  <inkml:trace contextRef="#ctx1" brushRef="#br0" timeOffset="6368.3086">10797 7806 346,'-9'5'77,"4"-3"0,5-4-66,4-4-11,6-3 0,4-5 0,6 1-32,-1-3-43,4-4-2,1 0 0,1 0 1,1-3 0,2 0 4,-3-2 46,-2-3 26,3 1 0</inkml:trace>
  <inkml:trace contextRef="#ctx1" brushRef="#br0" timeOffset="6645.8439">11284 7250 373,'2'0'82,"-1"0"-26,1-3-56,-2-1 0,0 3 0,-2 5 0,0 3 0,-3 9 0,-1 8 0,0 7 0,-3 4 0,-1 9-74,2 6-7,-1 4 1,4 4-1,0 1 1,5-2 2,3-5 41,4-2 37,3-5 0</inkml:trace>
  <inkml:trace contextRef="#ctx1" brushRef="#br0" timeOffset="9943.2626">9622 8679 297,'-5'-4'52,"-2"-2"-19,1 0-5,2 1-7,-2 0-2,2 3-1,1 1-3,-1 0-2,1 1-1,1 0-9,0-2-3,0 1 0,1 1 0,1 0 0,0 0 0,0 0 0,0 0 0,3 0 0,1-2 0,2 1 0,2-1 0,5-1 0,1 1 0,6-2 0,3 1 0,4-2 0,5-1 0,4-2 0,5-1 0,3-1 0,2 0 0,1 0 0,0-1 0,0 0 0,-2 1 0,-3 1 0,-2 1 0,-4-1 0,-3 3 0,-4-1 0,-4 2 0,-3 2 0,-4 1 0,-2 0 0,-3 1 0,-1-1 0,-2 0 0,0 1 0,-2 0 0,-1-1 0,-2 1 0,0-1 0,-1 2 0,-2 0 0,-1 0 0,0 2 0,-1-2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0,-1-2 0,1 1 0,0 0 0,-1-1 0,1 2 0,0 0 0,0 0 0,0 0 0,0 0 0,0 0 0,0 0 0,0 0 0,0 0 0,0 0 0,0 0 0,0 0 0,0 0 0,0 0 0,0 0 0,0 0 0,0 0 0,0 0 0,0 0 0,0 0 0,0 0 0,0 0 0,0 0 0,0 0 0,0 0 0,0 0 0,0 0 0,0 0-8,0-1-75,1 0 1,0 1 2,-2-2 1,-2 2 1,-2-4 4,-1 1 47,-4-3 27,0 1 0</inkml:trace>
  <inkml:trace contextRef="#ctx1" brushRef="#br0" timeOffset="12392.5736">10205 8751 343,'0'0'51,"0"0"-12,0 0-10,0 0-8,0 0-4,0 0-6,0 0-11,0 0 0,0 0 0,0 0 0,0 0 0,0 0 0,0 0 0,0 0 0,0 0 0,0 0 0,-1 2 0,-1 0 0,0 2 0,-1 3 0,-2 2 0,0 1 0,-1 4 0,-1 1 0,-1 3 0,1 1 0,-2 2 0,0 1 0,-1 2 0,0 1 0,0 0 0,-1 0 0,2 1 0,-2-2 0,0 1 0,-2 0 0,2 0 0,-2-1 0,-1-1 0,1 0 0,0-2 0,-1 1 0,-1-3 0,1-1 0,-2-1 0,1-3 0,1-1 0,-1-3 0,1 0 0,0-2 0,1-4 0,0 1 0,1-4 0,0-1 0,1-3 0,1 0 0,0-3 0,2-4 0,-1 0 0,2-2 0,0-1 0,0-4 0,1 3 0,1-4 0,0 0 0,1 1 0,3-1 0,1-1 0,1 2 0,4-1 0,2 1 0,1 1 0,2 2 0,3 0 0,-1 2 0,1 2 0,1 0 0,-1 2 0,0 1 0,0 2 0,0-1 0,0 2 0,-2 3 0,2 1 0,0 3 0,-1 0 0,0 2 0,0 2 0,0-1 0,0 1 0,2 2 0,-1 1 0,1-1 0,2 1 0,0 1 0,1 1 0,3 0 0,-2 1 0,1 1 0,-1 1 0,0 0 0,-2-1 0,-1 1 0,-2 0 0,0-1 0,-2-2 0,-1 0 0,-1-2 0,0 0 0,-1-1 0,0-1 0,-2 0 0,1-1 0,-1-1 0,-2 0 0,0-2 0,0 1 0,-1-2 0,1 2 0,-3-2 0,4 0 0,-3-2 0,1 2 0,-2-3 0,2 2 0,-2-1 0,2-1 0,-1 1 0,-1-1 0,2 0-45,0 0-42,-1 0 1,0-1 1,1-2 3,-3-4 4,2-2 30,-1-4 48,0-4 0,1-2 0</inkml:trace>
  <inkml:trace contextRef="#ctx1" brushRef="#br0" timeOffset="13760.7474">8933 6866 316,'-1'-9'70,"-1"0"-36,0 2-5,-1 0-7,-2 1-5,0 0-5,0 1-2,1 1-9,0 1-1,-1 2 0,1-1 0,2 1 0,-1 0 0,2 1 0,0 0 0,1 0 0,0 0 0,1 1 0,3 2 0,2-2 0,2 4 0,5-1 0,3 0 0,5-1 0,3-1 0,4-3 0,6-3 0,2 0 0,5-4 0,2-3 0,3-1 0,2-3 0,0 1 0,-1-3 0,-1 1 0,-4 0 0,-3 2 0,-5 2 0,-7 0 0,-6 3 0,-4 3 0,-5 1 0,-5 2 0,-2 1 0,-3 4-75,-2 2-7,-2 2 0,-3 0 2,0 3 1,-3-1 4,-1 1 37,-1-2 38,-1 1 0</inkml:trace>
  <inkml:trace contextRef="#ctx1" brushRef="#br0" timeOffset="14298.3155">9090 7084 296,'-3'-6'63,"3"2"-31,-1-3-13,0 6-1,1 1-5,-1 4-1,1 6-2,-1 4 0,1 5 0,0 3-2,0 3-1,0 4 0,0 4-1,0 2-6,2 3 0,-1 2 0,0 3 0,1 1 0,-1 0 0,1 0 0,-1-2 0,0-3 0,0-2 0,-1-4 0,2-4 0,-2-3 0,0-6 0,0-2-42,1-4-36,-1-4-1,0-6 0,1-1 1,-1-6 3,0-7 2,0-3 66,-1-7 7,0-6 0</inkml:trace>
  <inkml:trace contextRef="#ctx1" brushRef="#br0" timeOffset="15050.4111">9090 7172 287,'2'-6'64,"-2"0"-41,1-1 0,0-3-1,0 1-4,2-1-4,6 0-2,1 0-1,1 0 0,4 0-1,2-2-2,2 0 0,4 1-8,-2 0 0,4 1 0,-1 1 0,-1 3 0,-1 3 0,-2 3 0,-3 3 0,-2 6 0,-5 1 0,-2 3 0,-4 2 0,-2 3 0,-5-2 0,-3 3 0,-2-1 0,-4 0 0,-1-3 0,-3 0 0,-1-1 0,-1-1 0,0-2 0,0-2 0,2-2 0,1-2 0,3-2 0,2-2 0,3-1 0,2-2 0,2 0 0,3-3 0,4 1 0,2-1 0,4 1 0,4 0 0,1-1 0,5 3 0,1 2 0,0-2 0,0 5 0,0 0 0,-4 3 0,0 1 0,-4 1 0,-2 2 0,-4 1 0,-2 1 0,-3 1 0,-3 1 0,-3 2 0,-4-1 0,-3 2 0,-3-2 0,-4 3 0,-3-2 0,-2 0 0,-3-1 0,0-3 0,-2-2 0,1-1 0,1-5 0,2-2 0,2-3 0,5-1-72,-1-1-11,6-3 0,4 1 1,2-1 2,6-2 2,1-3 45,4-1 33,0-7 0</inkml:trace>
  <inkml:trace contextRef="#ctx1" brushRef="#br0" timeOffset="17865.2686">10266 7063 343,'-2'-4'50,"0"-1"-13,1 0-4,-1-1-8,1 1-6,0 1-15,0 1-4,0 2 0,-1-1 0,1 2 0,0 0 0,-1 6 0,-1 2 0,0 6 0,0 8 0,-1 4 0,0 8 0,-1 5 0,-1 3 0,0 5 0,2 0 0,-3-1 0,2-2 0,0-4 0,1-3 0,1-6 0,-1-3 0,2-6 0,1-3 0,-2-5 0,2-4 0,1-1 0,-1-4 0,1-2 0,0-5 0,0-1 0,1-6 0,-1-4 0,0-5 0,1-5 0,2-5 0,-2-4-2,1-4-1,2-3 2,-1-1 0,2-2 0,-1 3 2,1 0 0,0 5 0,0 1 1,2 5 1,-1 4-3,1 4 0,2 3 0,0 3 0,1 4 0,0 1 0,0 4 0,-1 4 0,0 3 0,2 4 0,-2 4 0,1 4 0,-1 4 0,1 5 0,0 2 0,0 5 0,1 0 0,-2 2 0,1 1 0,0 0 0,0 1 0,0-5 0,0 2 0,2-3 0,-1-2 0,0-2 0,-1-2 0,0-4 0,-3-2 0,2-3 0,-3-3 0,-2-2 0,-1-4-41,-1 0-41,-1-2-1,-1-2 2,-1-6 1,-5-1 4,-1-5 8,-2-4 68,-2-3 0,-2-5 0</inkml:trace>
  <inkml:trace contextRef="#ctx1" brushRef="#br0" timeOffset="18100.7985">10256 7394 395,'-2'3'77,"0"-1"-56,3-2-6,3-3-12,0-2-3,2-1 0,3-3 0,1 0 0,1-1-25,1 2-50,1-3-1,2 1 0,0-1 0,0 0 1,1-1 4,0-1 34,0-1 37,0-3 0</inkml:trace>
  <inkml:trace contextRef="#ctx1" brushRef="#br0" timeOffset="18476.3462">10694 6828 391,'1'-3'80,"-1"0"-40,0 1-40,0 1 0,0 1 0,-1 0 0,0 3 0,0 0 0,-1 4 0,1 3 0,0 4 0,-1 3 0,2 5 0,-3 4 0,0 1-48,-1 3-31,-1 1 0,0-4-1,-1 0 0,3-4 3,-1-6 9,4-7 68,2-8 0,3-6 0</inkml:trace>
  <inkml:trace contextRef="#ctx1" brushRef="#br0" timeOffset="20606.6167">10959 8636 264,'0'-7'41,"0"3"-3,1-2-6,1 1-4,-1 0-6,-1-1-3,0 2-2,1-2-2,-1 1 0,0 1-2,0 1-6,1 0-7,-1 1 0,0 2 0,0 0 0,0 0 0,0 0 0,0 0 0,-1 0 0,1 4 0,0 2 0,0 4 0,0 4 0,0 2 0,0 9 0,0 3 0,0 6 0,-2 3 0,2 4 0,-3 3 0,-1 2 0,1-1 0,-2 4 0,-1-3 0,0 0 0,-1-3 0,0-2 0,1-3 0,2-3 0,-1-8 0,2-2 0,1-6 0,0-6 0,2-2 0,0-5 0,0-3 0,0-7 0,0-2 0,1-7 0,0-5 0,-1-4 0,1-5 0,1-6 0,-1-4 0,1-2 0,1-3 0,0-2 0,1 0 0,0 1 0,0 2 0,2 4 0,-1 3 0,1 6 0,1 5 0,-2 5 0,2 5 0,0 4 0,-2 5 0,2 1 0,1 3 0,-1 5 0,1 3 0,0 4 0,1 3 0,-1 4 0,-1 4 0,2 3 0,-1 3 0,0 3 0,1 2 0,0-1 0,0 2 0,1-1 0,0-1 0,-1 0 0,0-3 0,1-2 0,-3-2 0,0-3 0,-1-3 0,1-4 0,-1-2 0,-2-5 0,-1-3-27,-2-2-58,-1-4 2,0-4 0,-3-1 1,-1-4 4,-3-4 5,0-3 73,0-2 0,-3-3 0</inkml:trace>
  <inkml:trace contextRef="#ctx1" brushRef="#br0" timeOffset="20828.6449">10890 9043 347,'-6'4'78,"3"-2"1,5-4-72,6-2-7,2-2 0,3-2 0,4-3 0,1-4-47,1 0-32,1 1 1,2-5-2,-1 1 2,0-1 1,-2 0 5,0-2 72,0-1 0,0-1 0</inkml:trace>
  <inkml:trace contextRef="#ctx1" brushRef="#br0" timeOffset="21077.1764">11232 8572 337,'-3'9'76,"2"-2"2,-1-1-58,1 0-20,0 0 0,-1 1 0,2 2 0,-1 2 0,0 3 0,-1 1-47,1-1-30,-1 3 0,1-1-1,0-1 1,2-1 1,-1-3 5,3-6 63,1-3 8,4-7 0</inkml:trace>
  <inkml:trace contextRef="#ctx1" brushRef="#br0" timeOffset="21787.7667">11560 6859 303,'-7'-6'59,"3"1"-5,1 3-10,2 0-9,1 0-19,0 2-16,0 0 0,0 0 0,-1 1 0,2 3 0,0 3 0,1 5 0,2 7 0,1 6 0,1 7 0,1 11 0,2 8 0,-1 12 0,2 8 0,0 12 0,0 6 0,1 11 0,-1 7 0,0 3 0,1 5 0,-2-1 0,-1-2 0,-1-3 0,-1-5 0,-2-8 0,1-6 0,-2-8 0,0-7 0,0-9 0,0-7 0,1-8 0,0-5 0,-1-9 0,0-6 0,1-7 0,-1-6 0,1-6 0,-2-5 0,-1-3 0,3-7-87,-1-4 0,0-3-1,1-7 3,-1-8 2,2-4 4,-1-6 77,2-7 2,0-5 0</inkml:trace>
  <inkml:trace contextRef="#ctx1" brushRef="#br0" timeOffset="22276.8288">12298 7557 371,'-6'-2'79,"-3"-6"-31,2 2-35,0-2-13,0 0 0,-1 3 0,-1 4 0,0 4 0,-1 3 0,-2 5 0,-2 6 0,0 7 0,-2 7 0,-1 8 0,-1 5 0,1 7 0,0 3 0,3 0 0,2 0 0,2 0 0,1-5 0,5-5 0,2-4 0,4-5 0,2-4 0,4-6 0,3-4 0,4-5 0,2-6 0,4-4 0,2-2 0,2-6 0,-1-2 0,3-3-4,-2-3-80,-2 0-1,-2 0 0,-4-3 3,-3 1 2,-5-2 5,-3 1 59,-3-2 16,-3 2 0</inkml:trace>
  <inkml:trace contextRef="#ctx1" brushRef="#br0" timeOffset="22539.3621">12184 8018 397,'-1'2'84,"4"-8"-54,2-1-30,4-5 0,5-2 0,2-1 0,2 3 0,3-1 0,1 0 0,0-4-37,0 3-48,-1-1 1,-1-2-1,-3 1 0,0-1 3,-1-2 29,-1 0 53,-2 0 0,-1-3 0</inkml:trace>
  <inkml:trace contextRef="#ctx1" brushRef="#br0" timeOffset="31283.9725">3689 7344 289,'-3'-2'34,"-2"2"-7,3 0-8,0-1-2,0 1-4,1 0-2,-2 1-2,2-1 0,-1 1 0,0 1-1,-1 0-1,2-2 0,-2 3-2,0 0 0,3-3 0,-3 4-2,0-1 1,3-2-1,-2 4 0,1-2-1,0 0 1,1 0-1,0 1 1,1-1 0,2 1 0,2 2 1,3-1 0,2 0-4,4 0 0,4 1 0,2-2 0,3 1 0,5-2 0,2 0 0,3 0 0,1-3 0,1 0 0,2 0 0,0-2 0,2 1 0,-1-1 0,1 1 0,-1-2 0,0 2 0,-1-2 0,-2 2 0,-1-1 0,-5-2 0,-2 3 0,-4-2 0,-4 0 0,-3 1 0,-4-1 0,-4 3 0,-2-2 0,-2 0 0,-3 1 0,1 1 0,-1 0 0,-1 0 0,0 0 0,0 0 0,0 0 0,0 0 0,0 0 0,0 0 0,0-2-62,-1 1-18,-1-2 0,2 3 1,0-2 3,0 2 2,0-2 14,-1 0 60,-1-2 0,0-2 0</inkml:trace>
  <inkml:trace contextRef="#ctx1" brushRef="#br0" timeOffset="32298.1013">4217 7491 369,'0'0'43,"0"0"-11,0 0-9,0 0-7,0 0-5,-1 1-3,1 0-3,-1 3-1,-3 1-4,0 1 0,-2 3 0,-3 2 0,1 2 0,-2 0 0,-1 3 0,-2 2 0,1 0 0,-3 0 0,0 1 0,-1-1 0,1 0 0,-1 0 0,-1-2 0,2-1 0,-2-3 0,3-2 0,0 0 0,1-3 0,0-2 0,1-2 0,1-1 0,0-1 0,2-2 0,-1-1 0,1-1 0,0-3 0,2-1 0,-1 1 0,0-4 0,1-1 0,1 1 0,-1-4 0,1 1 0,-1 0 0,1-1 0,0 2 0,2-1 0,0 1 0,1 2 0,3 0 0,0 3 0,4 0 0,2 2 0,1 1 0,3 1 0,1 0 0,2 3 0,1 0 0,0 3 0,4 0 0,-3 1 0,1 3 0,1 0 0,-1 0 0,0 4 0,0-3 0,0 3 0,-1 0 0,-1 1 0,-1 0 0,1-2 0,-1 1 0,-1 0 0,1 1 0,-1-2 0,0 1 0,0-1 0,0-2 0,-1 3 0,1-4 0,-2 2 0,1-4 0,0 1 0,-2-1 0,0-2 0,-2 1 0,0-2 0,0-1 0,-1 1-66,2-3-15,-2-1-1,1 0 0,0-4 2,1-3 3,0-2 34,3-5 43,0-3 0,4-3 0</inkml:trace>
  <inkml:trace contextRef="#ctx1" brushRef="#br0" timeOffset="33044.1958">5262 7517 340,'-2'-2'72,"-1"-2"-45,0 0-3,0-2-7,-1 2-2,2-1-4,-1 1-6,0 1-5,1 1 0,2 1 0,0 0 0,1 0 0,3 1 0,3 1 0,2-1 0,4 0 0,3 1 0,3 0 0,3 1 0,2-1 0,0 1 0,1 1 0,-1-1 0,0 0 0,-1 0 0,-2 1 0,-2-3 0,0 1 0,-3-1 0,-1 0 0,-1-1 0,-2 1 0,-1 3-44,-2-2-37,-1 0 0,-2 1 1,-3-1 0,0-2 4,-2 0 7,-3-2 69,-1-1 0,-1-1 0</inkml:trace>
  <inkml:trace contextRef="#ctx1" brushRef="#br0" timeOffset="33534.7583">5366 7752 395,'2'-2'80,"0"-1"-57,0-1-10,0-3-13,0 3 0,0-1 0,0 2 0,0-1 0,0 3 0,-2 0 0,0 1 0,1 1 0,-1 4 0,1 1 0,0 4 0,-1 4 0,0 2 0,-1 4 0,0 3 0,1 2 0,-1 3 0,1 1 0,-2 1 0,0 2 0,2 1 0,0-1 0,-2 0 0,1 0 0,1-5 0,-2 0 0,2-6 0,-1-1 0,0-7 0,1-4-35,0-5-50,0-1 1,0-4 0,0-2 3,2-4 3,0-3 14,0-4 64,3-4 0,0-3 0</inkml:trace>
  <inkml:trace contextRef="#ctx1" brushRef="#br0" timeOffset="34308.8566">5393 7768 376,'-5'-5'78,"1"0"-45,-2 0-9,3 1-24,1-5 0,1 1 0,3 0 0,2-3 0,2 3 0,1-1 0,2-1 0,2 0 0,0 0 0,2 0 0,1 1 0,0 2 0,-1-1 0,0 4 0,-1 0 0,-1 4 0,0 0 0,-2 4 0,1 1 0,-2 3 0,0 2 0,-3 2 0,0 3 0,-3 0 0,-2 0 0,-1 1 0,-3-2 0,-3 1 0,0-2 0,-2-3 0,-1 0 0,1-3 0,-1-1 0,1-2 0,0-2 0,1-1 0,4-1 0,-2-1 0,3 0 0,1 0 0,0-1 0,1 0 0,2 0 0,1-2 0,1 2 0,2-1 0,2 3 0,0-2 0,3 4 0,0-1 0,1 3 0,-1 2 0,1 2 0,-2 1 0,-1 3 0,-1 1 0,-2 1 0,-1 2 0,-3 1 0,-1 2 0,-1-1 0,-3 1 0,-2 0 0,-2-1 0,-3 0 0,0-2 0,-3-2 0,-2-2 0,1-3 0,0-2 0,0-3 0,2-2 0,1-4 0,2-2 0,0-2 0,3-1 0,0-2-16,2-1-68,1-2 0,2 0 0,3-1 2,1-1 1,3-2 4,1 1 74,2-3 3,1 1 0</inkml:trace>
  <inkml:trace contextRef="#ctx1" brushRef="#br0" timeOffset="34942.437">5442 7800 406,'0'0'79,"-2"-1"-57,-1 1-18,1 0-4,-1 1 0,0 2 0,3 0 0,-2 5 0,2 3 0,-1 5 0,0 4 0,1 5 0,0 7 0,-1 4 0,-1 7 0,-2 2 0,0 4 0,-2 3 0,-2 1 0,-1 0 0,-2-3 0,0 0 0,0-5 0,0-1 0,1-2 0,-1-4 0,2-5 0,1-3 0,0-4 0,2-5 0,2-6 0,0-4 0,2-3 0,1-7-87,3-1 0,-1-6 0,5-5 1,-1-7 3,3-4 3,0-6 80,4-4-1,1-7 1</inkml:trace>
  <inkml:trace contextRef="#ctx1" brushRef="#br0" timeOffset="38044.331">8077 10357 329,'-4'5'74,"-1"1"1,1-3-61,2 0-3,0-1-3,1-2-8,1 0 0,0 0 0,-2 2 0,2 1 0,-1 0 0,-1 3 0,0 3 0,0-2 0,0 4 0,-1-2 0,0 2 0,1-1 0,0 2 0,-1-2 0,1 2 0,1 0 0,-2 1 0,2 3 0,-1 1 0,0 4 0,2 2 0,-1 5 0,1 0 0,-2 4 0,1 0 0,-1 2 0,-2 0 0,0 0 0,-1-2 0,0-1 0,0-3 0,0-3 0,1-3 0,0-4 0,2-4 0,-1-3 0,2-4 0,-1-1 0,2-4 0,-1 0 0,1 0 0,0-2 0,0 0 0,0 0 0,0 0 0,0 0 0,0 0 0,0 0 0,0 0 0,0 0 0,0 0 0,0 0 0,0 0 0,0 0 0,0 0 0,0 0 0,0-2 0,0 0 0,0 1 0,0 0 0,0 1 0,0 0 0,0 0 0,0-3 0,0 2 0,0-1 0,1 2 0,-1-3 0,0 3 0,0 0 0,0 0 0,0 0 0,0 0 0,0-1 0,-1-1-31,0-2-55,0 2 1,1-3 1,1 1 3,1 0 3,1-4 12,2-2 66,1-3 0,0-2 0</inkml:trace>
  <inkml:trace contextRef="#ctx1" brushRef="#br0" timeOffset="38630.4053">7898 10203 343,'-4'1'78,"0"6"-9,1-3-48,-1 2-21,1-2 0,2 0 0,-1-5 0,2 1 0,0 0 0,0 0 0,0 0 0,3 0 0,2 0 0,4-2 0,5 2 0,2-1 0,5 0 0,5-1 0,3 4 0,3-1 0,1 2 0,2 1 0,0 1 0,1 1 0,0 0 0,-1-1 0,-2 0 0,-2-1 0,-4 0 0,-4-3 0,-5 2 0,-4-2 0,-5 1 0,-2-1 0,-4-1 0,-2 0 0,-1 0 0,0 0-7,0 0-76,0 1 0,0 1 1,1 0 3,0 0 2,3-1 3,-3-2 48,5 0 26,0-2 0</inkml:trace>
  <inkml:trace contextRef="#ctx1" brushRef="#br0" timeOffset="39038.4572">8697 10569 390,'-4'3'77,"3"-3"-54,3 2-3,5-2-19,3 0-1,4-2 0,3 2 0,4-2 0,3 1 0,3-1 0,2 0 0,1-1 0,2 0 0,-2 1 0,1-2 0,-3 1 0,-1 2 0,-5-2 0,-2 0 0,-4 3-73,-4-3-9,-4 3-1,-2-2 3,-3 2 1,-3-5 5,0 2 34,-3-3 40,0-3 0</inkml:trace>
  <inkml:trace contextRef="#ctx1" brushRef="#br0" timeOffset="39500.5159">9009 10354 401,'-5'-4'80,"3"1"-52,-1 0-26,3 4-2,1 1 0,3 2 0,1 2 0,2 0 0,2 3 0,1 1 0,0 1 0,1-1 0,0 0 0,0 1 0,1-1 0,-2 0 0,2 0 0,-2 0 0,1 0 0,-2-1 0,0 1 0,-1-2 0,-3 1 0,0-1 0,-2 0 0,-2 0 0,0 1 0,-2-1 0,-1 0 0,-2 1 0,0 1 0,-3-1 0,0-1 0,0 2 0,-3-1 0,0 2 0,-1-1 0,0 1 0,-2 0 0,1 1 0,-2 0 0,2 0 0,-1-2 0,2 1-49,0-1-38,4-3 0,2-1 1,2-3 3,4-3 4,4-6 39,2-3 40,6-4 0</inkml:trace>
  <inkml:trace contextRef="#ctx1" brushRef="#br0" timeOffset="39908.5675">9505 10251 359,'-1'-1'79,"-3"0"-6,1 1-73,1-2 0,1 2 0,-1 2 0,2 0 0,-2 7 0,2 3 0,-2 4 0,1 6 0,-1 5 0,0 3 0,1 3 0,-2 1 0,1 1 0,-2-1 0,1-2 0,0-1 0,-1-3 0,-3-1 0,3-4 0,-1-5 0,1-2-20,0-6-63,1-2-2,2-7 2,1-5 83,1-4-82,1-8 4,3-6 3,-1-4 70,1-7 5,1-4 0</inkml:trace>
  <inkml:trace contextRef="#ctx1" brushRef="#br0" timeOffset="40196.1042">9475 10224 419,'-2'2'83,"3"1"-74,2 0-9,2-1 0,2-1 0,3-1 0,2-2 0,0-2 0,4 0 0,0-2 0,1 0 0,1 0 0,-1 0 0,-1-1 0,1 1 0,-1 0 0,-3 0 0,0 1-30,-3-1-57,-3 3 1,-2 0 0,-1 2 2,-2 4 4,-3-1 22,-1 3 58,-3 1 0,0 2 0</inkml:trace>
  <inkml:trace contextRef="#ctx1" brushRef="#br0" timeOffset="40410.1312">9535 10400 345,'-6'13'81,"3"-4"1,3-2-79,4-4-3,2-3 0,4-1 0,2-1 0,1-1 0,2-1-47,1 0-34,-1-1-2,0-1 1,1 2 0,-2-3 3,1-2 22,0 0 57,0-2 0,3-2 0</inkml:trace>
  <inkml:trace contextRef="#ctx1" brushRef="#br0" timeOffset="40796.1804">9964 10238 353,'-1'0'80,"0"0"-2,1 0-78,0 0 0,0 2 0,0 2 0,0 3 0,-1 4 0,0 2 0,0 2 0,1 3 0,-1 4 0,-1 2 0,-1 3 0,-1-1 0,1 4 0,-1-3 0,0 2 0,-2-3 0,2 0 0,-1-3 0,0-3 0,1-3 0,0-3 0,1-2 0,1-6 0,0-3-73,1-6-15,-1-6 1,2-6 0,0-5 1,3-6 2,-1-4 78,0-4 6,1-2 0</inkml:trace>
  <inkml:trace contextRef="#ctx1" brushRef="#br0" timeOffset="41106.7198">9870 10215 348,'-3'3'82,"1"-3"-1,-1 2-81,2-1 0,0-1 0,1 0 0,0 0 0,2-1 0,-2-1 0,4-1 0,-1-2 0,3-1 0,1 1 0,1-3 0,4 1 0,1 2 0,3-2 0,1 3 0,1-2 0,2 1-7,-1 1-78,1 0 0,-1-1 0,-2 1 1,-1 1 2,-2-3 5,0 1 71,-1-2 6,-1 0 0</inkml:trace>
  <inkml:trace contextRef="#ctx1" brushRef="#br0" timeOffset="41492.7688">10400 9918 368,'-4'0'84,"0"0"-25,1 0-59,1 0 0,1 0 0,1 0 0,0 0 0,0 0 0,0 1 0,0 0 0,-1 3 0,0 2 0,0 3 0,0 2 0,-1 4 0,-2 2 0,1 2 0,-1 4 0,-1-1 0,1 1 0,-1 1 0,1-2 0,0-1-88,1-1 1,1-1-1,2-3 1,4-1 3,-1-6 7,5 0 77,1-7 0,2-2 0</inkml:trace>
  <inkml:trace contextRef="#ctx1" brushRef="#br0" timeOffset="42888.4461">8276 11173 356,'-2'-1'80,"-2"0"-5,0 0-75,-1-1 0,-1 2 0,0 0 0,0 4 0,2 5 0,0 6 0,1 4 0,0 7 0,1 4 0,0 5 0,0 3 0,-1 4 0,0-2 0,0 3 0,-3-4 0,-1-2 0,1-4 0,-1-5-47,-1-6-35,0-4 0,1-6 1,-1-6 2,3-6 2,0-7 14,-1-6 63,1-5 0,0-4 0</inkml:trace>
  <inkml:trace contextRef="#ctx1" brushRef="#br0" timeOffset="43174.9825">7966 11319 366,'0'2'80,"4"-1"-15,2-3-65,6-1 0,4-5 0,3-1 0,5-4 0,1 1 0,4-2 0,2-1 0,1 1 0,1 0 0,2 0 0,-1 2 0,-1-2-58,0 2-25,0 0 2,-1 1 1,-1-3 1,-1 3 4,-4-3 20,-1 1 55,-2 0 0,-5-1 0</inkml:trace>
  <inkml:trace contextRef="#ctx1" brushRef="#br0" timeOffset="43508.5248">8680 10918 361,'8'-4'79,"-2"-1"-8,-3 3-71,-1 1 0,-3 4 0,-1 3 0,-1 3 0,0 4 0,-1 3 0,-3 5 0,1 0 0,-1 5 0,0 2 0,-2 1 0,1 4 0,-2 0 0,0-1-78,0 1-6,1-2 0,0-5 1,-1-5 2,3-5 4,2-5 53,1-6 24,4-8 0</inkml:trace>
  <inkml:trace contextRef="#ctx1" brushRef="#br0" timeOffset="43868.0705">8720 11389 357,'-11'14'78,"2"-3"-2,3-3-76,3 0 0,2-3 0,4-1 0,5-3 0,3 2 0,5-3 0,6 0 0,4-1 0,5-2 0,6 1 0,2-2 0,3 0 0,2 0 0,-2-2-54,0 1-30,0-1-1,-2-1 2,-2-1 2,-3-3 3,-2-3 32,-3-1 46,-3-5 0,-2 1 0</inkml:trace>
  <inkml:trace contextRef="#ctx1" brushRef="#br0" timeOffset="44352.132">9232 11143 387,'-11'4'80,"2"7"-36,4-1-44,2 0 0,3 1 0,5-2 0,2-3 0,3 2 0,4 0 0,1 0 0,2 1 0,1 1 0,0-1 0,2 0 0,-1 0 0,0-1 0,-2 2 0,2-2 0,-4 1 0,-1 0 0,0-1 0,-3-1 0,-1 3 0,-2-3 0,-3 0 0,-1 2 0,-3 0 0,-2 0 0,-2 2 0,-2 1 0,-1 0 0,-7 3 0,1 1 0,-4 2 0,-4 1 0,-1 2 0,-2-1 0,-2-1 0,1 2 0,2-3 0,1-3-7,3-1-79,4-3 1,3-3 0,5-3 2,4-2 2,6-5 5,3-3 68,4-2 8,6-3 0</inkml:trace>
  <inkml:trace contextRef="#ctx1" brushRef="#br0" timeOffset="45062.2219">10157 11333 340,'6'-2'83,"0"-1"0,-2 1-78,-1 0-5,-3-1 0,0 1 0,-4 2 0,-2 0 0,-2 2 0,-4 3 0,-1 6 0,-4 1 0,-3 4 0,-2 5 0,-3 2 0,-2 5 0,-2 1 0,2 0 0,-1-2 0,1-3-80,3-4-3,3-7 1,5-6 2,3-9 2,6-7 5,0-7 38,5-4 35,2-5 0</inkml:trace>
  <inkml:trace contextRef="#ctx1" brushRef="#br0" timeOffset="45297.7521">9828 11339 349,'2'0'80,"0"0"1,3 1-80,2 2-1,4 0 0,3 2 0,2 1 0,3 1 0,2 3 0,2 2 0,-2 0 0,2 2 0,-1 0 0,-2 3 0,0-2-48,-1-1-35,-1 0 0,-1-4 1,-1-2 1,-2-4 3,0-4 22,-3-5 56,-1-5 0,-3-5 0</inkml:trace>
  <inkml:trace contextRef="#ctx1" brushRef="#br0" timeOffset="45559.2852">10011 11193 362,'-6'4'80,"4"6"-11,3 5-69,1 4 0,3 4 0,-1 5 0,2 3 0,-1 3 0,0 5 0,-1-1 0,0 0 0,0-1-69,-1-1-12,0-3 0,0-5 0,1-6 2,0-5 3,2-8 32,2-8 44,2-8 0,3-7 0</inkml:trace>
  <inkml:trace contextRef="#ctx1" brushRef="#br0" timeOffset="45856.3229">10429 11200 389,'2'-2'82,"-1"5"-42,-1 2-40,-2 3 0,0 3 0,-2 4 0,1 4 0,-1 5 0,0 4 0,-1 2 0,1 1 0,0 2 0,1-3 0,-1-1 0,1-6 0,0-3 0,2-6-31,-2-5-54,3-4 0,2-6 1,0-5 2,2-3 4,2-6 12,0-6 66,0-3 0,1-6 0</inkml:trace>
  <inkml:trace contextRef="#ctx1" brushRef="#br0" timeOffset="46091.8529">10414 11096 373,'-1'-10'83,"1"2"-28,3 2-55,2 1 0,5-4 0,2 1 0,3-2 0,3-2 0,3 1 0,0-1 0,-1 0 0,1 3 0,-2 0 0,-2 2-7,-2 1-79,-1 1 0,-5 3 1,-2 0 1,-2 2 2,-2 0 6,-2 3 71,-4 1 5,0 2 0</inkml:trace>
  <inkml:trace contextRef="#ctx1" brushRef="#br0" timeOffset="46285.8775">10475 11231 355,'-8'20'78,"6"-4"0,3-7-78,6-6 0,4-3 0,3-4 0,2-3-61,1-2-17,2 0 0,0-2-2,0-2 1,1 2 2,0-3 19,1 0 58,3-2 0,1-4 0</inkml:trace>
  <inkml:trace contextRef="#ctx1" brushRef="#br0" timeOffset="46581.9151">11073 10930 407,'-3'5'84,"1"3"-64,-2-1-20,0 5 0,1 2 0,-2 5 0,1 4 0,2 2 0,-1 5 0,-1 2 0,0 0 0,0-1 0,0-3 0,1-2 0,-2-4 0,2-2 0,1-6-60,1-3-26,-1-3 0,4-6 2,-1-5 2,3-3 4,-1-8 43,3-5 35,-3-3 0</inkml:trace>
  <inkml:trace contextRef="#ctx1" brushRef="#br0" timeOffset="46822.9456">10922 10903 415,'-8'0'85,"3"4"-74,3 3-11,3-2 0,5 0 0,2-1 0,5-6 0,4-2 0,2 0 0,1-2 0,3 0 0,0-3 0,0 1 0,1-1-62,0 0-24,0 0-1,1-2 2,0-1 2,0-3 5,3-3 48,0-4 30,2-5 0</inkml:trace>
  <inkml:trace contextRef="#ctx1" brushRef="#br0" timeOffset="47091.9799">11546 10397 375,'-6'9'80,"1"0"-24,-1 2-56,2 4 0,0 3 0,1 3 0,1 5 0,-1 3 0,-1 4-58,0 3-22,0 1 1,0-3-1,1-1 0,3-3 1,3-4 24,2-5 55,5-3 0,2-5 0</inkml:trace>
  <inkml:trace contextRef="#ctx1" brushRef="#br0" timeOffset="47478.0289">11925 10325 366,'-1'-7'80,"-1"8"-15,2 6-65,0 8 0,0 8 0,-2 13 0,-2 8 0,-2 13 0,-3 12 0,-3 10 0,-1 10 0,-3 7 0,-3 3 0,0 5 0,-1-2-48,0-4-34,0-5-2,1-8 3,1-9 0,1-12 3,3-11 21,2-14 57,2-10 0,2-11 0</inkml:trace>
  <inkml:trace contextRef="#ctx1" brushRef="#br0" timeOffset="47927.0859">12630 10701 293,'8'-11'80,"-7"2"-80,-7 2 83,-6 4-28,-7 6-55,-4 4 0,-5 8 0,-5 7 0,-2 7 0,-1 7 0,-1 7 0,0 5 0,3 4 0,3 2 0,4 2 0,5-1 0,6-2 0,6-4 0,6-3 0,7-6 0,6-4 0,6-7 0,4-4 0,6-7 0,4-5 0,4-7 0,5-4-53,0-5-33,1-5-1,1-4 2,-2-4 2,-3-3 4,-7-2 41,-4-2 38,-7-1 0</inkml:trace>
  <inkml:trace contextRef="#ctx1" brushRef="#br0" timeOffset="48125.611">12255 11182 407,'-9'8'81,"12"-5"-58,12-5-28,11-6-72,12-4-2,10-9-2,7-7 0,11-9 0,6-6 1,5-13 53,6-11 27,4-12 0</inkml:trace>
  <inkml:trace contextRef="#ctx1" brushRef="#br0" timeOffset="65651.3366">4749 15571 378,'-10'6'79,"0"-3"-39,2 0-26,1-1-14,0-2 0,3 0 0,1 0 0,1-2 0,0 0 0,1 1 0,1 0 0,0-1 0,3 4 0,0-1 0,3 2 0,3 1 0,2 0 0,4 0 0,3-1 0,2 0 0,6-2 0,2 1 0,4-4 0,1-1 0,3 0 0,0-2 0,1-1 0,0 1 0,-2 0 0,-3 1 0,-1 2 0,-4 2 0,-3 2 0,-4 1 0,-2 2 0,-4 1 0,-6-2 0,-1 3 0,-2-3 0,-4 1 0,0-1-74,-1-1-8,-1-2 1,-3-2 1,-1-5 3,-2-2 4,0-3 29,-3-5 44,-2-1 0,0-1 0</inkml:trace>
  <inkml:trace contextRef="#ctx1" brushRef="#br0" timeOffset="66085.3917">4790 15601 354,'-10'3'76,"0"-1"-45,2 0-2,0-1-8,3 0-21,-2 0 0,3-1 0,2 1 0,0-2 0,0 1 0,2 0 0,2 0 0,3 1 0,2-1 0,3 3 0,5 0 0,5 0 0,2-1 0,5 1 0,4 0 0,1-2 0,3-1 0,-1 1 0,0 1 0,-2-1 0,-2 0 0,-2 1 0,-4-1 0,-2 2 0,-4-1 0,-1 1 0,-4-1-70,-2 0-14,-4 0 1,-1-2 1,-3-2 2,-2-2 5,-2-5 38,-2-1 37,-1-7 0</inkml:trace>
  <inkml:trace contextRef="#ctx1" brushRef="#br0" timeOffset="72124.1586">5424 15484 241,'-8'-1'52,"0"1"-4,4-1-8,-2 1-6,3 1-9,2-1-6,0 0-5,-1 1-4,2-1-3,0 0 0,0 0 0,0 0 0,2 2-7,-2-1 0,1 2 0,0 0 0,2-1 0,3 2 0,1 1 0,1-1 0,4 0 0,2 0 0,2 0 0,3-1 0,3 0 0,2 0 0,1-2 0,1 2 0,1-2 0,1 2 0,-2 1 0,0 1 0,0-1 0,-3 2 0,0 0 0,-3 0 0,-2-1 0,-1 1 0,-2-1 0,-2-1 0,-3-1 0,-1 1 0,-2-2 0,-3 0 0,0-2 0,-3-1 0,0 0 0,-1-3 0,-2-4-66,-1-1-16,-3-2 0,0-2 1,-3 1 4,-1 2 6,-1 0 19,-2 1 52,-4 4 0,0 1 0</inkml:trace>
  <inkml:trace contextRef="#ctx1" brushRef="#br0" timeOffset="72490.7051">5511 15679 347,'-6'4'69,"1"-3"-45,1 0-5,-1-3 0,2 0-6,2 0-3,0 2-2,-1-2-6,4 2-2,-1-1 0,3 2 0,4-1 0,2 2 0,3 0 0,4 0 0,2 1 0,5-2 0,2 2 0,1-2 0,2 1 0,1-2 0,1 0 0,0 1 0,-2 0 0,1 0 0,-5-1 0,0 0 0,-3 0-3,-5 0-76,-3-2-1,-3 2 1,-5-1 0,-2-1 2,-4-1 4,-5-2 32,0-1 41,-4-3 0,-3-3 0</inkml:trace>
  <inkml:trace contextRef="#ctx1" brushRef="#br0" timeOffset="76420.2041">2823 16694 262,'-10'8'44,"1"-1"-1,2-2-7,1-4-7,1 2-9,2-3-6,-1 0-3,3 0-6,-1 3 0,1-2-3,0 1-2,1 1 1,0 1-1,0 1 2,2 0-1,-1 0 2,2 1-2,0 2 3,1-1 0,1 2 1,1 0 1,2 0-2,1 1 2,3-2-3,2 2-3,3-1 0,2 0 0,4 1 0,2 0 0,5 1 0,2-1 0,3 2 0,1-1 0,3 0 0,1-2 0,0 0 0,2-1 0,-2-2 0,0-1 0,-1-1-3,-2 2-8,0-2-3,-4 0 0,-1 0 8,-3-2-19,-4-1-19,-1-1-43,-4-1 23,-4-2 0,-6-3 2,-3-1 1,-6-2 5,-5 0 56,-5-2 0,-6-2 0</inkml:trace>
  <inkml:trace contextRef="#ctx1" brushRef="#br0" timeOffset="76923.768">2954 16886 251,'-11'0'61,"-2"1"-26,0 2-8,1 0-1,1-1-1,-2 2-3,2-2-5,2 1-3,1 1-2,1-1-3,2 0-2,0 1-3,2 1-3,2-2-1,2 2 0,2 1-2,4 2 2,3 1 0,4-1-1,4 3 0,3 0-2,3 1 1,4-2 0,2 2 1,2 0-1,2-2 0,1 2 0,1-2 0,0-1 3,1-1-9,1-1-1,-2-1-2,0 0-3,-2 0-5,-2-4-19,-1 1-38,-3 0-6,-1-3 7,-6-4 15,-1-3 1,-6-7 18,-4-5 41,-6-4 0,-4-6 0</inkml:trace>
  <inkml:trace contextRef="#ctx1" brushRef="#br0" timeOffset="81473.3458">4694 16817 292,'-6'24'66,"1"-7"-1,-1-5-54,-1-6-4,3-3 3,-1-6-1,0-1 2,2-1 0,2-1 1,-2 0-1,0 2-5,1 0-6,1 0 0,0 1 0,0 0 0,1 3 0,1-1 0,2 1 0,1 1 0,2-1 0,2 3 0,1 0 0,2 0 0,1-1 0,2 1 0,2 0 0,0-2 0,3 0 0,-1 1 0,2 0 0,2-1 0,0 1 0,1 0 0,-1-1 0,2 0 0,1-2 0,-1-2 0,-1 1 0,0 0 0,0-1 0,-2 3 0,1-1 0,-1 2 0,-2-1 0,1 0 0,-2 0 0,0 0 0,-1 0 0,-1-2 0,0-1 0,-1 0 0,-3 2 0,-1-2 0,-2 2 0,-3 1 0,-2-1 0,-1 0 0,-3 1 0,1-1 0,0 1 0,0-2 0,-1 4 0,3-1 0,-2 2 0,-1 1 0,1 3 0,1-1 0,-2 1-74,3 1-7,0-1 0,-1 0 1,1-1 4,1-3 2,-2-4 29,2-4 45,-3-5 0,0-5 0</inkml:trace>
  <inkml:trace contextRef="#ctx1" brushRef="#br0" timeOffset="82423.9663">5647 16929 266,'-5'-2'56,"0"-2"-39,0-4-1,1-1 0,0 2 3,2-1-1,0 1 1,1 0-2,0 3-1,1 1-3,0 1-2,-1 1 0,1 0-3,1 0-1,2 1-6,1 2-1,3 1 0,3 1 0,4 1 0,1-1 0,4 2 0,2-2 0,3 1 0,1 1 0,1-2 0,3 0 0,-2 2 0,1-1 0,0 1 0,-1-1 0,-1 1 0,-1-3 0,-3 2 0,-1-2 0,-2 0 0,-3-3 0,-2 2 0,-2-2 0,-3 0 0,-2-1 0,-1 0 0,-2 1 0,-2 0 0,0 0 0,-1 0 0,-1 0 0,0 0 0,0 0 0,0 0 0,0 0 0,0 0-65,0 0-35,0-3 14,1-1 1,-1-3 17,1-6-11,-2-8 51,0-6 28,-2-14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E-5" units="1/cm"/>
        </inkml:channelProperties>
      </inkml:inkSource>
      <inkml:timestamp xml:id="ts0" timeString="2017-02-10T06:49:36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6038 9765 260,'0'6'66,"-3"-2"-34,3-3-3,-1 1-1,-1-1-4,1 1-4,2-4-6,0 1-6,0-3-3,0 1-3,2-3-3,-1 0 0,1-2 0,2 2 0,1-1 0,2 1 0,2 3 1,2 2-1,1 1 1,5 1 0,0 2 0,3 2 0,1 1 0,2 0 0,1 0 1,-1 0-1,0-2 0,1 2 1,-2-3-1,-2-1 1,0 1-1,-3-2 2,-1-1-1,0-1-1,-4 0 1,1-1 0,-3 0 0,1-1-1,-1 1 1,-1 1 0,-4-2-1,1 1 1,-4 1 0,1 0-1,-2 0 1,-1 0-1,-1 1-1,0 0-1,1 0-1,0 0-3,0 0-2,0 0-3,1 1-4,-2-1-8,0 0-11,0-2-33,-3 1-1,2 0 2,-1-1 2,0-1 4,-1 2 4,-1-3 45,-2-2 11,1 0 0</inkml:trace>
  <inkml:trace contextRef="#ctx0" brushRef="#br0" timeOffset="1570.6992">6132 10887 343,'2'3'68,"-1"0"-47,-1-3-5,0 1-3,2 2-3,0-1-2,-2-1-3,0-1-2,0 0 0,2 0-1,2-1-1,2 1 0,4-2 0,6-1 1,4 2 0,6-1 0,5 0 0,6-1 0,4-1 1,5 0 0,1 2-3,1 0 0,0-1 0,-1 1 0,-2 1 0,-2-2 0,-3 0 0,-3 0 0,-4 0 0,-5-2 0,-4 1 0,-4 0 0,-5 0 0,-5 2 0,-2-1 0,-3 2 0,-3 0 0,-1 1 0,1 0 0,-2 0 0,0 0-4,0 0-41,0 0-31,0 0 0,-1 0 1,0 2 1,-1 0 2,0-1 3,-2-2 49,2-4 20,-2-2 0</inkml:trace>
  <inkml:trace contextRef="#ctx0" brushRef="#br0" timeOffset="3630.461">8145 13744 288,'-4'-1'27,"1"-1"-2,1 1-6,1 0-4,0 1-5,1 0-4,0 0-2,0 0-1,0 0-2,0 0 0,0 0-2,-2 0 1,2 1 0,-1 0 0,1 4 2,-1 1 1,2 1 2,0 3 1,2 3 2,1-2 0,1 2 1,1 0-1,1 0 0,4-2 0,1 0-1,2-1-1,1-3-1,3 0-1,2-1-1,3 0 0,1-1 0,1-2-1,3 1 0,-1-2 0,3 0-1,1 0 1,1-1-1,2 1 0,1-1 1,2 1-1,1-1 0,2-1-1,0 1 1,2 1-1,1-2 1,2 1-1,-1-1 0,1 0 0,1-1 0,-2-1 0,1 0 0,0-1 0,0 0 0,0-1 0,0-1 0,1 2 0,0 1 0,0-2 0,-1 0 0,0 1 0,-1-3 0,-3-2 0,-1 0 0,-3-5 0,-3-1 0,-3-4 0,-4-2 0,-3-4 0,-3-4 0,-4-2 0,1-6 0,-5-1 0,0-2 0,-4-2 0,-1-1 0,-3-2 0,-2 1 0,-3 0 0,-3 0 0,-5 0 0,-2 4 0,-4 0 0,-2 1 0,-5 1 0,-3 1 0,-1 0 0,-5 2 0,-1-2 0,-4 0 0,-1 3 0,-2-3 0,-2 1 0,-2 2 0,0 1 0,-2 1 0,0 3 0,-1 0 0,0 3 0,-1 3 0,0 0 0,0 3 0,0 3 0,0 1 0,0 3 0,-2 3-1,3 3 0,-2 2 0,1 6 0,1 2 1,1 5-1,0 1 1,1 5 0,-1 1 0,2 5 1,-1 2 0,1 4 1,0 3-2,1 3 1,0 4-1,2 2 0,0 1 0,2 3 0,2 0 0,2-1 0,4-1 0,2 1 0,3-2 0,3-2 0,4-2 0,3 2 0,4-3 0,1 1 0,4-1 0,2 1 0,3-1 0,3 1 0,2 0 0,2 0 0,3-1 0,3 0 0,0-3 0,5 1 0,0-1 0,3-3 0,1 2 0,1-1 0,2-2 0,0-1-1,2-1-9,1-1-7,2 0-19,1-2-37,2-2 0,3-1 0,2-2 3,2-3 1,1-4 5,2-3 39,0-5 25,1-3 0</inkml:trace>
  <inkml:trace contextRef="#ctx0" brushRef="#br0" timeOffset="5322.1758">4622 13094 351,'-5'0'54,"2"-4"-29,-1-4-4,2-1-6,-1-2-5,1-6-4,2-1-2,0-3-2,2-1-1,2-3-1,2 0-1,2-1 0,4-1 1,2-1-1,5 2 0,6-1-1,1 0 1,8 1 0,4-2 0,6 0 1,5-2 1,5 1-1,5-2 1,4 1-1,5-1 1,4 2-1,4 2 0,3 2 1,1 2-1,5 3 0,0 1 0,3 2 0,2 1 0,3-1 1,4 3 0,2 0-1,4 2 1,3-1-1,1 3 0,2 2 1,-2 2-2,-2 5 1,-1 4-1,-2 6 1,-4 3-1,-1 7 0,-3 3 1,-4 6-2,-1 5 2,-4 4-1,-3 2 1,-4 2 0,-2 3 0,-3 0 1,-2-1 0,-4-2 1,-2 0-2,-3-4 1,-3-2-1,-4-3 0,-3-2 1,-5-4-1,-6-2 1,-6-5-1,-6-1 1,-5-5 1,-7-3 0,-3-4-1,-4-2 1,-5-1 0,-2-2-1,-1 0 1,-1-1-2,0 0 1,1 1-1,-4-2-1,0 0-2,2-1-3,-3-1-3,0 0-9,1 0-15,0 2-29,-2-4-10,3 4 2,-1-3 1,1 1 4,1-3 4,1-1 28,0-2 33,2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E-5" units="1/cm"/>
        </inkml:channelProperties>
      </inkml:inkSource>
      <inkml:timestamp xml:id="ts0" timeString="2017-02-10T06:50:33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9102 13091 50,'1'-2'1,"0"-2"0,0 2-2,1 0 1,1-1 0,1 0 0,3-1-1,1-1 1,3 3 0,1-1 0,2 0 0,2 3 0,2-1 0,1 1 0,4 1 0,0 0 1,3 1-1,1 1 1,2-2-1,1 2 1,3 0 0,0-1 0,3 0 0,2 1 0,0-3 0,1 2 0,2-1 0,-2-1 0,1-1-1,-3-1 1,-1 2-1,-2-3 1,-3 1-1,0 0 0,-4-1 0,-3 1 1,-2 0-1,-2 2 0,-3-3 1,-2 2-2,-2-1 2,-3 2 0,-3 0-1,1-1 0,-3-1 1,-2 2-1,-1 0 0,1 0 1,-1-1-1,-1 1 0,0 0-1,0 0-2,-1 0-6,0 0-7,0 0-1,0 1 0,-1 2 12</inkml:trace>
  <inkml:trace contextRef="#ctx0" brushRef="#br0" timeOffset="1071.136">9515 13128 64,'17'-1'4,"0"-1"0,-1 0-2,-1 0 0,1-1-1,-2 1 0,1 0-1,0-1 1,0 0-1,-1 1 0,1-1 1,1 0-1,-2 0 0,1 0 0,1 0 1,-2 2-1,2-2 0,-1 1 0,1 0 0,-1 0 0,1-1 0,-1 2 0,0-1 0,1-1 1,-2 1-1,0 0 0,0-1 0,-1 2 0,-1 1 1,0-3-2,0 2 2,0-1-1,-1 2 0,0-1 0,-1-1-1,0 0 1,0 2 1,1-1-1,-2 0 0,0 0 0,0 1 0,-1-1 0,0 1 1,0 0-1,-2 0 0,1 0 0,-2 1 1,0 0-2,-1-1 1,0 1-1,-1-1 0,1 1-3,0 0-4,-2 0-8,0 2-3,1-3 0,-2 3 3,1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7-02-10T06:51:31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 2668,'22'0,"-22"44,44 0,-44 22,0-22,0 0,0 1,22-23,0 22,-22 44,22-66,-22 66,0-44,22 0,-22 22,22-44,-22 23,22 43,-22-66,0 0,0 22,22-22,-22 22,0 0,0 0,0-22,0 22,0 1,0-1,0 22,0-66,22 66,-22-22,22 22,-22-44,0 22,0-22,0 0,0 0,0-22</inkml:trace>
  <inkml:trace contextRef="#ctx0" brushRef="#br0" timeOffset="2408.3058">684 2734,'0'0,"66"0,22 0,0 0,110 0,-21 0,21 0,23 0,-45 0,-21 0,21 0,66 22,-197 0,-23-22,154 0,-88 22,0-22,-44 0,23 0,-45 0,22 0,-22 0,44 0,-44 0,0 0,22 0,44 0,1 0,-23 22,0-22,66 22,-22 0,1-22,43 22,-22-22,-44 0,45 0,-89 0,-22 0,0 0,0 0,66 0,-66 0,44 0,23 0,-1 0,0 0,-44 0,44 0,-22 0,1 0,-45 0,66 22,-66-22,44 0,22 0,0 0,1 0,-1 0,-44 0,-22 0,0 0,22-22,-22 22,44 0,-22-22,-22 22,0 0,0-22,1 22,-1 0,0 44,-22 0,22 1,0 43,22 132,-22-65,44-1,-22-22,22-22,-44-21,-22-45,22 0,-22-22,0 22,0-22,0-22,22 22,-22 0,22 22,-22-44,0 44,0-22,0 22,0-21,0 43,22 22,-22-66,0 0,0-22,23 22</inkml:trace>
  <inkml:trace contextRef="#ctx0" brushRef="#br0" timeOffset="4880.1197">970 4366,'0'0,"0"0,44 0,22 0,67 0,-45 0,0 0,44 0,-21 0,65 0,-22 0,1 0,21 0,45 0,-1 0,-88 0,89 0,-45 0,-44 0,-43 0,65 0,0 0,-65 0,-1 0,-44 22,22-22,-44 0,44 0,22 0,23 0,-45 0,66 0,44 0,-109 0,21 0,0 0,-44 0,22 0,22 0,1 0,-1 0,-22 0,22 0,-44 0,22 0,23 0,-23 0,0 0,44 22,-66-22,22 0,-22 0,1 0,87 22,-88 0,-44-22,44 0,-44 0,22 0,22 0,0 0,0 0,-22 0,-22 0,45 0,-45 0,22 0</inkml:trace>
  <inkml:trace contextRef="#ctx0" brushRef="#br0" timeOffset="30719.9009">8841 5556,'23'0,"43"0,44 0,-44 0,44 0,-66 0,45 0,43 0,-66 0,22 0,-66 0,22 0,-22 0,0 0,23 0,-23 0,0 0,0 0,0-22,22 22,-22 0,44-22,-66 22,44 0,0 0,22-22,-44 22,23 0,-23 0,-22 0,0-22,44 22,-44-22,22 22,-22-22</inkml:trace>
  <inkml:trace contextRef="#ctx0" brushRef="#br0" timeOffset="58103.3782">2117 15191,'0'0,"0"0,44 0,-22 0,0 0,-22 0,22-22,0 22,44 0,-44 0,44 0,-44 0,0 0,0 0,0 22,45-22,-45 0,0 0,0 0,-22 0,44 0,0 0,22 0,-44 0,44 0,-22 0,1 0,-45 0,66 0,0 0,44 0,-44 0,-44 0,44 0,-44 0,89-22,-67 22,-44 0,88 0,-44 0,-22-22,22 22,-44 0,22 0,22 0,-44 0,22 0,23 0,-23 0,0 0,22 0,-44 0,44 0,0 0,0 0,-22 0,22 0,-22 0,0 0,0 0,0 0,0 0,45 0,-1 0,-22 0,0 22,-22-22,0 22,22 1,22-23,-44 0,22 0,-44 0,22 0,-22 0,44 0,-44 22,23-22,21 0,-22 0,0 0,0 0,-22 0,22 0,0 0,-22 0,0-22,0 22,0 0,44-23,0 23,22 0,0 0,-66 0,67 0,-23 0,0 0,0 0,22 0,-22 0,-44 0,44 0,0 0,-22 0,0 0,22 0,-22 0,1 0,-1 0,66 0,-44 0,-44 0,44 0</inkml:trace>
  <inkml:trace contextRef="#ctx0" brushRef="#br0" timeOffset="116990.8559">11157 10627,'22'0,"44"0,66 0,44 0,89-22,-44 22,-23 0,0-44,-109 22,21 0,-66 22,-22 0,-22 0,66-44,-44 44,-22 0,44 0,-22 0,0 0,-22 0,22 0,0 0,23 0,-23 0,44 0,0 0,0 0,-44 0,44 0,-44 0,44 0,-43 0,-23 0,66 0,-66 0,44 0,-22 0,0 0,22 0,-44 0,44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03CEF385-5754-4CFB-BCD5-F634FC172466}" type="datetimeFigureOut">
              <a:rPr lang="en-US"/>
              <a:pPr>
                <a:defRPr/>
              </a:pPr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5D051D8-57F4-4439-B314-0131FEE5C7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267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867F89A-9050-403F-B037-8BE04112258E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22380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758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708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0493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5923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4231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8220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9917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8807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0388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334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48819CD-BDF8-47B9-962A-4A973D6FAE41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14221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1512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4131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1787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048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5745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2579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9012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6374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0783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291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B3AEAA7-92BE-4866-A0CD-D725C3D0086C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330507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3283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14162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4557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9765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13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079BF63-E5BF-490F-A2EB-3877ACBA2317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44535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smtClean="0"/>
              <a:t>lec02-parserCFG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B0B4D0C-A0CA-43BD-B901-62B908A9D1DE}" type="datetime4">
              <a:rPr lang="en-US" altLang="en-US" sz="1200" smtClean="0"/>
              <a:pPr/>
              <a:t>September 7, 2020</a:t>
            </a:fld>
            <a:endParaRPr lang="en-US" altLang="en-US" sz="1200" smtClean="0"/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B325898-03EE-4BFF-ABBE-8C547566AD9A}" type="slidenum">
              <a:rPr lang="en-US" altLang="en-US" sz="1200" smtClean="0"/>
              <a:pPr/>
              <a:t>55</a:t>
            </a:fld>
            <a:endParaRPr lang="en-US" altLang="en-US" sz="1200" smtClean="0"/>
          </a:p>
        </p:txBody>
      </p:sp>
      <p:sp>
        <p:nvSpPr>
          <p:cNvPr id="65541" name="Rectangle 1026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596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9570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346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055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188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D605F-BBB7-4A70-84B5-D2F6042568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19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BD5BD-12C0-4EFF-85EF-16CC021E29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01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045A8-2F99-438C-9FC6-BAB3B50DAF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50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90513" y="1220788"/>
            <a:ext cx="8307387" cy="5224462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099331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152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5BC99-4F17-4838-9AA4-423973642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19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23C83-5706-4AEF-91FE-7B73F6EC27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3B941-5814-4AF7-A6EE-CC77B289A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63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87064-8F19-4997-A581-6C7425025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39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44EAA-D206-4DF8-A8A5-FD34FC16D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44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2587-CEF0-49FE-B689-E1A56101E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7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8153D-630A-467C-8C7F-B59A94CE0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26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414AC-5E1D-4371-869A-7A65D4FED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9E928F9-8D78-4FA1-A460-F8EB2AEBC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3.bin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6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0.wmf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43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2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55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69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6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7.em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 Design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Chapter 3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Syntax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543800" cy="4022725"/>
          </a:xfrm>
        </p:spPr>
        <p:txBody>
          <a:bodyPr/>
          <a:lstStyle/>
          <a:p>
            <a:pPr eaLnBrk="1" hangingPunct="1"/>
            <a:r>
              <a:rPr lang="en-US" altLang="en-US" smtClean="0"/>
              <a:t>Language of the grammar: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7415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1536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536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BA9F97-856D-4E29-92BF-823B382FF4D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5454650" y="1206500"/>
            <a:ext cx="4330700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L = { “</a:t>
            </a:r>
            <a:r>
              <a:rPr lang="en-US" altLang="en-US">
                <a:solidFill>
                  <a:srgbClr val="FF3300"/>
                </a:solidFill>
                <a:latin typeface="Comic Sans MS" panose="030F0702030302020204" pitchFamily="66" charset="0"/>
              </a:rPr>
              <a:t>a cat runs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”,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       “</a:t>
            </a:r>
            <a:r>
              <a:rPr lang="en-US" altLang="en-US">
                <a:solidFill>
                  <a:srgbClr val="FF3300"/>
                </a:solidFill>
                <a:latin typeface="Comic Sans MS" panose="030F0702030302020204" pitchFamily="66" charset="0"/>
              </a:rPr>
              <a:t>a cat walks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”,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       “</a:t>
            </a:r>
            <a:r>
              <a:rPr lang="en-US" altLang="en-US">
                <a:solidFill>
                  <a:srgbClr val="FF3300"/>
                </a:solidFill>
                <a:latin typeface="Comic Sans MS" panose="030F0702030302020204" pitchFamily="66" charset="0"/>
              </a:rPr>
              <a:t>the cat runs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”,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       “</a:t>
            </a:r>
            <a:r>
              <a:rPr lang="en-US" altLang="en-US">
                <a:solidFill>
                  <a:srgbClr val="FF3300"/>
                </a:solidFill>
                <a:latin typeface="Comic Sans MS" panose="030F0702030302020204" pitchFamily="66" charset="0"/>
              </a:rPr>
              <a:t>the cat walks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”,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       “</a:t>
            </a:r>
            <a:r>
              <a:rPr lang="en-US" altLang="en-US">
                <a:solidFill>
                  <a:srgbClr val="FF3300"/>
                </a:solidFill>
                <a:latin typeface="Comic Sans MS" panose="030F0702030302020204" pitchFamily="66" charset="0"/>
              </a:rPr>
              <a:t>a dog runs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”,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       “</a:t>
            </a:r>
            <a:r>
              <a:rPr lang="en-US" altLang="en-US">
                <a:solidFill>
                  <a:srgbClr val="FF3300"/>
                </a:solidFill>
                <a:latin typeface="Comic Sans MS" panose="030F0702030302020204" pitchFamily="66" charset="0"/>
              </a:rPr>
              <a:t>a dog walks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”,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       “</a:t>
            </a:r>
            <a:r>
              <a:rPr lang="en-US" altLang="en-US">
                <a:solidFill>
                  <a:srgbClr val="FF3300"/>
                </a:solidFill>
                <a:latin typeface="Comic Sans MS" panose="030F0702030302020204" pitchFamily="66" charset="0"/>
              </a:rPr>
              <a:t>the dog runs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”,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       “</a:t>
            </a:r>
            <a:r>
              <a:rPr lang="en-US" altLang="en-US">
                <a:solidFill>
                  <a:srgbClr val="FF3300"/>
                </a:solidFill>
                <a:latin typeface="Comic Sans MS" panose="030F0702030302020204" pitchFamily="66" charset="0"/>
              </a:rPr>
              <a:t>the dog walks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”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Context free grammars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2667000" cy="4389437"/>
          </a:xfrm>
        </p:spPr>
        <p:txBody>
          <a:bodyPr/>
          <a:lstStyle/>
          <a:p>
            <a:pPr eaLnBrk="1" hangingPunct="1"/>
            <a:r>
              <a:rPr lang="en-US" altLang="en-US" smtClean="0"/>
              <a:t>Terminals</a:t>
            </a:r>
          </a:p>
          <a:p>
            <a:pPr eaLnBrk="1" hangingPunct="1"/>
            <a:r>
              <a:rPr lang="en-US" altLang="en-US" smtClean="0"/>
              <a:t>Nonterminals</a:t>
            </a:r>
          </a:p>
          <a:p>
            <a:pPr eaLnBrk="1" hangingPunct="1"/>
            <a:r>
              <a:rPr lang="en-US" altLang="en-US" smtClean="0"/>
              <a:t>Start symbol</a:t>
            </a:r>
          </a:p>
          <a:p>
            <a:pPr eaLnBrk="1" hangingPunct="1"/>
            <a:r>
              <a:rPr lang="en-US" altLang="en-US" smtClean="0"/>
              <a:t>productions</a:t>
            </a:r>
          </a:p>
        </p:txBody>
      </p:sp>
      <p:sp>
        <p:nvSpPr>
          <p:cNvPr id="87047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16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6253C5-ABB0-4DB1-BAEE-6AF5318F0C9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3" name="TextBox 3"/>
          <p:cNvSpPr txBox="1">
            <a:spLocks noChangeArrowheads="1"/>
          </p:cNvSpPr>
          <p:nvPr/>
        </p:nvSpPr>
        <p:spPr bwMode="auto">
          <a:xfrm>
            <a:off x="4648200" y="2590800"/>
            <a:ext cx="41354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expression -&gt; expression + term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expression -&gt; expression – term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expression -&gt; term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term -&gt; term * factor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term -&gt; term / factor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term -&gt; factor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factor -&gt; (expression)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factor -&gt; </a:t>
            </a:r>
            <a:r>
              <a:rPr lang="en-US" altLang="en-US" sz="2400" b="1">
                <a:latin typeface="Times New Roman" panose="02020603050405020304" pitchFamily="18" charset="0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Derivations</a:t>
            </a:r>
          </a:p>
        </p:txBody>
      </p:sp>
      <p:sp>
        <p:nvSpPr>
          <p:cNvPr id="112643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Productions are treated as rewriting rules to generate a string</a:t>
            </a:r>
          </a:p>
          <a:p>
            <a:pPr eaLnBrk="1" hangingPunct="1"/>
            <a:r>
              <a:rPr lang="en-US" altLang="en-US" smtClean="0"/>
              <a:t>Rightmost and leftmost derivations</a:t>
            </a:r>
          </a:p>
          <a:p>
            <a:pPr lvl="1" eaLnBrk="1" hangingPunct="1"/>
            <a:r>
              <a:rPr lang="en-US" altLang="en-US" smtClean="0"/>
              <a:t>E -&gt; E + E | E * E | -E | (E) | </a:t>
            </a:r>
            <a:r>
              <a:rPr lang="en-US" altLang="en-US" b="1" smtClean="0"/>
              <a:t>id</a:t>
            </a:r>
          </a:p>
          <a:p>
            <a:pPr lvl="1" eaLnBrk="1" hangingPunct="1"/>
            <a:r>
              <a:rPr lang="en-US" altLang="en-US" smtClean="0"/>
              <a:t>Derivations for </a:t>
            </a:r>
            <a:r>
              <a:rPr lang="en-US" altLang="en-US" b="1" smtClean="0"/>
              <a:t>–(id+id)</a:t>
            </a:r>
          </a:p>
          <a:p>
            <a:pPr lvl="2" eaLnBrk="1" hangingPunct="1"/>
            <a:r>
              <a:rPr lang="en-US" altLang="en-US" smtClean="0"/>
              <a:t>E =&gt; -E =&gt; -(E) =&gt; -(E+E) =&gt; -(</a:t>
            </a:r>
            <a:r>
              <a:rPr lang="en-US" altLang="en-US" b="1" smtClean="0"/>
              <a:t>id</a:t>
            </a:r>
            <a:r>
              <a:rPr lang="en-US" altLang="en-US" smtClean="0"/>
              <a:t>+E)=&gt;-(</a:t>
            </a:r>
            <a:r>
              <a:rPr lang="en-US" altLang="en-US" b="1" smtClean="0"/>
              <a:t>id</a:t>
            </a:r>
            <a:r>
              <a:rPr lang="en-US" altLang="en-US" smtClean="0"/>
              <a:t>+</a:t>
            </a:r>
            <a:r>
              <a:rPr lang="en-US" altLang="en-US" b="1" smtClean="0"/>
              <a:t>id</a:t>
            </a:r>
            <a:r>
              <a:rPr lang="en-US" altLang="en-US" smtClean="0"/>
              <a:t>) </a:t>
            </a:r>
          </a:p>
        </p:txBody>
      </p:sp>
      <p:sp>
        <p:nvSpPr>
          <p:cNvPr id="88070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26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A4E289-DE89-4F0E-B8B7-6C9307670A4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Parse trees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-(</a:t>
            </a:r>
            <a:r>
              <a:rPr lang="en-US" altLang="en-US" b="1" smtClean="0"/>
              <a:t>id</a:t>
            </a:r>
            <a:r>
              <a:rPr lang="en-US" altLang="en-US" smtClean="0"/>
              <a:t>+</a:t>
            </a:r>
            <a:r>
              <a:rPr lang="en-US" altLang="en-US" b="1" smtClean="0"/>
              <a:t>id</a:t>
            </a:r>
            <a:r>
              <a:rPr lang="en-US" altLang="en-US" smtClean="0"/>
              <a:t>)</a:t>
            </a:r>
          </a:p>
          <a:p>
            <a:pPr marL="273050" lvl="2" indent="-273050" eaLnBrk="1" hangingPunct="1">
              <a:buClr>
                <a:srgbClr val="0BD0D9"/>
              </a:buClr>
              <a:buSzPct val="95000"/>
            </a:pPr>
            <a:r>
              <a:rPr lang="en-US" altLang="en-US" smtClean="0"/>
              <a:t>E =&gt; -E =&gt; -(E) =&gt; -(E+E) =&gt; -(</a:t>
            </a:r>
            <a:r>
              <a:rPr lang="en-US" altLang="en-US" b="1" smtClean="0"/>
              <a:t>id</a:t>
            </a:r>
            <a:r>
              <a:rPr lang="en-US" altLang="en-US" smtClean="0"/>
              <a:t>+E)=&gt;-(</a:t>
            </a:r>
            <a:r>
              <a:rPr lang="en-US" altLang="en-US" b="1" smtClean="0"/>
              <a:t>id</a:t>
            </a:r>
            <a:r>
              <a:rPr lang="en-US" altLang="en-US" smtClean="0"/>
              <a:t>+</a:t>
            </a:r>
            <a:r>
              <a:rPr lang="en-US" altLang="en-US" b="1" smtClean="0"/>
              <a:t>id</a:t>
            </a:r>
            <a:r>
              <a:rPr lang="en-US" altLang="en-US" smtClean="0"/>
              <a:t>)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89095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36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44EEF9-0B36-4110-A2DC-CF65022BBAC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3671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48000"/>
            <a:ext cx="2638425" cy="36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Ambiguity</a:t>
            </a:r>
          </a:p>
        </p:txBody>
      </p:sp>
      <p:sp>
        <p:nvSpPr>
          <p:cNvPr id="114691" name="Content Placeholder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some strings there exist more than one parse tree</a:t>
            </a:r>
          </a:p>
          <a:p>
            <a:pPr eaLnBrk="1" hangingPunct="1"/>
            <a:r>
              <a:rPr lang="en-US" altLang="en-US" smtClean="0"/>
              <a:t>Or more than one leftmost derivation</a:t>
            </a:r>
          </a:p>
          <a:p>
            <a:pPr eaLnBrk="1" hangingPunct="1"/>
            <a:r>
              <a:rPr lang="en-US" altLang="en-US" smtClean="0"/>
              <a:t>Or more than one rightmost derivation</a:t>
            </a:r>
          </a:p>
          <a:p>
            <a:pPr eaLnBrk="1" hangingPunct="1"/>
            <a:r>
              <a:rPr lang="en-US" altLang="en-US" smtClean="0"/>
              <a:t>Example: id+id*id</a:t>
            </a:r>
          </a:p>
        </p:txBody>
      </p:sp>
      <p:sp>
        <p:nvSpPr>
          <p:cNvPr id="90120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46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207E73-9225-42EA-B257-71E801C7C10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4695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165735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6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62400"/>
            <a:ext cx="1743075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Elimination of ambiguity (cont.)</a:t>
            </a:r>
          </a:p>
        </p:txBody>
      </p:sp>
      <p:sp>
        <p:nvSpPr>
          <p:cNvPr id="115715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Idea:</a:t>
            </a:r>
          </a:p>
          <a:p>
            <a:pPr lvl="1" eaLnBrk="1" hangingPunct="1"/>
            <a:r>
              <a:rPr lang="en-US" altLang="en-US" smtClean="0"/>
              <a:t>A statement appearing between a </a:t>
            </a:r>
            <a:r>
              <a:rPr lang="en-US" altLang="en-US" b="1" smtClean="0"/>
              <a:t>then</a:t>
            </a:r>
            <a:r>
              <a:rPr lang="en-US" altLang="en-US" smtClean="0"/>
              <a:t> and an </a:t>
            </a:r>
            <a:r>
              <a:rPr lang="en-US" altLang="en-US" b="1" smtClean="0"/>
              <a:t>else</a:t>
            </a:r>
            <a:r>
              <a:rPr lang="en-US" altLang="en-US" smtClean="0"/>
              <a:t> must be matched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92167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57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8353BC-D062-481E-8CF5-360644B6EE5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57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81400"/>
            <a:ext cx="4306888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Elimination of left recursion</a:t>
            </a:r>
          </a:p>
        </p:txBody>
      </p:sp>
      <p:sp>
        <p:nvSpPr>
          <p:cNvPr id="93187" name="Content Placeholder 15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grammar is left recursive if it has a non-terminal A such that there is a derivation A=&gt; A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α</a:t>
            </a:r>
            <a:endParaRPr lang="en-US" altLang="en-US" smtClean="0">
              <a:latin typeface="MS Mincho" pitchFamily="49" charset="-128"/>
              <a:ea typeface="MS Mincho" pitchFamily="49" charset="-128"/>
            </a:endParaRP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Top down parsing methods cant handle left-recursive grammars</a:t>
            </a:r>
          </a:p>
          <a:p>
            <a:pPr marL="514350" indent="-514350" algn="just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simple rule for direct left recursion elimination:</a:t>
            </a:r>
          </a:p>
          <a:p>
            <a:pPr marL="881063" lvl="1" indent="-514350" algn="just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For a rule like: </a:t>
            </a:r>
          </a:p>
          <a:p>
            <a:pPr marL="1155700" lvl="2" indent="-514350" algn="just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-&gt; A 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altLang="en-US" smtClean="0"/>
              <a:t>|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β</a:t>
            </a:r>
            <a:endParaRPr lang="en-US" altLang="en-US" smtClean="0"/>
          </a:p>
          <a:p>
            <a:pPr marL="881063" lvl="1" indent="-514350" algn="just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We may replace it with</a:t>
            </a:r>
          </a:p>
          <a:p>
            <a:pPr marL="1155700" lvl="2" indent="-514350" algn="just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-&gt; 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β </a:t>
            </a:r>
            <a:r>
              <a:rPr lang="en-US" altLang="en-US" smtClean="0"/>
              <a:t>A’</a:t>
            </a:r>
          </a:p>
          <a:p>
            <a:pPr marL="1155700" lvl="2" indent="-514350" algn="just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A’ -&gt; 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altLang="en-US" smtClean="0"/>
              <a:t> A’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en-US" smtClean="0"/>
              <a:t>| </a:t>
            </a:r>
            <a:r>
              <a:rPr lang="en-US" altLang="en-US" smtClean="0">
                <a:latin typeface="MS Mincho" pitchFamily="49" charset="-128"/>
                <a:ea typeface="MS Mincho" pitchFamily="49" charset="-128"/>
              </a:rPr>
              <a:t>ɛ</a:t>
            </a:r>
            <a:endParaRPr lang="en-US" altLang="en-US" smtClean="0"/>
          </a:p>
          <a:p>
            <a:pPr marL="881063" lvl="1" indent="-514350" algn="just" eaLnBrk="1" fontAlgn="auto" hangingPunct="1">
              <a:spcAft>
                <a:spcPts val="0"/>
              </a:spcAft>
              <a:defRPr/>
            </a:pPr>
            <a:endParaRPr lang="en-US" altLang="en-US" smtClean="0"/>
          </a:p>
          <a:p>
            <a:pPr marL="881063" lvl="1" indent="-514350" algn="just" eaLnBrk="1" fontAlgn="auto" hangingPunct="1">
              <a:spcAft>
                <a:spcPts val="0"/>
              </a:spcAft>
              <a:defRPr/>
            </a:pPr>
            <a:endParaRPr lang="en-US" altLang="en-US" smtClean="0"/>
          </a:p>
        </p:txBody>
      </p:sp>
      <p:sp>
        <p:nvSpPr>
          <p:cNvPr id="93191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67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694656-4D4A-4540-90E1-0FF42192B6F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3" name="TextBox 3"/>
          <p:cNvSpPr txBox="1">
            <a:spLocks noChangeArrowheads="1"/>
          </p:cNvSpPr>
          <p:nvPr/>
        </p:nvSpPr>
        <p:spPr bwMode="auto">
          <a:xfrm>
            <a:off x="5486400" y="2297113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34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recursion elimination (cont.)</a:t>
            </a:r>
          </a:p>
        </p:txBody>
      </p:sp>
      <p:sp>
        <p:nvSpPr>
          <p:cNvPr id="94211" name="Content Placeholder 4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There are cases like following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S -&gt; Aa | b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A -&gt; Ac | Sd | </a:t>
            </a:r>
            <a:r>
              <a:rPr lang="en-US" smtClean="0">
                <a:latin typeface="MS Mincho" pitchFamily="49" charset="-128"/>
                <a:ea typeface="MS Mincho" pitchFamily="49" charset="-128"/>
              </a:rPr>
              <a:t>ɛ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Left recursion elimination algorithm: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Arrange the nonterminals in some order A1,A2,…,An.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For (each i from 1 to n) {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mtClean="0"/>
              <a:t>For (each j from 1 to i-1) {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smtClean="0"/>
              <a:t>Replace each production of the form Ai-&gt; Aj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γ</a:t>
            </a:r>
            <a:r>
              <a:rPr lang="en-US" smtClean="0"/>
              <a:t> by the production Ai -&gt;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δ</a:t>
            </a:r>
            <a:r>
              <a:rPr lang="en-US" smtClean="0"/>
              <a:t>1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γ </a:t>
            </a:r>
            <a:r>
              <a:rPr lang="en-US" smtClean="0"/>
              <a:t>|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δ</a:t>
            </a:r>
            <a:r>
              <a:rPr lang="en-US" smtClean="0"/>
              <a:t>2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γ </a:t>
            </a:r>
            <a:r>
              <a:rPr lang="en-US" smtClean="0"/>
              <a:t>| … |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δ</a:t>
            </a:r>
            <a:r>
              <a:rPr lang="en-US" sz="1600" smtClean="0"/>
              <a:t>k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 γ</a:t>
            </a:r>
            <a:r>
              <a:rPr lang="en-US" smtClean="0"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smtClean="0"/>
              <a:t>where Aj-&gt;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 δ</a:t>
            </a:r>
            <a:r>
              <a:rPr lang="en-US" smtClean="0"/>
              <a:t>1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smtClean="0"/>
              <a:t>|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δ</a:t>
            </a:r>
            <a:r>
              <a:rPr lang="en-US" smtClean="0"/>
              <a:t>2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smtClean="0"/>
              <a:t>| … |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δ</a:t>
            </a:r>
            <a:r>
              <a:rPr lang="en-US" sz="1200" smtClean="0"/>
              <a:t>k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smtClean="0"/>
              <a:t>are all current Aj productions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smtClean="0"/>
              <a:t>}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smtClean="0"/>
              <a:t>Eliminate left recursion among the Ai-productions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mtClean="0"/>
              <a:t>}</a:t>
            </a:r>
          </a:p>
        </p:txBody>
      </p:sp>
      <p:sp>
        <p:nvSpPr>
          <p:cNvPr id="94214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77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645CA2-422A-402A-AD37-BA3DF3AA8F8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factoring</a:t>
            </a:r>
          </a:p>
        </p:txBody>
      </p:sp>
      <p:sp>
        <p:nvSpPr>
          <p:cNvPr id="95235" name="Content Placeholder 5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Left factoring is a grammar transformation that is useful for producing a grammar suitable for predictive or top-down parsing.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Consider following grammar: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Stmt -&gt; </a:t>
            </a:r>
            <a:r>
              <a:rPr lang="en-US" b="1" smtClean="0"/>
              <a:t>if</a:t>
            </a:r>
            <a:r>
              <a:rPr lang="en-US" smtClean="0"/>
              <a:t> expr </a:t>
            </a:r>
            <a:r>
              <a:rPr lang="en-US" b="1" smtClean="0"/>
              <a:t>then</a:t>
            </a:r>
            <a:r>
              <a:rPr lang="en-US" smtClean="0"/>
              <a:t> stmt </a:t>
            </a:r>
            <a:r>
              <a:rPr lang="en-US" b="1" smtClean="0"/>
              <a:t>else</a:t>
            </a:r>
            <a:r>
              <a:rPr lang="en-US" smtClean="0"/>
              <a:t> stmt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          | </a:t>
            </a:r>
            <a:r>
              <a:rPr lang="en-US" b="1" smtClean="0"/>
              <a:t>if</a:t>
            </a:r>
            <a:r>
              <a:rPr lang="en-US" smtClean="0"/>
              <a:t> expr </a:t>
            </a:r>
            <a:r>
              <a:rPr lang="en-US" b="1" smtClean="0"/>
              <a:t>then</a:t>
            </a:r>
            <a:r>
              <a:rPr lang="en-US" smtClean="0"/>
              <a:t> stmt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On seeing input </a:t>
            </a:r>
            <a:r>
              <a:rPr lang="en-US" b="1" smtClean="0"/>
              <a:t>if</a:t>
            </a:r>
            <a:r>
              <a:rPr lang="en-US" smtClean="0"/>
              <a:t> it is not clear for the parser which production to use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We can easily perform left factoring: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If we have A-&gt;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αβ</a:t>
            </a:r>
            <a:r>
              <a:rPr lang="en-US" smtClean="0"/>
              <a:t>1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smtClean="0">
                <a:latin typeface="MS Mincho" pitchFamily="49" charset="-128"/>
                <a:ea typeface="MS Mincho" pitchFamily="49" charset="-128"/>
              </a:rPr>
              <a:t>|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αβ</a:t>
            </a:r>
            <a:r>
              <a:rPr lang="en-US" smtClean="0"/>
              <a:t>2   then we replace it with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mtClean="0"/>
              <a:t>A  -&gt;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smtClean="0"/>
              <a:t>A’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mtClean="0"/>
              <a:t>A’ -&gt; 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smtClean="0"/>
              <a:t>1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smtClean="0">
                <a:latin typeface="MS Mincho" pitchFamily="49" charset="-128"/>
                <a:ea typeface="MS Mincho" pitchFamily="49" charset="-128"/>
              </a:rPr>
              <a:t>|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smtClean="0"/>
              <a:t>2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95238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87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E14EE3-BB08-4811-BEDB-5D03D167D14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factoring (cont.)</a:t>
            </a:r>
          </a:p>
        </p:txBody>
      </p:sp>
      <p:sp>
        <p:nvSpPr>
          <p:cNvPr id="96259" name="Content Placeholder 5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Algorithm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For each non-terminal A, find the longest prefix 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altLang="en-US" smtClean="0"/>
              <a:t> common to two or more of its alternatives. If 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altLang="en-US" smtClean="0"/>
              <a:t>&lt;&gt; </a:t>
            </a:r>
            <a:r>
              <a:rPr lang="en-US" altLang="en-US" smtClean="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altLang="en-US" smtClean="0"/>
              <a:t>, then  replace all of A-productions A-&gt;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αβ</a:t>
            </a:r>
            <a:r>
              <a:rPr lang="en-US" altLang="en-US" smtClean="0"/>
              <a:t>1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en-US" smtClean="0">
                <a:latin typeface="MS Mincho" pitchFamily="49" charset="-128"/>
                <a:ea typeface="MS Mincho" pitchFamily="49" charset="-128"/>
              </a:rPr>
              <a:t>|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αβ</a:t>
            </a:r>
            <a:r>
              <a:rPr lang="en-US" altLang="en-US" smtClean="0"/>
              <a:t>2  | … |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 αβ</a:t>
            </a:r>
            <a:r>
              <a:rPr lang="en-US" altLang="en-US" smtClean="0"/>
              <a:t>n | 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γ</a:t>
            </a:r>
            <a:r>
              <a:rPr lang="en-US" altLang="en-US" smtClean="0"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en-US" smtClean="0"/>
              <a:t>by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-&gt; 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altLang="en-US" smtClean="0"/>
              <a:t>A’ | 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γ</a:t>
            </a:r>
            <a:endParaRPr lang="en-US" altLang="en-US" smtClean="0">
              <a:latin typeface="MS Mincho" pitchFamily="49" charset="-128"/>
              <a:ea typeface="MS Mincho" pitchFamily="49" charset="-128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A’ -&gt; 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altLang="en-US" smtClean="0"/>
              <a:t>1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en-US" smtClean="0">
                <a:latin typeface="MS Mincho" pitchFamily="49" charset="-128"/>
                <a:ea typeface="MS Mincho" pitchFamily="49" charset="-128"/>
              </a:rPr>
              <a:t>|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altLang="en-US" smtClean="0"/>
              <a:t>2  | … |</a:t>
            </a:r>
            <a:r>
              <a:rPr lang="el-GR" altLang="en-US" smtClean="0">
                <a:latin typeface="MS Mincho" pitchFamily="49" charset="-128"/>
                <a:ea typeface="MS Mincho" pitchFamily="49" charset="-128"/>
              </a:rPr>
              <a:t> β</a:t>
            </a:r>
            <a:r>
              <a:rPr lang="en-US" altLang="en-US" smtClean="0"/>
              <a:t>n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Example: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S -&gt; I E t S | i E t S e S | 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E -&gt; b</a:t>
            </a:r>
          </a:p>
        </p:txBody>
      </p:sp>
      <p:sp>
        <p:nvSpPr>
          <p:cNvPr id="96262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98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442895-4CC0-4688-9997-FC2E9CA7C19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and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First() is set of terminals that begins strings derived from </a:t>
            </a:r>
          </a:p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=&gt;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then is also in First(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73050" lvl="2" indent="-273050" eaLnBrk="1" fontAlgn="auto" hangingPunct="1"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predictive parsing when we have A-&gt; </a:t>
            </a:r>
            <a:r>
              <a:rPr lang="el-G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l-G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if First(</a:t>
            </a:r>
            <a:r>
              <a:rPr lang="el-G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and First(</a:t>
            </a:r>
            <a:r>
              <a:rPr lang="el-G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are disjoint sets then we can select appropriate A-production by looking at the next input</a:t>
            </a:r>
          </a:p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Follow(A), for any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nonterminal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A, is set of terminals a that can appear immediately after A in some sentential form</a:t>
            </a:r>
          </a:p>
          <a:p>
            <a:pPr marL="384048" lvl="1" indent="-18288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we have S =&gt;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some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 a is in Follow(A)</a:t>
            </a:r>
          </a:p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A can be the rightmost symbol in some sentential form, then $ is in Follow(A)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08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083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B0F9CF-FD98-4A0A-A3FF-D8784D68BF2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39" name="TextBox 4"/>
          <p:cNvSpPr txBox="1">
            <a:spLocks noChangeArrowheads="1"/>
          </p:cNvSpPr>
          <p:nvPr/>
        </p:nvSpPr>
        <p:spPr bwMode="auto">
          <a:xfrm>
            <a:off x="1223963" y="19050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0840" name="TextBox 5"/>
          <p:cNvSpPr txBox="1">
            <a:spLocks noChangeArrowheads="1"/>
          </p:cNvSpPr>
          <p:nvPr/>
        </p:nvSpPr>
        <p:spPr bwMode="auto">
          <a:xfrm>
            <a:off x="2439988" y="42672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18445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1638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639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39634F-94D4-46BD-95E2-DF127A36850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6391" name="Object 4"/>
          <p:cNvGraphicFramePr>
            <a:graphicFrameLocks noChangeAspect="1"/>
          </p:cNvGraphicFramePr>
          <p:nvPr/>
        </p:nvGraphicFramePr>
        <p:xfrm>
          <a:off x="3657600" y="2971800"/>
          <a:ext cx="2298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3" imgW="2298700" imgH="1143000" progId="Equation.3">
                  <p:embed/>
                </p:oleObj>
              </mc:Choice>
              <mc:Fallback>
                <p:oleObj name="Equation" r:id="rId3" imgW="229870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2298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Line 5"/>
          <p:cNvSpPr>
            <a:spLocks noChangeShapeType="1"/>
          </p:cNvSpPr>
          <p:nvPr/>
        </p:nvSpPr>
        <p:spPr bwMode="auto">
          <a:xfrm flipV="1">
            <a:off x="2971800" y="4267200"/>
            <a:ext cx="8509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6"/>
          <p:cNvSpPr txBox="1">
            <a:spLocks noChangeArrowheads="1"/>
          </p:cNvSpPr>
          <p:nvPr/>
        </p:nvSpPr>
        <p:spPr bwMode="auto">
          <a:xfrm>
            <a:off x="1143000" y="4953000"/>
            <a:ext cx="174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Variable</a:t>
            </a:r>
          </a:p>
        </p:txBody>
      </p:sp>
      <p:sp>
        <p:nvSpPr>
          <p:cNvPr id="16394" name="Line 7"/>
          <p:cNvSpPr>
            <a:spLocks noChangeShapeType="1"/>
          </p:cNvSpPr>
          <p:nvPr/>
        </p:nvSpPr>
        <p:spPr bwMode="auto">
          <a:xfrm flipH="1" flipV="1">
            <a:off x="5803900" y="4267200"/>
            <a:ext cx="9017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Text Box 8"/>
          <p:cNvSpPr txBox="1">
            <a:spLocks noChangeArrowheads="1"/>
          </p:cNvSpPr>
          <p:nvPr/>
        </p:nvSpPr>
        <p:spPr bwMode="auto">
          <a:xfrm>
            <a:off x="6019800" y="4953000"/>
            <a:ext cx="1839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Terminal</a:t>
            </a:r>
          </a:p>
        </p:txBody>
      </p:sp>
      <p:sp>
        <p:nvSpPr>
          <p:cNvPr id="16396" name="Text Box 9"/>
          <p:cNvSpPr txBox="1">
            <a:spLocks noChangeArrowheads="1"/>
          </p:cNvSpPr>
          <p:nvPr/>
        </p:nvSpPr>
        <p:spPr bwMode="auto">
          <a:xfrm>
            <a:off x="3124200" y="1752600"/>
            <a:ext cx="3317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Production Rules</a:t>
            </a:r>
          </a:p>
        </p:txBody>
      </p:sp>
      <p:sp>
        <p:nvSpPr>
          <p:cNvPr id="16397" name="AutoShape 11"/>
          <p:cNvSpPr>
            <a:spLocks/>
          </p:cNvSpPr>
          <p:nvPr/>
        </p:nvSpPr>
        <p:spPr bwMode="auto">
          <a:xfrm rot="-5365100">
            <a:off x="4495800" y="12954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Computing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compute First(X) for all grammar symbols X, apply following rules until no more terminals or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ɛ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be added to any First set: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X is a terminal then First(X) = {X}.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X is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nonterminal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X-&gt;Y1Y2…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production for some k&gt;=1, then place a in First(X) if for some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is in First(Yi) and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ɛ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in all of First(Y1),…,First(Yi-1) that is Y1…Yi-1 =&gt;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ɛ.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in First(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Yj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for j=1,…,k then add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ɛ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First(X).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X-&gt;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 ɛ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a production then add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ɛ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First(X)</a:t>
            </a:r>
          </a:p>
          <a:p>
            <a:pPr marL="484187" indent="-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Example!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432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186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FDAB54-164E-4B55-9ACC-6EA54125621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3" name="TextBox 3"/>
          <p:cNvSpPr txBox="1">
            <a:spLocks noChangeArrowheads="1"/>
          </p:cNvSpPr>
          <p:nvPr/>
        </p:nvSpPr>
        <p:spPr bwMode="auto">
          <a:xfrm>
            <a:off x="2667000" y="4659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Computing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compute First(A) for all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nonterminals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A, apply following rules until nothing can be added to any follow set: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 $ in Follow(S) where S is the start symbol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there is a production A-&gt;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B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β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 everything in First(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except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ɛ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in Follow(B).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there is a production A-&gt;B or a production               A-&gt;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β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where First(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contains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then everything in Follow(A) is in Follow(B)</a:t>
            </a:r>
          </a:p>
          <a:p>
            <a:pPr marL="484187" indent="-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Example!</a:t>
            </a:r>
          </a:p>
          <a:p>
            <a:pPr marL="91440" indent="-91440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454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288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795FE3-5614-4F46-8553-C0C335DAB2D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LL(1) Grammars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Predictive parsers are those recursive descent parsers needing no backtracking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Grammars for which we can create predictive parsers are called LL(1)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The first L means scanning input from left to right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The second L means leftmost derivation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And 1 stands for using one input symbol for lookahead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 grammar G is LL(1) if and only if whenever A-&gt;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smtClean="0">
                <a:latin typeface="MS Mincho" pitchFamily="49" charset="-128"/>
                <a:ea typeface="MS Mincho" pitchFamily="49" charset="-128"/>
              </a:rPr>
              <a:t>|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smtClean="0"/>
              <a:t>are two distinct productions of G, the following conditions hold: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For no terminal a do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smtClean="0"/>
              <a:t>and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β </a:t>
            </a:r>
            <a:r>
              <a:rPr lang="en-US" smtClean="0"/>
              <a:t>both derive strings beginning with 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At most one of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smtClean="0"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smtClean="0"/>
              <a:t>or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smtClean="0"/>
              <a:t>can derive empty string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If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smtClean="0"/>
              <a:t>=&gt; </a:t>
            </a:r>
            <a:r>
              <a:rPr lang="en-US" smtClean="0">
                <a:latin typeface="MS Mincho" pitchFamily="49" charset="-128"/>
                <a:ea typeface="MS Mincho" pitchFamily="49" charset="-128"/>
              </a:rPr>
              <a:t>ɛ </a:t>
            </a:r>
            <a:r>
              <a:rPr lang="en-US" smtClean="0"/>
              <a:t>then </a:t>
            </a:r>
            <a:r>
              <a:rPr lang="el-GR" smtClean="0">
                <a:latin typeface="MS Mincho" pitchFamily="49" charset="-128"/>
                <a:ea typeface="MS Mincho" pitchFamily="49" charset="-128"/>
              </a:rPr>
              <a:t>β</a:t>
            </a:r>
            <a:r>
              <a:rPr lang="en-US" smtClean="0"/>
              <a:t>does not derive any string beginning with a terminal in Follow(A).</a:t>
            </a:r>
          </a:p>
        </p:txBody>
      </p:sp>
      <p:sp>
        <p:nvSpPr>
          <p:cNvPr id="105479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39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F299A6-B379-4A2D-A682-22734392899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11" name="TextBox 3"/>
          <p:cNvSpPr txBox="1">
            <a:spLocks noChangeArrowheads="1"/>
          </p:cNvSpPr>
          <p:nvPr/>
        </p:nvSpPr>
        <p:spPr bwMode="auto">
          <a:xfrm>
            <a:off x="1676400" y="4800600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Construction of predictive parsing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production A-&gt;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grammar do the following: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terminal a in First(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add A-&gt; in M[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A,a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ɛ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in First(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then for each terminal b in Follow(A) add A-&gt;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 ɛ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M[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A,b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]. If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ɛ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in First(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and $ is in Follow(A), add A-&gt;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M[A,$] as well</a:t>
            </a:r>
          </a:p>
          <a:p>
            <a:pPr marL="484187" indent="-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after performing the above, there is no production in M[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A,a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then set M[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A,a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to error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502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493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7D160D-9068-46CD-AED8-A5776E238331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107573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59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9D7154-723C-4790-A819-7EF7619DE5E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8" name="Rectangle 5"/>
          <p:cNvSpPr>
            <a:spLocks noChangeArrowheads="1"/>
          </p:cNvSpPr>
          <p:nvPr/>
        </p:nvSpPr>
        <p:spPr bwMode="auto">
          <a:xfrm>
            <a:off x="685800" y="1371600"/>
            <a:ext cx="2362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 -&gt; TE’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 -&gt; +TE’ | </a:t>
            </a: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 -&gt; FT’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T’ -&gt; *FT’ | </a:t>
            </a: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 -&gt; (E) | </a:t>
            </a:r>
            <a:r>
              <a:rPr lang="en-US" altLang="en-US" sz="2400" b="1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125959" name="Rectangle 5"/>
          <p:cNvSpPr>
            <a:spLocks noChangeArrowheads="1"/>
          </p:cNvSpPr>
          <p:nvPr/>
        </p:nvSpPr>
        <p:spPr bwMode="auto">
          <a:xfrm>
            <a:off x="4038600" y="1219200"/>
            <a:ext cx="609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T’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" y="1143000"/>
            <a:ext cx="472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618707" y="1867694"/>
            <a:ext cx="1905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62" name="TextBox 9"/>
          <p:cNvSpPr txBox="1">
            <a:spLocks noChangeArrowheads="1"/>
          </p:cNvSpPr>
          <p:nvPr/>
        </p:nvSpPr>
        <p:spPr bwMode="auto">
          <a:xfrm>
            <a:off x="5257800" y="609600"/>
            <a:ext cx="74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First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906294" y="1942306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64" name="TextBox 11"/>
          <p:cNvSpPr txBox="1">
            <a:spLocks noChangeArrowheads="1"/>
          </p:cNvSpPr>
          <p:nvPr/>
        </p:nvSpPr>
        <p:spPr bwMode="auto">
          <a:xfrm>
            <a:off x="7467600" y="685800"/>
            <a:ext cx="1057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Follow</a:t>
            </a:r>
          </a:p>
        </p:txBody>
      </p:sp>
      <p:sp>
        <p:nvSpPr>
          <p:cNvPr id="125965" name="TextBox 12"/>
          <p:cNvSpPr txBox="1">
            <a:spLocks noChangeArrowheads="1"/>
          </p:cNvSpPr>
          <p:nvPr/>
        </p:nvSpPr>
        <p:spPr bwMode="auto">
          <a:xfrm>
            <a:off x="5181600" y="121920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{(,id}</a:t>
            </a:r>
          </a:p>
        </p:txBody>
      </p:sp>
      <p:sp>
        <p:nvSpPr>
          <p:cNvPr id="125966" name="TextBox 13"/>
          <p:cNvSpPr txBox="1">
            <a:spLocks noChangeArrowheads="1"/>
          </p:cNvSpPr>
          <p:nvPr/>
        </p:nvSpPr>
        <p:spPr bwMode="auto">
          <a:xfrm>
            <a:off x="5181600" y="150495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{(,id}</a:t>
            </a:r>
          </a:p>
        </p:txBody>
      </p:sp>
      <p:sp>
        <p:nvSpPr>
          <p:cNvPr id="125967" name="TextBox 14"/>
          <p:cNvSpPr txBox="1">
            <a:spLocks noChangeArrowheads="1"/>
          </p:cNvSpPr>
          <p:nvPr/>
        </p:nvSpPr>
        <p:spPr bwMode="auto">
          <a:xfrm>
            <a:off x="5181600" y="182880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{(,id}</a:t>
            </a:r>
          </a:p>
        </p:txBody>
      </p:sp>
      <p:sp>
        <p:nvSpPr>
          <p:cNvPr id="125968" name="TextBox 15"/>
          <p:cNvSpPr txBox="1">
            <a:spLocks noChangeArrowheads="1"/>
          </p:cNvSpPr>
          <p:nvPr/>
        </p:nvSpPr>
        <p:spPr bwMode="auto">
          <a:xfrm>
            <a:off x="5181600" y="21336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{+,</a:t>
            </a:r>
            <a:r>
              <a:rPr lang="en-US" altLang="en-US" sz="200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altLang="en-US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25969" name="TextBox 16"/>
          <p:cNvSpPr txBox="1">
            <a:spLocks noChangeArrowheads="1"/>
          </p:cNvSpPr>
          <p:nvPr/>
        </p:nvSpPr>
        <p:spPr bwMode="auto">
          <a:xfrm>
            <a:off x="5189538" y="2514600"/>
            <a:ext cx="75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{*,</a:t>
            </a:r>
            <a:r>
              <a:rPr lang="en-US" altLang="en-US" sz="200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altLang="en-US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25970" name="TextBox 17"/>
          <p:cNvSpPr txBox="1">
            <a:spLocks noChangeArrowheads="1"/>
          </p:cNvSpPr>
          <p:nvPr/>
        </p:nvSpPr>
        <p:spPr bwMode="auto">
          <a:xfrm>
            <a:off x="7391400" y="1219200"/>
            <a:ext cx="130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{+, *, ), $}</a:t>
            </a:r>
          </a:p>
        </p:txBody>
      </p:sp>
      <p:sp>
        <p:nvSpPr>
          <p:cNvPr id="125971" name="TextBox 18"/>
          <p:cNvSpPr txBox="1">
            <a:spLocks noChangeArrowheads="1"/>
          </p:cNvSpPr>
          <p:nvPr/>
        </p:nvSpPr>
        <p:spPr bwMode="auto">
          <a:xfrm>
            <a:off x="7391400" y="1504950"/>
            <a:ext cx="1046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{+, ), $}</a:t>
            </a:r>
          </a:p>
        </p:txBody>
      </p:sp>
      <p:sp>
        <p:nvSpPr>
          <p:cNvPr id="125972" name="TextBox 19"/>
          <p:cNvSpPr txBox="1">
            <a:spLocks noChangeArrowheads="1"/>
          </p:cNvSpPr>
          <p:nvPr/>
        </p:nvSpPr>
        <p:spPr bwMode="auto">
          <a:xfrm>
            <a:off x="7467600" y="2495550"/>
            <a:ext cx="1046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{+, ), $}</a:t>
            </a:r>
          </a:p>
        </p:txBody>
      </p:sp>
      <p:sp>
        <p:nvSpPr>
          <p:cNvPr id="125973" name="TextBox 20"/>
          <p:cNvSpPr txBox="1">
            <a:spLocks noChangeArrowheads="1"/>
          </p:cNvSpPr>
          <p:nvPr/>
        </p:nvSpPr>
        <p:spPr bwMode="auto">
          <a:xfrm>
            <a:off x="7467600" y="1828800"/>
            <a:ext cx="773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{), $}</a:t>
            </a:r>
          </a:p>
        </p:txBody>
      </p:sp>
      <p:sp>
        <p:nvSpPr>
          <p:cNvPr id="125974" name="TextBox 21"/>
          <p:cNvSpPr txBox="1">
            <a:spLocks noChangeArrowheads="1"/>
          </p:cNvSpPr>
          <p:nvPr/>
        </p:nvSpPr>
        <p:spPr bwMode="auto">
          <a:xfrm>
            <a:off x="7467600" y="2190750"/>
            <a:ext cx="773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{), $}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62000" y="3810000"/>
            <a:ext cx="807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952625" y="3201988"/>
            <a:ext cx="30163" cy="365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77" name="Rectangle 5"/>
          <p:cNvSpPr>
            <a:spLocks noChangeArrowheads="1"/>
          </p:cNvSpPr>
          <p:nvPr/>
        </p:nvSpPr>
        <p:spPr bwMode="auto">
          <a:xfrm>
            <a:off x="1371600" y="3810000"/>
            <a:ext cx="6096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5978" name="TextBox 29"/>
          <p:cNvSpPr txBox="1">
            <a:spLocks noChangeArrowheads="1"/>
          </p:cNvSpPr>
          <p:nvPr/>
        </p:nvSpPr>
        <p:spPr bwMode="auto">
          <a:xfrm>
            <a:off x="990600" y="3178175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Non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terminal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981200" y="3424238"/>
            <a:ext cx="678180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80" name="TextBox 33"/>
          <p:cNvSpPr txBox="1">
            <a:spLocks noChangeArrowheads="1"/>
          </p:cNvSpPr>
          <p:nvPr/>
        </p:nvSpPr>
        <p:spPr bwMode="auto">
          <a:xfrm>
            <a:off x="4724400" y="2967038"/>
            <a:ext cx="1868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 Symbol</a:t>
            </a:r>
          </a:p>
        </p:txBody>
      </p:sp>
      <p:sp>
        <p:nvSpPr>
          <p:cNvPr id="125981" name="TextBox 34"/>
          <p:cNvSpPr txBox="1">
            <a:spLocks noChangeArrowheads="1"/>
          </p:cNvSpPr>
          <p:nvPr/>
        </p:nvSpPr>
        <p:spPr bwMode="auto">
          <a:xfrm>
            <a:off x="2667000" y="3352800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125982" name="TextBox 35"/>
          <p:cNvSpPr txBox="1">
            <a:spLocks noChangeArrowheads="1"/>
          </p:cNvSpPr>
          <p:nvPr/>
        </p:nvSpPr>
        <p:spPr bwMode="auto">
          <a:xfrm>
            <a:off x="3733800" y="3352800"/>
            <a:ext cx="35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25983" name="TextBox 36"/>
          <p:cNvSpPr txBox="1">
            <a:spLocks noChangeArrowheads="1"/>
          </p:cNvSpPr>
          <p:nvPr/>
        </p:nvSpPr>
        <p:spPr bwMode="auto">
          <a:xfrm>
            <a:off x="4757738" y="34242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5984" name="TextBox 37"/>
          <p:cNvSpPr txBox="1">
            <a:spLocks noChangeArrowheads="1"/>
          </p:cNvSpPr>
          <p:nvPr/>
        </p:nvSpPr>
        <p:spPr bwMode="auto">
          <a:xfrm>
            <a:off x="5715000" y="3352800"/>
            <a:ext cx="28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125985" name="TextBox 38"/>
          <p:cNvSpPr txBox="1">
            <a:spLocks noChangeArrowheads="1"/>
          </p:cNvSpPr>
          <p:nvPr/>
        </p:nvSpPr>
        <p:spPr bwMode="auto">
          <a:xfrm>
            <a:off x="6799263" y="3352800"/>
            <a:ext cx="287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5986" name="TextBox 39"/>
          <p:cNvSpPr txBox="1">
            <a:spLocks noChangeArrowheads="1"/>
          </p:cNvSpPr>
          <p:nvPr/>
        </p:nvSpPr>
        <p:spPr bwMode="auto">
          <a:xfrm>
            <a:off x="7967663" y="33528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268663" y="3429000"/>
            <a:ext cx="7937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2667000" y="5105400"/>
            <a:ext cx="3429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3733800" y="5105400"/>
            <a:ext cx="3429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4800600" y="5105400"/>
            <a:ext cx="3429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867400" y="5105400"/>
            <a:ext cx="3429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010400" y="5105400"/>
            <a:ext cx="3429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057400" y="3810000"/>
            <a:ext cx="1093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 -&gt; TE’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459413" y="3810000"/>
            <a:ext cx="1093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 -&gt; TE’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200400" y="4419600"/>
            <a:ext cx="1354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E’ -&gt; +TE’ 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629400" y="4430713"/>
            <a:ext cx="900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E’ -&gt; </a:t>
            </a:r>
            <a:r>
              <a:rPr lang="en-US" altLang="en-US" sz="20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696200" y="4419600"/>
            <a:ext cx="900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E’ -&gt; </a:t>
            </a:r>
            <a:r>
              <a:rPr lang="en-US" altLang="en-US" sz="20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044700" y="5105400"/>
            <a:ext cx="107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 -&gt; FT’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410200" y="5105400"/>
            <a:ext cx="107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 -&gt; FT’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4267200" y="5715000"/>
            <a:ext cx="1323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T’ -&gt; *FT’ 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352800" y="5791200"/>
            <a:ext cx="900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T’ -&gt; </a:t>
            </a:r>
            <a:r>
              <a:rPr lang="en-US" altLang="en-US" sz="20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6553200" y="5715000"/>
            <a:ext cx="900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T’ -&gt; </a:t>
            </a:r>
            <a:r>
              <a:rPr lang="en-US" altLang="en-US" sz="20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772400" y="5715000"/>
            <a:ext cx="900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T’ -&gt; </a:t>
            </a:r>
            <a:r>
              <a:rPr lang="en-US" altLang="en-US" sz="20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410200" y="6457950"/>
            <a:ext cx="1076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F -&gt; (E) 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2133600" y="6488113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F -&gt; </a:t>
            </a:r>
            <a:r>
              <a:rPr lang="en-US" altLang="en-US" sz="2000" b="1">
                <a:latin typeface="Times New Roman" panose="02020603050405020304" pitchFamily="18" charset="0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Another example</a:t>
            </a:r>
          </a:p>
        </p:txBody>
      </p:sp>
      <p:sp>
        <p:nvSpPr>
          <p:cNvPr id="108573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69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2DC313-240B-4582-B9DF-5A2E60E759E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82" name="Rectangle 5"/>
          <p:cNvSpPr>
            <a:spLocks noChangeArrowheads="1"/>
          </p:cNvSpPr>
          <p:nvPr/>
        </p:nvSpPr>
        <p:spPr bwMode="auto">
          <a:xfrm>
            <a:off x="685800" y="1970088"/>
            <a:ext cx="2362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 -&gt; iEtSS’ | 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S’ -&gt; eS | </a:t>
            </a: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 -&gt; b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62000" y="4113213"/>
            <a:ext cx="80772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86594" y="4799806"/>
            <a:ext cx="2590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985" name="Rectangle 5"/>
          <p:cNvSpPr>
            <a:spLocks noChangeArrowheads="1"/>
          </p:cNvSpPr>
          <p:nvPr/>
        </p:nvSpPr>
        <p:spPr bwMode="auto">
          <a:xfrm>
            <a:off x="1371600" y="4113213"/>
            <a:ext cx="6096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6986" name="TextBox 29"/>
          <p:cNvSpPr txBox="1">
            <a:spLocks noChangeArrowheads="1"/>
          </p:cNvSpPr>
          <p:nvPr/>
        </p:nvSpPr>
        <p:spPr bwMode="auto">
          <a:xfrm>
            <a:off x="990600" y="3481388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Non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terminal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981200" y="3656013"/>
            <a:ext cx="6781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988" name="TextBox 33"/>
          <p:cNvSpPr txBox="1">
            <a:spLocks noChangeArrowheads="1"/>
          </p:cNvSpPr>
          <p:nvPr/>
        </p:nvSpPr>
        <p:spPr bwMode="auto">
          <a:xfrm>
            <a:off x="4724400" y="3270250"/>
            <a:ext cx="185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 Symbol</a:t>
            </a:r>
          </a:p>
        </p:txBody>
      </p:sp>
      <p:sp>
        <p:nvSpPr>
          <p:cNvPr id="126989" name="TextBox 34"/>
          <p:cNvSpPr txBox="1">
            <a:spLocks noChangeArrowheads="1"/>
          </p:cNvSpPr>
          <p:nvPr/>
        </p:nvSpPr>
        <p:spPr bwMode="auto">
          <a:xfrm>
            <a:off x="2667000" y="3656013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6990" name="TextBox 35"/>
          <p:cNvSpPr txBox="1">
            <a:spLocks noChangeArrowheads="1"/>
          </p:cNvSpPr>
          <p:nvPr/>
        </p:nvSpPr>
        <p:spPr bwMode="auto">
          <a:xfrm>
            <a:off x="3733800" y="3656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6991" name="TextBox 36"/>
          <p:cNvSpPr txBox="1">
            <a:spLocks noChangeArrowheads="1"/>
          </p:cNvSpPr>
          <p:nvPr/>
        </p:nvSpPr>
        <p:spPr bwMode="auto">
          <a:xfrm>
            <a:off x="4757738" y="372745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6992" name="TextBox 37"/>
          <p:cNvSpPr txBox="1">
            <a:spLocks noChangeArrowheads="1"/>
          </p:cNvSpPr>
          <p:nvPr/>
        </p:nvSpPr>
        <p:spPr bwMode="auto">
          <a:xfrm>
            <a:off x="5715000" y="3656013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26993" name="TextBox 38"/>
          <p:cNvSpPr txBox="1">
            <a:spLocks noChangeArrowheads="1"/>
          </p:cNvSpPr>
          <p:nvPr/>
        </p:nvSpPr>
        <p:spPr bwMode="auto">
          <a:xfrm>
            <a:off x="6799263" y="3656013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26994" name="TextBox 39"/>
          <p:cNvSpPr txBox="1">
            <a:spLocks noChangeArrowheads="1"/>
          </p:cNvSpPr>
          <p:nvPr/>
        </p:nvSpPr>
        <p:spPr bwMode="auto">
          <a:xfrm>
            <a:off x="7967663" y="3656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2056606" y="4876007"/>
            <a:ext cx="2363787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199606" y="4876007"/>
            <a:ext cx="2363787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152106" y="4914107"/>
            <a:ext cx="2439987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5371306" y="4914107"/>
            <a:ext cx="2439987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6323806" y="4952207"/>
            <a:ext cx="2516187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428706" y="4990307"/>
            <a:ext cx="2592387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057400" y="4113213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 -&gt; a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334000" y="4113213"/>
            <a:ext cx="1341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 -&gt; iEtSS’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405313" y="4648200"/>
            <a:ext cx="10810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S’ -&gt; </a:t>
            </a:r>
            <a:r>
              <a:rPr lang="en-US" altLang="en-US" sz="2400">
                <a:latin typeface="Times New Roman" panose="02020603050405020304" pitchFamily="18" charset="0"/>
              </a:rPr>
              <a:t>Ɛ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S’ -&gt; eS 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696200" y="4722813"/>
            <a:ext cx="917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S’ -&gt; </a:t>
            </a:r>
            <a:r>
              <a:rPr lang="en-US" altLang="en-US" sz="20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3268663" y="5424488"/>
            <a:ext cx="820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 -&gt;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4" grpId="0"/>
      <p:bldP spid="55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304800" y="704850"/>
            <a:ext cx="84582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Non-recursive predicting parsing</a:t>
            </a:r>
          </a:p>
        </p:txBody>
      </p:sp>
      <p:sp>
        <p:nvSpPr>
          <p:cNvPr id="109597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80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B0D39-1BB9-4391-921B-9FE63F868F6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06" name="Rectangle 4"/>
          <p:cNvSpPr>
            <a:spLocks noChangeArrowheads="1"/>
          </p:cNvSpPr>
          <p:nvPr/>
        </p:nvSpPr>
        <p:spPr bwMode="auto">
          <a:xfrm>
            <a:off x="3733800" y="2438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8007" name="Line 5"/>
          <p:cNvSpPr>
            <a:spLocks noChangeShapeType="1"/>
          </p:cNvSpPr>
          <p:nvPr/>
        </p:nvSpPr>
        <p:spPr bwMode="auto">
          <a:xfrm>
            <a:off x="40386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08" name="Line 6"/>
          <p:cNvSpPr>
            <a:spLocks noChangeShapeType="1"/>
          </p:cNvSpPr>
          <p:nvPr/>
        </p:nvSpPr>
        <p:spPr bwMode="auto">
          <a:xfrm>
            <a:off x="43434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09" name="Line 7"/>
          <p:cNvSpPr>
            <a:spLocks noChangeShapeType="1"/>
          </p:cNvSpPr>
          <p:nvPr/>
        </p:nvSpPr>
        <p:spPr bwMode="auto">
          <a:xfrm>
            <a:off x="4648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0" name="Line 8"/>
          <p:cNvSpPr>
            <a:spLocks noChangeShapeType="1"/>
          </p:cNvSpPr>
          <p:nvPr/>
        </p:nvSpPr>
        <p:spPr bwMode="auto">
          <a:xfrm>
            <a:off x="4953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1" name="Line 9"/>
          <p:cNvSpPr>
            <a:spLocks noChangeShapeType="1"/>
          </p:cNvSpPr>
          <p:nvPr/>
        </p:nvSpPr>
        <p:spPr bwMode="auto">
          <a:xfrm>
            <a:off x="52578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2" name="Line 10"/>
          <p:cNvSpPr>
            <a:spLocks noChangeShapeType="1"/>
          </p:cNvSpPr>
          <p:nvPr/>
        </p:nvSpPr>
        <p:spPr bwMode="auto">
          <a:xfrm>
            <a:off x="55626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3" name="Line 11"/>
          <p:cNvSpPr>
            <a:spLocks noChangeShapeType="1"/>
          </p:cNvSpPr>
          <p:nvPr/>
        </p:nvSpPr>
        <p:spPr bwMode="auto">
          <a:xfrm>
            <a:off x="58674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4" name="Text Box 12"/>
          <p:cNvSpPr txBox="1">
            <a:spLocks noChangeArrowheads="1"/>
          </p:cNvSpPr>
          <p:nvPr/>
        </p:nvSpPr>
        <p:spPr bwMode="auto">
          <a:xfrm>
            <a:off x="4997450" y="23622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8015" name="Text Box 13"/>
          <p:cNvSpPr txBox="1">
            <a:spLocks noChangeArrowheads="1"/>
          </p:cNvSpPr>
          <p:nvPr/>
        </p:nvSpPr>
        <p:spPr bwMode="auto">
          <a:xfrm>
            <a:off x="5276850" y="2362200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28016" name="Text Box 14"/>
          <p:cNvSpPr txBox="1">
            <a:spLocks noChangeArrowheads="1"/>
          </p:cNvSpPr>
          <p:nvPr/>
        </p:nvSpPr>
        <p:spPr bwMode="auto">
          <a:xfrm>
            <a:off x="558165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8017" name="Text Box 15"/>
          <p:cNvSpPr txBox="1">
            <a:spLocks noChangeArrowheads="1"/>
          </p:cNvSpPr>
          <p:nvPr/>
        </p:nvSpPr>
        <p:spPr bwMode="auto">
          <a:xfrm>
            <a:off x="588645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128018" name="Rectangle 16"/>
          <p:cNvSpPr>
            <a:spLocks noChangeArrowheads="1"/>
          </p:cNvSpPr>
          <p:nvPr/>
        </p:nvSpPr>
        <p:spPr bwMode="auto">
          <a:xfrm>
            <a:off x="3886200" y="3581400"/>
            <a:ext cx="1981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Predictive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parsing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program</a:t>
            </a:r>
          </a:p>
        </p:txBody>
      </p:sp>
      <p:sp>
        <p:nvSpPr>
          <p:cNvPr id="128019" name="Line 17"/>
          <p:cNvSpPr>
            <a:spLocks noChangeShapeType="1"/>
          </p:cNvSpPr>
          <p:nvPr/>
        </p:nvSpPr>
        <p:spPr bwMode="auto">
          <a:xfrm flipV="1">
            <a:off x="4800600" y="2743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20" name="Line 18"/>
          <p:cNvSpPr>
            <a:spLocks noChangeShapeType="1"/>
          </p:cNvSpPr>
          <p:nvPr/>
        </p:nvSpPr>
        <p:spPr bwMode="auto">
          <a:xfrm>
            <a:off x="5867400" y="4114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21" name="Text Box 19"/>
          <p:cNvSpPr txBox="1">
            <a:spLocks noChangeArrowheads="1"/>
          </p:cNvSpPr>
          <p:nvPr/>
        </p:nvSpPr>
        <p:spPr bwMode="auto">
          <a:xfrm>
            <a:off x="6934200" y="3810000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128022" name="Rectangle 20"/>
          <p:cNvSpPr>
            <a:spLocks noChangeArrowheads="1"/>
          </p:cNvSpPr>
          <p:nvPr/>
        </p:nvSpPr>
        <p:spPr bwMode="auto">
          <a:xfrm>
            <a:off x="4191000" y="54864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Parsing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Table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28023" name="Line 21"/>
          <p:cNvSpPr>
            <a:spLocks noChangeShapeType="1"/>
          </p:cNvSpPr>
          <p:nvPr/>
        </p:nvSpPr>
        <p:spPr bwMode="auto">
          <a:xfrm>
            <a:off x="4876800" y="472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24" name="Text Box 22"/>
          <p:cNvSpPr txBox="1">
            <a:spLocks noChangeArrowheads="1"/>
          </p:cNvSpPr>
          <p:nvPr/>
        </p:nvSpPr>
        <p:spPr bwMode="auto">
          <a:xfrm>
            <a:off x="1355725" y="4079875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128025" name="Rectangle 23"/>
          <p:cNvSpPr>
            <a:spLocks noChangeArrowheads="1"/>
          </p:cNvSpPr>
          <p:nvPr/>
        </p:nvSpPr>
        <p:spPr bwMode="auto">
          <a:xfrm>
            <a:off x="2362200" y="4038600"/>
            <a:ext cx="381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Z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128026" name="Line 24"/>
          <p:cNvSpPr>
            <a:spLocks noChangeShapeType="1"/>
          </p:cNvSpPr>
          <p:nvPr/>
        </p:nvSpPr>
        <p:spPr bwMode="auto">
          <a:xfrm flipH="1">
            <a:off x="2819400" y="4267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27" name="Line 25"/>
          <p:cNvSpPr>
            <a:spLocks noChangeShapeType="1"/>
          </p:cNvSpPr>
          <p:nvPr/>
        </p:nvSpPr>
        <p:spPr bwMode="auto">
          <a:xfrm>
            <a:off x="2362200" y="449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28" name="Line 26"/>
          <p:cNvSpPr>
            <a:spLocks noChangeShapeType="1"/>
          </p:cNvSpPr>
          <p:nvPr/>
        </p:nvSpPr>
        <p:spPr bwMode="auto">
          <a:xfrm>
            <a:off x="23622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29" name="Line 27"/>
          <p:cNvSpPr>
            <a:spLocks noChangeShapeType="1"/>
          </p:cNvSpPr>
          <p:nvPr/>
        </p:nvSpPr>
        <p:spPr bwMode="auto">
          <a:xfrm>
            <a:off x="23622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Predictive parsing algorithm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 eaLnBrk="1" fontAlgn="auto" hangingPunct="1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 ip point to the first symbol of w;</a:t>
            </a:r>
          </a:p>
          <a:p>
            <a:pPr marL="91440" indent="-91440" eaLnBrk="1" fontAlgn="auto" hangingPunct="1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 X to the top stack symbol;</a:t>
            </a:r>
          </a:p>
          <a:p>
            <a:pPr marL="91440" indent="-91440" eaLnBrk="1" fontAlgn="auto" hangingPunct="1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 (X&lt;&gt;$) { /* stack is not empty */</a:t>
            </a:r>
          </a:p>
          <a:p>
            <a:pPr marL="91440" indent="-91440" eaLnBrk="1" fontAlgn="auto" hangingPunct="1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if (X is a) pop the stack and advance ip;</a:t>
            </a:r>
          </a:p>
          <a:p>
            <a:pPr marL="91440" indent="-91440" eaLnBrk="1" fontAlgn="auto" hangingPunct="1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else if (X is a terminal) error();</a:t>
            </a:r>
          </a:p>
          <a:p>
            <a:pPr marL="91440" indent="-91440" eaLnBrk="1" fontAlgn="auto" hangingPunct="1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else if (M[X,a] is an error entry) error();</a:t>
            </a:r>
          </a:p>
          <a:p>
            <a:pPr marL="91440" indent="-91440" eaLnBrk="1" fontAlgn="auto" hangingPunct="1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else if (M[X,a] = X-&gt;Y1Y2..Yk) {</a:t>
            </a:r>
          </a:p>
          <a:p>
            <a:pPr marL="91440" indent="-91440" eaLnBrk="1" fontAlgn="auto" hangingPunct="1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output the production X-&gt;Y1Y2..Yk;</a:t>
            </a:r>
          </a:p>
          <a:p>
            <a:pPr marL="91440" indent="-91440" eaLnBrk="1" fontAlgn="auto" hangingPunct="1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pop the stack;</a:t>
            </a:r>
          </a:p>
          <a:p>
            <a:pPr marL="91440" indent="-91440" eaLnBrk="1" fontAlgn="auto" hangingPunct="1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push Yk,…,Y2,Y1 on to the stack with Y1 on top;</a:t>
            </a:r>
          </a:p>
          <a:p>
            <a:pPr marL="91440" indent="-91440" eaLnBrk="1" fontAlgn="auto" hangingPunct="1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pPr marL="91440" indent="-91440" eaLnBrk="1" fontAlgn="auto" hangingPunct="1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set X to the top stack symbol;</a:t>
            </a:r>
          </a:p>
          <a:p>
            <a:pPr marL="91440" indent="-91440" eaLnBrk="1" fontAlgn="auto" hangingPunct="1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110598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290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AB4549-8A65-471F-A5BF-D625DE31A85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1300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id+id*id$</a:t>
            </a:r>
          </a:p>
        </p:txBody>
      </p:sp>
      <p:sp>
        <p:nvSpPr>
          <p:cNvPr id="111630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300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63A50-BEBA-441D-9AFC-4A331DF856F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5" name="Line 4"/>
          <p:cNvSpPr>
            <a:spLocks noChangeShapeType="1"/>
          </p:cNvSpPr>
          <p:nvPr/>
        </p:nvSpPr>
        <p:spPr bwMode="auto">
          <a:xfrm>
            <a:off x="1295400" y="2743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6" name="Line 5"/>
          <p:cNvSpPr>
            <a:spLocks noChangeShapeType="1"/>
          </p:cNvSpPr>
          <p:nvPr/>
        </p:nvSpPr>
        <p:spPr bwMode="auto">
          <a:xfrm>
            <a:off x="1295400" y="3124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7" name="Text Box 6"/>
          <p:cNvSpPr txBox="1">
            <a:spLocks noChangeArrowheads="1"/>
          </p:cNvSpPr>
          <p:nvPr/>
        </p:nvSpPr>
        <p:spPr bwMode="auto">
          <a:xfrm>
            <a:off x="1584325" y="2708275"/>
            <a:ext cx="124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Matched</a:t>
            </a:r>
          </a:p>
        </p:txBody>
      </p:sp>
      <p:sp>
        <p:nvSpPr>
          <p:cNvPr id="130058" name="Text Box 7"/>
          <p:cNvSpPr txBox="1">
            <a:spLocks noChangeArrowheads="1"/>
          </p:cNvSpPr>
          <p:nvPr/>
        </p:nvSpPr>
        <p:spPr bwMode="auto">
          <a:xfrm>
            <a:off x="3475038" y="26670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130059" name="Text Box 8"/>
          <p:cNvSpPr txBox="1">
            <a:spLocks noChangeArrowheads="1"/>
          </p:cNvSpPr>
          <p:nvPr/>
        </p:nvSpPr>
        <p:spPr bwMode="auto">
          <a:xfrm>
            <a:off x="5151438" y="2667000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130060" name="Text Box 9"/>
          <p:cNvSpPr txBox="1">
            <a:spLocks noChangeArrowheads="1"/>
          </p:cNvSpPr>
          <p:nvPr/>
        </p:nvSpPr>
        <p:spPr bwMode="auto">
          <a:xfrm>
            <a:off x="7132638" y="26670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Action</a:t>
            </a:r>
          </a:p>
        </p:txBody>
      </p:sp>
      <p:sp>
        <p:nvSpPr>
          <p:cNvPr id="130061" name="Text Box 10"/>
          <p:cNvSpPr txBox="1">
            <a:spLocks noChangeArrowheads="1"/>
          </p:cNvSpPr>
          <p:nvPr/>
        </p:nvSpPr>
        <p:spPr bwMode="auto">
          <a:xfrm>
            <a:off x="3821113" y="3124200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E$</a:t>
            </a:r>
          </a:p>
        </p:txBody>
      </p:sp>
      <p:sp>
        <p:nvSpPr>
          <p:cNvPr id="130062" name="Text Box 11"/>
          <p:cNvSpPr txBox="1">
            <a:spLocks noChangeArrowheads="1"/>
          </p:cNvSpPr>
          <p:nvPr/>
        </p:nvSpPr>
        <p:spPr bwMode="auto">
          <a:xfrm>
            <a:off x="5029200" y="3124200"/>
            <a:ext cx="1370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id+id*id$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152400" y="704850"/>
            <a:ext cx="88392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 recovery in predictive parsing</a:t>
            </a:r>
          </a:p>
        </p:txBody>
      </p:sp>
      <p:sp>
        <p:nvSpPr>
          <p:cNvPr id="1310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200" smtClean="0"/>
              <a:t>Panic mode</a:t>
            </a:r>
          </a:p>
          <a:p>
            <a:pPr lvl="1" eaLnBrk="1" hangingPunct="1"/>
            <a:r>
              <a:rPr lang="en-US" altLang="en-US" sz="2000" smtClean="0"/>
              <a:t>Place all symbols in Follow(A) into synchronization set for nonterminal A: skip tokens until an element of Follow(A) is seen and pop A from stack.</a:t>
            </a:r>
          </a:p>
          <a:p>
            <a:pPr lvl="1" eaLnBrk="1" hangingPunct="1"/>
            <a:r>
              <a:rPr lang="en-US" altLang="en-US" sz="2000" smtClean="0"/>
              <a:t>Add to the synchronization set of lower level construct the symbols that begin higher level constructs</a:t>
            </a:r>
          </a:p>
          <a:p>
            <a:pPr lvl="1" eaLnBrk="1" hangingPunct="1"/>
            <a:r>
              <a:rPr lang="en-US" altLang="en-US" sz="2000" smtClean="0"/>
              <a:t>Add symbols in First(A) to the synchronization set of nonterminal A</a:t>
            </a:r>
          </a:p>
          <a:p>
            <a:pPr lvl="1" eaLnBrk="1" hangingPunct="1"/>
            <a:r>
              <a:rPr lang="en-US" altLang="en-US" sz="2000" smtClean="0"/>
              <a:t>If a nonterminal can generate the empty string then the production deriving can be used as a default</a:t>
            </a:r>
          </a:p>
          <a:p>
            <a:pPr lvl="1" eaLnBrk="1" hangingPunct="1"/>
            <a:r>
              <a:rPr lang="en-US" altLang="en-US" sz="2000" smtClean="0"/>
              <a:t>If a terminal on top of the stack cannot be matched, pop the terminal, issue a message saying that the terminal was insterted</a:t>
            </a:r>
          </a:p>
          <a:p>
            <a:pPr lvl="1" eaLnBrk="1" hangingPunct="1"/>
            <a:endParaRPr lang="en-US" altLang="en-US" sz="2000" smtClean="0"/>
          </a:p>
        </p:txBody>
      </p:sp>
      <p:sp>
        <p:nvSpPr>
          <p:cNvPr id="11264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310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869D21-8A31-4BEA-A0CA-11CBA1F369C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3988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Another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Grammar: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Derivation of sentence :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9469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1741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286000" y="6332538"/>
            <a:ext cx="31067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741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126163" y="6332538"/>
            <a:ext cx="237013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FFA0C7-33EC-4EC3-A779-0FF3D8D8C68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667000" y="4248150"/>
          <a:ext cx="3035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4" imgW="3035300" imgH="431800" progId="Equation.3">
                  <p:embed/>
                </p:oleObj>
              </mc:Choice>
              <mc:Fallback>
                <p:oleObj name="Equation" r:id="rId4" imgW="3035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48150"/>
                        <a:ext cx="3035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4953000" y="3429000"/>
          <a:ext cx="544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6" imgW="545863" imgH="431613" progId="Equation.3">
                  <p:embed/>
                </p:oleObj>
              </mc:Choice>
              <mc:Fallback>
                <p:oleObj name="Equation" r:id="rId6" imgW="545863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29000"/>
                        <a:ext cx="5445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2438400" y="4724400"/>
            <a:ext cx="8382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 flipV="1">
            <a:off x="4724400" y="4724400"/>
            <a:ext cx="533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593850" y="5619750"/>
          <a:ext cx="1803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8" imgW="1803400" imgH="431800" progId="Equation.3">
                  <p:embed/>
                </p:oleObj>
              </mc:Choice>
              <mc:Fallback>
                <p:oleObj name="Equation" r:id="rId8" imgW="18034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619750"/>
                        <a:ext cx="1803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5062538" y="5649913"/>
          <a:ext cx="9255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10" imgW="380835" imgH="152334" progId="Equation.3">
                  <p:embed/>
                </p:oleObj>
              </mc:Choice>
              <mc:Fallback>
                <p:oleObj name="Equation" r:id="rId10" imgW="380835" imgH="15233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5649913"/>
                        <a:ext cx="925512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4"/>
          <p:cNvGraphicFramePr>
            <a:graphicFrameLocks noChangeAspect="1"/>
          </p:cNvGraphicFramePr>
          <p:nvPr/>
        </p:nvGraphicFramePr>
        <p:xfrm>
          <a:off x="2590800" y="1905000"/>
          <a:ext cx="19542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12" imgW="583947" imgH="406224" progId="Equation.3">
                  <p:embed/>
                </p:oleObj>
              </mc:Choice>
              <mc:Fallback>
                <p:oleObj name="Equation" r:id="rId12" imgW="583947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05000"/>
                        <a:ext cx="1954213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11373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321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7020A0-36E0-46E1-B4A3-29CD617E8D1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276600" y="1143000"/>
            <a:ext cx="57991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95613" y="1914525"/>
            <a:ext cx="23129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04" name="Rectangle 5"/>
          <p:cNvSpPr>
            <a:spLocks noChangeArrowheads="1"/>
          </p:cNvSpPr>
          <p:nvPr/>
        </p:nvSpPr>
        <p:spPr bwMode="auto">
          <a:xfrm>
            <a:off x="3714750" y="1143000"/>
            <a:ext cx="436563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32105" name="TextBox 29"/>
          <p:cNvSpPr txBox="1">
            <a:spLocks noChangeArrowheads="1"/>
          </p:cNvSpPr>
          <p:nvPr/>
        </p:nvSpPr>
        <p:spPr bwMode="auto">
          <a:xfrm>
            <a:off x="3276600" y="609600"/>
            <a:ext cx="984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Non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terminal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4151313" y="854075"/>
            <a:ext cx="4868862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07" name="TextBox 33"/>
          <p:cNvSpPr txBox="1">
            <a:spLocks noChangeArrowheads="1"/>
          </p:cNvSpPr>
          <p:nvPr/>
        </p:nvSpPr>
        <p:spPr bwMode="auto">
          <a:xfrm>
            <a:off x="6119813" y="609600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Input Symbol</a:t>
            </a:r>
          </a:p>
        </p:txBody>
      </p:sp>
      <p:sp>
        <p:nvSpPr>
          <p:cNvPr id="132108" name="TextBox 34"/>
          <p:cNvSpPr txBox="1">
            <a:spLocks noChangeArrowheads="1"/>
          </p:cNvSpPr>
          <p:nvPr/>
        </p:nvSpPr>
        <p:spPr bwMode="auto">
          <a:xfrm>
            <a:off x="4645025" y="854075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132109" name="TextBox 35"/>
          <p:cNvSpPr txBox="1">
            <a:spLocks noChangeArrowheads="1"/>
          </p:cNvSpPr>
          <p:nvPr/>
        </p:nvSpPr>
        <p:spPr bwMode="auto">
          <a:xfrm>
            <a:off x="5410200" y="854075"/>
            <a:ext cx="298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32110" name="TextBox 36"/>
          <p:cNvSpPr txBox="1">
            <a:spLocks noChangeArrowheads="1"/>
          </p:cNvSpPr>
          <p:nvPr/>
        </p:nvSpPr>
        <p:spPr bwMode="auto">
          <a:xfrm>
            <a:off x="6145213" y="90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32111" name="TextBox 37"/>
          <p:cNvSpPr txBox="1">
            <a:spLocks noChangeArrowheads="1"/>
          </p:cNvSpPr>
          <p:nvPr/>
        </p:nvSpPr>
        <p:spPr bwMode="auto">
          <a:xfrm>
            <a:off x="6832600" y="854075"/>
            <a:ext cx="252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132112" name="TextBox 38"/>
          <p:cNvSpPr txBox="1">
            <a:spLocks noChangeArrowheads="1"/>
          </p:cNvSpPr>
          <p:nvPr/>
        </p:nvSpPr>
        <p:spPr bwMode="auto">
          <a:xfrm>
            <a:off x="7610475" y="854075"/>
            <a:ext cx="252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32113" name="TextBox 39"/>
          <p:cNvSpPr txBox="1">
            <a:spLocks noChangeArrowheads="1"/>
          </p:cNvSpPr>
          <p:nvPr/>
        </p:nvSpPr>
        <p:spPr bwMode="auto">
          <a:xfrm>
            <a:off x="8450263" y="8540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$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969544" y="1959769"/>
            <a:ext cx="2170113" cy="5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790281" y="1959769"/>
            <a:ext cx="2170113" cy="5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5556250" y="1958975"/>
            <a:ext cx="2170113" cy="55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6322219" y="1959769"/>
            <a:ext cx="2170113" cy="5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7088187" y="1958976"/>
            <a:ext cx="2170113" cy="5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908131" y="1959769"/>
            <a:ext cx="2170113" cy="5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20" name="Rectangle 47"/>
          <p:cNvSpPr>
            <a:spLocks noChangeArrowheads="1"/>
          </p:cNvSpPr>
          <p:nvPr/>
        </p:nvSpPr>
        <p:spPr bwMode="auto">
          <a:xfrm>
            <a:off x="4206875" y="1143000"/>
            <a:ext cx="9080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 -&gt; TE’</a:t>
            </a:r>
          </a:p>
        </p:txBody>
      </p:sp>
      <p:sp>
        <p:nvSpPr>
          <p:cNvPr id="132121" name="Rectangle 48"/>
          <p:cNvSpPr>
            <a:spLocks noChangeArrowheads="1"/>
          </p:cNvSpPr>
          <p:nvPr/>
        </p:nvSpPr>
        <p:spPr bwMode="auto">
          <a:xfrm>
            <a:off x="6648450" y="1143000"/>
            <a:ext cx="9080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 -&gt; TE’</a:t>
            </a:r>
          </a:p>
        </p:txBody>
      </p:sp>
      <p:sp>
        <p:nvSpPr>
          <p:cNvPr id="132122" name="Rectangle 49"/>
          <p:cNvSpPr>
            <a:spLocks noChangeArrowheads="1"/>
          </p:cNvSpPr>
          <p:nvPr/>
        </p:nvSpPr>
        <p:spPr bwMode="auto">
          <a:xfrm>
            <a:off x="4953000" y="1530350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E’ -&gt; +TE’ </a:t>
            </a:r>
          </a:p>
        </p:txBody>
      </p:sp>
      <p:sp>
        <p:nvSpPr>
          <p:cNvPr id="132123" name="Rectangle 52"/>
          <p:cNvSpPr>
            <a:spLocks noChangeArrowheads="1"/>
          </p:cNvSpPr>
          <p:nvPr/>
        </p:nvSpPr>
        <p:spPr bwMode="auto">
          <a:xfrm>
            <a:off x="7489825" y="1536700"/>
            <a:ext cx="7826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E’ -&gt; </a:t>
            </a:r>
            <a:r>
              <a:rPr lang="en-US" altLang="en-US" sz="16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132124" name="Rectangle 53"/>
          <p:cNvSpPr>
            <a:spLocks noChangeArrowheads="1"/>
          </p:cNvSpPr>
          <p:nvPr/>
        </p:nvSpPr>
        <p:spPr bwMode="auto">
          <a:xfrm>
            <a:off x="8256588" y="1530350"/>
            <a:ext cx="7826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E’ -&gt; </a:t>
            </a:r>
            <a:r>
              <a:rPr lang="en-US" altLang="en-US" sz="16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132125" name="Rectangle 54"/>
          <p:cNvSpPr>
            <a:spLocks noChangeArrowheads="1"/>
          </p:cNvSpPr>
          <p:nvPr/>
        </p:nvSpPr>
        <p:spPr bwMode="auto">
          <a:xfrm>
            <a:off x="4197350" y="1962150"/>
            <a:ext cx="8969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 -&gt; FT’</a:t>
            </a:r>
          </a:p>
        </p:txBody>
      </p:sp>
      <p:sp>
        <p:nvSpPr>
          <p:cNvPr id="132126" name="Rectangle 55"/>
          <p:cNvSpPr>
            <a:spLocks noChangeArrowheads="1"/>
          </p:cNvSpPr>
          <p:nvPr/>
        </p:nvSpPr>
        <p:spPr bwMode="auto">
          <a:xfrm>
            <a:off x="6613525" y="1962150"/>
            <a:ext cx="8969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 -&gt; FT’</a:t>
            </a:r>
          </a:p>
        </p:txBody>
      </p:sp>
      <p:sp>
        <p:nvSpPr>
          <p:cNvPr id="132127" name="Rectangle 56"/>
          <p:cNvSpPr>
            <a:spLocks noChangeArrowheads="1"/>
          </p:cNvSpPr>
          <p:nvPr/>
        </p:nvSpPr>
        <p:spPr bwMode="auto">
          <a:xfrm>
            <a:off x="5794375" y="2347913"/>
            <a:ext cx="111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T’ -&gt; *FT’ </a:t>
            </a:r>
          </a:p>
        </p:txBody>
      </p:sp>
      <p:sp>
        <p:nvSpPr>
          <p:cNvPr id="132128" name="Rectangle 57"/>
          <p:cNvSpPr>
            <a:spLocks noChangeArrowheads="1"/>
          </p:cNvSpPr>
          <p:nvPr/>
        </p:nvSpPr>
        <p:spPr bwMode="auto">
          <a:xfrm>
            <a:off x="5029200" y="2397125"/>
            <a:ext cx="7826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T’ -&gt; </a:t>
            </a:r>
            <a:r>
              <a:rPr lang="en-US" altLang="en-US" sz="16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132129" name="Rectangle 58"/>
          <p:cNvSpPr>
            <a:spLocks noChangeArrowheads="1"/>
          </p:cNvSpPr>
          <p:nvPr/>
        </p:nvSpPr>
        <p:spPr bwMode="auto">
          <a:xfrm>
            <a:off x="7434263" y="2347913"/>
            <a:ext cx="78263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T’ -&gt; </a:t>
            </a:r>
            <a:r>
              <a:rPr lang="en-US" altLang="en-US" sz="16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132130" name="Rectangle 59"/>
          <p:cNvSpPr>
            <a:spLocks noChangeArrowheads="1"/>
          </p:cNvSpPr>
          <p:nvPr/>
        </p:nvSpPr>
        <p:spPr bwMode="auto">
          <a:xfrm>
            <a:off x="8308975" y="2347913"/>
            <a:ext cx="7826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T’ -&gt; </a:t>
            </a:r>
            <a:r>
              <a:rPr lang="en-US" altLang="en-US" sz="1600">
                <a:latin typeface="MS Mincho" pitchFamily="49" charset="-128"/>
                <a:ea typeface="MS Mincho" pitchFamily="49" charset="-128"/>
              </a:rPr>
              <a:t>Ɛ</a:t>
            </a:r>
          </a:p>
        </p:txBody>
      </p:sp>
      <p:sp>
        <p:nvSpPr>
          <p:cNvPr id="132131" name="Rectangle 60"/>
          <p:cNvSpPr>
            <a:spLocks noChangeArrowheads="1"/>
          </p:cNvSpPr>
          <p:nvPr/>
        </p:nvSpPr>
        <p:spPr bwMode="auto">
          <a:xfrm>
            <a:off x="6613525" y="2819400"/>
            <a:ext cx="892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F -&gt; (E) </a:t>
            </a:r>
          </a:p>
        </p:txBody>
      </p:sp>
      <p:sp>
        <p:nvSpPr>
          <p:cNvPr id="132132" name="Rectangle 61"/>
          <p:cNvSpPr>
            <a:spLocks noChangeArrowheads="1"/>
          </p:cNvSpPr>
          <p:nvPr/>
        </p:nvSpPr>
        <p:spPr bwMode="auto">
          <a:xfrm>
            <a:off x="4260850" y="2838450"/>
            <a:ext cx="750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F -&gt; </a:t>
            </a: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132133" name="Rectangle 54"/>
          <p:cNvSpPr>
            <a:spLocks noChangeArrowheads="1"/>
          </p:cNvSpPr>
          <p:nvPr/>
        </p:nvSpPr>
        <p:spPr bwMode="auto">
          <a:xfrm>
            <a:off x="7418388" y="1135063"/>
            <a:ext cx="6588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132134" name="Rectangle 54"/>
          <p:cNvSpPr>
            <a:spLocks noChangeArrowheads="1"/>
          </p:cNvSpPr>
          <p:nvPr/>
        </p:nvSpPr>
        <p:spPr bwMode="auto">
          <a:xfrm>
            <a:off x="8256588" y="1143000"/>
            <a:ext cx="65881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132135" name="Rectangle 54"/>
          <p:cNvSpPr>
            <a:spLocks noChangeArrowheads="1"/>
          </p:cNvSpPr>
          <p:nvPr/>
        </p:nvSpPr>
        <p:spPr bwMode="auto">
          <a:xfrm>
            <a:off x="5181600" y="1897063"/>
            <a:ext cx="6588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132136" name="Rectangle 54"/>
          <p:cNvSpPr>
            <a:spLocks noChangeArrowheads="1"/>
          </p:cNvSpPr>
          <p:nvPr/>
        </p:nvSpPr>
        <p:spPr bwMode="auto">
          <a:xfrm>
            <a:off x="7467600" y="1905000"/>
            <a:ext cx="6588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132137" name="Rectangle 54"/>
          <p:cNvSpPr>
            <a:spLocks noChangeArrowheads="1"/>
          </p:cNvSpPr>
          <p:nvPr/>
        </p:nvSpPr>
        <p:spPr bwMode="auto">
          <a:xfrm>
            <a:off x="8256588" y="1897063"/>
            <a:ext cx="6588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132138" name="Rectangle 54"/>
          <p:cNvSpPr>
            <a:spLocks noChangeArrowheads="1"/>
          </p:cNvSpPr>
          <p:nvPr/>
        </p:nvSpPr>
        <p:spPr bwMode="auto">
          <a:xfrm>
            <a:off x="5029200" y="2811463"/>
            <a:ext cx="6588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132139" name="Rectangle 54"/>
          <p:cNvSpPr>
            <a:spLocks noChangeArrowheads="1"/>
          </p:cNvSpPr>
          <p:nvPr/>
        </p:nvSpPr>
        <p:spPr bwMode="auto">
          <a:xfrm>
            <a:off x="5867400" y="2819400"/>
            <a:ext cx="6588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132140" name="Rectangle 54"/>
          <p:cNvSpPr>
            <a:spLocks noChangeArrowheads="1"/>
          </p:cNvSpPr>
          <p:nvPr/>
        </p:nvSpPr>
        <p:spPr bwMode="auto">
          <a:xfrm>
            <a:off x="7418388" y="2811463"/>
            <a:ext cx="6588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132141" name="Rectangle 54"/>
          <p:cNvSpPr>
            <a:spLocks noChangeArrowheads="1"/>
          </p:cNvSpPr>
          <p:nvPr/>
        </p:nvSpPr>
        <p:spPr bwMode="auto">
          <a:xfrm>
            <a:off x="8256588" y="2811463"/>
            <a:ext cx="6588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synch</a:t>
            </a:r>
          </a:p>
        </p:txBody>
      </p:sp>
      <p:sp>
        <p:nvSpPr>
          <p:cNvPr id="132142" name="Line 45"/>
          <p:cNvSpPr>
            <a:spLocks noChangeShapeType="1"/>
          </p:cNvSpPr>
          <p:nvPr/>
        </p:nvSpPr>
        <p:spPr bwMode="auto">
          <a:xfrm>
            <a:off x="914400" y="34290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43" name="Line 46"/>
          <p:cNvSpPr>
            <a:spLocks noChangeShapeType="1"/>
          </p:cNvSpPr>
          <p:nvPr/>
        </p:nvSpPr>
        <p:spPr bwMode="auto">
          <a:xfrm>
            <a:off x="838200" y="38100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44" name="Text Box 48"/>
          <p:cNvSpPr txBox="1">
            <a:spLocks noChangeArrowheads="1"/>
          </p:cNvSpPr>
          <p:nvPr/>
        </p:nvSpPr>
        <p:spPr bwMode="auto">
          <a:xfrm>
            <a:off x="2103438" y="33528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132145" name="Text Box 49"/>
          <p:cNvSpPr txBox="1">
            <a:spLocks noChangeArrowheads="1"/>
          </p:cNvSpPr>
          <p:nvPr/>
        </p:nvSpPr>
        <p:spPr bwMode="auto">
          <a:xfrm>
            <a:off x="3779838" y="3352800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132146" name="Text Box 50"/>
          <p:cNvSpPr txBox="1">
            <a:spLocks noChangeArrowheads="1"/>
          </p:cNvSpPr>
          <p:nvPr/>
        </p:nvSpPr>
        <p:spPr bwMode="auto">
          <a:xfrm>
            <a:off x="5761038" y="33528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Action</a:t>
            </a:r>
          </a:p>
        </p:txBody>
      </p:sp>
      <p:sp>
        <p:nvSpPr>
          <p:cNvPr id="132147" name="Text Box 51"/>
          <p:cNvSpPr txBox="1">
            <a:spLocks noChangeArrowheads="1"/>
          </p:cNvSpPr>
          <p:nvPr/>
        </p:nvSpPr>
        <p:spPr bwMode="auto">
          <a:xfrm>
            <a:off x="2449513" y="385921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E$</a:t>
            </a:r>
          </a:p>
        </p:txBody>
      </p:sp>
      <p:sp>
        <p:nvSpPr>
          <p:cNvPr id="132148" name="Text Box 52"/>
          <p:cNvSpPr txBox="1">
            <a:spLocks noChangeArrowheads="1"/>
          </p:cNvSpPr>
          <p:nvPr/>
        </p:nvSpPr>
        <p:spPr bwMode="auto">
          <a:xfrm>
            <a:off x="3657600" y="3859213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)id*+id$</a:t>
            </a:r>
          </a:p>
        </p:txBody>
      </p:sp>
      <p:sp>
        <p:nvSpPr>
          <p:cNvPr id="132149" name="Text Box 53"/>
          <p:cNvSpPr txBox="1">
            <a:spLocks noChangeArrowheads="1"/>
          </p:cNvSpPr>
          <p:nvPr/>
        </p:nvSpPr>
        <p:spPr bwMode="auto">
          <a:xfrm>
            <a:off x="5614988" y="3859213"/>
            <a:ext cx="1458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Error, Skip )</a:t>
            </a:r>
          </a:p>
        </p:txBody>
      </p:sp>
      <p:sp>
        <p:nvSpPr>
          <p:cNvPr id="132150" name="Text Box 54"/>
          <p:cNvSpPr txBox="1">
            <a:spLocks noChangeArrowheads="1"/>
          </p:cNvSpPr>
          <p:nvPr/>
        </p:nvSpPr>
        <p:spPr bwMode="auto">
          <a:xfrm>
            <a:off x="2449513" y="416401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E$</a:t>
            </a:r>
          </a:p>
        </p:txBody>
      </p:sp>
      <p:sp>
        <p:nvSpPr>
          <p:cNvPr id="132151" name="Text Box 55"/>
          <p:cNvSpPr txBox="1">
            <a:spLocks noChangeArrowheads="1"/>
          </p:cNvSpPr>
          <p:nvPr/>
        </p:nvSpPr>
        <p:spPr bwMode="auto">
          <a:xfrm>
            <a:off x="3749675" y="4164013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id*+id$</a:t>
            </a:r>
          </a:p>
        </p:txBody>
      </p:sp>
      <p:sp>
        <p:nvSpPr>
          <p:cNvPr id="132152" name="Rectangle 56"/>
          <p:cNvSpPr>
            <a:spLocks noChangeArrowheads="1"/>
          </p:cNvSpPr>
          <p:nvPr/>
        </p:nvSpPr>
        <p:spPr bwMode="auto">
          <a:xfrm>
            <a:off x="5599113" y="4164013"/>
            <a:ext cx="172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id is in First(E)</a:t>
            </a:r>
          </a:p>
        </p:txBody>
      </p:sp>
      <p:sp>
        <p:nvSpPr>
          <p:cNvPr id="132153" name="Text Box 57"/>
          <p:cNvSpPr txBox="1">
            <a:spLocks noChangeArrowheads="1"/>
          </p:cNvSpPr>
          <p:nvPr/>
        </p:nvSpPr>
        <p:spPr bwMode="auto">
          <a:xfrm>
            <a:off x="2209800" y="4403725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TE’$</a:t>
            </a:r>
          </a:p>
        </p:txBody>
      </p:sp>
      <p:sp>
        <p:nvSpPr>
          <p:cNvPr id="132154" name="Text Box 58"/>
          <p:cNvSpPr txBox="1">
            <a:spLocks noChangeArrowheads="1"/>
          </p:cNvSpPr>
          <p:nvPr/>
        </p:nvSpPr>
        <p:spPr bwMode="auto">
          <a:xfrm>
            <a:off x="3749675" y="44037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id*+id$</a:t>
            </a:r>
          </a:p>
        </p:txBody>
      </p:sp>
      <p:sp>
        <p:nvSpPr>
          <p:cNvPr id="132155" name="Text Box 59"/>
          <p:cNvSpPr txBox="1">
            <a:spLocks noChangeArrowheads="1"/>
          </p:cNvSpPr>
          <p:nvPr/>
        </p:nvSpPr>
        <p:spPr bwMode="auto">
          <a:xfrm>
            <a:off x="1981200" y="4648200"/>
            <a:ext cx="93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FT’E’$</a:t>
            </a:r>
          </a:p>
        </p:txBody>
      </p:sp>
      <p:sp>
        <p:nvSpPr>
          <p:cNvPr id="132156" name="Text Box 60"/>
          <p:cNvSpPr txBox="1">
            <a:spLocks noChangeArrowheads="1"/>
          </p:cNvSpPr>
          <p:nvPr/>
        </p:nvSpPr>
        <p:spPr bwMode="auto">
          <a:xfrm>
            <a:off x="3749675" y="4632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id*+id$</a:t>
            </a:r>
          </a:p>
        </p:txBody>
      </p:sp>
      <p:sp>
        <p:nvSpPr>
          <p:cNvPr id="132157" name="Text Box 61"/>
          <p:cNvSpPr txBox="1">
            <a:spLocks noChangeArrowheads="1"/>
          </p:cNvSpPr>
          <p:nvPr/>
        </p:nvSpPr>
        <p:spPr bwMode="auto">
          <a:xfrm>
            <a:off x="1905000" y="4876800"/>
            <a:ext cx="98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idT’E’$</a:t>
            </a:r>
          </a:p>
        </p:txBody>
      </p:sp>
      <p:sp>
        <p:nvSpPr>
          <p:cNvPr id="132158" name="Text Box 62"/>
          <p:cNvSpPr txBox="1">
            <a:spLocks noChangeArrowheads="1"/>
          </p:cNvSpPr>
          <p:nvPr/>
        </p:nvSpPr>
        <p:spPr bwMode="auto">
          <a:xfrm>
            <a:off x="3733800" y="48609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id*+id$</a:t>
            </a:r>
          </a:p>
        </p:txBody>
      </p:sp>
      <p:sp>
        <p:nvSpPr>
          <p:cNvPr id="132159" name="Text Box 63"/>
          <p:cNvSpPr txBox="1">
            <a:spLocks noChangeArrowheads="1"/>
          </p:cNvSpPr>
          <p:nvPr/>
        </p:nvSpPr>
        <p:spPr bwMode="auto">
          <a:xfrm>
            <a:off x="21050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T’E’$</a:t>
            </a:r>
          </a:p>
        </p:txBody>
      </p:sp>
      <p:sp>
        <p:nvSpPr>
          <p:cNvPr id="132160" name="Text Box 64"/>
          <p:cNvSpPr txBox="1">
            <a:spLocks noChangeArrowheads="1"/>
          </p:cNvSpPr>
          <p:nvPr/>
        </p:nvSpPr>
        <p:spPr bwMode="auto">
          <a:xfrm>
            <a:off x="3946525" y="5089525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*+id$</a:t>
            </a:r>
          </a:p>
        </p:txBody>
      </p:sp>
      <p:sp>
        <p:nvSpPr>
          <p:cNvPr id="132161" name="Text Box 65"/>
          <p:cNvSpPr txBox="1">
            <a:spLocks noChangeArrowheads="1"/>
          </p:cNvSpPr>
          <p:nvPr/>
        </p:nvSpPr>
        <p:spPr bwMode="auto">
          <a:xfrm>
            <a:off x="1828800" y="5318125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*FT’E’$</a:t>
            </a:r>
          </a:p>
        </p:txBody>
      </p:sp>
      <p:sp>
        <p:nvSpPr>
          <p:cNvPr id="132162" name="Text Box 66"/>
          <p:cNvSpPr txBox="1">
            <a:spLocks noChangeArrowheads="1"/>
          </p:cNvSpPr>
          <p:nvPr/>
        </p:nvSpPr>
        <p:spPr bwMode="auto">
          <a:xfrm>
            <a:off x="3946525" y="5318125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*+id$</a:t>
            </a:r>
          </a:p>
        </p:txBody>
      </p:sp>
      <p:sp>
        <p:nvSpPr>
          <p:cNvPr id="132163" name="Text Box 67"/>
          <p:cNvSpPr txBox="1">
            <a:spLocks noChangeArrowheads="1"/>
          </p:cNvSpPr>
          <p:nvPr/>
        </p:nvSpPr>
        <p:spPr bwMode="auto">
          <a:xfrm>
            <a:off x="4073525" y="5546725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+id$</a:t>
            </a:r>
          </a:p>
        </p:txBody>
      </p:sp>
      <p:sp>
        <p:nvSpPr>
          <p:cNvPr id="132164" name="Text Box 68"/>
          <p:cNvSpPr txBox="1">
            <a:spLocks noChangeArrowheads="1"/>
          </p:cNvSpPr>
          <p:nvPr/>
        </p:nvSpPr>
        <p:spPr bwMode="auto">
          <a:xfrm>
            <a:off x="1963738" y="5546725"/>
            <a:ext cx="931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FT’E’$</a:t>
            </a:r>
          </a:p>
        </p:txBody>
      </p:sp>
      <p:sp>
        <p:nvSpPr>
          <p:cNvPr id="132165" name="Text Box 69"/>
          <p:cNvSpPr txBox="1">
            <a:spLocks noChangeArrowheads="1"/>
          </p:cNvSpPr>
          <p:nvPr/>
        </p:nvSpPr>
        <p:spPr bwMode="auto">
          <a:xfrm>
            <a:off x="5399088" y="5546725"/>
            <a:ext cx="2322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Error, M[F,+]=synch</a:t>
            </a:r>
          </a:p>
        </p:txBody>
      </p:sp>
      <p:sp>
        <p:nvSpPr>
          <p:cNvPr id="132166" name="Text Box 70"/>
          <p:cNvSpPr txBox="1">
            <a:spLocks noChangeArrowheads="1"/>
          </p:cNvSpPr>
          <p:nvPr/>
        </p:nvSpPr>
        <p:spPr bwMode="auto">
          <a:xfrm>
            <a:off x="4048125" y="5775325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+id$</a:t>
            </a:r>
          </a:p>
        </p:txBody>
      </p:sp>
      <p:sp>
        <p:nvSpPr>
          <p:cNvPr id="132167" name="Text Box 71"/>
          <p:cNvSpPr txBox="1">
            <a:spLocks noChangeArrowheads="1"/>
          </p:cNvSpPr>
          <p:nvPr/>
        </p:nvSpPr>
        <p:spPr bwMode="auto">
          <a:xfrm>
            <a:off x="2105025" y="57753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T’E’$</a:t>
            </a:r>
          </a:p>
        </p:txBody>
      </p:sp>
      <p:sp>
        <p:nvSpPr>
          <p:cNvPr id="132168" name="Text Box 72"/>
          <p:cNvSpPr txBox="1">
            <a:spLocks noChangeArrowheads="1"/>
          </p:cNvSpPr>
          <p:nvPr/>
        </p:nvSpPr>
        <p:spPr bwMode="auto">
          <a:xfrm>
            <a:off x="5373688" y="5775325"/>
            <a:ext cx="1954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F has been poped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76400"/>
            <a:ext cx="8458200" cy="1565275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3400" smtClean="0"/>
              <a:t>Lecture 7 </a:t>
            </a:r>
            <a:br>
              <a:rPr lang="en-US" altLang="en-US" sz="3400" smtClean="0"/>
            </a:br>
            <a:r>
              <a:rPr lang="en-US" altLang="en-US" sz="3400" smtClean="0"/>
              <a:t> Predictive Parsing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3352800"/>
            <a:ext cx="6403975" cy="3048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r>
              <a:rPr lang="en-US" altLang="en-US" smtClean="0"/>
              <a:t>Topics </a:t>
            </a:r>
          </a:p>
          <a:p>
            <a:pPr lvl="1" eaLnBrk="1" hangingPunct="1"/>
            <a:r>
              <a:rPr lang="en-US" altLang="en-US" smtClean="0"/>
              <a:t>Review Top Down Parsing</a:t>
            </a:r>
          </a:p>
          <a:p>
            <a:pPr lvl="1" eaLnBrk="1" hangingPunct="1"/>
            <a:r>
              <a:rPr lang="en-US" altLang="en-US" smtClean="0"/>
              <a:t>First </a:t>
            </a:r>
          </a:p>
          <a:p>
            <a:pPr lvl="1" eaLnBrk="1" hangingPunct="1"/>
            <a:r>
              <a:rPr lang="en-US" altLang="en-US" smtClean="0"/>
              <a:t>Follow</a:t>
            </a:r>
          </a:p>
          <a:p>
            <a:pPr lvl="1" eaLnBrk="1" hangingPunct="1"/>
            <a:r>
              <a:rPr lang="en-US" altLang="en-US" smtClean="0"/>
              <a:t>LL (1) Table construction</a:t>
            </a:r>
          </a:p>
          <a:p>
            <a:pPr eaLnBrk="1" hangingPunct="1"/>
            <a:r>
              <a:rPr lang="en-US" altLang="en-US" smtClean="0"/>
              <a:t>Readings: 4.4</a:t>
            </a:r>
          </a:p>
          <a:p>
            <a:pPr eaLnBrk="1" hangingPunct="1"/>
            <a:r>
              <a:rPr lang="en-US" altLang="en-US" smtClean="0"/>
              <a:t>Homework: Program 2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747713" y="6500813"/>
            <a:ext cx="1882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February 1, 2004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741363" y="762000"/>
            <a:ext cx="790257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0"/>
              </a:spcBef>
              <a:buFontTx/>
              <a:buNone/>
            </a:pPr>
            <a:r>
              <a:rPr lang="en-US" altLang="en-US" sz="3800" b="1">
                <a:latin typeface="Helvetica" panose="020B0604020202020204" pitchFamily="34" charset="0"/>
              </a:rPr>
              <a:t>CSCE 531  Compiler Construction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36000" cy="438150"/>
          </a:xfrm>
        </p:spPr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33400"/>
            <a:ext cx="8548687" cy="5943600"/>
          </a:xfrm>
        </p:spPr>
        <p:txBody>
          <a:bodyPr/>
          <a:lstStyle/>
          <a:p>
            <a:pPr eaLnBrk="1" hangingPunct="1"/>
            <a:r>
              <a:rPr lang="en-US" altLang="en-US" smtClean="0"/>
              <a:t>Last Time</a:t>
            </a:r>
          </a:p>
          <a:p>
            <a:pPr lvl="1" eaLnBrk="1" hangingPunct="1"/>
            <a:r>
              <a:rPr lang="en-US" altLang="en-US" smtClean="0"/>
              <a:t>Ambiguity in classic programming language grammars</a:t>
            </a:r>
          </a:p>
          <a:p>
            <a:pPr lvl="2" eaLnBrk="1" hangingPunct="1"/>
            <a:r>
              <a:rPr lang="en-US" altLang="en-US" smtClean="0"/>
              <a:t>Expressions</a:t>
            </a:r>
          </a:p>
          <a:p>
            <a:pPr lvl="2" eaLnBrk="1" hangingPunct="1"/>
            <a:r>
              <a:rPr lang="en-US" altLang="en-US" smtClean="0"/>
              <a:t>If-Then-Else</a:t>
            </a:r>
          </a:p>
          <a:p>
            <a:pPr lvl="1" eaLnBrk="1" hangingPunct="1"/>
            <a:r>
              <a:rPr lang="en-US" altLang="en-US" smtClean="0"/>
              <a:t>Top-Down Parsing</a:t>
            </a:r>
          </a:p>
          <a:p>
            <a:pPr lvl="1" eaLnBrk="1" hangingPunct="1"/>
            <a:r>
              <a:rPr lang="en-US" altLang="en-US" smtClean="0"/>
              <a:t>Modifying Grammars to facilitate Top-down parsing</a:t>
            </a:r>
            <a:endParaRPr lang="el-GR" altLang="en-US" smtClean="0"/>
          </a:p>
          <a:p>
            <a:pPr eaLnBrk="1" hangingPunct="1"/>
            <a:r>
              <a:rPr lang="en-US" altLang="en-US" smtClean="0"/>
              <a:t>Today’s Lecture </a:t>
            </a:r>
          </a:p>
          <a:p>
            <a:pPr lvl="1" eaLnBrk="1" hangingPunct="1"/>
            <a:r>
              <a:rPr lang="en-US" altLang="en-US" smtClean="0"/>
              <a:t>Regroup halfway to Test 1</a:t>
            </a:r>
          </a:p>
          <a:p>
            <a:pPr lvl="1" eaLnBrk="1" hangingPunct="1"/>
            <a:r>
              <a:rPr lang="en-US" altLang="en-US" smtClean="0"/>
              <a:t>First and Follow</a:t>
            </a:r>
          </a:p>
          <a:p>
            <a:pPr lvl="1" eaLnBrk="1" hangingPunct="1"/>
            <a:r>
              <a:rPr lang="en-US" altLang="en-US" smtClean="0"/>
              <a:t>LL(1) property	</a:t>
            </a:r>
          </a:p>
          <a:p>
            <a:pPr eaLnBrk="1" hangingPunct="1"/>
            <a:r>
              <a:rPr lang="en-US" altLang="en-US" smtClean="0"/>
              <a:t>References:  </a:t>
            </a:r>
          </a:p>
          <a:p>
            <a:pPr eaLnBrk="1" hangingPunct="1"/>
            <a:r>
              <a:rPr lang="en-US" altLang="en-US" smtClean="0"/>
              <a:t>Homework: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mtClean="0">
                <a:sym typeface="Symbol" panose="05050102010706020507" pitchFamily="18" charset="2"/>
              </a:rPr>
              <a:t>Removing the IF-ELSE Ambiguity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04800" y="1295400"/>
            <a:ext cx="9448800" cy="5334000"/>
          </a:xfrm>
        </p:spPr>
        <p:txBody>
          <a:bodyPr/>
          <a:lstStyle/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Stmt </a:t>
            </a:r>
            <a:r>
              <a:rPr lang="en-US" altLang="en-US" sz="2400" smtClean="0">
                <a:sym typeface="Wingdings" panose="05000000000000000000" pitchFamily="2" charset="2"/>
              </a:rPr>
              <a:t></a:t>
            </a:r>
            <a:r>
              <a:rPr lang="en-US" altLang="en-US" sz="2400" smtClean="0">
                <a:sym typeface="Symbol" panose="05050102010706020507" pitchFamily="18" charset="2"/>
              </a:rPr>
              <a:t>   if  Expr  then Stmt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           |    if  Expr  then Stmt  else  Stmt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           |    other stmts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Stmt </a:t>
            </a:r>
            <a:r>
              <a:rPr lang="en-US" altLang="en-US" sz="2400" smtClean="0">
                <a:sym typeface="Wingdings" panose="05000000000000000000" pitchFamily="2" charset="2"/>
              </a:rPr>
              <a:t></a:t>
            </a:r>
            <a:r>
              <a:rPr lang="en-US" altLang="en-US" sz="2400" smtClean="0">
                <a:sym typeface="Symbol" panose="05050102010706020507" pitchFamily="18" charset="2"/>
              </a:rPr>
              <a:t>   MatchedStmt   |   UnmatchedStmt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MatchedStmt </a:t>
            </a:r>
            <a:r>
              <a:rPr lang="en-US" altLang="en-US" sz="2400" smtClean="0">
                <a:sym typeface="Wingdings" panose="05000000000000000000" pitchFamily="2" charset="2"/>
              </a:rPr>
              <a:t> if Expr then MatchedStmt else MatchedStmt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		|   OthersStatements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UnmatchedStmt </a:t>
            </a:r>
            <a:r>
              <a:rPr lang="en-US" altLang="en-US" sz="2400" smtClean="0">
                <a:sym typeface="Wingdings" panose="05000000000000000000" pitchFamily="2" charset="2"/>
              </a:rPr>
              <a:t> if Expr then MatchedStmt else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ym typeface="Wingdings" panose="05000000000000000000" pitchFamily="2" charset="2"/>
              </a:rPr>
              <a:t>			|   if Expr then MatchedStmt else UmatchedStmt</a:t>
            </a:r>
            <a:endParaRPr lang="en-US" altLang="en-US" smtClean="0">
              <a:sym typeface="Symbol" panose="05050102010706020507" pitchFamily="18" charset="2"/>
            </a:endParaRPr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5849938" y="4592638"/>
            <a:ext cx="76200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 flipH="1">
            <a:off x="5943600" y="4586288"/>
            <a:ext cx="68580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Descent Parsers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en-US" smtClean="0"/>
              <a:t>Recall the parser from Chapter 2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en-US" smtClean="0"/>
              <a:t>A recursive descent parser has a routine for each nonterminal. These routines can call each other. If one of these fails then it may backtrack to a point where there is an alternative choice.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en-US" smtClean="0"/>
              <a:t>In certain cases the grammar is restricted enough where backtracking would never be required.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en-US" smtClean="0"/>
              <a:t>Such a parser is called a predictive parser. 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en-US" smtClean="0"/>
              <a:t>The parser from Chapter 2 is a predictive parser.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7650"/>
            <a:ext cx="8893175" cy="781050"/>
          </a:xfrm>
        </p:spPr>
        <p:txBody>
          <a:bodyPr/>
          <a:lstStyle/>
          <a:p>
            <a:pPr eaLnBrk="1" hangingPunct="1"/>
            <a:r>
              <a:rPr lang="en-US" altLang="en-US" sz="3400" smtClean="0"/>
              <a:t>Transition Diagrams for Predictive Parsers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marL="457200" indent="-457200" eaLnBrk="1" hangingPunct="1"/>
            <a:r>
              <a:rPr lang="en-US" altLang="en-US" smtClean="0"/>
              <a:t>To construct the transition diagram for a predictive parser: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Eliminate left recursion from the grammar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Left factor the grammar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For each nonterminal A do</a:t>
            </a:r>
          </a:p>
          <a:p>
            <a:pPr marL="457200" indent="-457200" eaLnBrk="1" hangingPunct="1"/>
            <a:r>
              <a:rPr lang="en-US" altLang="en-US" smtClean="0"/>
              <a:t>		Create an initial state and final state.</a:t>
            </a:r>
          </a:p>
          <a:p>
            <a:pPr marL="457200" indent="-457200" eaLnBrk="1" hangingPunct="1"/>
            <a:r>
              <a:rPr lang="en-US" altLang="en-US" smtClean="0"/>
              <a:t>		For each production A </a:t>
            </a:r>
            <a:r>
              <a:rPr lang="en-US" altLang="en-US" smtClean="0">
                <a:sym typeface="Wingdings" panose="05000000000000000000" pitchFamily="2" charset="2"/>
              </a:rPr>
              <a:t> X</a:t>
            </a:r>
            <a:r>
              <a:rPr lang="en-US" altLang="en-US" baseline="-25000" smtClean="0">
                <a:sym typeface="Wingdings" panose="05000000000000000000" pitchFamily="2" charset="2"/>
              </a:rPr>
              <a:t>1</a:t>
            </a:r>
            <a:r>
              <a:rPr lang="en-US" altLang="en-US" smtClean="0">
                <a:sym typeface="Wingdings" panose="05000000000000000000" pitchFamily="2" charset="2"/>
              </a:rPr>
              <a:t>X</a:t>
            </a:r>
            <a:r>
              <a:rPr lang="en-US" altLang="en-US" baseline="-25000" smtClean="0">
                <a:sym typeface="Wingdings" panose="05000000000000000000" pitchFamily="2" charset="2"/>
              </a:rPr>
              <a:t>2</a:t>
            </a:r>
            <a:r>
              <a:rPr lang="en-US" altLang="en-US" smtClean="0">
                <a:sym typeface="Wingdings" panose="05000000000000000000" pitchFamily="2" charset="2"/>
              </a:rPr>
              <a:t> … X</a:t>
            </a:r>
            <a:r>
              <a:rPr lang="en-US" altLang="en-US" baseline="-25000" smtClean="0">
                <a:sym typeface="Wingdings" panose="05000000000000000000" pitchFamily="2" charset="2"/>
              </a:rPr>
              <a:t>n</a:t>
            </a:r>
            <a:r>
              <a:rPr lang="en-US" altLang="en-US" smtClean="0">
                <a:sym typeface="Wingdings" panose="05000000000000000000" pitchFamily="2" charset="2"/>
              </a:rPr>
              <a:t> create a path 	from the initial state to the final state labeled X</a:t>
            </a:r>
            <a:r>
              <a:rPr lang="en-US" altLang="en-US" baseline="-25000" smtClean="0">
                <a:sym typeface="Wingdings" panose="05000000000000000000" pitchFamily="2" charset="2"/>
              </a:rPr>
              <a:t>1</a:t>
            </a:r>
            <a:r>
              <a:rPr lang="en-US" altLang="en-US" smtClean="0">
                <a:sym typeface="Wingdings" panose="05000000000000000000" pitchFamily="2" charset="2"/>
              </a:rPr>
              <a:t>X</a:t>
            </a:r>
            <a:r>
              <a:rPr lang="en-US" altLang="en-US" baseline="-25000" smtClean="0">
                <a:sym typeface="Wingdings" panose="05000000000000000000" pitchFamily="2" charset="2"/>
              </a:rPr>
              <a:t>2</a:t>
            </a:r>
            <a:r>
              <a:rPr lang="en-US" altLang="en-US" smtClean="0">
                <a:sym typeface="Wingdings" panose="05000000000000000000" pitchFamily="2" charset="2"/>
              </a:rPr>
              <a:t> … 	X</a:t>
            </a:r>
            <a:r>
              <a:rPr lang="en-US" altLang="en-US" baseline="-25000" smtClean="0">
                <a:sym typeface="Wingdings" panose="05000000000000000000" pitchFamily="2" charset="2"/>
              </a:rPr>
              <a:t>n</a:t>
            </a:r>
            <a:r>
              <a:rPr lang="en-US" altLang="en-US" smtClean="0">
                <a:sym typeface="Wingdings" panose="05000000000000000000" pitchFamily="2" charset="2"/>
              </a:rPr>
              <a:t> </a:t>
            </a:r>
          </a:p>
          <a:p>
            <a:pPr marL="457200" indent="-457200" eaLnBrk="1" hangingPunct="1"/>
            <a:r>
              <a:rPr lang="en-US" altLang="en-US" smtClean="0">
                <a:sym typeface="Wingdings" panose="05000000000000000000" pitchFamily="2" charset="2"/>
              </a:rPr>
              <a:t>	end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</p:spPr>
        <p:txBody>
          <a:bodyPr/>
          <a:lstStyle/>
          <a:p>
            <a:pPr eaLnBrk="1" hangingPunct="1">
              <a:lnSpc>
                <a:spcPct val="60000"/>
              </a:lnSpc>
            </a:pPr>
            <a:r>
              <a:rPr lang="en-US" altLang="en-US" smtClean="0"/>
              <a:t>E   </a:t>
            </a:r>
            <a:r>
              <a:rPr lang="en-US" altLang="en-US" smtClean="0">
                <a:sym typeface="Wingdings" panose="05000000000000000000" pitchFamily="2" charset="2"/>
              </a:rPr>
              <a:t>   T E’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E’     +  T E’   |  - T E’  | </a:t>
            </a:r>
            <a:r>
              <a:rPr lang="el-GR" altLang="en-US" smtClean="0">
                <a:sym typeface="Wingdings" panose="05000000000000000000" pitchFamily="2" charset="2"/>
              </a:rPr>
              <a:t>ε</a:t>
            </a:r>
            <a:endParaRPr lang="en-US" altLang="en-US" smtClean="0">
              <a:sym typeface="Wingdings" panose="05000000000000000000" pitchFamily="2" charset="2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T    F T’</a:t>
            </a:r>
          </a:p>
          <a:p>
            <a:pPr eaLnBrk="1" hangingPunct="1">
              <a:lnSpc>
                <a:spcPct val="60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T’    * F T’   |  /  F T’   |   </a:t>
            </a:r>
            <a:r>
              <a:rPr lang="el-GR" altLang="en-US" smtClean="0">
                <a:sym typeface="Wingdings" panose="05000000000000000000" pitchFamily="2" charset="2"/>
              </a:rPr>
              <a:t>ε</a:t>
            </a:r>
            <a:endParaRPr lang="en-US" altLang="en-US" smtClean="0">
              <a:sym typeface="Wingdings" panose="05000000000000000000" pitchFamily="2" charset="2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F      id   |   num   |   (  E  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914400" y="40386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990600" y="4038600"/>
            <a:ext cx="219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334963" y="3487738"/>
            <a:ext cx="2444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43367" name="Line 7"/>
          <p:cNvSpPr>
            <a:spLocks noChangeShapeType="1"/>
          </p:cNvSpPr>
          <p:nvPr/>
        </p:nvSpPr>
        <p:spPr bwMode="auto">
          <a:xfrm>
            <a:off x="1295400" y="41910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368" name="Oval 8"/>
          <p:cNvSpPr>
            <a:spLocks noChangeArrowheads="1"/>
          </p:cNvSpPr>
          <p:nvPr/>
        </p:nvSpPr>
        <p:spPr bwMode="auto">
          <a:xfrm>
            <a:off x="1752600" y="40386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1828800" y="4038600"/>
            <a:ext cx="219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370" name="Line 10"/>
          <p:cNvSpPr>
            <a:spLocks noChangeShapeType="1"/>
          </p:cNvSpPr>
          <p:nvPr/>
        </p:nvSpPr>
        <p:spPr bwMode="auto">
          <a:xfrm>
            <a:off x="2133600" y="41910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371" name="Oval 11"/>
          <p:cNvSpPr>
            <a:spLocks noChangeArrowheads="1"/>
          </p:cNvSpPr>
          <p:nvPr/>
        </p:nvSpPr>
        <p:spPr bwMode="auto">
          <a:xfrm>
            <a:off x="2590800" y="40386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2667000" y="4038600"/>
            <a:ext cx="219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373" name="Text Box 17"/>
          <p:cNvSpPr txBox="1">
            <a:spLocks noChangeArrowheads="1"/>
          </p:cNvSpPr>
          <p:nvPr/>
        </p:nvSpPr>
        <p:spPr bwMode="auto">
          <a:xfrm>
            <a:off x="1408113" y="3868738"/>
            <a:ext cx="2317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43374" name="Text Box 18"/>
          <p:cNvSpPr txBox="1">
            <a:spLocks noChangeArrowheads="1"/>
          </p:cNvSpPr>
          <p:nvPr/>
        </p:nvSpPr>
        <p:spPr bwMode="auto">
          <a:xfrm>
            <a:off x="2208213" y="3868738"/>
            <a:ext cx="3079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</a:t>
            </a:r>
          </a:p>
        </p:txBody>
      </p:sp>
      <p:sp>
        <p:nvSpPr>
          <p:cNvPr id="143375" name="Oval 19"/>
          <p:cNvSpPr>
            <a:spLocks noChangeArrowheads="1"/>
          </p:cNvSpPr>
          <p:nvPr/>
        </p:nvSpPr>
        <p:spPr bwMode="auto">
          <a:xfrm>
            <a:off x="914400" y="54102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376" name="Text Box 20"/>
          <p:cNvSpPr txBox="1">
            <a:spLocks noChangeArrowheads="1"/>
          </p:cNvSpPr>
          <p:nvPr/>
        </p:nvSpPr>
        <p:spPr bwMode="auto">
          <a:xfrm>
            <a:off x="990600" y="5410200"/>
            <a:ext cx="219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3377" name="Text Box 21"/>
          <p:cNvSpPr txBox="1">
            <a:spLocks noChangeArrowheads="1"/>
          </p:cNvSpPr>
          <p:nvPr/>
        </p:nvSpPr>
        <p:spPr bwMode="auto">
          <a:xfrm>
            <a:off x="341313" y="4859338"/>
            <a:ext cx="2317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43378" name="Line 22"/>
          <p:cNvSpPr>
            <a:spLocks noChangeShapeType="1"/>
          </p:cNvSpPr>
          <p:nvPr/>
        </p:nvSpPr>
        <p:spPr bwMode="auto">
          <a:xfrm>
            <a:off x="1295400" y="55626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379" name="Oval 23"/>
          <p:cNvSpPr>
            <a:spLocks noChangeArrowheads="1"/>
          </p:cNvSpPr>
          <p:nvPr/>
        </p:nvSpPr>
        <p:spPr bwMode="auto">
          <a:xfrm>
            <a:off x="1752600" y="54102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380" name="Text Box 24"/>
          <p:cNvSpPr txBox="1">
            <a:spLocks noChangeArrowheads="1"/>
          </p:cNvSpPr>
          <p:nvPr/>
        </p:nvSpPr>
        <p:spPr bwMode="auto">
          <a:xfrm>
            <a:off x="1828800" y="5410200"/>
            <a:ext cx="219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3381" name="Line 25"/>
          <p:cNvSpPr>
            <a:spLocks noChangeShapeType="1"/>
          </p:cNvSpPr>
          <p:nvPr/>
        </p:nvSpPr>
        <p:spPr bwMode="auto">
          <a:xfrm>
            <a:off x="2133600" y="55626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382" name="Oval 26"/>
          <p:cNvSpPr>
            <a:spLocks noChangeArrowheads="1"/>
          </p:cNvSpPr>
          <p:nvPr/>
        </p:nvSpPr>
        <p:spPr bwMode="auto">
          <a:xfrm>
            <a:off x="2590800" y="54102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383" name="Text Box 27"/>
          <p:cNvSpPr txBox="1">
            <a:spLocks noChangeArrowheads="1"/>
          </p:cNvSpPr>
          <p:nvPr/>
        </p:nvSpPr>
        <p:spPr bwMode="auto">
          <a:xfrm>
            <a:off x="2667000" y="5410200"/>
            <a:ext cx="219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3384" name="Text Box 28"/>
          <p:cNvSpPr txBox="1">
            <a:spLocks noChangeArrowheads="1"/>
          </p:cNvSpPr>
          <p:nvPr/>
        </p:nvSpPr>
        <p:spPr bwMode="auto">
          <a:xfrm>
            <a:off x="1408113" y="5240338"/>
            <a:ext cx="2317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43385" name="Text Box 29"/>
          <p:cNvSpPr txBox="1">
            <a:spLocks noChangeArrowheads="1"/>
          </p:cNvSpPr>
          <p:nvPr/>
        </p:nvSpPr>
        <p:spPr bwMode="auto">
          <a:xfrm>
            <a:off x="2214563" y="5240338"/>
            <a:ext cx="295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T’</a:t>
            </a:r>
          </a:p>
        </p:txBody>
      </p:sp>
      <p:sp>
        <p:nvSpPr>
          <p:cNvPr id="143386" name="Oval 30"/>
          <p:cNvSpPr>
            <a:spLocks noChangeArrowheads="1"/>
          </p:cNvSpPr>
          <p:nvPr/>
        </p:nvSpPr>
        <p:spPr bwMode="auto">
          <a:xfrm>
            <a:off x="4419600" y="40386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387" name="Text Box 31"/>
          <p:cNvSpPr txBox="1">
            <a:spLocks noChangeArrowheads="1"/>
          </p:cNvSpPr>
          <p:nvPr/>
        </p:nvSpPr>
        <p:spPr bwMode="auto">
          <a:xfrm>
            <a:off x="4495800" y="4038600"/>
            <a:ext cx="219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388" name="Text Box 32"/>
          <p:cNvSpPr txBox="1">
            <a:spLocks noChangeArrowheads="1"/>
          </p:cNvSpPr>
          <p:nvPr/>
        </p:nvSpPr>
        <p:spPr bwMode="auto">
          <a:xfrm>
            <a:off x="3808413" y="3487738"/>
            <a:ext cx="3079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</a:t>
            </a:r>
          </a:p>
        </p:txBody>
      </p:sp>
      <p:sp>
        <p:nvSpPr>
          <p:cNvPr id="143389" name="Line 33"/>
          <p:cNvSpPr>
            <a:spLocks noChangeShapeType="1"/>
          </p:cNvSpPr>
          <p:nvPr/>
        </p:nvSpPr>
        <p:spPr bwMode="auto">
          <a:xfrm>
            <a:off x="4800600" y="41910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390" name="Oval 34"/>
          <p:cNvSpPr>
            <a:spLocks noChangeArrowheads="1"/>
          </p:cNvSpPr>
          <p:nvPr/>
        </p:nvSpPr>
        <p:spPr bwMode="auto">
          <a:xfrm>
            <a:off x="5257800" y="40386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391" name="Text Box 35"/>
          <p:cNvSpPr txBox="1">
            <a:spLocks noChangeArrowheads="1"/>
          </p:cNvSpPr>
          <p:nvPr/>
        </p:nvSpPr>
        <p:spPr bwMode="auto">
          <a:xfrm>
            <a:off x="5334000" y="4038600"/>
            <a:ext cx="219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392" name="Line 36"/>
          <p:cNvSpPr>
            <a:spLocks noChangeShapeType="1"/>
          </p:cNvSpPr>
          <p:nvPr/>
        </p:nvSpPr>
        <p:spPr bwMode="auto">
          <a:xfrm>
            <a:off x="5638800" y="41910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393" name="Oval 37"/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394" name="Text Box 38"/>
          <p:cNvSpPr txBox="1">
            <a:spLocks noChangeArrowheads="1"/>
          </p:cNvSpPr>
          <p:nvPr/>
        </p:nvSpPr>
        <p:spPr bwMode="auto">
          <a:xfrm>
            <a:off x="6172200" y="4038600"/>
            <a:ext cx="219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395" name="Text Box 39"/>
          <p:cNvSpPr txBox="1">
            <a:spLocks noChangeArrowheads="1"/>
          </p:cNvSpPr>
          <p:nvPr/>
        </p:nvSpPr>
        <p:spPr bwMode="auto">
          <a:xfrm>
            <a:off x="4953000" y="3886200"/>
            <a:ext cx="2254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43396" name="Text Box 40"/>
          <p:cNvSpPr txBox="1">
            <a:spLocks noChangeArrowheads="1"/>
          </p:cNvSpPr>
          <p:nvPr/>
        </p:nvSpPr>
        <p:spPr bwMode="auto">
          <a:xfrm>
            <a:off x="5751513" y="3868738"/>
            <a:ext cx="2317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43397" name="Line 41"/>
          <p:cNvSpPr>
            <a:spLocks noChangeShapeType="1"/>
          </p:cNvSpPr>
          <p:nvPr/>
        </p:nvSpPr>
        <p:spPr bwMode="auto">
          <a:xfrm>
            <a:off x="6477000" y="4191000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398" name="Oval 42"/>
          <p:cNvSpPr>
            <a:spLocks noChangeArrowheads="1"/>
          </p:cNvSpPr>
          <p:nvPr/>
        </p:nvSpPr>
        <p:spPr bwMode="auto">
          <a:xfrm>
            <a:off x="6934200" y="4038600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399" name="Text Box 43"/>
          <p:cNvSpPr txBox="1">
            <a:spLocks noChangeArrowheads="1"/>
          </p:cNvSpPr>
          <p:nvPr/>
        </p:nvSpPr>
        <p:spPr bwMode="auto">
          <a:xfrm>
            <a:off x="7010400" y="4038600"/>
            <a:ext cx="219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400" name="Text Box 44"/>
          <p:cNvSpPr txBox="1">
            <a:spLocks noChangeArrowheads="1"/>
          </p:cNvSpPr>
          <p:nvPr/>
        </p:nvSpPr>
        <p:spPr bwMode="auto">
          <a:xfrm>
            <a:off x="6551613" y="3868738"/>
            <a:ext cx="3079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</a:t>
            </a:r>
          </a:p>
        </p:txBody>
      </p:sp>
      <p:sp>
        <p:nvSpPr>
          <p:cNvPr id="143401" name="Oval 45"/>
          <p:cNvSpPr>
            <a:spLocks noChangeArrowheads="1"/>
          </p:cNvSpPr>
          <p:nvPr/>
        </p:nvSpPr>
        <p:spPr bwMode="auto">
          <a:xfrm>
            <a:off x="5257800" y="4894263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02" name="Text Box 46"/>
          <p:cNvSpPr txBox="1">
            <a:spLocks noChangeArrowheads="1"/>
          </p:cNvSpPr>
          <p:nvPr/>
        </p:nvSpPr>
        <p:spPr bwMode="auto">
          <a:xfrm>
            <a:off x="5334000" y="4894263"/>
            <a:ext cx="219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403" name="Line 47"/>
          <p:cNvSpPr>
            <a:spLocks noChangeShapeType="1"/>
          </p:cNvSpPr>
          <p:nvPr/>
        </p:nvSpPr>
        <p:spPr bwMode="auto">
          <a:xfrm>
            <a:off x="5638800" y="5046663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404" name="Oval 48"/>
          <p:cNvSpPr>
            <a:spLocks noChangeArrowheads="1"/>
          </p:cNvSpPr>
          <p:nvPr/>
        </p:nvSpPr>
        <p:spPr bwMode="auto">
          <a:xfrm>
            <a:off x="6096000" y="4894263"/>
            <a:ext cx="381000" cy="3810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05" name="Text Box 49"/>
          <p:cNvSpPr txBox="1">
            <a:spLocks noChangeArrowheads="1"/>
          </p:cNvSpPr>
          <p:nvPr/>
        </p:nvSpPr>
        <p:spPr bwMode="auto">
          <a:xfrm>
            <a:off x="6172200" y="4894263"/>
            <a:ext cx="219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406" name="Text Box 50"/>
          <p:cNvSpPr txBox="1">
            <a:spLocks noChangeArrowheads="1"/>
          </p:cNvSpPr>
          <p:nvPr/>
        </p:nvSpPr>
        <p:spPr bwMode="auto">
          <a:xfrm>
            <a:off x="5751513" y="4724400"/>
            <a:ext cx="2317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43407" name="Line 51"/>
          <p:cNvSpPr>
            <a:spLocks noChangeShapeType="1"/>
          </p:cNvSpPr>
          <p:nvPr/>
        </p:nvSpPr>
        <p:spPr bwMode="auto">
          <a:xfrm flipV="1">
            <a:off x="6477000" y="4419600"/>
            <a:ext cx="533400" cy="6270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408" name="Text Box 54"/>
          <p:cNvSpPr txBox="1">
            <a:spLocks noChangeArrowheads="1"/>
          </p:cNvSpPr>
          <p:nvPr/>
        </p:nvSpPr>
        <p:spPr bwMode="auto">
          <a:xfrm>
            <a:off x="6778625" y="4648200"/>
            <a:ext cx="3079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</a:t>
            </a:r>
          </a:p>
        </p:txBody>
      </p:sp>
      <p:sp>
        <p:nvSpPr>
          <p:cNvPr id="143409" name="Line 55"/>
          <p:cNvSpPr>
            <a:spLocks noChangeShapeType="1"/>
          </p:cNvSpPr>
          <p:nvPr/>
        </p:nvSpPr>
        <p:spPr bwMode="auto">
          <a:xfrm>
            <a:off x="4724400" y="4419600"/>
            <a:ext cx="5334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410" name="Text Box 56"/>
          <p:cNvSpPr txBox="1">
            <a:spLocks noChangeArrowheads="1"/>
          </p:cNvSpPr>
          <p:nvPr/>
        </p:nvSpPr>
        <p:spPr bwMode="auto">
          <a:xfrm>
            <a:off x="4794250" y="4648200"/>
            <a:ext cx="168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43411" name="Freeform 57"/>
          <p:cNvSpPr>
            <a:spLocks/>
          </p:cNvSpPr>
          <p:nvPr/>
        </p:nvSpPr>
        <p:spPr bwMode="auto">
          <a:xfrm>
            <a:off x="4648200" y="3429000"/>
            <a:ext cx="2362200" cy="609600"/>
          </a:xfrm>
          <a:custGeom>
            <a:avLst/>
            <a:gdLst>
              <a:gd name="T0" fmla="*/ 0 w 1488"/>
              <a:gd name="T1" fmla="*/ 2147483646 h 384"/>
              <a:gd name="T2" fmla="*/ 2147483646 w 1488"/>
              <a:gd name="T3" fmla="*/ 2147483646 h 384"/>
              <a:gd name="T4" fmla="*/ 2147483646 w 1488"/>
              <a:gd name="T5" fmla="*/ 0 h 384"/>
              <a:gd name="T6" fmla="*/ 2147483646 w 1488"/>
              <a:gd name="T7" fmla="*/ 2147483646 h 384"/>
              <a:gd name="T8" fmla="*/ 2147483646 w 1488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8" h="384">
                <a:moveTo>
                  <a:pt x="0" y="384"/>
                </a:moveTo>
                <a:cubicBezTo>
                  <a:pt x="104" y="272"/>
                  <a:pt x="208" y="160"/>
                  <a:pt x="336" y="96"/>
                </a:cubicBezTo>
                <a:cubicBezTo>
                  <a:pt x="464" y="32"/>
                  <a:pt x="624" y="0"/>
                  <a:pt x="768" y="0"/>
                </a:cubicBezTo>
                <a:cubicBezTo>
                  <a:pt x="912" y="0"/>
                  <a:pt x="1080" y="32"/>
                  <a:pt x="1200" y="96"/>
                </a:cubicBezTo>
                <a:cubicBezTo>
                  <a:pt x="1320" y="160"/>
                  <a:pt x="1440" y="336"/>
                  <a:pt x="1488" y="384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412" name="Text Box 58"/>
          <p:cNvSpPr txBox="1">
            <a:spLocks noChangeArrowheads="1"/>
          </p:cNvSpPr>
          <p:nvPr/>
        </p:nvSpPr>
        <p:spPr bwMode="auto">
          <a:xfrm>
            <a:off x="5691188" y="3030538"/>
            <a:ext cx="200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l-GR" altLang="en-US" sz="2400"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143413" name="Text Box 59"/>
          <p:cNvSpPr txBox="1">
            <a:spLocks noChangeArrowheads="1"/>
          </p:cNvSpPr>
          <p:nvPr/>
        </p:nvSpPr>
        <p:spPr bwMode="auto">
          <a:xfrm>
            <a:off x="4779963" y="5849938"/>
            <a:ext cx="30892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Etcetera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Some of the rest in the text.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7650"/>
            <a:ext cx="9121775" cy="781050"/>
          </a:xfrm>
        </p:spPr>
        <p:txBody>
          <a:bodyPr/>
          <a:lstStyle/>
          <a:p>
            <a:pPr eaLnBrk="1" hangingPunct="1"/>
            <a:r>
              <a:rPr lang="en-US" altLang="en-US" sz="3400" smtClean="0"/>
              <a:t>Predictive Parsing using Transition Diagrams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Driven Predictive Parsing</a:t>
            </a:r>
          </a:p>
        </p:txBody>
      </p:sp>
      <p:graphicFrame>
        <p:nvGraphicFramePr>
          <p:cNvPr id="2435113" name="Group 41"/>
          <p:cNvGraphicFramePr>
            <a:graphicFrameLocks noGrp="1"/>
          </p:cNvGraphicFramePr>
          <p:nvPr>
            <p:ph sz="half" idx="1"/>
          </p:nvPr>
        </p:nvGraphicFramePr>
        <p:xfrm>
          <a:off x="2500313" y="1601788"/>
          <a:ext cx="3290887" cy="455612"/>
        </p:xfrm>
        <a:graphic>
          <a:graphicData uri="http://schemas.openxmlformats.org/drawingml/2006/table">
            <a:tbl>
              <a:tblPr/>
              <a:tblGrid>
                <a:gridCol w="658812"/>
                <a:gridCol w="657225"/>
                <a:gridCol w="658813"/>
                <a:gridCol w="657225"/>
                <a:gridCol w="658812"/>
              </a:tblGrid>
              <a:tr h="455612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x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+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(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…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473" name="Rectangle 20"/>
          <p:cNvSpPr>
            <a:spLocks noChangeArrowheads="1"/>
          </p:cNvSpPr>
          <p:nvPr/>
        </p:nvSpPr>
        <p:spPr bwMode="auto">
          <a:xfrm>
            <a:off x="4419600" y="6477000"/>
            <a:ext cx="76200" cy="762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7474" name="Rectangle 21"/>
          <p:cNvSpPr>
            <a:spLocks noChangeArrowheads="1"/>
          </p:cNvSpPr>
          <p:nvPr/>
        </p:nvSpPr>
        <p:spPr bwMode="auto">
          <a:xfrm>
            <a:off x="3200400" y="2514600"/>
            <a:ext cx="1981200" cy="1371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7475" name="Rectangle 22"/>
          <p:cNvSpPr>
            <a:spLocks noChangeArrowheads="1"/>
          </p:cNvSpPr>
          <p:nvPr/>
        </p:nvSpPr>
        <p:spPr bwMode="auto">
          <a:xfrm>
            <a:off x="3200400" y="4495800"/>
            <a:ext cx="1981200" cy="914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435111" name="Group 39"/>
          <p:cNvGraphicFramePr>
            <a:graphicFrameLocks noGrp="1"/>
          </p:cNvGraphicFramePr>
          <p:nvPr>
            <p:ph sz="half" idx="2"/>
          </p:nvPr>
        </p:nvGraphicFramePr>
        <p:xfrm>
          <a:off x="1295400" y="2973388"/>
          <a:ext cx="457200" cy="2589212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318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X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Y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R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492" name="Text Box 42"/>
          <p:cNvSpPr txBox="1">
            <a:spLocks noChangeArrowheads="1"/>
          </p:cNvSpPr>
          <p:nvPr/>
        </p:nvSpPr>
        <p:spPr bwMode="auto">
          <a:xfrm>
            <a:off x="106363" y="2954338"/>
            <a:ext cx="7016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147493" name="Text Box 43"/>
          <p:cNvSpPr txBox="1">
            <a:spLocks noChangeArrowheads="1"/>
          </p:cNvSpPr>
          <p:nvPr/>
        </p:nvSpPr>
        <p:spPr bwMode="auto">
          <a:xfrm>
            <a:off x="3713163" y="1125538"/>
            <a:ext cx="6508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147494" name="Text Box 44"/>
          <p:cNvSpPr txBox="1">
            <a:spLocks noChangeArrowheads="1"/>
          </p:cNvSpPr>
          <p:nvPr/>
        </p:nvSpPr>
        <p:spPr bwMode="auto">
          <a:xfrm>
            <a:off x="6684963" y="2878138"/>
            <a:ext cx="803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147495" name="Text Box 45"/>
          <p:cNvSpPr txBox="1">
            <a:spLocks noChangeArrowheads="1"/>
          </p:cNvSpPr>
          <p:nvPr/>
        </p:nvSpPr>
        <p:spPr bwMode="auto">
          <a:xfrm>
            <a:off x="3575050" y="2801938"/>
            <a:ext cx="11811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Predictive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Parsing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Program</a:t>
            </a:r>
          </a:p>
        </p:txBody>
      </p:sp>
      <p:sp>
        <p:nvSpPr>
          <p:cNvPr id="147496" name="Text Box 46"/>
          <p:cNvSpPr txBox="1">
            <a:spLocks noChangeArrowheads="1"/>
          </p:cNvSpPr>
          <p:nvPr/>
        </p:nvSpPr>
        <p:spPr bwMode="auto">
          <a:xfrm>
            <a:off x="3438525" y="4670425"/>
            <a:ext cx="15906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Parsing Table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47497" name="Line 47"/>
          <p:cNvSpPr>
            <a:spLocks noChangeShapeType="1"/>
          </p:cNvSpPr>
          <p:nvPr/>
        </p:nvSpPr>
        <p:spPr bwMode="auto">
          <a:xfrm>
            <a:off x="4191000" y="38862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47498" name="Line 48"/>
          <p:cNvSpPr>
            <a:spLocks noChangeShapeType="1"/>
          </p:cNvSpPr>
          <p:nvPr/>
        </p:nvSpPr>
        <p:spPr bwMode="auto">
          <a:xfrm>
            <a:off x="4114800" y="2057400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7499" name="Line 49"/>
          <p:cNvSpPr>
            <a:spLocks noChangeShapeType="1"/>
          </p:cNvSpPr>
          <p:nvPr/>
        </p:nvSpPr>
        <p:spPr bwMode="auto">
          <a:xfrm flipH="1">
            <a:off x="5181600" y="3124200"/>
            <a:ext cx="990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7500" name="Line 50"/>
          <p:cNvSpPr>
            <a:spLocks noChangeShapeType="1"/>
          </p:cNvSpPr>
          <p:nvPr/>
        </p:nvSpPr>
        <p:spPr bwMode="auto">
          <a:xfrm flipH="1">
            <a:off x="1752600" y="3124200"/>
            <a:ext cx="1447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716963" cy="590550"/>
          </a:xfrm>
        </p:spPr>
        <p:txBody>
          <a:bodyPr/>
          <a:lstStyle/>
          <a:p>
            <a:pPr eaLnBrk="1" hangingPunct="1"/>
            <a:r>
              <a:rPr lang="en-US" altLang="en-US" smtClean="0"/>
              <a:t>Table Driven Predictive Parsing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762000"/>
            <a:ext cx="8307387" cy="5683250"/>
          </a:xfrm>
        </p:spPr>
        <p:txBody>
          <a:bodyPr/>
          <a:lstStyle/>
          <a:p>
            <a:pPr marL="457200" indent="-457200" eaLnBrk="1" hangingPunct="1">
              <a:lnSpc>
                <a:spcPct val="85000"/>
              </a:lnSpc>
              <a:buFont typeface="Wingdings" panose="05000000000000000000" pitchFamily="2" charset="2"/>
              <a:buChar char="l"/>
            </a:pPr>
            <a:r>
              <a:rPr lang="en-US" altLang="en-US" smtClean="0"/>
              <a:t>The stack is initialized to contain $S, the $ is the “bottom” marker.</a:t>
            </a:r>
          </a:p>
          <a:p>
            <a:pPr marL="457200" indent="-457200" eaLnBrk="1" hangingPunct="1">
              <a:lnSpc>
                <a:spcPct val="85000"/>
              </a:lnSpc>
              <a:buFont typeface="Wingdings" panose="05000000000000000000" pitchFamily="2" charset="2"/>
              <a:buChar char="l"/>
            </a:pPr>
            <a:r>
              <a:rPr lang="en-US" altLang="en-US" smtClean="0"/>
              <a:t>The input has a $ added to the end.</a:t>
            </a:r>
          </a:p>
          <a:p>
            <a:pPr marL="457200" indent="-457200" eaLnBrk="1" hangingPunct="1">
              <a:lnSpc>
                <a:spcPct val="85000"/>
              </a:lnSpc>
              <a:buFont typeface="Wingdings" panose="05000000000000000000" pitchFamily="2" charset="2"/>
              <a:buChar char="l"/>
            </a:pPr>
            <a:r>
              <a:rPr lang="en-US" altLang="en-US" smtClean="0"/>
              <a:t>The parse table, M[X, a] contains what should be done when we see nonterminal X on the stack  and  current token “a”</a:t>
            </a:r>
          </a:p>
          <a:p>
            <a:pPr marL="457200" indent="-457200" eaLnBrk="1" hangingPunct="1">
              <a:lnSpc>
                <a:spcPct val="85000"/>
              </a:lnSpc>
              <a:buFont typeface="Wingdings" panose="05000000000000000000" pitchFamily="2" charset="2"/>
              <a:buChar char="l"/>
            </a:pPr>
            <a:r>
              <a:rPr lang="en-US" altLang="en-US" smtClean="0"/>
              <a:t>Parse Actions for </a:t>
            </a:r>
          </a:p>
          <a:p>
            <a:pPr marL="879475" lvl="1" indent="-381000" eaLnBrk="1" hangingPunct="1">
              <a:lnSpc>
                <a:spcPct val="90000"/>
              </a:lnSpc>
            </a:pPr>
            <a:r>
              <a:rPr lang="en-US" altLang="en-US" smtClean="0"/>
              <a:t>X = top of stack, and </a:t>
            </a:r>
          </a:p>
          <a:p>
            <a:pPr marL="879475" lvl="1" indent="-381000" eaLnBrk="1" hangingPunct="1">
              <a:lnSpc>
                <a:spcPct val="90000"/>
              </a:lnSpc>
            </a:pPr>
            <a:r>
              <a:rPr lang="en-US" altLang="en-US" smtClean="0"/>
              <a:t>a = current token</a:t>
            </a:r>
          </a:p>
          <a:p>
            <a:pPr marL="457200" indent="-457200" eaLnBrk="1" hangingPunct="1">
              <a:lnSpc>
                <a:spcPct val="85000"/>
              </a:lnSpc>
              <a:buFont typeface="Wingdings" panose="05000000000000000000" pitchFamily="2" charset="2"/>
              <a:buAutoNum type="arabicPeriod"/>
            </a:pPr>
            <a:r>
              <a:rPr lang="en-US" altLang="en-US" smtClean="0"/>
              <a:t>If  X = a = $ then halt and announce success.</a:t>
            </a:r>
          </a:p>
          <a:p>
            <a:pPr marL="457200" indent="-457200" eaLnBrk="1" hangingPunct="1">
              <a:lnSpc>
                <a:spcPct val="85000"/>
              </a:lnSpc>
              <a:buFont typeface="Wingdings" panose="05000000000000000000" pitchFamily="2" charset="2"/>
              <a:buAutoNum type="arabicPeriod"/>
            </a:pPr>
            <a:r>
              <a:rPr lang="en-US" altLang="en-US" smtClean="0"/>
              <a:t>If X = a != $ then pop X off the stack and advance the input pointer to the next token.</a:t>
            </a:r>
          </a:p>
          <a:p>
            <a:pPr marL="457200" indent="-457200" eaLnBrk="1" hangingPunct="1">
              <a:lnSpc>
                <a:spcPct val="85000"/>
              </a:lnSpc>
              <a:buFont typeface="Wingdings" panose="05000000000000000000" pitchFamily="2" charset="2"/>
              <a:buAutoNum type="arabicPeriod"/>
            </a:pPr>
            <a:r>
              <a:rPr lang="en-US" altLang="en-US" smtClean="0"/>
              <a:t>If X is nonterminal consult the table entry M[X, a], details on next slide.</a:t>
            </a:r>
          </a:p>
          <a:p>
            <a:pPr marL="457200" indent="-457200" eaLnBrk="1" hangingPunct="1">
              <a:lnSpc>
                <a:spcPct val="85000"/>
              </a:lnSpc>
              <a:buFont typeface="Wingdings" panose="05000000000000000000" pitchFamily="2" charset="2"/>
              <a:buAutoNum type="arabicPeriod"/>
            </a:pPr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59" name="Rectangle 18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7543800" cy="402272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Grammar: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Derivation of sentence     :</a:t>
            </a:r>
          </a:p>
          <a:p>
            <a:pPr eaLnBrk="1" hangingPunct="1"/>
            <a:endParaRPr lang="en-US" altLang="en-US" sz="2800" smtClean="0"/>
          </a:p>
        </p:txBody>
      </p:sp>
      <p:sp>
        <p:nvSpPr>
          <p:cNvPr id="21518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1946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946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5710E6-8848-4015-A1B5-74C6036E4FD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9463" name="Object 5"/>
          <p:cNvGraphicFramePr>
            <a:graphicFrameLocks noChangeAspect="1"/>
          </p:cNvGraphicFramePr>
          <p:nvPr/>
        </p:nvGraphicFramePr>
        <p:xfrm>
          <a:off x="1600200" y="4191000"/>
          <a:ext cx="552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4" imgW="5524500" imgH="431800" progId="Equation.3">
                  <p:embed/>
                </p:oleObj>
              </mc:Choice>
              <mc:Fallback>
                <p:oleObj name="Equation" r:id="rId4" imgW="5524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552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6"/>
          <p:cNvGraphicFramePr>
            <a:graphicFrameLocks noChangeAspect="1"/>
          </p:cNvGraphicFramePr>
          <p:nvPr/>
        </p:nvGraphicFramePr>
        <p:xfrm>
          <a:off x="2209800" y="5943600"/>
          <a:ext cx="1638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6" imgW="1637589" imgH="393529" progId="Equation.3">
                  <p:embed/>
                </p:oleObj>
              </mc:Choice>
              <mc:Fallback>
                <p:oleObj name="Equation" r:id="rId6" imgW="1637589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943600"/>
                        <a:ext cx="1638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Line 7"/>
          <p:cNvSpPr>
            <a:spLocks noChangeShapeType="1"/>
          </p:cNvSpPr>
          <p:nvPr/>
        </p:nvSpPr>
        <p:spPr bwMode="auto">
          <a:xfrm flipH="1" flipV="1">
            <a:off x="2260600" y="4743450"/>
            <a:ext cx="330200" cy="971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 flipV="1">
            <a:off x="3276600" y="4743450"/>
            <a:ext cx="431800" cy="971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67" name="Object 9"/>
          <p:cNvGraphicFramePr>
            <a:graphicFrameLocks noChangeAspect="1"/>
          </p:cNvGraphicFramePr>
          <p:nvPr/>
        </p:nvGraphicFramePr>
        <p:xfrm>
          <a:off x="5638800" y="5715000"/>
          <a:ext cx="1257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8" imgW="380835" imgH="152334" progId="Equation.3">
                  <p:embed/>
                </p:oleObj>
              </mc:Choice>
              <mc:Fallback>
                <p:oleObj name="Equation" r:id="rId8" imgW="380835" imgH="15233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715000"/>
                        <a:ext cx="1257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Line 10"/>
          <p:cNvSpPr>
            <a:spLocks noChangeShapeType="1"/>
          </p:cNvSpPr>
          <p:nvPr/>
        </p:nvSpPr>
        <p:spPr bwMode="auto">
          <a:xfrm flipH="1" flipV="1">
            <a:off x="5765800" y="4667250"/>
            <a:ext cx="2286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69" name="Object 15"/>
          <p:cNvGraphicFramePr>
            <a:graphicFrameLocks noChangeAspect="1"/>
          </p:cNvGraphicFramePr>
          <p:nvPr/>
        </p:nvGraphicFramePr>
        <p:xfrm>
          <a:off x="4876800" y="32004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10" imgW="1054100" imgH="431800" progId="Equation.3">
                  <p:embed/>
                </p:oleObj>
              </mc:Choice>
              <mc:Fallback>
                <p:oleObj name="Equation" r:id="rId10" imgW="10541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00400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4"/>
          <p:cNvGraphicFramePr>
            <a:graphicFrameLocks noChangeAspect="1"/>
          </p:cNvGraphicFramePr>
          <p:nvPr/>
        </p:nvGraphicFramePr>
        <p:xfrm>
          <a:off x="3098800" y="1020763"/>
          <a:ext cx="16986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12" imgW="507780" imgH="342751" progId="Equation.3">
                  <p:embed/>
                </p:oleObj>
              </mc:Choice>
              <mc:Fallback>
                <p:oleObj name="Equation" r:id="rId12" imgW="507780" imgH="342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020763"/>
                        <a:ext cx="16986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M[X, a] Actions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 startAt="3"/>
            </a:pPr>
            <a:r>
              <a:rPr lang="en-US" altLang="en-US" smtClean="0"/>
              <a:t>If X is nonterminal then consult M[X, a]. 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en-US" smtClean="0"/>
              <a:t>The entry will be either a production or an error entry.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en-US" smtClean="0"/>
              <a:t>If M[X, a] = {X </a:t>
            </a:r>
            <a:r>
              <a:rPr lang="en-US" altLang="en-US" smtClean="0">
                <a:sym typeface="Wingdings" panose="05000000000000000000" pitchFamily="2" charset="2"/>
              </a:rPr>
              <a:t> UVW} the parser </a:t>
            </a:r>
          </a:p>
          <a:p>
            <a:pPr marL="879475" lvl="1" indent="-381000" eaLnBrk="1" hangingPunct="1"/>
            <a:r>
              <a:rPr lang="en-US" altLang="en-US" smtClean="0">
                <a:sym typeface="Wingdings" panose="05000000000000000000" pitchFamily="2" charset="2"/>
              </a:rPr>
              <a:t>replaces X on the top of the stack </a:t>
            </a:r>
          </a:p>
          <a:p>
            <a:pPr marL="879475" lvl="1" indent="-381000" eaLnBrk="1" hangingPunct="1"/>
            <a:r>
              <a:rPr lang="en-US" altLang="en-US" smtClean="0">
                <a:sym typeface="Wingdings" panose="05000000000000000000" pitchFamily="2" charset="2"/>
              </a:rPr>
              <a:t>with W, V, U with the U on the top</a:t>
            </a:r>
          </a:p>
          <a:p>
            <a:pPr marL="879475" lvl="1" indent="-381000" eaLnBrk="1" hangingPunct="1"/>
            <a:r>
              <a:rPr lang="en-US" altLang="en-US" smtClean="0">
                <a:sym typeface="Wingdings" panose="05000000000000000000" pitchFamily="2" charset="2"/>
              </a:rPr>
              <a:t>As output print the name of the production used.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0" y="247650"/>
            <a:ext cx="3635375" cy="51435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4.3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6705600"/>
          </a:xfrm>
        </p:spPr>
        <p:txBody>
          <a:bodyPr/>
          <a:lstStyle/>
          <a:p>
            <a:pPr eaLnBrk="1" hangingPunct="1">
              <a:lnSpc>
                <a:spcPct val="65000"/>
              </a:lnSpc>
            </a:pPr>
            <a:endParaRPr lang="en-US" altLang="en-US" smtClean="0"/>
          </a:p>
          <a:p>
            <a:pPr eaLnBrk="1" hangingPunct="1">
              <a:lnSpc>
                <a:spcPct val="65000"/>
              </a:lnSpc>
            </a:pPr>
            <a:r>
              <a:rPr lang="en-US" altLang="en-US" smtClean="0"/>
              <a:t>Set ip to the first token in w$.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mtClean="0"/>
              <a:t>Repeat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mtClean="0"/>
              <a:t>	Let X be the top of the stack and a be the current token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mtClean="0"/>
              <a:t>	if X is a terminal or $ then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mtClean="0"/>
              <a:t>		if X = a then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mtClean="0"/>
              <a:t>			pop X from the stack and advance the ip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mtClean="0"/>
              <a:t>		else error()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mtClean="0"/>
              <a:t>	else	/* X is a nonterminal */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mtClean="0"/>
              <a:t>		if M[X, a] = X </a:t>
            </a:r>
            <a:r>
              <a:rPr lang="en-US" altLang="en-US" smtClean="0">
                <a:sym typeface="Wingdings" panose="05000000000000000000" pitchFamily="2" charset="2"/>
              </a:rPr>
              <a:t> Y</a:t>
            </a:r>
            <a:r>
              <a:rPr lang="en-US" altLang="en-US" baseline="-25000" smtClean="0">
                <a:sym typeface="Wingdings" panose="05000000000000000000" pitchFamily="2" charset="2"/>
              </a:rPr>
              <a:t>1</a:t>
            </a:r>
            <a:r>
              <a:rPr lang="en-US" altLang="en-US" smtClean="0">
                <a:sym typeface="Wingdings" panose="05000000000000000000" pitchFamily="2" charset="2"/>
              </a:rPr>
              <a:t>Y</a:t>
            </a:r>
            <a:r>
              <a:rPr lang="en-US" altLang="en-US" baseline="-25000" smtClean="0">
                <a:sym typeface="Wingdings" panose="05000000000000000000" pitchFamily="2" charset="2"/>
              </a:rPr>
              <a:t>2</a:t>
            </a:r>
            <a:r>
              <a:rPr lang="en-US" altLang="en-US" smtClean="0">
                <a:sym typeface="Wingdings" panose="05000000000000000000" pitchFamily="2" charset="2"/>
              </a:rPr>
              <a:t> …Y</a:t>
            </a:r>
            <a:r>
              <a:rPr lang="en-US" altLang="en-US" baseline="-25000" smtClean="0">
                <a:sym typeface="Wingdings" panose="05000000000000000000" pitchFamily="2" charset="2"/>
              </a:rPr>
              <a:t>k</a:t>
            </a:r>
            <a:r>
              <a:rPr lang="en-US" altLang="en-US" smtClean="0">
                <a:sym typeface="Wingdings" panose="05000000000000000000" pitchFamily="2" charset="2"/>
              </a:rPr>
              <a:t> then begin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			pop X from the stack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			push Y</a:t>
            </a:r>
            <a:r>
              <a:rPr lang="en-US" altLang="en-US" baseline="-25000" smtClean="0">
                <a:sym typeface="Wingdings" panose="05000000000000000000" pitchFamily="2" charset="2"/>
              </a:rPr>
              <a:t>k </a:t>
            </a:r>
            <a:r>
              <a:rPr lang="en-US" altLang="en-US" smtClean="0">
                <a:sym typeface="Wingdings" panose="05000000000000000000" pitchFamily="2" charset="2"/>
              </a:rPr>
              <a:t>Y</a:t>
            </a:r>
            <a:r>
              <a:rPr lang="en-US" altLang="en-US" baseline="-25000" smtClean="0">
                <a:sym typeface="Wingdings" panose="05000000000000000000" pitchFamily="2" charset="2"/>
              </a:rPr>
              <a:t>k-1 </a:t>
            </a:r>
            <a:r>
              <a:rPr lang="en-US" altLang="en-US" smtClean="0">
                <a:sym typeface="Wingdings" panose="05000000000000000000" pitchFamily="2" charset="2"/>
              </a:rPr>
              <a:t>…Y</a:t>
            </a:r>
            <a:r>
              <a:rPr lang="en-US" altLang="en-US" baseline="-25000" smtClean="0">
                <a:sym typeface="Wingdings" panose="05000000000000000000" pitchFamily="2" charset="2"/>
              </a:rPr>
              <a:t>2</a:t>
            </a:r>
            <a:r>
              <a:rPr lang="en-US" altLang="en-US" smtClean="0">
                <a:sym typeface="Wingdings" panose="05000000000000000000" pitchFamily="2" charset="2"/>
              </a:rPr>
              <a:t>Y</a:t>
            </a:r>
            <a:r>
              <a:rPr lang="en-US" altLang="en-US" baseline="-25000" smtClean="0">
                <a:sym typeface="Wingdings" panose="05000000000000000000" pitchFamily="2" charset="2"/>
              </a:rPr>
              <a:t>1 </a:t>
            </a:r>
            <a:r>
              <a:rPr lang="en-US" altLang="en-US" sz="2000" smtClean="0"/>
              <a:t>onto the stack with</a:t>
            </a:r>
            <a:r>
              <a:rPr lang="en-US" altLang="en-US" smtClean="0"/>
              <a:t> </a:t>
            </a:r>
            <a:r>
              <a:rPr lang="en-US" altLang="en-US" smtClean="0">
                <a:sym typeface="Wingdings" panose="05000000000000000000" pitchFamily="2" charset="2"/>
              </a:rPr>
              <a:t>Y</a:t>
            </a:r>
            <a:r>
              <a:rPr lang="en-US" altLang="en-US" baseline="-25000" smtClean="0">
                <a:sym typeface="Wingdings" panose="05000000000000000000" pitchFamily="2" charset="2"/>
              </a:rPr>
              <a:t>1 </a:t>
            </a:r>
            <a:r>
              <a:rPr lang="en-US" altLang="en-US" sz="2000" smtClean="0"/>
              <a:t>on top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z="2000" smtClean="0"/>
              <a:t>			</a:t>
            </a:r>
            <a:r>
              <a:rPr lang="en-US" altLang="en-US" smtClean="0"/>
              <a:t>output the production</a:t>
            </a:r>
            <a:r>
              <a:rPr lang="en-US" altLang="en-US" sz="2000" smtClean="0"/>
              <a:t> </a:t>
            </a:r>
            <a:r>
              <a:rPr lang="en-US" altLang="en-US" smtClean="0"/>
              <a:t>X </a:t>
            </a:r>
            <a:r>
              <a:rPr lang="en-US" altLang="en-US" smtClean="0">
                <a:sym typeface="Wingdings" panose="05000000000000000000" pitchFamily="2" charset="2"/>
              </a:rPr>
              <a:t> Y</a:t>
            </a:r>
            <a:r>
              <a:rPr lang="en-US" altLang="en-US" baseline="-25000" smtClean="0">
                <a:sym typeface="Wingdings" panose="05000000000000000000" pitchFamily="2" charset="2"/>
              </a:rPr>
              <a:t>1</a:t>
            </a:r>
            <a:r>
              <a:rPr lang="en-US" altLang="en-US" smtClean="0">
                <a:sym typeface="Wingdings" panose="05000000000000000000" pitchFamily="2" charset="2"/>
              </a:rPr>
              <a:t>Y</a:t>
            </a:r>
            <a:r>
              <a:rPr lang="en-US" altLang="en-US" baseline="-25000" smtClean="0">
                <a:sym typeface="Wingdings" panose="05000000000000000000" pitchFamily="2" charset="2"/>
              </a:rPr>
              <a:t>2</a:t>
            </a:r>
            <a:r>
              <a:rPr lang="en-US" altLang="en-US" smtClean="0">
                <a:sym typeface="Wingdings" panose="05000000000000000000" pitchFamily="2" charset="2"/>
              </a:rPr>
              <a:t> …Y</a:t>
            </a:r>
            <a:r>
              <a:rPr lang="en-US" altLang="en-US" baseline="-25000" smtClean="0">
                <a:sym typeface="Wingdings" panose="05000000000000000000" pitchFamily="2" charset="2"/>
              </a:rPr>
              <a:t>k</a:t>
            </a:r>
            <a:r>
              <a:rPr lang="en-US" altLang="en-US" smtClean="0">
                <a:sym typeface="Wingdings" panose="05000000000000000000" pitchFamily="2" charset="2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		end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		else error()</a:t>
            </a:r>
          </a:p>
          <a:p>
            <a:pPr eaLnBrk="1" hangingPunct="1">
              <a:lnSpc>
                <a:spcPct val="65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Until X = $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Parse Table for Expression Grammar</a:t>
            </a:r>
          </a:p>
        </p:txBody>
      </p:sp>
      <p:graphicFrame>
        <p:nvGraphicFramePr>
          <p:cNvPr id="2439252" name="Group 84"/>
          <p:cNvGraphicFramePr>
            <a:graphicFrameLocks noGrp="1"/>
          </p:cNvGraphicFramePr>
          <p:nvPr>
            <p:ph idx="1"/>
          </p:nvPr>
        </p:nvGraphicFramePr>
        <p:xfrm>
          <a:off x="152400" y="1220788"/>
          <a:ext cx="8991600" cy="2817812"/>
        </p:xfrm>
        <a:graphic>
          <a:graphicData uri="http://schemas.openxmlformats.org/drawingml/2006/table">
            <a:tbl>
              <a:tblPr/>
              <a:tblGrid>
                <a:gridCol w="1000125"/>
                <a:gridCol w="996950"/>
                <a:gridCol w="1000125"/>
                <a:gridCol w="1000125"/>
                <a:gridCol w="996950"/>
                <a:gridCol w="1000125"/>
                <a:gridCol w="1000125"/>
                <a:gridCol w="996950"/>
                <a:gridCol w="1000125"/>
              </a:tblGrid>
              <a:tr h="4572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+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-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*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/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(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TE’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TE’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E’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E’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+TE’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E’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-TE’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l-G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ε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l-G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ε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FT’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FT’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l-G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ε</a:t>
                      </a:r>
                      <a:endParaRPr kumimoji="0" lang="el-G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l-G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ε</a:t>
                      </a:r>
                      <a:endParaRPr kumimoji="0" lang="el-G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*FT’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/FT’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l-G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ε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l-G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ε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F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id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F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(E)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723" name="Text Box 83"/>
          <p:cNvSpPr txBox="1">
            <a:spLocks noChangeArrowheads="1"/>
          </p:cNvSpPr>
          <p:nvPr/>
        </p:nvSpPr>
        <p:spPr bwMode="auto">
          <a:xfrm>
            <a:off x="3398838" y="4097338"/>
            <a:ext cx="1431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Figure 4.15+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Parse Trace of  (z + q) * x  + w * y</a:t>
            </a:r>
          </a:p>
        </p:txBody>
      </p:sp>
      <p:graphicFrame>
        <p:nvGraphicFramePr>
          <p:cNvPr id="2440266" name="Group 74"/>
          <p:cNvGraphicFramePr>
            <a:graphicFrameLocks noGrp="1"/>
          </p:cNvGraphicFramePr>
          <p:nvPr>
            <p:ph idx="1"/>
          </p:nvPr>
        </p:nvGraphicFramePr>
        <p:xfrm>
          <a:off x="290513" y="1220788"/>
          <a:ext cx="8307387" cy="5264150"/>
        </p:xfrm>
        <a:graphic>
          <a:graphicData uri="http://schemas.openxmlformats.org/drawingml/2006/table">
            <a:tbl>
              <a:tblPr/>
              <a:tblGrid>
                <a:gridCol w="2768600"/>
                <a:gridCol w="3189287"/>
                <a:gridCol w="2349500"/>
              </a:tblGrid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Stack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Input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Output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id + id )  * id + id * id $ 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id 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T E’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$E’T’F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id 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F T’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$E’T’)E(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id 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F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( E 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$E’T’)E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$E’T’)E’T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T E’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$E’T’)E’T’F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F T’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$E’T’)E’T’id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F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id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$E’T’)E’T’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$E’T’)E’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+ id )  * id + id * id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l-G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ε</a:t>
                      </a:r>
                      <a:endParaRPr kumimoji="0" lang="el-G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and Follow Functions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are going to develop two auxilliary functions for facilitating the computing of parse tables.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FIRST(</a:t>
            </a:r>
            <a:r>
              <a:rPr lang="el-GR" altLang="en-US" smtClean="0"/>
              <a:t>α</a:t>
            </a:r>
            <a:r>
              <a:rPr lang="en-US" altLang="en-US" smtClean="0"/>
              <a:t>)  is the set of tokens that can start strings derivable from </a:t>
            </a:r>
            <a:r>
              <a:rPr lang="el-GR" altLang="en-US" smtClean="0"/>
              <a:t>α</a:t>
            </a:r>
            <a:r>
              <a:rPr lang="en-US" altLang="en-US" smtClean="0"/>
              <a:t>, </a:t>
            </a:r>
          </a:p>
          <a:p>
            <a:pPr eaLnBrk="1" hangingPunct="1">
              <a:lnSpc>
                <a:spcPct val="50000"/>
              </a:lnSpc>
            </a:pPr>
            <a:r>
              <a:rPr lang="en-US" altLang="en-US" smtClean="0"/>
              <a:t>also if </a:t>
            </a:r>
            <a:r>
              <a:rPr lang="el-GR" altLang="en-US" smtClean="0"/>
              <a:t>α</a:t>
            </a:r>
            <a:r>
              <a:rPr lang="en-US" altLang="en-US" smtClean="0"/>
              <a:t> </a:t>
            </a:r>
            <a:r>
              <a:rPr lang="en-US" altLang="en-US" smtClean="0">
                <a:sym typeface="Wingdings" panose="05000000000000000000" pitchFamily="2" charset="2"/>
              </a:rPr>
              <a:t> </a:t>
            </a:r>
            <a:r>
              <a:rPr lang="el-GR" altLang="en-US" smtClean="0">
                <a:sym typeface="Wingdings" panose="05000000000000000000" pitchFamily="2" charset="2"/>
              </a:rPr>
              <a:t>ε</a:t>
            </a:r>
            <a:r>
              <a:rPr lang="en-US" altLang="en-US" smtClean="0">
                <a:sym typeface="Wingdings" panose="05000000000000000000" pitchFamily="2" charset="2"/>
              </a:rPr>
              <a:t> then we add </a:t>
            </a:r>
            <a:r>
              <a:rPr lang="el-GR" altLang="en-US" smtClean="0">
                <a:sym typeface="Wingdings" panose="05000000000000000000" pitchFamily="2" charset="2"/>
              </a:rPr>
              <a:t>ε</a:t>
            </a:r>
            <a:r>
              <a:rPr lang="en-US" altLang="en-US" smtClean="0">
                <a:sym typeface="Wingdings" panose="05000000000000000000" pitchFamily="2" charset="2"/>
              </a:rPr>
              <a:t> to </a:t>
            </a:r>
            <a:r>
              <a:rPr lang="en-US" altLang="en-US" smtClean="0"/>
              <a:t>First(</a:t>
            </a:r>
            <a:r>
              <a:rPr lang="el-GR" altLang="en-US" smtClean="0"/>
              <a:t>α</a:t>
            </a:r>
            <a:r>
              <a:rPr lang="en-US" altLang="en-US" smtClean="0"/>
              <a:t>).</a:t>
            </a:r>
          </a:p>
          <a:p>
            <a:pPr eaLnBrk="1" hangingPunct="1">
              <a:lnSpc>
                <a:spcPct val="50000"/>
              </a:lnSpc>
            </a:pPr>
            <a:endParaRPr lang="en-US" altLang="en-US" smtClean="0"/>
          </a:p>
          <a:p>
            <a:pPr eaLnBrk="1" hangingPunct="1"/>
            <a:r>
              <a:rPr lang="en-US" altLang="en-US" smtClean="0"/>
              <a:t>FOLLOW(N) is the set of tokens that can follow the nonterminal N in some sentential form, i.e.,</a:t>
            </a:r>
          </a:p>
          <a:p>
            <a:pPr eaLnBrk="1" hangingPunct="1"/>
            <a:r>
              <a:rPr lang="en-US" altLang="en-US" smtClean="0"/>
              <a:t>FOLLOW(N)  = { t | S *</a:t>
            </a:r>
            <a:r>
              <a:rPr lang="en-US" altLang="en-US" smtClean="0">
                <a:sym typeface="Wingdings" panose="05000000000000000000" pitchFamily="2" charset="2"/>
              </a:rPr>
              <a:t> </a:t>
            </a:r>
            <a:r>
              <a:rPr lang="el-GR" altLang="en-US" smtClean="0"/>
              <a:t>α</a:t>
            </a:r>
            <a:r>
              <a:rPr lang="en-US" altLang="en-US" smtClean="0"/>
              <a:t>Nt</a:t>
            </a:r>
            <a:r>
              <a:rPr lang="el-GR" altLang="en-US" smtClean="0"/>
              <a:t>β</a:t>
            </a:r>
            <a:r>
              <a:rPr lang="en-US" altLang="en-US" smtClean="0"/>
              <a:t> }</a:t>
            </a:r>
            <a:endParaRPr lang="el-GR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to Compute First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pPr marL="457200" indent="-457200" eaLnBrk="1" hangingPunct="1"/>
            <a:r>
              <a:rPr lang="en-US" altLang="en-US" smtClean="0"/>
              <a:t>Input: Grammar symbol X</a:t>
            </a:r>
          </a:p>
          <a:p>
            <a:pPr marL="457200" indent="-457200" eaLnBrk="1" hangingPunct="1"/>
            <a:r>
              <a:rPr lang="en-US" altLang="en-US" smtClean="0"/>
              <a:t>Output: FIRST(X)</a:t>
            </a:r>
          </a:p>
          <a:p>
            <a:pPr marL="457200" indent="-457200" eaLnBrk="1" hangingPunct="1"/>
            <a:r>
              <a:rPr lang="en-US" altLang="en-US" smtClean="0"/>
              <a:t>Method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If X is a terminal, then FIRST(X) = {X}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If X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>
                <a:sym typeface="Wingdings" panose="05000000000000000000" pitchFamily="2" charset="2"/>
              </a:rPr>
              <a:t> is a production, then add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>
                <a:sym typeface="Wingdings" panose="05000000000000000000" pitchFamily="2" charset="2"/>
              </a:rPr>
              <a:t> to </a:t>
            </a:r>
            <a:r>
              <a:rPr lang="en-US" altLang="en-US" smtClean="0"/>
              <a:t>FIRST(X).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For each production X </a:t>
            </a:r>
            <a:r>
              <a:rPr lang="en-US" altLang="en-US" smtClean="0">
                <a:sym typeface="Wingdings" panose="05000000000000000000" pitchFamily="2" charset="2"/>
              </a:rPr>
              <a:t>  Y</a:t>
            </a:r>
            <a:r>
              <a:rPr lang="en-US" altLang="en-US" baseline="-25000" smtClean="0">
                <a:sym typeface="Wingdings" panose="05000000000000000000" pitchFamily="2" charset="2"/>
              </a:rPr>
              <a:t>1</a:t>
            </a:r>
            <a:r>
              <a:rPr lang="en-US" altLang="en-US" smtClean="0">
                <a:sym typeface="Wingdings" panose="05000000000000000000" pitchFamily="2" charset="2"/>
              </a:rPr>
              <a:t>Y</a:t>
            </a:r>
            <a:r>
              <a:rPr lang="en-US" altLang="en-US" baseline="-25000" smtClean="0">
                <a:sym typeface="Wingdings" panose="05000000000000000000" pitchFamily="2" charset="2"/>
              </a:rPr>
              <a:t>2</a:t>
            </a:r>
            <a:r>
              <a:rPr lang="en-US" altLang="en-US" smtClean="0">
                <a:sym typeface="Wingdings" panose="05000000000000000000" pitchFamily="2" charset="2"/>
              </a:rPr>
              <a:t> … Y</a:t>
            </a:r>
            <a:r>
              <a:rPr lang="en-US" altLang="en-US" baseline="-25000" smtClean="0">
                <a:sym typeface="Wingdings" panose="05000000000000000000" pitchFamily="2" charset="2"/>
              </a:rPr>
              <a:t>k</a:t>
            </a:r>
            <a:r>
              <a:rPr lang="en-US" altLang="en-US" smtClean="0">
                <a:sym typeface="Wingdings" panose="05000000000000000000" pitchFamily="2" charset="2"/>
              </a:rPr>
              <a:t> </a:t>
            </a:r>
          </a:p>
          <a:p>
            <a:pPr marL="879475" lvl="1" indent="-381000" eaLnBrk="1" hangingPunct="1">
              <a:buFont typeface="Wingdings" panose="05000000000000000000" pitchFamily="2" charset="2"/>
              <a:buAutoNum type="alphaLcPeriod"/>
            </a:pPr>
            <a:r>
              <a:rPr lang="en-US" altLang="en-US" sz="2400" smtClean="0"/>
              <a:t>If </a:t>
            </a:r>
            <a:r>
              <a:rPr lang="en-US" altLang="en-US" sz="2400" smtClean="0">
                <a:sym typeface="Wingdings" panose="05000000000000000000" pitchFamily="2" charset="2"/>
              </a:rPr>
              <a:t>Y</a:t>
            </a:r>
            <a:r>
              <a:rPr lang="en-US" altLang="en-US" sz="2400" baseline="-25000" smtClean="0">
                <a:sym typeface="Wingdings" panose="05000000000000000000" pitchFamily="2" charset="2"/>
              </a:rPr>
              <a:t>1</a:t>
            </a:r>
            <a:r>
              <a:rPr lang="en-US" altLang="en-US" sz="2400" smtClean="0">
                <a:sym typeface="Wingdings" panose="05000000000000000000" pitchFamily="2" charset="2"/>
              </a:rPr>
              <a:t>Y</a:t>
            </a:r>
            <a:r>
              <a:rPr lang="en-US" altLang="en-US" sz="2400" baseline="-25000" smtClean="0">
                <a:sym typeface="Wingdings" panose="05000000000000000000" pitchFamily="2" charset="2"/>
              </a:rPr>
              <a:t>2</a:t>
            </a:r>
            <a:r>
              <a:rPr lang="en-US" altLang="en-US" sz="2400" smtClean="0">
                <a:sym typeface="Wingdings" panose="05000000000000000000" pitchFamily="2" charset="2"/>
              </a:rPr>
              <a:t> … Y</a:t>
            </a:r>
            <a:r>
              <a:rPr lang="en-US" altLang="en-US" sz="2400" baseline="-25000" smtClean="0">
                <a:sym typeface="Wingdings" panose="05000000000000000000" pitchFamily="2" charset="2"/>
              </a:rPr>
              <a:t>i-1</a:t>
            </a:r>
            <a:r>
              <a:rPr lang="en-US" altLang="en-US" sz="2400" smtClean="0">
                <a:sym typeface="Wingdings" panose="05000000000000000000" pitchFamily="2" charset="2"/>
              </a:rPr>
              <a:t>  </a:t>
            </a:r>
            <a:r>
              <a:rPr lang="ru-RU" altLang="en-US" sz="2400" smtClean="0">
                <a:sym typeface="Wingdings" panose="05000000000000000000" pitchFamily="2" charset="2"/>
              </a:rPr>
              <a:t>є</a:t>
            </a:r>
            <a:r>
              <a:rPr lang="en-US" altLang="en-US" sz="2400" smtClean="0">
                <a:sym typeface="Wingdings" panose="05000000000000000000" pitchFamily="2" charset="2"/>
              </a:rPr>
              <a:t> then add all tokens in FIRST(Y</a:t>
            </a:r>
            <a:r>
              <a:rPr lang="en-US" altLang="en-US" sz="2400" baseline="-25000" smtClean="0">
                <a:sym typeface="Wingdings" panose="05000000000000000000" pitchFamily="2" charset="2"/>
              </a:rPr>
              <a:t>i</a:t>
            </a:r>
            <a:r>
              <a:rPr lang="en-US" altLang="en-US" sz="2400" smtClean="0">
                <a:sym typeface="Wingdings" panose="05000000000000000000" pitchFamily="2" charset="2"/>
              </a:rPr>
              <a:t>) to FIRST(X)</a:t>
            </a:r>
          </a:p>
          <a:p>
            <a:pPr marL="879475" lvl="1" indent="-381000" eaLnBrk="1" hangingPunct="1">
              <a:buFont typeface="Wingdings" panose="05000000000000000000" pitchFamily="2" charset="2"/>
              <a:buAutoNum type="alphaLcPeriod"/>
            </a:pPr>
            <a:r>
              <a:rPr lang="en-US" altLang="en-US" sz="2400" smtClean="0"/>
              <a:t>If </a:t>
            </a:r>
            <a:r>
              <a:rPr lang="en-US" altLang="en-US" sz="2400" smtClean="0">
                <a:sym typeface="Wingdings" panose="05000000000000000000" pitchFamily="2" charset="2"/>
              </a:rPr>
              <a:t>Y</a:t>
            </a:r>
            <a:r>
              <a:rPr lang="en-US" altLang="en-US" sz="2400" baseline="-25000" smtClean="0">
                <a:sym typeface="Wingdings" panose="05000000000000000000" pitchFamily="2" charset="2"/>
              </a:rPr>
              <a:t>1</a:t>
            </a:r>
            <a:r>
              <a:rPr lang="en-US" altLang="en-US" sz="2400" smtClean="0">
                <a:sym typeface="Wingdings" panose="05000000000000000000" pitchFamily="2" charset="2"/>
              </a:rPr>
              <a:t>Y</a:t>
            </a:r>
            <a:r>
              <a:rPr lang="en-US" altLang="en-US" sz="2400" baseline="-25000" smtClean="0">
                <a:sym typeface="Wingdings" panose="05000000000000000000" pitchFamily="2" charset="2"/>
              </a:rPr>
              <a:t>2</a:t>
            </a:r>
            <a:r>
              <a:rPr lang="en-US" altLang="en-US" sz="2400" smtClean="0">
                <a:sym typeface="Wingdings" panose="05000000000000000000" pitchFamily="2" charset="2"/>
              </a:rPr>
              <a:t> … Y</a:t>
            </a:r>
            <a:r>
              <a:rPr lang="en-US" altLang="en-US" sz="2400" baseline="-25000" smtClean="0">
                <a:sym typeface="Wingdings" panose="05000000000000000000" pitchFamily="2" charset="2"/>
              </a:rPr>
              <a:t>k</a:t>
            </a:r>
            <a:r>
              <a:rPr lang="en-US" altLang="en-US" sz="2400" smtClean="0">
                <a:sym typeface="Wingdings" panose="05000000000000000000" pitchFamily="2" charset="2"/>
              </a:rPr>
              <a:t>  </a:t>
            </a:r>
            <a:r>
              <a:rPr lang="ru-RU" altLang="en-US" sz="2400" smtClean="0">
                <a:sym typeface="Wingdings" panose="05000000000000000000" pitchFamily="2" charset="2"/>
              </a:rPr>
              <a:t>є</a:t>
            </a:r>
            <a:r>
              <a:rPr lang="en-US" altLang="en-US" sz="2400" smtClean="0">
                <a:sym typeface="Wingdings" panose="05000000000000000000" pitchFamily="2" charset="2"/>
              </a:rPr>
              <a:t> then add </a:t>
            </a:r>
            <a:r>
              <a:rPr lang="ru-RU" altLang="en-US" sz="2400" smtClean="0">
                <a:sym typeface="Wingdings" panose="05000000000000000000" pitchFamily="2" charset="2"/>
              </a:rPr>
              <a:t>є</a:t>
            </a:r>
            <a:r>
              <a:rPr lang="en-US" altLang="en-US" sz="2400" smtClean="0">
                <a:sym typeface="Wingdings" panose="05000000000000000000" pitchFamily="2" charset="2"/>
              </a:rPr>
              <a:t> to FIRST(X)</a:t>
            </a:r>
            <a:endParaRPr lang="ru-RU" altLang="en-US" sz="240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66675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of First Calculation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052887" cy="5224462"/>
          </a:xfrm>
        </p:spPr>
        <p:txBody>
          <a:bodyPr/>
          <a:lstStyle/>
          <a:p>
            <a:pPr eaLnBrk="1" hangingPunct="1"/>
            <a:r>
              <a:rPr lang="en-US" altLang="en-US" smtClean="0"/>
              <a:t>E   </a:t>
            </a:r>
            <a:r>
              <a:rPr lang="en-US" altLang="en-US" smtClean="0">
                <a:sym typeface="Wingdings" panose="05000000000000000000" pitchFamily="2" charset="2"/>
              </a:rPr>
              <a:t>   T E’  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E’     +  T E’   |  - T E’  |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endParaRPr lang="en-US" altLang="en-US" smtClean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T    F T’ |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endParaRPr lang="en-US" altLang="en-US" smtClean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T’    * F T’   |  /  F T’   |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endParaRPr lang="en-US" altLang="en-US" smtClean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F      id   |   num   |   (  E  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481156" name="Rectangle 4"/>
          <p:cNvSpPr>
            <a:spLocks noChangeArrowheads="1"/>
          </p:cNvSpPr>
          <p:nvPr/>
        </p:nvSpPr>
        <p:spPr bwMode="auto">
          <a:xfrm>
            <a:off x="4876800" y="1066800"/>
            <a:ext cx="4052888" cy="522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9" tIns="44446" rIns="90479" bIns="44446"/>
          <a:lstStyle>
            <a:lvl1pPr marL="385763" indent="-385763" algn="l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defRPr>
            </a:lvl1pPr>
            <a:lvl2pPr marL="744538" indent="-246063" algn="l"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Helvetica" panose="020B0604020202020204" pitchFamily="34" charset="0"/>
              </a:defRPr>
            </a:lvl2pPr>
            <a:lvl3pPr marL="1146175" indent="-238125" algn="l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anose="05000000000000000000" pitchFamily="2" charset="2"/>
              <a:buChar char="l"/>
              <a:defRPr b="1">
                <a:solidFill>
                  <a:schemeClr val="tx2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»"/>
              <a:defRPr b="1">
                <a:solidFill>
                  <a:schemeClr val="tx2"/>
                </a:solidFill>
                <a:latin typeface="Helvetica" panose="020B0604020202020204" pitchFamily="34" charset="0"/>
              </a:defRPr>
            </a:lvl4pPr>
            <a:lvl5pPr marL="24511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9083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3655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8227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799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mtClean="0"/>
              <a:t>FIRST(token) = {token} for tokens: + - * / ( ) id num</a:t>
            </a:r>
          </a:p>
          <a:p>
            <a:pPr eaLnBrk="1" hangingPunct="1">
              <a:defRPr/>
            </a:pPr>
            <a:r>
              <a:rPr lang="en-US" altLang="en-US" smtClean="0"/>
              <a:t>FIRST(F) = { id, num, ( }</a:t>
            </a:r>
            <a:endParaRPr lang="en-US" altLang="en-US" smtClean="0"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en-US" smtClean="0"/>
              <a:t>FIRST(T’) = ?</a:t>
            </a:r>
          </a:p>
          <a:p>
            <a:pPr eaLnBrk="1" hangingPunct="1">
              <a:defRPr/>
            </a:pPr>
            <a:r>
              <a:rPr lang="en-US" altLang="en-US" smtClean="0"/>
              <a:t>	T’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>
                <a:sym typeface="Wingdings" panose="05000000000000000000" pitchFamily="2" charset="2"/>
              </a:rPr>
              <a:t> so …</a:t>
            </a:r>
          </a:p>
          <a:p>
            <a:pPr eaLnBrk="1" hangingPunct="1">
              <a:defRPr/>
            </a:pPr>
            <a:r>
              <a:rPr lang="en-US" altLang="en-US" smtClean="0">
                <a:sym typeface="Wingdings" panose="05000000000000000000" pitchFamily="2" charset="2"/>
              </a:rPr>
              <a:t>	T’ *FT’ so …</a:t>
            </a:r>
          </a:p>
          <a:p>
            <a:pPr eaLnBrk="1" hangingPunct="1">
              <a:defRPr/>
            </a:pPr>
            <a:r>
              <a:rPr lang="en-US" altLang="en-US" smtClean="0">
                <a:sym typeface="Wingdings" panose="05000000000000000000" pitchFamily="2" charset="2"/>
              </a:rPr>
              <a:t>	T’ /FT’ so …</a:t>
            </a:r>
          </a:p>
          <a:p>
            <a:pPr eaLnBrk="1" hangingPunct="1">
              <a:defRPr/>
            </a:pPr>
            <a:r>
              <a:rPr lang="en-US" altLang="en-US" smtClean="0"/>
              <a:t>	FIRST(T’) = {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/>
              <a:t> …           }</a:t>
            </a:r>
          </a:p>
          <a:p>
            <a:pPr eaLnBrk="1" hangingPunct="1">
              <a:defRPr/>
            </a:pPr>
            <a:r>
              <a:rPr lang="en-US" altLang="en-US" smtClean="0"/>
              <a:t>FIRST(T) = FIRST(F)</a:t>
            </a:r>
          </a:p>
          <a:p>
            <a:pPr eaLnBrk="1" hangingPunct="1">
              <a:defRPr/>
            </a:pPr>
            <a:r>
              <a:rPr lang="en-US" altLang="en-US" smtClean="0"/>
              <a:t>FIRST(E’) = ?</a:t>
            </a:r>
          </a:p>
          <a:p>
            <a:pPr eaLnBrk="1" hangingPunct="1">
              <a:defRPr/>
            </a:pPr>
            <a:r>
              <a:rPr lang="en-US" altLang="en-US" smtClean="0"/>
              <a:t>FIRST(E) = ?</a:t>
            </a:r>
            <a:endParaRPr lang="ru-RU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to Compute Follow (p 189)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mtClean="0"/>
              <a:t>Input: nonterminal A</a:t>
            </a:r>
          </a:p>
          <a:p>
            <a:pPr marL="457200" indent="-457200" eaLnBrk="1" hangingPunct="1"/>
            <a:r>
              <a:rPr lang="en-US" altLang="en-US" smtClean="0"/>
              <a:t>Output: FOLLOW(A)</a:t>
            </a:r>
          </a:p>
          <a:p>
            <a:pPr marL="457200" indent="-457200" eaLnBrk="1" hangingPunct="1"/>
            <a:r>
              <a:rPr lang="en-US" altLang="en-US" smtClean="0"/>
              <a:t>Method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Add $ to FOLLOW(S), where</a:t>
            </a:r>
          </a:p>
          <a:p>
            <a:pPr marL="879475" lvl="1" indent="-381000" eaLnBrk="1" hangingPunct="1"/>
            <a:r>
              <a:rPr lang="en-US" altLang="en-US" smtClean="0"/>
              <a:t>$ is the end_of_input marker</a:t>
            </a:r>
          </a:p>
          <a:p>
            <a:pPr marL="879475" lvl="1" indent="-381000" eaLnBrk="1" hangingPunct="1"/>
            <a:r>
              <a:rPr lang="en-US" altLang="en-US" smtClean="0"/>
              <a:t>And S is the start state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If A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B</a:t>
            </a:r>
            <a:r>
              <a:rPr lang="el-GR" altLang="en-US" smtClean="0">
                <a:sym typeface="Wingdings" panose="05000000000000000000" pitchFamily="2" charset="2"/>
              </a:rPr>
              <a:t>β</a:t>
            </a:r>
            <a:r>
              <a:rPr lang="en-US" altLang="en-US" smtClean="0">
                <a:sym typeface="Wingdings" panose="05000000000000000000" pitchFamily="2" charset="2"/>
              </a:rPr>
              <a:t> is a production, then every token in FIRST(</a:t>
            </a:r>
            <a:r>
              <a:rPr lang="el-GR" altLang="en-US" smtClean="0">
                <a:sym typeface="Wingdings" panose="05000000000000000000" pitchFamily="2" charset="2"/>
              </a:rPr>
              <a:t>β</a:t>
            </a:r>
            <a:r>
              <a:rPr lang="en-US" altLang="en-US" smtClean="0">
                <a:sym typeface="Wingdings" panose="05000000000000000000" pitchFamily="2" charset="2"/>
              </a:rPr>
              <a:t>) is added to FOLLOW(B)  (note not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>
                <a:sym typeface="Wingdings" panose="05000000000000000000" pitchFamily="2" charset="2"/>
              </a:rPr>
              <a:t>)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If A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B is a production or </a:t>
            </a:r>
          </a:p>
          <a:p>
            <a:pPr marL="457200" indent="-457200" eaLnBrk="1" hangingPunct="1">
              <a:lnSpc>
                <a:spcPct val="50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	</a:t>
            </a:r>
            <a:r>
              <a:rPr lang="en-US" altLang="en-US" smtClean="0"/>
              <a:t>if A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B</a:t>
            </a:r>
            <a:r>
              <a:rPr lang="el-GR" altLang="en-US" smtClean="0">
                <a:sym typeface="Wingdings" panose="05000000000000000000" pitchFamily="2" charset="2"/>
              </a:rPr>
              <a:t>β</a:t>
            </a:r>
            <a:r>
              <a:rPr lang="en-US" altLang="en-US" smtClean="0">
                <a:sym typeface="Wingdings" panose="05000000000000000000" pitchFamily="2" charset="2"/>
              </a:rPr>
              <a:t> is a production and </a:t>
            </a:r>
            <a:r>
              <a:rPr lang="el-GR" altLang="en-US" smtClean="0">
                <a:sym typeface="Wingdings" panose="05000000000000000000" pitchFamily="2" charset="2"/>
              </a:rPr>
              <a:t>β</a:t>
            </a:r>
            <a:r>
              <a:rPr lang="en-US" altLang="en-US" smtClean="0">
                <a:sym typeface="Wingdings" panose="05000000000000000000" pitchFamily="2" charset="2"/>
              </a:rPr>
              <a:t> 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>
                <a:sym typeface="Wingdings" panose="05000000000000000000" pitchFamily="2" charset="2"/>
              </a:rPr>
              <a:t> then every </a:t>
            </a:r>
          </a:p>
          <a:p>
            <a:pPr marL="457200" indent="-457200" eaLnBrk="1" hangingPunct="1">
              <a:lnSpc>
                <a:spcPct val="50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		token in FOLLOW(A) is added to FOLLOW(B)</a:t>
            </a:r>
            <a:endParaRPr lang="ru-RU" altLang="en-US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FOLLOW Calculation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2000" smtClean="0"/>
              <a:t>E   </a:t>
            </a:r>
            <a:r>
              <a:rPr lang="en-US" altLang="en-US" sz="2000" smtClean="0">
                <a:sym typeface="Wingdings" panose="05000000000000000000" pitchFamily="2" charset="2"/>
              </a:rPr>
              <a:t>   T E’  </a:t>
            </a:r>
          </a:p>
          <a:p>
            <a:pPr marL="0" indent="0" eaLnBrk="1" hangingPunct="1"/>
            <a:r>
              <a:rPr lang="en-US" altLang="en-US" sz="2000" smtClean="0">
                <a:sym typeface="Wingdings" panose="05000000000000000000" pitchFamily="2" charset="2"/>
              </a:rPr>
              <a:t>E’     +  T E’   |  - T E’  | </a:t>
            </a:r>
            <a:r>
              <a:rPr lang="ru-RU" altLang="en-US" sz="2000" smtClean="0">
                <a:sym typeface="Wingdings" panose="05000000000000000000" pitchFamily="2" charset="2"/>
              </a:rPr>
              <a:t>є</a:t>
            </a:r>
            <a:endParaRPr lang="en-US" altLang="en-US" sz="2000" smtClean="0">
              <a:sym typeface="Wingdings" panose="05000000000000000000" pitchFamily="2" charset="2"/>
            </a:endParaRPr>
          </a:p>
          <a:p>
            <a:pPr marL="0" indent="0" eaLnBrk="1" hangingPunct="1"/>
            <a:r>
              <a:rPr lang="en-US" altLang="en-US" sz="2000" smtClean="0">
                <a:sym typeface="Wingdings" panose="05000000000000000000" pitchFamily="2" charset="2"/>
              </a:rPr>
              <a:t>T    F T’</a:t>
            </a:r>
          </a:p>
          <a:p>
            <a:pPr marL="0" indent="0" eaLnBrk="1" hangingPunct="1"/>
            <a:r>
              <a:rPr lang="en-US" altLang="en-US" sz="2000" smtClean="0">
                <a:sym typeface="Wingdings" panose="05000000000000000000" pitchFamily="2" charset="2"/>
              </a:rPr>
              <a:t>T’    * F T’   |  /  F T’   | </a:t>
            </a:r>
            <a:r>
              <a:rPr lang="ru-RU" altLang="en-US" sz="2000" smtClean="0">
                <a:sym typeface="Wingdings" panose="05000000000000000000" pitchFamily="2" charset="2"/>
              </a:rPr>
              <a:t>є</a:t>
            </a:r>
            <a:endParaRPr lang="en-US" altLang="en-US" sz="2000" smtClean="0">
              <a:sym typeface="Wingdings" panose="05000000000000000000" pitchFamily="2" charset="2"/>
            </a:endParaRPr>
          </a:p>
          <a:p>
            <a:pPr marL="0" indent="0" eaLnBrk="1" hangingPunct="1"/>
            <a:r>
              <a:rPr lang="en-US" altLang="en-US" sz="2000" smtClean="0">
                <a:sym typeface="Wingdings" panose="05000000000000000000" pitchFamily="2" charset="2"/>
              </a:rPr>
              <a:t>F      id   |   num   |   (  E  )</a:t>
            </a:r>
          </a:p>
          <a:p>
            <a:pPr marL="0" indent="0" eaLnBrk="1" hangingPunct="1"/>
            <a:endParaRPr lang="en-US" altLang="en-US" sz="2000" smtClean="0"/>
          </a:p>
        </p:txBody>
      </p:sp>
      <p:sp>
        <p:nvSpPr>
          <p:cNvPr id="2483204" name="Rectangle 4"/>
          <p:cNvSpPr>
            <a:spLocks noChangeArrowheads="1"/>
          </p:cNvSpPr>
          <p:nvPr/>
        </p:nvSpPr>
        <p:spPr bwMode="auto">
          <a:xfrm>
            <a:off x="3810000" y="1066800"/>
            <a:ext cx="5119688" cy="522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9" tIns="44446" rIns="90479" bIns="44446"/>
          <a:lstStyle>
            <a:lvl1pPr marL="457200" indent="-457200" algn="l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defRPr>
            </a:lvl1pPr>
            <a:lvl2pPr marL="879475" indent="-381000" algn="l"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Helvetica" panose="020B0604020202020204" pitchFamily="34" charset="0"/>
              </a:defRPr>
            </a:lvl2pPr>
            <a:lvl3pPr marL="1250950" indent="-342900" algn="l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anose="05000000000000000000" pitchFamily="2" charset="2"/>
              <a:buChar char="l"/>
              <a:defRPr b="1">
                <a:solidFill>
                  <a:schemeClr val="tx2"/>
                </a:solidFill>
                <a:latin typeface="Helvetica" panose="020B0604020202020204" pitchFamily="34" charset="0"/>
              </a:defRPr>
            </a:lvl3pPr>
            <a:lvl4pPr marL="1714500" indent="-342900" algn="l">
              <a:spcBef>
                <a:spcPct val="20000"/>
              </a:spcBef>
              <a:buChar char="»"/>
              <a:defRPr b="1">
                <a:solidFill>
                  <a:schemeClr val="tx2"/>
                </a:solidFill>
                <a:latin typeface="Helvetica" panose="020B0604020202020204" pitchFamily="34" charset="0"/>
              </a:defRPr>
            </a:lvl4pPr>
            <a:lvl5pPr marL="2603500" indent="-3810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60700" indent="-3810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17900" indent="-3810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75100" indent="-3810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32300" indent="-3810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en-US" smtClean="0">
                <a:sym typeface="Wingdings" panose="05000000000000000000" pitchFamily="2" charset="2"/>
              </a:rPr>
              <a:t>Add $ to FOLLOW(E)</a:t>
            </a:r>
          </a:p>
          <a:p>
            <a:pPr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en-US" smtClean="0">
                <a:sym typeface="Wingdings" panose="05000000000000000000" pitchFamily="2" charset="2"/>
              </a:rPr>
              <a:t>E TE’</a:t>
            </a:r>
          </a:p>
          <a:p>
            <a:pPr lvl="1" eaLnBrk="1" hangingPunct="1">
              <a:defRPr/>
            </a:pPr>
            <a:r>
              <a:rPr lang="en-US" altLang="en-US" smtClean="0">
                <a:sym typeface="Wingdings" panose="05000000000000000000" pitchFamily="2" charset="2"/>
              </a:rPr>
              <a:t>Add FIRST*(E’) to FOLLOW(T)</a:t>
            </a:r>
          </a:p>
          <a:p>
            <a:pPr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en-US" smtClean="0">
                <a:sym typeface="Wingdings" panose="05000000000000000000" pitchFamily="2" charset="2"/>
              </a:rPr>
              <a:t>E’+ T E’ (similarly E’+T E’) </a:t>
            </a:r>
          </a:p>
          <a:p>
            <a:pPr lvl="1" eaLnBrk="1" hangingPunct="1">
              <a:defRPr/>
            </a:pPr>
            <a:r>
              <a:rPr lang="en-US" altLang="en-US" smtClean="0">
                <a:sym typeface="Wingdings" panose="05000000000000000000" pitchFamily="2" charset="2"/>
              </a:rPr>
              <a:t>Add FIRST*(E’) to FOLLOW(T)</a:t>
            </a:r>
          </a:p>
          <a:p>
            <a:pPr lvl="1" eaLnBrk="1" hangingPunct="1">
              <a:defRPr/>
            </a:pPr>
            <a:r>
              <a:rPr lang="en-US" altLang="en-US" smtClean="0">
                <a:sym typeface="Wingdings" panose="05000000000000000000" pitchFamily="2" charset="2"/>
              </a:rPr>
              <a:t>E’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>
                <a:sym typeface="Wingdings" panose="05000000000000000000" pitchFamily="2" charset="2"/>
              </a:rPr>
              <a:t>, so FOLLOW(E’) is added to FOLLOW(T)</a:t>
            </a:r>
          </a:p>
          <a:p>
            <a:pPr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en-US" smtClean="0">
                <a:sym typeface="Wingdings" panose="05000000000000000000" pitchFamily="2" charset="2"/>
              </a:rPr>
              <a:t>TF T’</a:t>
            </a:r>
          </a:p>
          <a:p>
            <a:pPr lvl="1" eaLnBrk="1" hangingPunct="1">
              <a:defRPr/>
            </a:pPr>
            <a:r>
              <a:rPr lang="en-US" altLang="en-US" smtClean="0">
                <a:sym typeface="Wingdings" panose="05000000000000000000" pitchFamily="2" charset="2"/>
              </a:rPr>
              <a:t>Add FIRST*(T’) to FOLLOW(F)</a:t>
            </a:r>
          </a:p>
          <a:p>
            <a:pPr lvl="1" eaLnBrk="1" hangingPunct="1">
              <a:defRPr/>
            </a:pPr>
            <a:r>
              <a:rPr lang="en-US" altLang="en-US" smtClean="0">
                <a:sym typeface="Wingdings" panose="05000000000000000000" pitchFamily="2" charset="2"/>
              </a:rPr>
              <a:t>T’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>
                <a:sym typeface="Wingdings" panose="05000000000000000000" pitchFamily="2" charset="2"/>
              </a:rPr>
              <a:t>, so FOLLOW(T’) is added to FOLLOW(F)</a:t>
            </a:r>
          </a:p>
          <a:p>
            <a:pPr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en-US" smtClean="0">
                <a:sym typeface="Wingdings" panose="05000000000000000000" pitchFamily="2" charset="2"/>
              </a:rPr>
              <a:t>F(  E  ) </a:t>
            </a:r>
          </a:p>
          <a:p>
            <a:pPr lvl="1" eaLnBrk="1" hangingPunct="1">
              <a:defRPr/>
            </a:pPr>
            <a:r>
              <a:rPr lang="en-US" altLang="en-US" smtClean="0">
                <a:sym typeface="Wingdings" panose="05000000000000000000" pitchFamily="2" charset="2"/>
              </a:rPr>
              <a:t>Add FIRST( ‘)’ ) to FOLLOW(E)</a:t>
            </a:r>
            <a:endParaRPr lang="el-GR" altLang="en-US" smtClean="0">
              <a:sym typeface="Wingdings" panose="05000000000000000000" pitchFamily="2" charset="2"/>
            </a:endParaRPr>
          </a:p>
        </p:txBody>
      </p:sp>
      <p:graphicFrame>
        <p:nvGraphicFramePr>
          <p:cNvPr id="2483230" name="Group 30"/>
          <p:cNvGraphicFramePr>
            <a:graphicFrameLocks noGrp="1"/>
          </p:cNvGraphicFramePr>
          <p:nvPr>
            <p:ph sz="half" idx="2"/>
          </p:nvPr>
        </p:nvGraphicFramePr>
        <p:xfrm>
          <a:off x="381000" y="3962400"/>
          <a:ext cx="2971800" cy="2514600"/>
        </p:xfrm>
        <a:graphic>
          <a:graphicData uri="http://schemas.openxmlformats.org/drawingml/2006/table">
            <a:tbl>
              <a:tblPr/>
              <a:tblGrid>
                <a:gridCol w="423863"/>
                <a:gridCol w="2547937"/>
              </a:tblGrid>
              <a:tr h="4191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FOLLOW(N)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{ $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E’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{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{ + -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T’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{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{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Construction of a Predictive Parse Table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8396287" cy="5224463"/>
          </a:xfrm>
        </p:spPr>
        <p:txBody>
          <a:bodyPr/>
          <a:lstStyle/>
          <a:p>
            <a:pPr marL="457200" indent="-457200" eaLnBrk="1" hangingPunct="1"/>
            <a:r>
              <a:rPr lang="en-US" altLang="en-US" smtClean="0"/>
              <a:t>Algorithm 4.4</a:t>
            </a:r>
          </a:p>
          <a:p>
            <a:pPr marL="457200" indent="-457200" eaLnBrk="1" hangingPunct="1"/>
            <a:r>
              <a:rPr lang="en-US" altLang="en-US" smtClean="0"/>
              <a:t>Input: Grammar G</a:t>
            </a:r>
          </a:p>
          <a:p>
            <a:pPr marL="457200" indent="-457200" eaLnBrk="1" hangingPunct="1"/>
            <a:r>
              <a:rPr lang="en-US" altLang="en-US" smtClean="0"/>
              <a:t>Output: Predictive Parsing Table M[N, a]</a:t>
            </a:r>
          </a:p>
          <a:p>
            <a:pPr marL="457200" indent="-457200" eaLnBrk="1" hangingPunct="1"/>
            <a:r>
              <a:rPr lang="en-US" altLang="en-US" smtClean="0"/>
              <a:t>Method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For each production A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 do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>
                <a:sym typeface="Wingdings" panose="05000000000000000000" pitchFamily="2" charset="2"/>
              </a:rPr>
              <a:t>     For each a in FIRST(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), add </a:t>
            </a:r>
            <a:r>
              <a:rPr lang="en-US" altLang="en-US" smtClean="0"/>
              <a:t>A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  to  M[A, a]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>
                <a:sym typeface="Wingdings" panose="05000000000000000000" pitchFamily="2" charset="2"/>
              </a:rPr>
              <a:t>         If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>
                <a:sym typeface="Wingdings" panose="05000000000000000000" pitchFamily="2" charset="2"/>
              </a:rPr>
              <a:t> is in FIRST(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), add </a:t>
            </a:r>
            <a:r>
              <a:rPr lang="en-US" altLang="en-US" smtClean="0"/>
              <a:t>A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  to  M[A, b] 		   	for each token  b in FOLLOW(A)		   If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>
                <a:sym typeface="Wingdings" panose="05000000000000000000" pitchFamily="2" charset="2"/>
              </a:rPr>
              <a:t> is in FIRST(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) and $ is in FOLLOW(A) then   	   	add </a:t>
            </a:r>
            <a:r>
              <a:rPr lang="en-US" altLang="en-US" smtClean="0"/>
              <a:t>A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  to  M[A, $]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>
                <a:sym typeface="Wingdings" panose="05000000000000000000" pitchFamily="2" charset="2"/>
              </a:rPr>
              <a:t>Mark all other entries of M as “error” 		</a:t>
            </a:r>
            <a:endParaRPr lang="el-GR" altLang="en-US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7543800" cy="40227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 smtClean="0"/>
              <a:t>Other derivations:</a:t>
            </a:r>
          </a:p>
        </p:txBody>
      </p:sp>
      <p:sp>
        <p:nvSpPr>
          <p:cNvPr id="23560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2150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151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8B9FF4-807B-4467-AF44-C77D12CCB2D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1511" name="Object 4"/>
          <p:cNvGraphicFramePr>
            <a:graphicFrameLocks noChangeAspect="1"/>
          </p:cNvGraphicFramePr>
          <p:nvPr/>
        </p:nvGraphicFramePr>
        <p:xfrm>
          <a:off x="381000" y="2590800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3" imgW="8521700" imgH="431800" progId="Equation.3">
                  <p:embed/>
                </p:oleObj>
              </mc:Choice>
              <mc:Fallback>
                <p:oleObj name="Equation" r:id="rId3" imgW="8521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0800"/>
                        <a:ext cx="8523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5"/>
          <p:cNvGraphicFramePr>
            <a:graphicFrameLocks noChangeAspect="1"/>
          </p:cNvGraphicFramePr>
          <p:nvPr/>
        </p:nvGraphicFramePr>
        <p:xfrm>
          <a:off x="368300" y="3975100"/>
          <a:ext cx="6286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5" imgW="6286500" imgH="1295400" progId="Equation.3">
                  <p:embed/>
                </p:oleObj>
              </mc:Choice>
              <mc:Fallback>
                <p:oleObj name="Equation" r:id="rId5" imgW="6286500" imgH="1295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3975100"/>
                        <a:ext cx="6286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Predictive Parsing Example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3671887" cy="2284412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</a:pPr>
            <a:r>
              <a:rPr lang="en-US" altLang="en-US" sz="2000" smtClean="0"/>
              <a:t>Example 4.18 in text table in Figure 4.15 (slide 11)</a:t>
            </a:r>
          </a:p>
          <a:p>
            <a:pPr marL="0" indent="0" eaLnBrk="1" hangingPunct="1">
              <a:lnSpc>
                <a:spcPct val="85000"/>
              </a:lnSpc>
            </a:pPr>
            <a:r>
              <a:rPr lang="en-US" altLang="en-US" sz="2000" smtClean="0"/>
              <a:t>Example 4.19</a:t>
            </a:r>
          </a:p>
          <a:p>
            <a:pPr marL="0" indent="0" eaLnBrk="1" hangingPunct="1">
              <a:lnSpc>
                <a:spcPct val="85000"/>
              </a:lnSpc>
            </a:pPr>
            <a:r>
              <a:rPr lang="en-US" altLang="en-US" sz="2000" smtClean="0"/>
              <a:t>	S   </a:t>
            </a:r>
            <a:r>
              <a:rPr lang="en-US" altLang="en-US" sz="2000" smtClean="0">
                <a:sym typeface="Wingdings" panose="05000000000000000000" pitchFamily="2" charset="2"/>
              </a:rPr>
              <a:t>  iEtSS’ | a</a:t>
            </a:r>
          </a:p>
          <a:p>
            <a:pPr marL="0" indent="0" eaLnBrk="1" hangingPunct="1">
              <a:lnSpc>
                <a:spcPct val="85000"/>
              </a:lnSpc>
            </a:pPr>
            <a:r>
              <a:rPr lang="en-US" altLang="en-US" sz="2000" smtClean="0">
                <a:sym typeface="Wingdings" panose="05000000000000000000" pitchFamily="2" charset="2"/>
              </a:rPr>
              <a:t>	S’    eS   |   </a:t>
            </a:r>
            <a:r>
              <a:rPr lang="ru-RU" altLang="en-US" sz="2000" smtClean="0">
                <a:sym typeface="Wingdings" panose="05000000000000000000" pitchFamily="2" charset="2"/>
              </a:rPr>
              <a:t>є</a:t>
            </a:r>
            <a:endParaRPr lang="en-US" altLang="en-US" sz="2000" smtClean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</a:pPr>
            <a:r>
              <a:rPr lang="en-US" altLang="en-US" sz="2000" smtClean="0">
                <a:sym typeface="Wingdings" panose="05000000000000000000" pitchFamily="2" charset="2"/>
              </a:rPr>
              <a:t>	E     b</a:t>
            </a:r>
            <a:endParaRPr lang="ru-RU" altLang="en-US" sz="2000" smtClean="0"/>
          </a:p>
          <a:p>
            <a:pPr marL="0" indent="0" eaLnBrk="1" hangingPunct="1">
              <a:lnSpc>
                <a:spcPct val="85000"/>
              </a:lnSpc>
            </a:pPr>
            <a:endParaRPr lang="en-US" altLang="en-US" sz="2000" smtClean="0"/>
          </a:p>
        </p:txBody>
      </p:sp>
      <p:graphicFrame>
        <p:nvGraphicFramePr>
          <p:cNvPr id="2444353" name="Group 65"/>
          <p:cNvGraphicFramePr>
            <a:graphicFrameLocks noGrp="1"/>
          </p:cNvGraphicFramePr>
          <p:nvPr>
            <p:ph sz="half" idx="2"/>
          </p:nvPr>
        </p:nvGraphicFramePr>
        <p:xfrm>
          <a:off x="381000" y="4038600"/>
          <a:ext cx="8216900" cy="2495550"/>
        </p:xfrm>
        <a:graphic>
          <a:graphicData uri="http://schemas.openxmlformats.org/drawingml/2006/table">
            <a:tbl>
              <a:tblPr/>
              <a:tblGrid>
                <a:gridCol w="1174750"/>
                <a:gridCol w="1173163"/>
                <a:gridCol w="1174750"/>
                <a:gridCol w="1171575"/>
                <a:gridCol w="1174750"/>
                <a:gridCol w="1173162"/>
                <a:gridCol w="1174750"/>
              </a:tblGrid>
              <a:tr h="557017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Nonter-minals</a:t>
                      </a:r>
                    </a:p>
                  </a:txBody>
                  <a:tcPr marL="45720" marR="4572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a</a:t>
                      </a: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b</a:t>
                      </a: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</a:t>
                      </a: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t</a:t>
                      </a: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$</a:t>
                      </a: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604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S</a:t>
                      </a:r>
                    </a:p>
                  </a:txBody>
                  <a:tcPr marL="45720" marR="4572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S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a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S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iEtSS’</a:t>
                      </a: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12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S’</a:t>
                      </a:r>
                    </a:p>
                  </a:txBody>
                  <a:tcPr marL="45720" marR="4572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S’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S’</a:t>
                      </a:r>
                      <a:r>
                        <a:rPr kumimoji="0" lang="ru-RU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є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S’</a:t>
                      </a:r>
                      <a:r>
                        <a:rPr kumimoji="0" lang="ru-RU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є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017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</a:p>
                  </a:txBody>
                  <a:tcPr marL="45720" marR="4572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Eb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44348" name="Rectangle 60"/>
          <p:cNvSpPr>
            <a:spLocks noChangeArrowheads="1"/>
          </p:cNvSpPr>
          <p:nvPr/>
        </p:nvSpPr>
        <p:spPr bwMode="auto">
          <a:xfrm>
            <a:off x="4024313" y="1219200"/>
            <a:ext cx="496728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9" tIns="44446" rIns="90479" bIns="44446"/>
          <a:lstStyle>
            <a:lvl1pPr algn="l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defRPr>
            </a:lvl1pPr>
            <a:lvl2pPr marL="744538" indent="-246063" algn="l">
              <a:spcBef>
                <a:spcPct val="2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b="1">
                <a:solidFill>
                  <a:schemeClr val="tx2"/>
                </a:solidFill>
                <a:latin typeface="Helvetica" panose="020B0604020202020204" pitchFamily="34" charset="0"/>
              </a:defRPr>
            </a:lvl2pPr>
            <a:lvl3pPr marL="1146175" indent="-238125" algn="l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anose="05000000000000000000" pitchFamily="2" charset="2"/>
              <a:buChar char="l"/>
              <a:defRPr sz="1600" b="1">
                <a:solidFill>
                  <a:schemeClr val="tx2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»"/>
              <a:defRPr sz="1600" b="1">
                <a:solidFill>
                  <a:schemeClr val="tx2"/>
                </a:solidFill>
                <a:latin typeface="Helvetica" panose="020B0604020202020204" pitchFamily="34" charset="0"/>
              </a:defRPr>
            </a:lvl4pPr>
            <a:lvl5pPr marL="24511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908300" indent="-22860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365500" indent="-22860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822700" indent="-22860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79900" indent="-22860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r>
              <a:rPr lang="en-US" altLang="en-US" smtClean="0"/>
              <a:t>FIRST(S) = { i, a }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en-US" smtClean="0"/>
              <a:t>FIRST(S’) = {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>
                <a:sym typeface="Wingdings" panose="05000000000000000000" pitchFamily="2" charset="2"/>
              </a:rPr>
              <a:t>, e } </a:t>
            </a:r>
            <a:endParaRPr lang="en-US" altLang="en-US" smtClean="0"/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en-US" smtClean="0"/>
              <a:t>FIRST(E) = { b }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en-US" smtClean="0"/>
              <a:t>FOLLOW(S) = { $,  e  } 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en-US" smtClean="0"/>
              <a:t>FOLLOW(S’) = { $, e}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en-US" smtClean="0"/>
              <a:t>FOLLOW(E) = { t 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LL(1) Grammars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mtClean="0"/>
              <a:t>A grammar is called LL(1) if its parsing table has no multiply defined entries.</a:t>
            </a:r>
          </a:p>
          <a:p>
            <a:pPr marL="457200" indent="-457200" eaLnBrk="1" hangingPunct="1"/>
            <a:endParaRPr lang="en-US" altLang="en-US" smtClean="0"/>
          </a:p>
          <a:p>
            <a:pPr marL="457200" indent="-457200" eaLnBrk="1" hangingPunct="1"/>
            <a:r>
              <a:rPr lang="en-US" altLang="en-US" smtClean="0"/>
              <a:t>LL(1) grammars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en-US" smtClean="0"/>
              <a:t>Must not be ambiguous.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en-US" smtClean="0"/>
              <a:t>Must not be left-recursive.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en-US" smtClean="0"/>
              <a:t>G is LL(1) if and only if whenever A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  |  </a:t>
            </a:r>
            <a:r>
              <a:rPr lang="el-GR" altLang="en-US" smtClean="0">
                <a:sym typeface="Wingdings" panose="05000000000000000000" pitchFamily="2" charset="2"/>
              </a:rPr>
              <a:t>β</a:t>
            </a:r>
            <a:r>
              <a:rPr lang="en-US" altLang="en-US" smtClean="0">
                <a:sym typeface="Wingdings" panose="05000000000000000000" pitchFamily="2" charset="2"/>
              </a:rPr>
              <a:t> </a:t>
            </a:r>
            <a:endParaRPr lang="el-GR" altLang="en-US" smtClean="0"/>
          </a:p>
          <a:p>
            <a:pPr marL="879475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FIRST(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)  ∩  FIRST(</a:t>
            </a:r>
            <a:r>
              <a:rPr lang="el-GR" altLang="en-US" smtClean="0">
                <a:sym typeface="Wingdings" panose="05000000000000000000" pitchFamily="2" charset="2"/>
              </a:rPr>
              <a:t>β</a:t>
            </a:r>
            <a:r>
              <a:rPr lang="en-US" altLang="en-US" smtClean="0">
                <a:sym typeface="Wingdings" panose="05000000000000000000" pitchFamily="2" charset="2"/>
              </a:rPr>
              <a:t>) = </a:t>
            </a:r>
            <a:r>
              <a:rPr lang="el-GR" altLang="en-US" smtClean="0">
                <a:sym typeface="Wingdings" panose="05000000000000000000" pitchFamily="2" charset="2"/>
              </a:rPr>
              <a:t>Φ</a:t>
            </a:r>
            <a:endParaRPr lang="en-US" altLang="en-US" smtClean="0">
              <a:sym typeface="Wingdings" panose="05000000000000000000" pitchFamily="2" charset="2"/>
            </a:endParaRPr>
          </a:p>
          <a:p>
            <a:pPr marL="879475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>
                <a:sym typeface="Wingdings" panose="05000000000000000000" pitchFamily="2" charset="2"/>
              </a:rPr>
              <a:t>At most one of 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 and </a:t>
            </a:r>
            <a:r>
              <a:rPr lang="el-GR" altLang="en-US" smtClean="0">
                <a:sym typeface="Wingdings" panose="05000000000000000000" pitchFamily="2" charset="2"/>
              </a:rPr>
              <a:t>β</a:t>
            </a:r>
            <a:r>
              <a:rPr lang="en-US" altLang="en-US" smtClean="0">
                <a:sym typeface="Wingdings" panose="05000000000000000000" pitchFamily="2" charset="2"/>
              </a:rPr>
              <a:t> can derive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endParaRPr lang="en-US" altLang="en-US" smtClean="0">
              <a:sym typeface="Wingdings" panose="05000000000000000000" pitchFamily="2" charset="2"/>
            </a:endParaRPr>
          </a:p>
          <a:p>
            <a:pPr marL="879475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>
                <a:sym typeface="Wingdings" panose="05000000000000000000" pitchFamily="2" charset="2"/>
              </a:rPr>
              <a:t>If </a:t>
            </a:r>
            <a:r>
              <a:rPr lang="el-GR" altLang="en-US" smtClean="0">
                <a:sym typeface="Wingdings" panose="05000000000000000000" pitchFamily="2" charset="2"/>
              </a:rPr>
              <a:t>β</a:t>
            </a:r>
            <a:r>
              <a:rPr lang="en-US" altLang="en-US" smtClean="0">
                <a:sym typeface="Wingdings" panose="05000000000000000000" pitchFamily="2" charset="2"/>
              </a:rPr>
              <a:t> * </a:t>
            </a:r>
            <a:r>
              <a:rPr lang="ru-RU" altLang="en-US" smtClean="0">
                <a:sym typeface="Wingdings" panose="05000000000000000000" pitchFamily="2" charset="2"/>
              </a:rPr>
              <a:t>є</a:t>
            </a:r>
            <a:r>
              <a:rPr lang="en-US" altLang="en-US" smtClean="0">
                <a:sym typeface="Wingdings" panose="05000000000000000000" pitchFamily="2" charset="2"/>
              </a:rPr>
              <a:t> then FIRST(</a:t>
            </a:r>
            <a:r>
              <a:rPr lang="el-GR" altLang="en-US" smtClean="0">
                <a:sym typeface="Wingdings" panose="05000000000000000000" pitchFamily="2" charset="2"/>
              </a:rPr>
              <a:t>α</a:t>
            </a:r>
            <a:r>
              <a:rPr lang="en-US" altLang="en-US" smtClean="0">
                <a:sym typeface="Wingdings" panose="05000000000000000000" pitchFamily="2" charset="2"/>
              </a:rPr>
              <a:t>) ∩  FOLLOW(A) = </a:t>
            </a:r>
            <a:r>
              <a:rPr lang="el-GR" altLang="en-US" smtClean="0">
                <a:sym typeface="Wingdings" panose="05000000000000000000" pitchFamily="2" charset="2"/>
              </a:rPr>
              <a:t>Φ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Error Recovery in Predictive Parsing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mtClean="0"/>
              <a:t>Panic Mode Error recovery 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en-US" smtClean="0"/>
              <a:t> If M[A, a] is an error, then throw away input tokens until one in a synchronizing set.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en-US" smtClean="0"/>
              <a:t>Heuristics for the synchronizing sets for A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Add FOLLOW(A) to the synchronizing set for A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If ‘;’ is a separator or terminator of statements then keywords that can begin statements should not be in synchronizing set for the nonterminal “Expr” because a missing “;” would cause skipping keywords.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…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Parse Table with Synch Entries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4.18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Trace with Error Recovery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4.19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Bottom up Parsing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Idea – recognize right hand sides  of productions so that we produce a rightmost derivation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“Handle-pruning”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Reductions in a Shift-Reduce Parser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7786687" cy="836612"/>
          </a:xfrm>
        </p:spPr>
        <p:txBody>
          <a:bodyPr/>
          <a:lstStyle/>
          <a:p>
            <a:pPr marL="0" indent="0" eaLnBrk="1" hangingPunct="1"/>
            <a:r>
              <a:rPr lang="en-US" altLang="en-US" sz="2000" smtClean="0"/>
              <a:t>Figure 4.21</a:t>
            </a:r>
          </a:p>
          <a:p>
            <a:pPr marL="0" indent="0" eaLnBrk="1" hangingPunct="1"/>
            <a:r>
              <a:rPr lang="en-US" altLang="en-US" sz="2000" smtClean="0"/>
              <a:t>	E   </a:t>
            </a:r>
            <a:r>
              <a:rPr lang="en-US" altLang="en-US" sz="2000" smtClean="0">
                <a:sym typeface="Wingdings" panose="05000000000000000000" pitchFamily="2" charset="2"/>
              </a:rPr>
              <a:t>   E + E   |   E * E   |  ( E )   |   id</a:t>
            </a:r>
            <a:endParaRPr lang="en-US" altLang="en-US" sz="2000" smtClean="0"/>
          </a:p>
          <a:p>
            <a:pPr marL="0" indent="0" eaLnBrk="1" hangingPunct="1"/>
            <a:endParaRPr lang="en-US" altLang="en-US" sz="2000" smtClean="0"/>
          </a:p>
        </p:txBody>
      </p:sp>
      <p:graphicFrame>
        <p:nvGraphicFramePr>
          <p:cNvPr id="2449451" name="Group 43"/>
          <p:cNvGraphicFramePr>
            <a:graphicFrameLocks noGrp="1"/>
          </p:cNvGraphicFramePr>
          <p:nvPr>
            <p:ph sz="half" idx="2"/>
          </p:nvPr>
        </p:nvGraphicFramePr>
        <p:xfrm>
          <a:off x="228600" y="2286000"/>
          <a:ext cx="8369300" cy="4159250"/>
        </p:xfrm>
        <a:graphic>
          <a:graphicData uri="http://schemas.openxmlformats.org/drawingml/2006/table">
            <a:tbl>
              <a:tblPr/>
              <a:tblGrid>
                <a:gridCol w="2789238"/>
                <a:gridCol w="2790825"/>
                <a:gridCol w="2789237"/>
              </a:tblGrid>
              <a:tr h="5953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Right-Sentential Form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Handle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Reducing Production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1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+ 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2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* 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 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   id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+ 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2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 * 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 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   id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+ E * 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id</a:t>
                      </a:r>
                      <a:r>
                        <a:rPr kumimoji="0" lang="en-US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3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 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   id  How?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+ E * E </a:t>
                      </a:r>
                      <a:endParaRPr kumimoji="0" lang="en-US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* 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 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   E * 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+ 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+ 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  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  <a:sym typeface="Wingdings" panose="05000000000000000000" pitchFamily="2" charset="2"/>
                        </a:rPr>
                        <a:t>   E + 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5000"/>
                        </a:lnSpc>
                        <a:spcBef>
                          <a:spcPct val="5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anose="020B0604020202020204" pitchFamily="34" charset="0"/>
                        </a:defRPr>
                      </a:lvl1pPr>
                      <a:lvl2pPr marL="498475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2pPr>
                      <a:lvl3pPr marL="908050" algn="l">
                        <a:lnSpc>
                          <a:spcPct val="107000"/>
                        </a:lnSpc>
                        <a:spcBef>
                          <a:spcPct val="10000"/>
                        </a:spcBef>
                        <a:buClr>
                          <a:srgbClr val="005400"/>
                        </a:buClr>
                        <a:buSzPct val="90000"/>
                        <a:buFont typeface="Wingdings" panose="05000000000000000000" pitchFamily="2" charset="2"/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 b="1">
                          <a:solidFill>
                            <a:schemeClr val="tx2"/>
                          </a:solidFill>
                          <a:latin typeface="Helvetica" panose="020B0604020202020204" pitchFamily="34" charset="0"/>
                        </a:defRPr>
                      </a:lvl4pPr>
                      <a:lvl5pPr marL="22225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79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136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94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51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anose="020B060402020202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8842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D76BFF-0A2F-46E4-BD4E-52D87B9CA21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316038"/>
            <a:ext cx="7772400" cy="1363662"/>
          </a:xfrm>
          <a:ln>
            <a:miter lim="800000"/>
            <a:headEnd/>
            <a:tailEnd/>
          </a:ln>
          <a:extLst/>
        </p:spPr>
        <p:txBody>
          <a:bodyPr tIns="0" rtlCol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600" b="1" dirty="0" smtClean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Bottom-up Parsing</a:t>
            </a:r>
            <a:endParaRPr lang="en-US" sz="5600" b="1" dirty="0">
              <a:ln w="635">
                <a:noFill/>
              </a:ln>
              <a:solidFill>
                <a:schemeClr val="accent4">
                  <a:tint val="90000"/>
                  <a:satMod val="125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7986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Constructs parse tree for an input string beginning at the leaves (the bottom) and working towards the root (the top)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Example: id*id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/>
          </a:p>
        </p:txBody>
      </p:sp>
      <p:sp>
        <p:nvSpPr>
          <p:cNvPr id="115759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894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FD498B-0F5A-4CCE-BC8E-0E4E8E8510D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47" name="Rectangle 3"/>
          <p:cNvSpPr>
            <a:spLocks noChangeArrowheads="1"/>
          </p:cNvSpPr>
          <p:nvPr/>
        </p:nvSpPr>
        <p:spPr bwMode="auto">
          <a:xfrm>
            <a:off x="685800" y="4038600"/>
            <a:ext cx="4572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 -&gt; E + T | 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 -&gt; T * F | F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 -&gt; (E) | </a:t>
            </a:r>
            <a:r>
              <a:rPr lang="en-US" altLang="en-US" sz="2400" b="1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103" name="TextBox 62"/>
          <p:cNvSpPr txBox="1">
            <a:spLocks noChangeArrowheads="1"/>
          </p:cNvSpPr>
          <p:nvPr/>
        </p:nvSpPr>
        <p:spPr bwMode="auto">
          <a:xfrm>
            <a:off x="4343400" y="4724400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109" name="TextBox 62"/>
          <p:cNvSpPr txBox="1">
            <a:spLocks noChangeArrowheads="1"/>
          </p:cNvSpPr>
          <p:nvPr/>
        </p:nvSpPr>
        <p:spPr bwMode="auto">
          <a:xfrm>
            <a:off x="4343400" y="41148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F * id</a:t>
            </a:r>
          </a:p>
        </p:txBody>
      </p:sp>
      <p:cxnSp>
        <p:nvCxnSpPr>
          <p:cNvPr id="111" name="Straight Connector 110"/>
          <p:cNvCxnSpPr/>
          <p:nvPr/>
        </p:nvCxnSpPr>
        <p:spPr>
          <a:xfrm rot="5400000">
            <a:off x="4379913" y="4533900"/>
            <a:ext cx="230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451" name="TextBox 62"/>
          <p:cNvSpPr txBox="1">
            <a:spLocks noChangeArrowheads="1"/>
          </p:cNvSpPr>
          <p:nvPr/>
        </p:nvSpPr>
        <p:spPr bwMode="auto">
          <a:xfrm flipH="1">
            <a:off x="3429000" y="4114800"/>
            <a:ext cx="68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id*id</a:t>
            </a:r>
          </a:p>
        </p:txBody>
      </p:sp>
      <p:sp>
        <p:nvSpPr>
          <p:cNvPr id="123" name="TextBox 62"/>
          <p:cNvSpPr txBox="1">
            <a:spLocks noChangeArrowheads="1"/>
          </p:cNvSpPr>
          <p:nvPr/>
        </p:nvSpPr>
        <p:spPr bwMode="auto">
          <a:xfrm>
            <a:off x="5257800" y="41148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 * id</a:t>
            </a:r>
          </a:p>
        </p:txBody>
      </p:sp>
      <p:cxnSp>
        <p:nvCxnSpPr>
          <p:cNvPr id="124" name="Straight Connector 123"/>
          <p:cNvCxnSpPr/>
          <p:nvPr/>
        </p:nvCxnSpPr>
        <p:spPr>
          <a:xfrm rot="5400000">
            <a:off x="5294313" y="4533900"/>
            <a:ext cx="230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62"/>
          <p:cNvSpPr txBox="1">
            <a:spLocks noChangeArrowheads="1"/>
          </p:cNvSpPr>
          <p:nvPr/>
        </p:nvSpPr>
        <p:spPr bwMode="auto">
          <a:xfrm>
            <a:off x="5257800" y="5300663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126" name="Straight Connector 125"/>
          <p:cNvCxnSpPr/>
          <p:nvPr/>
        </p:nvCxnSpPr>
        <p:spPr>
          <a:xfrm rot="5400000">
            <a:off x="5294313" y="5141913"/>
            <a:ext cx="2301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62"/>
          <p:cNvSpPr txBox="1">
            <a:spLocks noChangeArrowheads="1"/>
          </p:cNvSpPr>
          <p:nvPr/>
        </p:nvSpPr>
        <p:spPr bwMode="auto">
          <a:xfrm>
            <a:off x="5253038" y="4724400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8" name="TextBox 62"/>
          <p:cNvSpPr txBox="1">
            <a:spLocks noChangeArrowheads="1"/>
          </p:cNvSpPr>
          <p:nvPr/>
        </p:nvSpPr>
        <p:spPr bwMode="auto">
          <a:xfrm>
            <a:off x="6096000" y="41148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 * F</a:t>
            </a:r>
          </a:p>
        </p:txBody>
      </p:sp>
      <p:cxnSp>
        <p:nvCxnSpPr>
          <p:cNvPr id="129" name="Straight Connector 128"/>
          <p:cNvCxnSpPr/>
          <p:nvPr/>
        </p:nvCxnSpPr>
        <p:spPr>
          <a:xfrm rot="5400000">
            <a:off x="6132513" y="4533900"/>
            <a:ext cx="230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62"/>
          <p:cNvSpPr txBox="1">
            <a:spLocks noChangeArrowheads="1"/>
          </p:cNvSpPr>
          <p:nvPr/>
        </p:nvSpPr>
        <p:spPr bwMode="auto">
          <a:xfrm>
            <a:off x="6096000" y="5300663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131" name="Straight Connector 130"/>
          <p:cNvCxnSpPr/>
          <p:nvPr/>
        </p:nvCxnSpPr>
        <p:spPr>
          <a:xfrm rot="5400000">
            <a:off x="6132513" y="5141913"/>
            <a:ext cx="2301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62"/>
          <p:cNvSpPr txBox="1">
            <a:spLocks noChangeArrowheads="1"/>
          </p:cNvSpPr>
          <p:nvPr/>
        </p:nvSpPr>
        <p:spPr bwMode="auto">
          <a:xfrm>
            <a:off x="6091238" y="4724400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33" name="TextBox 62"/>
          <p:cNvSpPr txBox="1">
            <a:spLocks noChangeArrowheads="1"/>
          </p:cNvSpPr>
          <p:nvPr/>
        </p:nvSpPr>
        <p:spPr bwMode="auto">
          <a:xfrm>
            <a:off x="6400800" y="4691063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134" name="Straight Connector 133"/>
          <p:cNvCxnSpPr/>
          <p:nvPr/>
        </p:nvCxnSpPr>
        <p:spPr>
          <a:xfrm rot="5400000">
            <a:off x="6437313" y="4532313"/>
            <a:ext cx="2301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62"/>
          <p:cNvSpPr txBox="1">
            <a:spLocks noChangeArrowheads="1"/>
          </p:cNvSpPr>
          <p:nvPr/>
        </p:nvSpPr>
        <p:spPr bwMode="auto">
          <a:xfrm>
            <a:off x="7010400" y="46482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 * F</a:t>
            </a:r>
          </a:p>
        </p:txBody>
      </p:sp>
      <p:cxnSp>
        <p:nvCxnSpPr>
          <p:cNvPr id="136" name="Straight Connector 135"/>
          <p:cNvCxnSpPr/>
          <p:nvPr/>
        </p:nvCxnSpPr>
        <p:spPr>
          <a:xfrm rot="5400000">
            <a:off x="7046913" y="5067300"/>
            <a:ext cx="230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62"/>
          <p:cNvSpPr txBox="1">
            <a:spLocks noChangeArrowheads="1"/>
          </p:cNvSpPr>
          <p:nvPr/>
        </p:nvSpPr>
        <p:spPr bwMode="auto">
          <a:xfrm>
            <a:off x="7010400" y="5834063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138" name="Straight Connector 137"/>
          <p:cNvCxnSpPr/>
          <p:nvPr/>
        </p:nvCxnSpPr>
        <p:spPr>
          <a:xfrm rot="5400000">
            <a:off x="7046913" y="5675313"/>
            <a:ext cx="2301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62"/>
          <p:cNvSpPr txBox="1">
            <a:spLocks noChangeArrowheads="1"/>
          </p:cNvSpPr>
          <p:nvPr/>
        </p:nvSpPr>
        <p:spPr bwMode="auto">
          <a:xfrm>
            <a:off x="7005638" y="5257800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40" name="TextBox 62"/>
          <p:cNvSpPr txBox="1">
            <a:spLocks noChangeArrowheads="1"/>
          </p:cNvSpPr>
          <p:nvPr/>
        </p:nvSpPr>
        <p:spPr bwMode="auto">
          <a:xfrm>
            <a:off x="7315200" y="5224463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141" name="Straight Connector 140"/>
          <p:cNvCxnSpPr/>
          <p:nvPr/>
        </p:nvCxnSpPr>
        <p:spPr>
          <a:xfrm rot="5400000">
            <a:off x="7351713" y="5065713"/>
            <a:ext cx="2301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62"/>
          <p:cNvSpPr txBox="1">
            <a:spLocks noChangeArrowheads="1"/>
          </p:cNvSpPr>
          <p:nvPr/>
        </p:nvSpPr>
        <p:spPr bwMode="auto">
          <a:xfrm>
            <a:off x="7158038" y="4081463"/>
            <a:ext cx="309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F</a:t>
            </a:r>
          </a:p>
        </p:txBody>
      </p:sp>
      <p:cxnSp>
        <p:nvCxnSpPr>
          <p:cNvPr id="143" name="Straight Connector 142"/>
          <p:cNvCxnSpPr/>
          <p:nvPr/>
        </p:nvCxnSpPr>
        <p:spPr>
          <a:xfrm rot="5400000">
            <a:off x="7199313" y="4533900"/>
            <a:ext cx="230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2" idx="2"/>
          </p:cNvCxnSpPr>
          <p:nvPr/>
        </p:nvCxnSpPr>
        <p:spPr>
          <a:xfrm rot="5400000">
            <a:off x="7121525" y="4459288"/>
            <a:ext cx="230188" cy="15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42" idx="2"/>
          </p:cNvCxnSpPr>
          <p:nvPr/>
        </p:nvCxnSpPr>
        <p:spPr>
          <a:xfrm rot="16200000" flipH="1">
            <a:off x="7273925" y="4457700"/>
            <a:ext cx="230188" cy="15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62"/>
          <p:cNvSpPr txBox="1">
            <a:spLocks noChangeArrowheads="1"/>
          </p:cNvSpPr>
          <p:nvPr/>
        </p:nvSpPr>
        <p:spPr bwMode="auto">
          <a:xfrm>
            <a:off x="7924800" y="5214938"/>
            <a:ext cx="76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 * F</a:t>
            </a:r>
          </a:p>
        </p:txBody>
      </p:sp>
      <p:cxnSp>
        <p:nvCxnSpPr>
          <p:cNvPr id="149" name="Straight Connector 148"/>
          <p:cNvCxnSpPr/>
          <p:nvPr/>
        </p:nvCxnSpPr>
        <p:spPr>
          <a:xfrm rot="5400000">
            <a:off x="7961313" y="5634038"/>
            <a:ext cx="2301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62"/>
          <p:cNvSpPr txBox="1">
            <a:spLocks noChangeArrowheads="1"/>
          </p:cNvSpPr>
          <p:nvPr/>
        </p:nvSpPr>
        <p:spPr bwMode="auto">
          <a:xfrm>
            <a:off x="7924800" y="6400800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962107" y="6242844"/>
            <a:ext cx="228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62"/>
          <p:cNvSpPr txBox="1">
            <a:spLocks noChangeArrowheads="1"/>
          </p:cNvSpPr>
          <p:nvPr/>
        </p:nvSpPr>
        <p:spPr bwMode="auto">
          <a:xfrm>
            <a:off x="7920038" y="5824538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53" name="TextBox 62"/>
          <p:cNvSpPr txBox="1">
            <a:spLocks noChangeArrowheads="1"/>
          </p:cNvSpPr>
          <p:nvPr/>
        </p:nvSpPr>
        <p:spPr bwMode="auto">
          <a:xfrm>
            <a:off x="8229600" y="5791200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154" name="Straight Connector 153"/>
          <p:cNvCxnSpPr/>
          <p:nvPr/>
        </p:nvCxnSpPr>
        <p:spPr>
          <a:xfrm rot="5400000">
            <a:off x="8266907" y="5633244"/>
            <a:ext cx="228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62"/>
          <p:cNvSpPr txBox="1">
            <a:spLocks noChangeArrowheads="1"/>
          </p:cNvSpPr>
          <p:nvPr/>
        </p:nvSpPr>
        <p:spPr bwMode="auto">
          <a:xfrm>
            <a:off x="8072438" y="4648200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F</a:t>
            </a:r>
          </a:p>
        </p:txBody>
      </p:sp>
      <p:cxnSp>
        <p:nvCxnSpPr>
          <p:cNvPr id="156" name="Straight Connector 155"/>
          <p:cNvCxnSpPr/>
          <p:nvPr/>
        </p:nvCxnSpPr>
        <p:spPr>
          <a:xfrm rot="5400000">
            <a:off x="8113713" y="5100638"/>
            <a:ext cx="2301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55" idx="2"/>
          </p:cNvCxnSpPr>
          <p:nvPr/>
        </p:nvCxnSpPr>
        <p:spPr>
          <a:xfrm rot="5400000">
            <a:off x="8035925" y="5026026"/>
            <a:ext cx="230187" cy="15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5" idx="2"/>
          </p:cNvCxnSpPr>
          <p:nvPr/>
        </p:nvCxnSpPr>
        <p:spPr>
          <a:xfrm rot="16200000" flipH="1">
            <a:off x="8188325" y="5024438"/>
            <a:ext cx="230187" cy="15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62"/>
          <p:cNvSpPr txBox="1">
            <a:spLocks noChangeArrowheads="1"/>
          </p:cNvSpPr>
          <p:nvPr/>
        </p:nvSpPr>
        <p:spPr bwMode="auto">
          <a:xfrm>
            <a:off x="8072438" y="4081463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E</a:t>
            </a:r>
          </a:p>
        </p:txBody>
      </p:sp>
      <p:cxnSp>
        <p:nvCxnSpPr>
          <p:cNvPr id="160" name="Straight Connector 159"/>
          <p:cNvCxnSpPr/>
          <p:nvPr/>
        </p:nvCxnSpPr>
        <p:spPr>
          <a:xfrm rot="5400000">
            <a:off x="8113713" y="4533900"/>
            <a:ext cx="230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9" grpId="0"/>
      <p:bldP spid="123" grpId="0"/>
      <p:bldP spid="125" grpId="0"/>
      <p:bldP spid="127" grpId="0"/>
      <p:bldP spid="128" grpId="0"/>
      <p:bldP spid="130" grpId="0"/>
      <p:bldP spid="132" grpId="0"/>
      <p:bldP spid="133" grpId="0"/>
      <p:bldP spid="135" grpId="0"/>
      <p:bldP spid="137" grpId="0"/>
      <p:bldP spid="139" grpId="0"/>
      <p:bldP spid="140" grpId="0"/>
      <p:bldP spid="142" grpId="0"/>
      <p:bldP spid="148" grpId="0"/>
      <p:bldP spid="150" grpId="0"/>
      <p:bldP spid="152" grpId="0"/>
      <p:bldP spid="153" grpId="0"/>
      <p:bldP spid="155" grpId="0"/>
      <p:bldP spid="1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 smtClean="0"/>
              <a:t>Language of the grammar</a:t>
            </a:r>
          </a:p>
        </p:txBody>
      </p:sp>
      <p:sp>
        <p:nvSpPr>
          <p:cNvPr id="24584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2253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253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2F0B80-9D82-4C88-81E3-532600BD456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2535" name="Object 5"/>
          <p:cNvGraphicFramePr>
            <a:graphicFrameLocks noChangeAspect="1"/>
          </p:cNvGraphicFramePr>
          <p:nvPr/>
        </p:nvGraphicFramePr>
        <p:xfrm>
          <a:off x="2279650" y="4152900"/>
          <a:ext cx="3505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3" imgW="3505200" imgH="711200" progId="Equation.3">
                  <p:embed/>
                </p:oleObj>
              </mc:Choice>
              <mc:Fallback>
                <p:oleObj name="Equation" r:id="rId3" imgW="35052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152900"/>
                        <a:ext cx="3505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4"/>
          <p:cNvGraphicFramePr>
            <a:graphicFrameLocks noChangeAspect="1"/>
          </p:cNvGraphicFramePr>
          <p:nvPr/>
        </p:nvGraphicFramePr>
        <p:xfrm>
          <a:off x="5257800" y="1905000"/>
          <a:ext cx="19526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5" imgW="583947" imgH="406224" progId="Equation.3">
                  <p:embed/>
                </p:oleObj>
              </mc:Choice>
              <mc:Fallback>
                <p:oleObj name="Equation" r:id="rId5" imgW="583947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05000"/>
                        <a:ext cx="1952625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Shift-reduce parser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The general idea is to shift some symbols of input to the stack until a reduction can be applied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At each reduction step, a specific substring matching the body of a production is replaced by the nonterminal at the head of the production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The key decisions during bottom-up parsing are about when to reduce and about what production to apply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reduction is a reverse of a step in a derivation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The goal of a bottom-up parser is to construct a derivation in reverse: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E=&gt;T=&gt;T*F=&gt;T*id=&gt;F*id=&gt;id*id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/>
          </a:p>
        </p:txBody>
      </p:sp>
      <p:sp>
        <p:nvSpPr>
          <p:cNvPr id="116742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904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7FBCC1-F236-4548-8F4E-5DBF03AD206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Handle pruning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5700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Handle is a substring that matches the body of a production and whose reduction represents one step along the reverse of a rightmost derivation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/>
          </a:p>
        </p:txBody>
      </p:sp>
      <p:sp>
        <p:nvSpPr>
          <p:cNvPr id="117785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914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01C49A-2330-477D-8E73-3C37888B4A5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495" name="TextBox 3"/>
          <p:cNvSpPr txBox="1">
            <a:spLocks noChangeArrowheads="1"/>
          </p:cNvSpPr>
          <p:nvPr/>
        </p:nvSpPr>
        <p:spPr bwMode="auto">
          <a:xfrm>
            <a:off x="685800" y="3581400"/>
            <a:ext cx="2795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Right sentential form</a:t>
            </a:r>
          </a:p>
        </p:txBody>
      </p:sp>
      <p:sp>
        <p:nvSpPr>
          <p:cNvPr id="191496" name="TextBox 4"/>
          <p:cNvSpPr txBox="1">
            <a:spLocks noChangeArrowheads="1"/>
          </p:cNvSpPr>
          <p:nvPr/>
        </p:nvSpPr>
        <p:spPr bwMode="auto">
          <a:xfrm>
            <a:off x="3727450" y="3581400"/>
            <a:ext cx="1073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Handle</a:t>
            </a:r>
          </a:p>
        </p:txBody>
      </p:sp>
      <p:sp>
        <p:nvSpPr>
          <p:cNvPr id="191497" name="TextBox 5"/>
          <p:cNvSpPr txBox="1">
            <a:spLocks noChangeArrowheads="1"/>
          </p:cNvSpPr>
          <p:nvPr/>
        </p:nvSpPr>
        <p:spPr bwMode="auto">
          <a:xfrm>
            <a:off x="5251450" y="35814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Reducing production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581400"/>
            <a:ext cx="807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4113213"/>
            <a:ext cx="80772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057401" y="5105400"/>
            <a:ext cx="3048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504407" y="5104606"/>
            <a:ext cx="3048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502" name="TextBox 12"/>
          <p:cNvSpPr txBox="1">
            <a:spLocks noChangeArrowheads="1"/>
          </p:cNvSpPr>
          <p:nvPr/>
        </p:nvSpPr>
        <p:spPr bwMode="auto">
          <a:xfrm>
            <a:off x="2536825" y="4114800"/>
            <a:ext cx="815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id*id</a:t>
            </a:r>
          </a:p>
        </p:txBody>
      </p:sp>
      <p:sp>
        <p:nvSpPr>
          <p:cNvPr id="191503" name="TextBox 13"/>
          <p:cNvSpPr txBox="1">
            <a:spLocks noChangeArrowheads="1"/>
          </p:cNvSpPr>
          <p:nvPr/>
        </p:nvSpPr>
        <p:spPr bwMode="auto">
          <a:xfrm>
            <a:off x="4071938" y="4110038"/>
            <a:ext cx="423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191504" name="TextBox 14"/>
          <p:cNvSpPr txBox="1">
            <a:spLocks noChangeArrowheads="1"/>
          </p:cNvSpPr>
          <p:nvPr/>
        </p:nvSpPr>
        <p:spPr bwMode="auto">
          <a:xfrm>
            <a:off x="5291138" y="4114800"/>
            <a:ext cx="871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F-&gt;id</a:t>
            </a:r>
          </a:p>
        </p:txBody>
      </p:sp>
      <p:sp>
        <p:nvSpPr>
          <p:cNvPr id="191505" name="TextBox 15"/>
          <p:cNvSpPr txBox="1">
            <a:spLocks noChangeArrowheads="1"/>
          </p:cNvSpPr>
          <p:nvPr/>
        </p:nvSpPr>
        <p:spPr bwMode="auto">
          <a:xfrm>
            <a:off x="2536825" y="4491038"/>
            <a:ext cx="749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F*id</a:t>
            </a:r>
          </a:p>
        </p:txBody>
      </p:sp>
      <p:sp>
        <p:nvSpPr>
          <p:cNvPr id="191506" name="TextBox 16"/>
          <p:cNvSpPr txBox="1">
            <a:spLocks noChangeArrowheads="1"/>
          </p:cNvSpPr>
          <p:nvPr/>
        </p:nvSpPr>
        <p:spPr bwMode="auto">
          <a:xfrm>
            <a:off x="4071938" y="44910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91507" name="TextBox 17"/>
          <p:cNvSpPr txBox="1">
            <a:spLocks noChangeArrowheads="1"/>
          </p:cNvSpPr>
          <p:nvPr/>
        </p:nvSpPr>
        <p:spPr bwMode="auto">
          <a:xfrm>
            <a:off x="4038600" y="4876800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191508" name="TextBox 18"/>
          <p:cNvSpPr txBox="1">
            <a:spLocks noChangeArrowheads="1"/>
          </p:cNvSpPr>
          <p:nvPr/>
        </p:nvSpPr>
        <p:spPr bwMode="auto">
          <a:xfrm>
            <a:off x="5300663" y="4495800"/>
            <a:ext cx="792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T-&gt;F</a:t>
            </a:r>
          </a:p>
        </p:txBody>
      </p:sp>
      <p:sp>
        <p:nvSpPr>
          <p:cNvPr id="191509" name="TextBox 19"/>
          <p:cNvSpPr txBox="1">
            <a:spLocks noChangeArrowheads="1"/>
          </p:cNvSpPr>
          <p:nvPr/>
        </p:nvSpPr>
        <p:spPr bwMode="auto">
          <a:xfrm>
            <a:off x="2511425" y="4876800"/>
            <a:ext cx="76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T*id</a:t>
            </a:r>
          </a:p>
        </p:txBody>
      </p:sp>
      <p:sp>
        <p:nvSpPr>
          <p:cNvPr id="191510" name="TextBox 20"/>
          <p:cNvSpPr txBox="1">
            <a:spLocks noChangeArrowheads="1"/>
          </p:cNvSpPr>
          <p:nvPr/>
        </p:nvSpPr>
        <p:spPr bwMode="auto">
          <a:xfrm>
            <a:off x="5305425" y="4872038"/>
            <a:ext cx="86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F-&gt;id</a:t>
            </a:r>
          </a:p>
        </p:txBody>
      </p:sp>
      <p:sp>
        <p:nvSpPr>
          <p:cNvPr id="191511" name="TextBox 21"/>
          <p:cNvSpPr txBox="1">
            <a:spLocks noChangeArrowheads="1"/>
          </p:cNvSpPr>
          <p:nvPr/>
        </p:nvSpPr>
        <p:spPr bwMode="auto">
          <a:xfrm>
            <a:off x="2514600" y="5329238"/>
            <a:ext cx="696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T*F</a:t>
            </a:r>
          </a:p>
        </p:txBody>
      </p:sp>
      <p:sp>
        <p:nvSpPr>
          <p:cNvPr id="191512" name="TextBox 22"/>
          <p:cNvSpPr txBox="1">
            <a:spLocks noChangeArrowheads="1"/>
          </p:cNvSpPr>
          <p:nvPr/>
        </p:nvSpPr>
        <p:spPr bwMode="auto">
          <a:xfrm>
            <a:off x="3962400" y="5334000"/>
            <a:ext cx="696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T*F</a:t>
            </a:r>
          </a:p>
        </p:txBody>
      </p:sp>
      <p:sp>
        <p:nvSpPr>
          <p:cNvPr id="191513" name="TextBox 24"/>
          <p:cNvSpPr txBox="1">
            <a:spLocks noChangeArrowheads="1"/>
          </p:cNvSpPr>
          <p:nvPr/>
        </p:nvSpPr>
        <p:spPr bwMode="auto">
          <a:xfrm>
            <a:off x="5300663" y="5334000"/>
            <a:ext cx="1162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E-&gt;T*F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Shift reduce parsing</a:t>
            </a:r>
          </a:p>
        </p:txBody>
      </p:sp>
      <p:sp>
        <p:nvSpPr>
          <p:cNvPr id="192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stack is used to hold grammar symbols</a:t>
            </a:r>
          </a:p>
          <a:p>
            <a:pPr eaLnBrk="1" hangingPunct="1"/>
            <a:r>
              <a:rPr lang="en-US" altLang="en-US" smtClean="0"/>
              <a:t>Handle always appear on top of the stack</a:t>
            </a:r>
          </a:p>
          <a:p>
            <a:pPr eaLnBrk="1" hangingPunct="1"/>
            <a:r>
              <a:rPr lang="en-US" altLang="en-US" smtClean="0"/>
              <a:t>Initial configuration: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Stack	 Input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$			      w$</a:t>
            </a:r>
          </a:p>
          <a:p>
            <a:pPr eaLnBrk="1" hangingPunct="1"/>
            <a:r>
              <a:rPr lang="en-US" altLang="en-US" smtClean="0"/>
              <a:t>Acceptance configuration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Stack	 Input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$S		         $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18790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925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374FC4-33B6-480A-9112-DBF5031803F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Shift reduce parsing (cont.)</a:t>
            </a:r>
          </a:p>
        </p:txBody>
      </p:sp>
      <p:sp>
        <p:nvSpPr>
          <p:cNvPr id="193539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3352800" cy="4389437"/>
          </a:xfrm>
        </p:spPr>
        <p:txBody>
          <a:bodyPr/>
          <a:lstStyle/>
          <a:p>
            <a:pPr eaLnBrk="1" hangingPunct="1"/>
            <a:r>
              <a:rPr lang="en-US" altLang="en-US" smtClean="0"/>
              <a:t>Basic operations:</a:t>
            </a:r>
          </a:p>
          <a:p>
            <a:pPr lvl="1" eaLnBrk="1" hangingPunct="1"/>
            <a:r>
              <a:rPr lang="en-US" altLang="en-US" smtClean="0"/>
              <a:t>Shift</a:t>
            </a:r>
          </a:p>
          <a:p>
            <a:pPr lvl="1" eaLnBrk="1" hangingPunct="1"/>
            <a:r>
              <a:rPr lang="en-US" altLang="en-US" smtClean="0"/>
              <a:t>Reduce</a:t>
            </a:r>
          </a:p>
          <a:p>
            <a:pPr lvl="1" eaLnBrk="1" hangingPunct="1"/>
            <a:r>
              <a:rPr lang="en-US" altLang="en-US" smtClean="0"/>
              <a:t>Accept</a:t>
            </a:r>
          </a:p>
          <a:p>
            <a:pPr lvl="1" eaLnBrk="1" hangingPunct="1"/>
            <a:r>
              <a:rPr lang="en-US" altLang="en-US" smtClean="0"/>
              <a:t>Error</a:t>
            </a:r>
          </a:p>
          <a:p>
            <a:pPr eaLnBrk="1" hangingPunct="1"/>
            <a:r>
              <a:rPr lang="en-US" altLang="en-US" smtClean="0"/>
              <a:t>Example: id*id</a:t>
            </a:r>
          </a:p>
        </p:txBody>
      </p:sp>
      <p:sp>
        <p:nvSpPr>
          <p:cNvPr id="119846" name="Date Placeholder 8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9354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281D61-F109-448F-9314-E9DD52DBE50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419600" y="2514600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9600" y="2970213"/>
            <a:ext cx="3810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545" name="TextBox 9"/>
          <p:cNvSpPr txBox="1">
            <a:spLocks noChangeArrowheads="1"/>
          </p:cNvSpPr>
          <p:nvPr/>
        </p:nvSpPr>
        <p:spPr bwMode="auto">
          <a:xfrm>
            <a:off x="4495800" y="2514600"/>
            <a:ext cx="866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193546" name="TextBox 10"/>
          <p:cNvSpPr txBox="1">
            <a:spLocks noChangeArrowheads="1"/>
          </p:cNvSpPr>
          <p:nvPr/>
        </p:nvSpPr>
        <p:spPr bwMode="auto">
          <a:xfrm>
            <a:off x="5762625" y="2509838"/>
            <a:ext cx="833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193547" name="TextBox 11"/>
          <p:cNvSpPr txBox="1">
            <a:spLocks noChangeArrowheads="1"/>
          </p:cNvSpPr>
          <p:nvPr/>
        </p:nvSpPr>
        <p:spPr bwMode="auto">
          <a:xfrm>
            <a:off x="6905625" y="2514600"/>
            <a:ext cx="1020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Action</a:t>
            </a:r>
          </a:p>
        </p:txBody>
      </p:sp>
      <p:sp>
        <p:nvSpPr>
          <p:cNvPr id="193548" name="TextBox 12"/>
          <p:cNvSpPr txBox="1">
            <a:spLocks noChangeArrowheads="1"/>
          </p:cNvSpPr>
          <p:nvPr/>
        </p:nvSpPr>
        <p:spPr bwMode="auto">
          <a:xfrm>
            <a:off x="4572000" y="29718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193549" name="TextBox 13"/>
          <p:cNvSpPr txBox="1">
            <a:spLocks noChangeArrowheads="1"/>
          </p:cNvSpPr>
          <p:nvPr/>
        </p:nvSpPr>
        <p:spPr bwMode="auto">
          <a:xfrm>
            <a:off x="4572000" y="335280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$id</a:t>
            </a:r>
          </a:p>
        </p:txBody>
      </p:sp>
      <p:sp>
        <p:nvSpPr>
          <p:cNvPr id="193550" name="TextBox 14"/>
          <p:cNvSpPr txBox="1">
            <a:spLocks noChangeArrowheads="1"/>
          </p:cNvSpPr>
          <p:nvPr/>
        </p:nvSpPr>
        <p:spPr bwMode="auto">
          <a:xfrm>
            <a:off x="5681663" y="2971800"/>
            <a:ext cx="969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id*id$</a:t>
            </a:r>
          </a:p>
        </p:txBody>
      </p:sp>
      <p:sp>
        <p:nvSpPr>
          <p:cNvPr id="193551" name="TextBox 15"/>
          <p:cNvSpPr txBox="1">
            <a:spLocks noChangeArrowheads="1"/>
          </p:cNvSpPr>
          <p:nvPr/>
        </p:nvSpPr>
        <p:spPr bwMode="auto">
          <a:xfrm>
            <a:off x="6900863" y="2971800"/>
            <a:ext cx="73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shift</a:t>
            </a:r>
          </a:p>
        </p:txBody>
      </p:sp>
      <p:sp>
        <p:nvSpPr>
          <p:cNvPr id="193552" name="TextBox 16"/>
          <p:cNvSpPr txBox="1">
            <a:spLocks noChangeArrowheads="1"/>
          </p:cNvSpPr>
          <p:nvPr/>
        </p:nvSpPr>
        <p:spPr bwMode="auto">
          <a:xfrm>
            <a:off x="5943600" y="3348038"/>
            <a:ext cx="731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*id$</a:t>
            </a:r>
          </a:p>
        </p:txBody>
      </p:sp>
      <p:sp>
        <p:nvSpPr>
          <p:cNvPr id="193553" name="TextBox 17"/>
          <p:cNvSpPr txBox="1">
            <a:spLocks noChangeArrowheads="1"/>
          </p:cNvSpPr>
          <p:nvPr/>
        </p:nvSpPr>
        <p:spPr bwMode="auto">
          <a:xfrm>
            <a:off x="6934200" y="3348038"/>
            <a:ext cx="2151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reduce by F-&gt;id</a:t>
            </a:r>
          </a:p>
        </p:txBody>
      </p:sp>
      <p:sp>
        <p:nvSpPr>
          <p:cNvPr id="193554" name="TextBox 18"/>
          <p:cNvSpPr txBox="1">
            <a:spLocks noChangeArrowheads="1"/>
          </p:cNvSpPr>
          <p:nvPr/>
        </p:nvSpPr>
        <p:spPr bwMode="auto">
          <a:xfrm>
            <a:off x="4572000" y="3652838"/>
            <a:ext cx="509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$F</a:t>
            </a:r>
          </a:p>
        </p:txBody>
      </p:sp>
      <p:sp>
        <p:nvSpPr>
          <p:cNvPr id="193555" name="TextBox 19"/>
          <p:cNvSpPr txBox="1">
            <a:spLocks noChangeArrowheads="1"/>
          </p:cNvSpPr>
          <p:nvPr/>
        </p:nvSpPr>
        <p:spPr bwMode="auto">
          <a:xfrm>
            <a:off x="5943600" y="3648075"/>
            <a:ext cx="731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*id$</a:t>
            </a:r>
          </a:p>
        </p:txBody>
      </p:sp>
      <p:sp>
        <p:nvSpPr>
          <p:cNvPr id="193556" name="TextBox 20"/>
          <p:cNvSpPr txBox="1">
            <a:spLocks noChangeArrowheads="1"/>
          </p:cNvSpPr>
          <p:nvPr/>
        </p:nvSpPr>
        <p:spPr bwMode="auto">
          <a:xfrm>
            <a:off x="6934200" y="3648075"/>
            <a:ext cx="2066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reduce by T-&gt;F</a:t>
            </a:r>
          </a:p>
        </p:txBody>
      </p:sp>
      <p:sp>
        <p:nvSpPr>
          <p:cNvPr id="193557" name="TextBox 21"/>
          <p:cNvSpPr txBox="1">
            <a:spLocks noChangeArrowheads="1"/>
          </p:cNvSpPr>
          <p:nvPr/>
        </p:nvSpPr>
        <p:spPr bwMode="auto">
          <a:xfrm>
            <a:off x="4572000" y="3957638"/>
            <a:ext cx="525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$T</a:t>
            </a:r>
          </a:p>
        </p:txBody>
      </p:sp>
      <p:sp>
        <p:nvSpPr>
          <p:cNvPr id="193558" name="TextBox 22"/>
          <p:cNvSpPr txBox="1">
            <a:spLocks noChangeArrowheads="1"/>
          </p:cNvSpPr>
          <p:nvPr/>
        </p:nvSpPr>
        <p:spPr bwMode="auto">
          <a:xfrm>
            <a:off x="5943600" y="3952875"/>
            <a:ext cx="731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*id$</a:t>
            </a:r>
          </a:p>
        </p:txBody>
      </p:sp>
      <p:sp>
        <p:nvSpPr>
          <p:cNvPr id="193559" name="TextBox 23"/>
          <p:cNvSpPr txBox="1">
            <a:spLocks noChangeArrowheads="1"/>
          </p:cNvSpPr>
          <p:nvPr/>
        </p:nvSpPr>
        <p:spPr bwMode="auto">
          <a:xfrm>
            <a:off x="6934200" y="3952875"/>
            <a:ext cx="731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shift</a:t>
            </a:r>
          </a:p>
        </p:txBody>
      </p:sp>
      <p:sp>
        <p:nvSpPr>
          <p:cNvPr id="193560" name="TextBox 24"/>
          <p:cNvSpPr txBox="1">
            <a:spLocks noChangeArrowheads="1"/>
          </p:cNvSpPr>
          <p:nvPr/>
        </p:nvSpPr>
        <p:spPr bwMode="auto">
          <a:xfrm>
            <a:off x="4554538" y="4262438"/>
            <a:ext cx="679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$T*</a:t>
            </a:r>
          </a:p>
        </p:txBody>
      </p:sp>
      <p:sp>
        <p:nvSpPr>
          <p:cNvPr id="193561" name="TextBox 25"/>
          <p:cNvSpPr txBox="1">
            <a:spLocks noChangeArrowheads="1"/>
          </p:cNvSpPr>
          <p:nvPr/>
        </p:nvSpPr>
        <p:spPr bwMode="auto">
          <a:xfrm>
            <a:off x="6096000" y="4257675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id$</a:t>
            </a:r>
          </a:p>
        </p:txBody>
      </p:sp>
      <p:sp>
        <p:nvSpPr>
          <p:cNvPr id="193562" name="TextBox 26"/>
          <p:cNvSpPr txBox="1">
            <a:spLocks noChangeArrowheads="1"/>
          </p:cNvSpPr>
          <p:nvPr/>
        </p:nvSpPr>
        <p:spPr bwMode="auto">
          <a:xfrm>
            <a:off x="6916738" y="4257675"/>
            <a:ext cx="73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shift</a:t>
            </a:r>
          </a:p>
        </p:txBody>
      </p:sp>
      <p:sp>
        <p:nvSpPr>
          <p:cNvPr id="193563" name="TextBox 27"/>
          <p:cNvSpPr txBox="1">
            <a:spLocks noChangeArrowheads="1"/>
          </p:cNvSpPr>
          <p:nvPr/>
        </p:nvSpPr>
        <p:spPr bwMode="auto">
          <a:xfrm>
            <a:off x="4525963" y="4643438"/>
            <a:ext cx="919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$T*id</a:t>
            </a:r>
          </a:p>
        </p:txBody>
      </p:sp>
      <p:sp>
        <p:nvSpPr>
          <p:cNvPr id="193564" name="TextBox 28"/>
          <p:cNvSpPr txBox="1">
            <a:spLocks noChangeArrowheads="1"/>
          </p:cNvSpPr>
          <p:nvPr/>
        </p:nvSpPr>
        <p:spPr bwMode="auto">
          <a:xfrm>
            <a:off x="6367463" y="463867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193565" name="TextBox 30"/>
          <p:cNvSpPr txBox="1">
            <a:spLocks noChangeArrowheads="1"/>
          </p:cNvSpPr>
          <p:nvPr/>
        </p:nvSpPr>
        <p:spPr bwMode="auto">
          <a:xfrm>
            <a:off x="6916738" y="4572000"/>
            <a:ext cx="2151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reduce by F-&gt;id</a:t>
            </a:r>
          </a:p>
        </p:txBody>
      </p:sp>
      <p:sp>
        <p:nvSpPr>
          <p:cNvPr id="193566" name="TextBox 31"/>
          <p:cNvSpPr txBox="1">
            <a:spLocks noChangeArrowheads="1"/>
          </p:cNvSpPr>
          <p:nvPr/>
        </p:nvSpPr>
        <p:spPr bwMode="auto">
          <a:xfrm>
            <a:off x="4525963" y="4948238"/>
            <a:ext cx="852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$T*F</a:t>
            </a:r>
          </a:p>
        </p:txBody>
      </p:sp>
      <p:sp>
        <p:nvSpPr>
          <p:cNvPr id="193567" name="TextBox 32"/>
          <p:cNvSpPr txBox="1">
            <a:spLocks noChangeArrowheads="1"/>
          </p:cNvSpPr>
          <p:nvPr/>
        </p:nvSpPr>
        <p:spPr bwMode="auto">
          <a:xfrm>
            <a:off x="6367463" y="494347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193568" name="TextBox 33"/>
          <p:cNvSpPr txBox="1">
            <a:spLocks noChangeArrowheads="1"/>
          </p:cNvSpPr>
          <p:nvPr/>
        </p:nvSpPr>
        <p:spPr bwMode="auto">
          <a:xfrm>
            <a:off x="6781800" y="4876800"/>
            <a:ext cx="2408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reduce by T-&gt;T*F</a:t>
            </a:r>
          </a:p>
        </p:txBody>
      </p:sp>
      <p:sp>
        <p:nvSpPr>
          <p:cNvPr id="193569" name="TextBox 34"/>
          <p:cNvSpPr txBox="1">
            <a:spLocks noChangeArrowheads="1"/>
          </p:cNvSpPr>
          <p:nvPr/>
        </p:nvSpPr>
        <p:spPr bwMode="auto">
          <a:xfrm>
            <a:off x="4495800" y="5253038"/>
            <a:ext cx="525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$T</a:t>
            </a:r>
          </a:p>
        </p:txBody>
      </p:sp>
      <p:sp>
        <p:nvSpPr>
          <p:cNvPr id="193570" name="TextBox 35"/>
          <p:cNvSpPr txBox="1">
            <a:spLocks noChangeArrowheads="1"/>
          </p:cNvSpPr>
          <p:nvPr/>
        </p:nvSpPr>
        <p:spPr bwMode="auto">
          <a:xfrm>
            <a:off x="6335713" y="52482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193571" name="TextBox 36"/>
          <p:cNvSpPr txBox="1">
            <a:spLocks noChangeArrowheads="1"/>
          </p:cNvSpPr>
          <p:nvPr/>
        </p:nvSpPr>
        <p:spPr bwMode="auto">
          <a:xfrm>
            <a:off x="6884988" y="5181600"/>
            <a:ext cx="2152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reduce by E-&gt;T</a:t>
            </a:r>
          </a:p>
        </p:txBody>
      </p:sp>
      <p:sp>
        <p:nvSpPr>
          <p:cNvPr id="193572" name="TextBox 37"/>
          <p:cNvSpPr txBox="1">
            <a:spLocks noChangeArrowheads="1"/>
          </p:cNvSpPr>
          <p:nvPr/>
        </p:nvSpPr>
        <p:spPr bwMode="auto">
          <a:xfrm>
            <a:off x="4495800" y="5557838"/>
            <a:ext cx="525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$E</a:t>
            </a:r>
          </a:p>
        </p:txBody>
      </p:sp>
      <p:sp>
        <p:nvSpPr>
          <p:cNvPr id="193573" name="TextBox 38"/>
          <p:cNvSpPr txBox="1">
            <a:spLocks noChangeArrowheads="1"/>
          </p:cNvSpPr>
          <p:nvPr/>
        </p:nvSpPr>
        <p:spPr bwMode="auto">
          <a:xfrm>
            <a:off x="6335713" y="55530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193574" name="TextBox 39"/>
          <p:cNvSpPr txBox="1">
            <a:spLocks noChangeArrowheads="1"/>
          </p:cNvSpPr>
          <p:nvPr/>
        </p:nvSpPr>
        <p:spPr bwMode="auto">
          <a:xfrm>
            <a:off x="6884988" y="5486400"/>
            <a:ext cx="96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accept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Handle will appear on top of the stack</a:t>
            </a:r>
          </a:p>
        </p:txBody>
      </p:sp>
      <p:sp>
        <p:nvSpPr>
          <p:cNvPr id="120893" name="Date Placeholder 8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9456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5C1BD4-688B-47D5-8468-FB5A541B281D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762000" y="2362200"/>
            <a:ext cx="12192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3581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94571" idx="1"/>
          </p:cNvCxnSpPr>
          <p:nvPr/>
        </p:nvCxnSpPr>
        <p:spPr>
          <a:xfrm rot="10800000" flipV="1">
            <a:off x="1219200" y="2589213"/>
            <a:ext cx="887413" cy="99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9200" y="3581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70" name="TextBox 17"/>
          <p:cNvSpPr txBox="1">
            <a:spLocks noChangeArrowheads="1"/>
          </p:cNvSpPr>
          <p:nvPr/>
        </p:nvSpPr>
        <p:spPr bwMode="auto">
          <a:xfrm>
            <a:off x="2133600" y="19050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94571" name="TextBox 18"/>
          <p:cNvSpPr txBox="1">
            <a:spLocks noChangeArrowheads="1"/>
          </p:cNvSpPr>
          <p:nvPr/>
        </p:nvSpPr>
        <p:spPr bwMode="auto">
          <a:xfrm>
            <a:off x="2106613" y="2357438"/>
            <a:ext cx="407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4572" name="TextBox 19"/>
          <p:cNvSpPr txBox="1">
            <a:spLocks noChangeArrowheads="1"/>
          </p:cNvSpPr>
          <p:nvPr/>
        </p:nvSpPr>
        <p:spPr bwMode="auto">
          <a:xfrm>
            <a:off x="2106613" y="2738438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752600" y="3200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28800" y="35814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2286000" y="32766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4571" idx="3"/>
          </p:cNvCxnSpPr>
          <p:nvPr/>
        </p:nvCxnSpPr>
        <p:spPr>
          <a:xfrm>
            <a:off x="2514600" y="2589213"/>
            <a:ext cx="685800" cy="99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2819400" y="3581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476500" y="2400300"/>
            <a:ext cx="12954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3352800" y="3581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80" name="TextBox 39"/>
          <p:cNvSpPr txBox="1">
            <a:spLocks noChangeArrowheads="1"/>
          </p:cNvSpPr>
          <p:nvPr/>
        </p:nvSpPr>
        <p:spPr bwMode="auto">
          <a:xfrm>
            <a:off x="650875" y="34290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α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sp>
        <p:nvSpPr>
          <p:cNvPr id="194581" name="TextBox 40"/>
          <p:cNvSpPr txBox="1">
            <a:spLocks noChangeArrowheads="1"/>
          </p:cNvSpPr>
          <p:nvPr/>
        </p:nvSpPr>
        <p:spPr bwMode="auto">
          <a:xfrm>
            <a:off x="1108075" y="3500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β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sp>
        <p:nvSpPr>
          <p:cNvPr id="194582" name="TextBox 41"/>
          <p:cNvSpPr txBox="1">
            <a:spLocks noChangeArrowheads="1"/>
          </p:cNvSpPr>
          <p:nvPr/>
        </p:nvSpPr>
        <p:spPr bwMode="auto">
          <a:xfrm>
            <a:off x="1870075" y="35052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γ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sp>
        <p:nvSpPr>
          <p:cNvPr id="194583" name="TextBox 42"/>
          <p:cNvSpPr txBox="1">
            <a:spLocks noChangeArrowheads="1"/>
          </p:cNvSpPr>
          <p:nvPr/>
        </p:nvSpPr>
        <p:spPr bwMode="auto">
          <a:xfrm>
            <a:off x="2743200" y="3581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y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sp>
        <p:nvSpPr>
          <p:cNvPr id="194584" name="TextBox 43"/>
          <p:cNvSpPr txBox="1">
            <a:spLocks noChangeArrowheads="1"/>
          </p:cNvSpPr>
          <p:nvPr/>
        </p:nvSpPr>
        <p:spPr bwMode="auto">
          <a:xfrm>
            <a:off x="3241675" y="35052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z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2209006" y="2364582"/>
            <a:ext cx="1555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86" name="TextBox 47"/>
          <p:cNvSpPr txBox="1">
            <a:spLocks noChangeArrowheads="1"/>
          </p:cNvSpPr>
          <p:nvPr/>
        </p:nvSpPr>
        <p:spPr bwMode="auto">
          <a:xfrm>
            <a:off x="838200" y="4186238"/>
            <a:ext cx="866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194587" name="TextBox 48"/>
          <p:cNvSpPr txBox="1">
            <a:spLocks noChangeArrowheads="1"/>
          </p:cNvSpPr>
          <p:nvPr/>
        </p:nvSpPr>
        <p:spPr bwMode="auto">
          <a:xfrm>
            <a:off x="2366963" y="4181475"/>
            <a:ext cx="833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194588" name="TextBox 49"/>
          <p:cNvSpPr txBox="1">
            <a:spLocks noChangeArrowheads="1"/>
          </p:cNvSpPr>
          <p:nvPr/>
        </p:nvSpPr>
        <p:spPr bwMode="auto">
          <a:xfrm>
            <a:off x="914400" y="4643438"/>
            <a:ext cx="1262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αβγ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589" name="TextBox 50"/>
          <p:cNvSpPr txBox="1">
            <a:spLocks noChangeArrowheads="1"/>
          </p:cNvSpPr>
          <p:nvPr/>
        </p:nvSpPr>
        <p:spPr bwMode="auto">
          <a:xfrm>
            <a:off x="2459038" y="4643438"/>
            <a:ext cx="62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yz$</a:t>
            </a:r>
          </a:p>
        </p:txBody>
      </p:sp>
      <p:sp>
        <p:nvSpPr>
          <p:cNvPr id="194590" name="TextBox 51"/>
          <p:cNvSpPr txBox="1">
            <a:spLocks noChangeArrowheads="1"/>
          </p:cNvSpPr>
          <p:nvPr/>
        </p:nvSpPr>
        <p:spPr bwMode="auto">
          <a:xfrm>
            <a:off x="871538" y="5024438"/>
            <a:ext cx="1262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αβ</a:t>
            </a: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591" name="TextBox 52"/>
          <p:cNvSpPr txBox="1">
            <a:spLocks noChangeArrowheads="1"/>
          </p:cNvSpPr>
          <p:nvPr/>
        </p:nvSpPr>
        <p:spPr bwMode="auto">
          <a:xfrm>
            <a:off x="2495550" y="5024438"/>
            <a:ext cx="62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yz$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2208213" y="2740025"/>
            <a:ext cx="1571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93" name="TextBox 54"/>
          <p:cNvSpPr txBox="1">
            <a:spLocks noChangeArrowheads="1"/>
          </p:cNvSpPr>
          <p:nvPr/>
        </p:nvSpPr>
        <p:spPr bwMode="auto">
          <a:xfrm>
            <a:off x="871538" y="5405438"/>
            <a:ext cx="1262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αβ</a:t>
            </a: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By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594" name="TextBox 55"/>
          <p:cNvSpPr txBox="1">
            <a:spLocks noChangeArrowheads="1"/>
          </p:cNvSpPr>
          <p:nvPr/>
        </p:nvSpPr>
        <p:spPr bwMode="auto">
          <a:xfrm>
            <a:off x="2649538" y="5405438"/>
            <a:ext cx="474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z$</a:t>
            </a:r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4953000" y="2362200"/>
            <a:ext cx="12192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53000" y="3581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410200" y="3581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98" name="TextBox 60"/>
          <p:cNvSpPr txBox="1">
            <a:spLocks noChangeArrowheads="1"/>
          </p:cNvSpPr>
          <p:nvPr/>
        </p:nvSpPr>
        <p:spPr bwMode="auto">
          <a:xfrm>
            <a:off x="6324600" y="19050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94599" name="TextBox 61"/>
          <p:cNvSpPr txBox="1">
            <a:spLocks noChangeArrowheads="1"/>
          </p:cNvSpPr>
          <p:nvPr/>
        </p:nvSpPr>
        <p:spPr bwMode="auto">
          <a:xfrm>
            <a:off x="6858000" y="2895600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4600" name="TextBox 62"/>
          <p:cNvSpPr txBox="1">
            <a:spLocks noChangeArrowheads="1"/>
          </p:cNvSpPr>
          <p:nvPr/>
        </p:nvSpPr>
        <p:spPr bwMode="auto">
          <a:xfrm>
            <a:off x="5638800" y="28956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6096000" y="3581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781800" y="3581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 flipH="1">
            <a:off x="6667500" y="2400300"/>
            <a:ext cx="12954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>
            <a:off x="7543800" y="3581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5" name="TextBox 70"/>
          <p:cNvSpPr txBox="1">
            <a:spLocks noChangeArrowheads="1"/>
          </p:cNvSpPr>
          <p:nvPr/>
        </p:nvSpPr>
        <p:spPr bwMode="auto">
          <a:xfrm>
            <a:off x="4841875" y="34290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α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sp>
        <p:nvSpPr>
          <p:cNvPr id="194606" name="TextBox 72"/>
          <p:cNvSpPr txBox="1">
            <a:spLocks noChangeArrowheads="1"/>
          </p:cNvSpPr>
          <p:nvPr/>
        </p:nvSpPr>
        <p:spPr bwMode="auto">
          <a:xfrm>
            <a:off x="5410200" y="35052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γ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sp>
        <p:nvSpPr>
          <p:cNvPr id="194607" name="TextBox 73"/>
          <p:cNvSpPr txBox="1">
            <a:spLocks noChangeArrowheads="1"/>
          </p:cNvSpPr>
          <p:nvPr/>
        </p:nvSpPr>
        <p:spPr bwMode="auto">
          <a:xfrm>
            <a:off x="6934200" y="3581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y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sp>
        <p:nvSpPr>
          <p:cNvPr id="194608" name="TextBox 74"/>
          <p:cNvSpPr txBox="1">
            <a:spLocks noChangeArrowheads="1"/>
          </p:cNvSpPr>
          <p:nvPr/>
        </p:nvSpPr>
        <p:spPr bwMode="auto">
          <a:xfrm>
            <a:off x="7432675" y="35052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z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rot="16200000" flipH="1">
            <a:off x="6364288" y="2401888"/>
            <a:ext cx="684212" cy="45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5868194" y="2437606"/>
            <a:ext cx="609600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5372100" y="33147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5751513" y="3392487"/>
            <a:ext cx="306388" cy="74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13" name="TextBox 87"/>
          <p:cNvSpPr txBox="1">
            <a:spLocks noChangeArrowheads="1"/>
          </p:cNvSpPr>
          <p:nvPr/>
        </p:nvSpPr>
        <p:spPr bwMode="auto">
          <a:xfrm>
            <a:off x="6215063" y="3581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x</a:t>
            </a:r>
            <a:endParaRPr lang="en-US" altLang="en-US" sz="2400">
              <a:latin typeface="Times New Roman" panose="02020603050405020304" pitchFamily="18" charset="0"/>
              <a:ea typeface="MS Mincho" pitchFamily="49" charset="-128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rot="5400000">
            <a:off x="6705600" y="3352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6200000" flipH="1">
            <a:off x="7124700" y="33147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16" name="TextBox 94"/>
          <p:cNvSpPr txBox="1">
            <a:spLocks noChangeArrowheads="1"/>
          </p:cNvSpPr>
          <p:nvPr/>
        </p:nvSpPr>
        <p:spPr bwMode="auto">
          <a:xfrm>
            <a:off x="5029200" y="4195763"/>
            <a:ext cx="866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194617" name="TextBox 95"/>
          <p:cNvSpPr txBox="1">
            <a:spLocks noChangeArrowheads="1"/>
          </p:cNvSpPr>
          <p:nvPr/>
        </p:nvSpPr>
        <p:spPr bwMode="auto">
          <a:xfrm>
            <a:off x="6557963" y="4191000"/>
            <a:ext cx="833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194618" name="TextBox 96"/>
          <p:cNvSpPr txBox="1">
            <a:spLocks noChangeArrowheads="1"/>
          </p:cNvSpPr>
          <p:nvPr/>
        </p:nvSpPr>
        <p:spPr bwMode="auto">
          <a:xfrm>
            <a:off x="5105400" y="4652963"/>
            <a:ext cx="1262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αγ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19" name="TextBox 97"/>
          <p:cNvSpPr txBox="1">
            <a:spLocks noChangeArrowheads="1"/>
          </p:cNvSpPr>
          <p:nvPr/>
        </p:nvSpPr>
        <p:spPr bwMode="auto">
          <a:xfrm>
            <a:off x="6650038" y="4652963"/>
            <a:ext cx="78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xyz$</a:t>
            </a:r>
          </a:p>
        </p:txBody>
      </p:sp>
      <p:sp>
        <p:nvSpPr>
          <p:cNvPr id="194620" name="TextBox 98"/>
          <p:cNvSpPr txBox="1">
            <a:spLocks noChangeArrowheads="1"/>
          </p:cNvSpPr>
          <p:nvPr/>
        </p:nvSpPr>
        <p:spPr bwMode="auto">
          <a:xfrm>
            <a:off x="5062538" y="5033963"/>
            <a:ext cx="1262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  <a:r>
              <a:rPr lang="el-GR" altLang="en-US" sz="2400">
                <a:latin typeface="MS Mincho" pitchFamily="49" charset="-128"/>
                <a:ea typeface="MS Mincho" pitchFamily="49" charset="-128"/>
              </a:rPr>
              <a:t>α</a:t>
            </a: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Bxy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21" name="TextBox 99"/>
          <p:cNvSpPr txBox="1">
            <a:spLocks noChangeArrowheads="1"/>
          </p:cNvSpPr>
          <p:nvPr/>
        </p:nvSpPr>
        <p:spPr bwMode="auto">
          <a:xfrm>
            <a:off x="6916738" y="5033963"/>
            <a:ext cx="474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z$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Conflicts during shit reduce parsing</a:t>
            </a:r>
          </a:p>
        </p:txBody>
      </p:sp>
      <p:sp>
        <p:nvSpPr>
          <p:cNvPr id="195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kind of conflicts</a:t>
            </a:r>
          </a:p>
          <a:p>
            <a:pPr lvl="1" eaLnBrk="1" hangingPunct="1"/>
            <a:r>
              <a:rPr lang="en-US" altLang="en-US" smtClean="0"/>
              <a:t>Shift/reduce conflict</a:t>
            </a:r>
          </a:p>
          <a:p>
            <a:pPr lvl="1" eaLnBrk="1" hangingPunct="1"/>
            <a:r>
              <a:rPr lang="en-US" altLang="en-US" smtClean="0"/>
              <a:t>Reduce/reduce conflict</a:t>
            </a:r>
          </a:p>
          <a:p>
            <a:pPr eaLnBrk="1" hangingPunct="1"/>
            <a:r>
              <a:rPr lang="en-US" altLang="en-US" smtClean="0"/>
              <a:t>Example:</a:t>
            </a:r>
          </a:p>
        </p:txBody>
      </p:sp>
      <p:sp>
        <p:nvSpPr>
          <p:cNvPr id="121867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955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A34AED-BA47-43D6-99E3-2D7924032341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955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957638"/>
            <a:ext cx="3019425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92" name="TextBox 4"/>
          <p:cNvSpPr txBox="1">
            <a:spLocks noChangeArrowheads="1"/>
          </p:cNvSpPr>
          <p:nvPr/>
        </p:nvSpPr>
        <p:spPr bwMode="auto">
          <a:xfrm>
            <a:off x="2057400" y="5562600"/>
            <a:ext cx="866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195593" name="TextBox 5"/>
          <p:cNvSpPr txBox="1">
            <a:spLocks noChangeArrowheads="1"/>
          </p:cNvSpPr>
          <p:nvPr/>
        </p:nvSpPr>
        <p:spPr bwMode="auto">
          <a:xfrm>
            <a:off x="5486400" y="5486400"/>
            <a:ext cx="833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195594" name="TextBox 7"/>
          <p:cNvSpPr txBox="1">
            <a:spLocks noChangeArrowheads="1"/>
          </p:cNvSpPr>
          <p:nvPr/>
        </p:nvSpPr>
        <p:spPr bwMode="auto">
          <a:xfrm>
            <a:off x="5334000" y="6019800"/>
            <a:ext cx="1201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else …$</a:t>
            </a:r>
          </a:p>
        </p:txBody>
      </p:sp>
      <p:sp>
        <p:nvSpPr>
          <p:cNvPr id="195595" name="TextBox 8"/>
          <p:cNvSpPr txBox="1">
            <a:spLocks noChangeArrowheads="1"/>
          </p:cNvSpPr>
          <p:nvPr/>
        </p:nvSpPr>
        <p:spPr bwMode="auto">
          <a:xfrm>
            <a:off x="1371600" y="60198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… if expr then stmt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Reduce/reduce conflict</a:t>
            </a:r>
          </a:p>
        </p:txBody>
      </p:sp>
      <p:sp>
        <p:nvSpPr>
          <p:cNvPr id="122890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966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8BC42A-AD30-4764-9B6E-74F671DFA50D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614" name="TextBox 3"/>
          <p:cNvSpPr txBox="1">
            <a:spLocks noChangeArrowheads="1"/>
          </p:cNvSpPr>
          <p:nvPr/>
        </p:nvSpPr>
        <p:spPr bwMode="auto">
          <a:xfrm>
            <a:off x="304800" y="2133600"/>
            <a:ext cx="53736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stmt -&gt; id(parameter_list)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stmt -&gt; expr:=expr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parameter_list-&gt;parameter_list, parameter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parameter_list-&gt;parameter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parameter-&gt;id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expr-&gt;id(expr_list)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expr-&gt;id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expr_list-&gt;expr_list, expr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expr_list-&gt;expr</a:t>
            </a:r>
          </a:p>
        </p:txBody>
      </p:sp>
      <p:sp>
        <p:nvSpPr>
          <p:cNvPr id="196615" name="TextBox 4"/>
          <p:cNvSpPr txBox="1">
            <a:spLocks noChangeArrowheads="1"/>
          </p:cNvSpPr>
          <p:nvPr/>
        </p:nvSpPr>
        <p:spPr bwMode="auto">
          <a:xfrm>
            <a:off x="4495800" y="4953000"/>
            <a:ext cx="866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196616" name="TextBox 5"/>
          <p:cNvSpPr txBox="1">
            <a:spLocks noChangeArrowheads="1"/>
          </p:cNvSpPr>
          <p:nvPr/>
        </p:nvSpPr>
        <p:spPr bwMode="auto">
          <a:xfrm>
            <a:off x="7924800" y="4876800"/>
            <a:ext cx="833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196617" name="TextBox 6"/>
          <p:cNvSpPr txBox="1">
            <a:spLocks noChangeArrowheads="1"/>
          </p:cNvSpPr>
          <p:nvPr/>
        </p:nvSpPr>
        <p:spPr bwMode="auto">
          <a:xfrm>
            <a:off x="7772400" y="5410200"/>
            <a:ext cx="1141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,id) …$</a:t>
            </a:r>
          </a:p>
        </p:txBody>
      </p:sp>
      <p:sp>
        <p:nvSpPr>
          <p:cNvPr id="196618" name="TextBox 7"/>
          <p:cNvSpPr txBox="1">
            <a:spLocks noChangeArrowheads="1"/>
          </p:cNvSpPr>
          <p:nvPr/>
        </p:nvSpPr>
        <p:spPr bwMode="auto">
          <a:xfrm>
            <a:off x="3810000" y="54102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… id(id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LR Parsing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The most prevalent type of bottom-up parsers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LR(k), mostly interested on parsers with k&lt;=1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Why LR parsers?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Table driven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Can be constructed to recognize all programming language constructs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Most general non-backtracking shift-reduce parsing method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Can detect a syntactic error as soon as it is possible to do so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Class of grammars for which we can construct LR parsers are superset of those which we can construct LL parsers</a:t>
            </a:r>
          </a:p>
        </p:txBody>
      </p:sp>
      <p:sp>
        <p:nvSpPr>
          <p:cNvPr id="123910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9763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ED463-07B2-4E13-91AA-61F328727DE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States of an LR parser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States represent set of items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An LR(0) item of G is a production of G with the dot at some position of the body: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For A-&gt;XYZ we have following items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A-&gt;.XYZ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A-&gt;X.YZ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A-&gt;XY.Z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A-&gt;XYZ.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In a state having A-&gt;.XYZ we hope to see a string derivable from XYZ next on the input.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What about A-&gt;X.YZ?</a:t>
            </a:r>
          </a:p>
        </p:txBody>
      </p:sp>
      <p:sp>
        <p:nvSpPr>
          <p:cNvPr id="124934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986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3AE69B-542F-4372-AD84-8457EC8E5A4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Constructing canonical LR(0) item sets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713038"/>
          </a:xfrm>
        </p:spPr>
        <p:txBody>
          <a:bodyPr rtlCol="0">
            <a:normAutofit fontScale="85000" lnSpcReduction="20000"/>
          </a:bodyPr>
          <a:lstStyle/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Augmented grammar:</a:t>
            </a:r>
          </a:p>
          <a:p>
            <a:pPr marL="384048" lvl="1" indent="-182880" eaLnBrk="1" fontAlgn="auto" hangingPunct="1">
              <a:spcAft>
                <a:spcPts val="0"/>
              </a:spcAft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 with addition of a production: S’-&gt;S</a:t>
            </a:r>
          </a:p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Closure of item sets:</a:t>
            </a:r>
          </a:p>
          <a:p>
            <a:pPr marL="384048" lvl="1" indent="-182880" eaLnBrk="1" fontAlgn="auto" hangingPunct="1">
              <a:spcAft>
                <a:spcPts val="0"/>
              </a:spcAft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I is a set of items, closure(I) is a set of items constructed from I by the following rules:</a:t>
            </a:r>
          </a:p>
          <a:p>
            <a:pPr marL="566928" lvl="2" indent="-182880" eaLnBrk="1" fontAlgn="auto" hangingPunct="1">
              <a:spcAft>
                <a:spcPts val="0"/>
              </a:spcAft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every item in I to closure(I)</a:t>
            </a:r>
          </a:p>
          <a:p>
            <a:pPr marL="566928" lvl="2" indent="-182880" eaLnBrk="1" fontAlgn="auto" hangingPunct="1">
              <a:spcAft>
                <a:spcPts val="0"/>
              </a:spcAft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A-&gt;</a:t>
            </a:r>
            <a:r>
              <a:rPr lang="el-G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α</a:t>
            </a: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.B</a:t>
            </a:r>
            <a:r>
              <a:rPr lang="el-G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in closure(I) and B-&gt;</a:t>
            </a:r>
            <a:r>
              <a:rPr lang="el-G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</a:t>
            </a: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production then add the item B-&gt;.</a:t>
            </a:r>
            <a:r>
              <a:rPr lang="el-G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</a:t>
            </a: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clsoure(I).</a:t>
            </a:r>
          </a:p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</a:t>
            </a:r>
          </a:p>
          <a:p>
            <a:pPr marL="566928" lvl="2" indent="-182880" eaLnBrk="1" fontAlgn="auto" hangingPunct="1">
              <a:spcAft>
                <a:spcPts val="0"/>
              </a:spcAft>
              <a:defRPr/>
            </a:pPr>
            <a:endParaRPr lang="en-US" altLang="en-US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960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9968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048A0D-A468-4BBA-9B72-9519086B417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87" name="Rectangle 3"/>
          <p:cNvSpPr>
            <a:spLocks noChangeArrowheads="1"/>
          </p:cNvSpPr>
          <p:nvPr/>
        </p:nvSpPr>
        <p:spPr bwMode="auto">
          <a:xfrm>
            <a:off x="1981200" y="4800600"/>
            <a:ext cx="3810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E’-&gt;E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 -&gt; E + T | 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 -&gt; T * F | F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 -&gt; (E) | </a:t>
            </a:r>
            <a:r>
              <a:rPr lang="en-US" altLang="en-US" sz="2400" b="1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4648200"/>
            <a:ext cx="3352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I0=closure({[E’-&gt;.E]}</a:t>
            </a:r>
          </a:p>
          <a:p>
            <a:pPr eaLnBrk="1" hangingPunct="1">
              <a:defRPr/>
            </a:pPr>
            <a:r>
              <a:rPr lang="en-US" sz="1800" dirty="0"/>
              <a:t>E’-&gt;.E</a:t>
            </a:r>
          </a:p>
          <a:p>
            <a:pPr eaLnBrk="1" hangingPunct="1">
              <a:defRPr/>
            </a:pPr>
            <a:r>
              <a:rPr lang="en-US" sz="1800" dirty="0"/>
              <a:t>E-&gt;.E+T</a:t>
            </a:r>
          </a:p>
          <a:p>
            <a:pPr eaLnBrk="1" hangingPunct="1">
              <a:defRPr/>
            </a:pPr>
            <a:r>
              <a:rPr lang="en-US" sz="1800" dirty="0"/>
              <a:t>E-&gt;.T</a:t>
            </a:r>
          </a:p>
          <a:p>
            <a:pPr eaLnBrk="1" hangingPunct="1">
              <a:defRPr/>
            </a:pPr>
            <a:r>
              <a:rPr lang="en-US" sz="1800" dirty="0"/>
              <a:t>T-&gt;.T*F</a:t>
            </a:r>
          </a:p>
          <a:p>
            <a:pPr eaLnBrk="1" hangingPunct="1">
              <a:defRPr/>
            </a:pPr>
            <a:r>
              <a:rPr lang="en-US" sz="1800" dirty="0"/>
              <a:t>T-&gt;.F</a:t>
            </a:r>
          </a:p>
          <a:p>
            <a:pPr eaLnBrk="1" hangingPunct="1">
              <a:defRPr/>
            </a:pPr>
            <a:r>
              <a:rPr lang="en-US" sz="1800" dirty="0"/>
              <a:t>F-&gt;.(E)</a:t>
            </a:r>
          </a:p>
          <a:p>
            <a:pPr eaLnBrk="1" hangingPunct="1">
              <a:defRPr/>
            </a:pPr>
            <a:r>
              <a:rPr lang="en-US" sz="1800" dirty="0"/>
              <a:t>F-&gt;.id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8229600" cy="45259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Role of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500" dirty="0">
                <a:solidFill>
                  <a:schemeClr val="tx2">
                    <a:lumMod val="75000"/>
                  </a:schemeClr>
                </a:solidFill>
              </a:rPr>
              <a:t>Context free grammars CFG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Derivations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Ambiguity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Parse tree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Top – Down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Recursive descent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Eliminating left recursion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Left Factoring</a:t>
            </a:r>
          </a:p>
        </p:txBody>
      </p:sp>
      <p:sp>
        <p:nvSpPr>
          <p:cNvPr id="1024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08314C-5583-4268-9952-D4D752C19F9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Constructing canonical LR(0) item sets (cont.)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722437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Goto (I,X) where I is an item set and X is a grammar symbol is closure of set of all items [A-&gt;</a:t>
            </a:r>
            <a:r>
              <a:rPr lang="el-GR" altLang="en-US" sz="2800" smtClean="0"/>
              <a:t> α</a:t>
            </a:r>
            <a:r>
              <a:rPr lang="en-US" altLang="en-US" sz="2800" smtClean="0"/>
              <a:t>X. </a:t>
            </a:r>
            <a:r>
              <a:rPr lang="el-GR" altLang="en-US" sz="2800" smtClean="0"/>
              <a:t>β</a:t>
            </a:r>
            <a:r>
              <a:rPr lang="en-US" altLang="en-US" sz="2800" smtClean="0"/>
              <a:t>] </a:t>
            </a:r>
            <a:r>
              <a:rPr lang="en-US" altLang="en-US" sz="2400" smtClean="0"/>
              <a:t>where [A-&gt;</a:t>
            </a:r>
            <a:r>
              <a:rPr lang="el-GR" altLang="en-US" sz="2400" smtClean="0"/>
              <a:t> α</a:t>
            </a:r>
            <a:r>
              <a:rPr lang="en-US" altLang="en-US" sz="2400" smtClean="0"/>
              <a:t>.X </a:t>
            </a:r>
            <a:r>
              <a:rPr lang="el-GR" altLang="en-US" sz="2400" smtClean="0"/>
              <a:t>β</a:t>
            </a:r>
            <a:r>
              <a:rPr lang="en-US" altLang="en-US" sz="2400" smtClean="0"/>
              <a:t>] is in 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smtClean="0"/>
              <a:t>Example</a:t>
            </a:r>
            <a:endParaRPr lang="en-US" altLang="en-US" smtClean="0"/>
          </a:p>
        </p:txBody>
      </p:sp>
      <p:sp>
        <p:nvSpPr>
          <p:cNvPr id="126992" name="Date Placeholder 1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00710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66EF88-C251-4E82-81C0-0AC56239B65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886200"/>
            <a:ext cx="2286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I0=closure({[E’-&gt;.E]}</a:t>
            </a:r>
          </a:p>
          <a:p>
            <a:pPr eaLnBrk="1" hangingPunct="1">
              <a:defRPr/>
            </a:pPr>
            <a:r>
              <a:rPr lang="en-US" sz="1800" dirty="0"/>
              <a:t>E’-&gt;.E</a:t>
            </a:r>
          </a:p>
          <a:p>
            <a:pPr eaLnBrk="1" hangingPunct="1">
              <a:defRPr/>
            </a:pPr>
            <a:r>
              <a:rPr lang="en-US" sz="1800" dirty="0"/>
              <a:t>E-&gt;.E+T</a:t>
            </a:r>
          </a:p>
          <a:p>
            <a:pPr eaLnBrk="1" hangingPunct="1">
              <a:defRPr/>
            </a:pPr>
            <a:r>
              <a:rPr lang="en-US" sz="1800" dirty="0"/>
              <a:t>E-&gt;.T</a:t>
            </a:r>
          </a:p>
          <a:p>
            <a:pPr eaLnBrk="1" hangingPunct="1">
              <a:defRPr/>
            </a:pPr>
            <a:r>
              <a:rPr lang="en-US" sz="1800" dirty="0"/>
              <a:t>T-&gt;.T*F</a:t>
            </a:r>
          </a:p>
          <a:p>
            <a:pPr eaLnBrk="1" hangingPunct="1">
              <a:defRPr/>
            </a:pPr>
            <a:r>
              <a:rPr lang="en-US" sz="1800" dirty="0"/>
              <a:t>T-&gt;.F</a:t>
            </a:r>
          </a:p>
          <a:p>
            <a:pPr eaLnBrk="1" hangingPunct="1">
              <a:defRPr/>
            </a:pPr>
            <a:r>
              <a:rPr lang="en-US" sz="1800" dirty="0"/>
              <a:t>F-&gt;.(E)</a:t>
            </a:r>
          </a:p>
          <a:p>
            <a:pPr eaLnBrk="1" hangingPunct="1">
              <a:defRPr/>
            </a:pPr>
            <a:r>
              <a:rPr lang="en-US" sz="1800" dirty="0"/>
              <a:t>F-&gt;.id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19400" y="37338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713" name="TextBox 6"/>
          <p:cNvSpPr txBox="1">
            <a:spLocks noChangeArrowheads="1"/>
          </p:cNvSpPr>
          <p:nvPr/>
        </p:nvSpPr>
        <p:spPr bwMode="auto">
          <a:xfrm>
            <a:off x="3581400" y="350520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3124200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I1</a:t>
            </a:r>
          </a:p>
          <a:p>
            <a:pPr eaLnBrk="1" hangingPunct="1">
              <a:defRPr/>
            </a:pPr>
            <a:r>
              <a:rPr lang="en-US" sz="1800" dirty="0"/>
              <a:t>E’-&gt;E.</a:t>
            </a:r>
          </a:p>
          <a:p>
            <a:pPr eaLnBrk="1" hangingPunct="1">
              <a:defRPr/>
            </a:pPr>
            <a:r>
              <a:rPr lang="en-US" sz="1800" dirty="0"/>
              <a:t>E-&gt;E.+T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0" y="4191000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I2</a:t>
            </a:r>
          </a:p>
          <a:p>
            <a:pPr eaLnBrk="1" hangingPunct="1">
              <a:defRPr/>
            </a:pPr>
            <a:r>
              <a:rPr lang="en-US" sz="1800" dirty="0"/>
              <a:t>E’-&gt;T.</a:t>
            </a:r>
          </a:p>
          <a:p>
            <a:pPr eaLnBrk="1" hangingPunct="1">
              <a:defRPr/>
            </a:pPr>
            <a:r>
              <a:rPr lang="en-US" sz="1800" dirty="0"/>
              <a:t>T-&gt;T.*F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2819400" y="4495800"/>
            <a:ext cx="1371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717" name="TextBox 12"/>
          <p:cNvSpPr txBox="1">
            <a:spLocks noChangeArrowheads="1"/>
          </p:cNvSpPr>
          <p:nvPr/>
        </p:nvSpPr>
        <p:spPr bwMode="auto">
          <a:xfrm>
            <a:off x="3505200" y="4186238"/>
            <a:ext cx="37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1000" y="5105400"/>
            <a:ext cx="2286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I4</a:t>
            </a:r>
          </a:p>
          <a:p>
            <a:pPr eaLnBrk="1" hangingPunct="1">
              <a:defRPr/>
            </a:pPr>
            <a:r>
              <a:rPr lang="en-US" sz="1200" dirty="0"/>
              <a:t>F-&gt;(.E)</a:t>
            </a:r>
          </a:p>
          <a:p>
            <a:pPr eaLnBrk="1" hangingPunct="1">
              <a:defRPr/>
            </a:pPr>
            <a:r>
              <a:rPr lang="en-US" sz="1200" dirty="0"/>
              <a:t>E-&gt;.E+T</a:t>
            </a:r>
          </a:p>
          <a:p>
            <a:pPr eaLnBrk="1" hangingPunct="1">
              <a:defRPr/>
            </a:pPr>
            <a:r>
              <a:rPr lang="en-US" sz="1200" dirty="0"/>
              <a:t>E-&gt;.T</a:t>
            </a:r>
          </a:p>
          <a:p>
            <a:pPr eaLnBrk="1" hangingPunct="1">
              <a:defRPr/>
            </a:pPr>
            <a:r>
              <a:rPr lang="en-US" sz="1200" dirty="0"/>
              <a:t>T-&gt;.T*F</a:t>
            </a:r>
          </a:p>
          <a:p>
            <a:pPr eaLnBrk="1" hangingPunct="1">
              <a:defRPr/>
            </a:pPr>
            <a:r>
              <a:rPr lang="en-US" sz="1200" dirty="0"/>
              <a:t>T-&gt;.F</a:t>
            </a:r>
          </a:p>
          <a:p>
            <a:pPr eaLnBrk="1" hangingPunct="1">
              <a:defRPr/>
            </a:pPr>
            <a:r>
              <a:rPr lang="en-US" sz="1200" dirty="0"/>
              <a:t>F-&gt;.(E)</a:t>
            </a:r>
          </a:p>
          <a:p>
            <a:pPr eaLnBrk="1" hangingPunct="1">
              <a:defRPr/>
            </a:pPr>
            <a:r>
              <a:rPr lang="en-US" sz="1200" dirty="0"/>
              <a:t>F-&gt;.id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9400" y="5524500"/>
            <a:ext cx="1371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720" name="TextBox 15"/>
          <p:cNvSpPr txBox="1">
            <a:spLocks noChangeArrowheads="1"/>
          </p:cNvSpPr>
          <p:nvPr/>
        </p:nvSpPr>
        <p:spPr bwMode="auto">
          <a:xfrm>
            <a:off x="3276600" y="5181600"/>
            <a:ext cx="28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(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Closure algorithm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SetOfItems CLOSURE(I) {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J=I;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repeat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for (each item A-&gt;</a:t>
            </a:r>
            <a:r>
              <a:rPr lang="en-US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α</a:t>
            </a:r>
            <a:r>
              <a:rPr lang="en-US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.B</a:t>
            </a:r>
            <a:r>
              <a:rPr lang="el-G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J)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for (each prodcution B-&gt;</a:t>
            </a:r>
            <a:r>
              <a:rPr lang="el-G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</a:t>
            </a:r>
            <a:r>
              <a:rPr lang="en-US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G)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if (B-&gt;.</a:t>
            </a:r>
            <a:r>
              <a:rPr lang="el-G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</a:t>
            </a:r>
            <a:r>
              <a:rPr lang="en-US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not in J)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add </a:t>
            </a:r>
            <a:r>
              <a:rPr lang="en-US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B-&gt;.</a:t>
            </a:r>
            <a:r>
              <a:rPr lang="el-G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</a:t>
            </a:r>
            <a:r>
              <a:rPr lang="en-US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J;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until no more items are added to J on one round;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J;</a:t>
            </a: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00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017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4C24FE-A9EE-44F9-BA06-458199D36A5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GOTO algorithm</a:t>
            </a:r>
          </a:p>
        </p:txBody>
      </p:sp>
      <p:sp>
        <p:nvSpPr>
          <p:cNvPr id="202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SetOfItems  GOTO(I,X)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   J=empty;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	if (</a:t>
            </a:r>
            <a:r>
              <a:rPr lang="en-US" altLang="en-US" sz="2800" smtClean="0"/>
              <a:t>A-&gt;</a:t>
            </a:r>
            <a:r>
              <a:rPr lang="el-GR" altLang="en-US" sz="2800" smtClean="0"/>
              <a:t> α</a:t>
            </a:r>
            <a:r>
              <a:rPr lang="en-US" altLang="en-US" sz="2800" smtClean="0"/>
              <a:t>.X </a:t>
            </a:r>
            <a:r>
              <a:rPr lang="el-GR" altLang="en-US" sz="2800" smtClean="0"/>
              <a:t>β</a:t>
            </a:r>
            <a:r>
              <a:rPr lang="en-US" altLang="en-US" sz="2800" smtClean="0"/>
              <a:t> is in I)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 smtClean="0"/>
              <a:t>		add CLOSURE(</a:t>
            </a:r>
            <a:r>
              <a:rPr lang="en-US" altLang="en-US" sz="2400" smtClean="0"/>
              <a:t>A-&gt;</a:t>
            </a:r>
            <a:r>
              <a:rPr lang="el-GR" altLang="en-US" sz="2400" smtClean="0"/>
              <a:t> α</a:t>
            </a:r>
            <a:r>
              <a:rPr lang="en-US" altLang="en-US" sz="2400" smtClean="0"/>
              <a:t>X. </a:t>
            </a:r>
            <a:r>
              <a:rPr lang="el-GR" altLang="en-US" sz="2400" smtClean="0"/>
              <a:t>β</a:t>
            </a:r>
            <a:r>
              <a:rPr lang="en-US" altLang="en-US" sz="2400" smtClean="0"/>
              <a:t> ) to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smtClean="0"/>
              <a:t>	return J;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smtClean="0"/>
              <a:t>}</a:t>
            </a:r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mtClean="0"/>
          </a:p>
        </p:txBody>
      </p:sp>
      <p:sp>
        <p:nvSpPr>
          <p:cNvPr id="129030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027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A68211-B29C-4AB6-8205-099E64AB681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Canonical LR(0) items</a:t>
            </a:r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Void items(G’) {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	C= CLOSURE({[S’-&gt;.S]});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	repeat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		for (each set of items I in C)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		   for (each grammar symbol X)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		      if (GOTO(I,X) is not empty and not in C)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			add GOTO(I,X) to C;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	until no new set of items are added to C on a round;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}</a:t>
            </a:r>
          </a:p>
        </p:txBody>
      </p:sp>
      <p:sp>
        <p:nvSpPr>
          <p:cNvPr id="130054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037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AA3872-C665-45EC-8180-7774923B922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131121" name="Date Placeholder 1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04805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40614-D761-40FA-BF1B-7F67FBBBE07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06" name="Rectangle 3"/>
          <p:cNvSpPr>
            <a:spLocks noChangeArrowheads="1"/>
          </p:cNvSpPr>
          <p:nvPr/>
        </p:nvSpPr>
        <p:spPr bwMode="auto">
          <a:xfrm>
            <a:off x="5334000" y="0"/>
            <a:ext cx="3810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E’-&gt;E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 -&gt; E + T | 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 -&gt; T * F | F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 -&gt; (E) | </a:t>
            </a:r>
            <a:r>
              <a:rPr lang="en-US" altLang="en-US" sz="1800" b="1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286000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I0=closure({[E’-&gt;.E]}</a:t>
            </a:r>
          </a:p>
          <a:p>
            <a:pPr eaLnBrk="1" hangingPunct="1">
              <a:defRPr/>
            </a:pPr>
            <a:r>
              <a:rPr lang="en-US" sz="1400" dirty="0"/>
              <a:t>E’-&gt;.E</a:t>
            </a:r>
          </a:p>
          <a:p>
            <a:pPr eaLnBrk="1" hangingPunct="1">
              <a:defRPr/>
            </a:pPr>
            <a:r>
              <a:rPr lang="en-US" sz="1400" dirty="0"/>
              <a:t>E-&gt;.E+T</a:t>
            </a:r>
          </a:p>
          <a:p>
            <a:pPr eaLnBrk="1" hangingPunct="1">
              <a:defRPr/>
            </a:pPr>
            <a:r>
              <a:rPr lang="en-US" sz="1400" dirty="0"/>
              <a:t>E-&gt;.T</a:t>
            </a:r>
          </a:p>
          <a:p>
            <a:pPr eaLnBrk="1" hangingPunct="1">
              <a:defRPr/>
            </a:pPr>
            <a:r>
              <a:rPr lang="en-US" sz="1400" dirty="0"/>
              <a:t>T-&gt;.T*F</a:t>
            </a:r>
          </a:p>
          <a:p>
            <a:pPr eaLnBrk="1" hangingPunct="1">
              <a:defRPr/>
            </a:pPr>
            <a:r>
              <a:rPr lang="en-US" sz="1400" dirty="0"/>
              <a:t>T-&gt;.F</a:t>
            </a:r>
          </a:p>
          <a:p>
            <a:pPr eaLnBrk="1" hangingPunct="1">
              <a:defRPr/>
            </a:pPr>
            <a:r>
              <a:rPr lang="en-US" sz="1400" dirty="0"/>
              <a:t>F-&gt;.(E)</a:t>
            </a:r>
          </a:p>
          <a:p>
            <a:pPr eaLnBrk="1" hangingPunct="1">
              <a:defRPr/>
            </a:pPr>
            <a:r>
              <a:rPr lang="en-US" sz="1400" dirty="0"/>
              <a:t>F-&gt;.id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33600" y="19812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09" name="TextBox 6"/>
          <p:cNvSpPr txBox="1">
            <a:spLocks noChangeArrowheads="1"/>
          </p:cNvSpPr>
          <p:nvPr/>
        </p:nvSpPr>
        <p:spPr bwMode="auto">
          <a:xfrm>
            <a:off x="2971800" y="175260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13716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I1</a:t>
            </a:r>
          </a:p>
          <a:p>
            <a:pPr eaLnBrk="1" hangingPunct="1">
              <a:defRPr/>
            </a:pPr>
            <a:r>
              <a:rPr lang="en-US" sz="1800" dirty="0"/>
              <a:t>E’-&gt;E.</a:t>
            </a:r>
          </a:p>
          <a:p>
            <a:pPr eaLnBrk="1" hangingPunct="1">
              <a:defRPr/>
            </a:pPr>
            <a:r>
              <a:rPr lang="en-US" sz="1800" dirty="0"/>
              <a:t>E-&gt;E.+T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1400" y="2286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I2</a:t>
            </a:r>
          </a:p>
          <a:p>
            <a:pPr eaLnBrk="1" hangingPunct="1">
              <a:defRPr/>
            </a:pPr>
            <a:r>
              <a:rPr lang="en-US" sz="1800" dirty="0"/>
              <a:t>E’-&gt;T.</a:t>
            </a:r>
          </a:p>
          <a:p>
            <a:pPr eaLnBrk="1" hangingPunct="1">
              <a:defRPr/>
            </a:pPr>
            <a:r>
              <a:rPr lang="en-US" sz="1800" dirty="0"/>
              <a:t>T-&gt;T.*F</a:t>
            </a: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2133600" y="2590800"/>
            <a:ext cx="1447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13" name="TextBox 12"/>
          <p:cNvSpPr txBox="1">
            <a:spLocks noChangeArrowheads="1"/>
          </p:cNvSpPr>
          <p:nvPr/>
        </p:nvSpPr>
        <p:spPr bwMode="auto">
          <a:xfrm>
            <a:off x="2895600" y="228600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4038600"/>
            <a:ext cx="1143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I4</a:t>
            </a:r>
          </a:p>
          <a:p>
            <a:pPr eaLnBrk="1" hangingPunct="1">
              <a:defRPr/>
            </a:pPr>
            <a:r>
              <a:rPr lang="en-US" sz="1200" dirty="0"/>
              <a:t>F-&gt;(.E)</a:t>
            </a:r>
          </a:p>
          <a:p>
            <a:pPr eaLnBrk="1" hangingPunct="1">
              <a:defRPr/>
            </a:pPr>
            <a:r>
              <a:rPr lang="en-US" sz="1200" dirty="0"/>
              <a:t>E-&gt;.E+T</a:t>
            </a:r>
          </a:p>
          <a:p>
            <a:pPr eaLnBrk="1" hangingPunct="1">
              <a:defRPr/>
            </a:pPr>
            <a:r>
              <a:rPr lang="en-US" sz="1200" dirty="0"/>
              <a:t>E-&gt;.T</a:t>
            </a:r>
          </a:p>
          <a:p>
            <a:pPr eaLnBrk="1" hangingPunct="1">
              <a:defRPr/>
            </a:pPr>
            <a:r>
              <a:rPr lang="en-US" sz="1200" dirty="0"/>
              <a:t>T-&gt;.T*F</a:t>
            </a:r>
          </a:p>
          <a:p>
            <a:pPr eaLnBrk="1" hangingPunct="1">
              <a:defRPr/>
            </a:pPr>
            <a:r>
              <a:rPr lang="en-US" sz="1200" dirty="0"/>
              <a:t>T-&gt;.F</a:t>
            </a:r>
          </a:p>
          <a:p>
            <a:pPr eaLnBrk="1" hangingPunct="1">
              <a:defRPr/>
            </a:pPr>
            <a:r>
              <a:rPr lang="en-US" sz="1200" dirty="0"/>
              <a:t>F-&gt;.(E)</a:t>
            </a:r>
          </a:p>
          <a:p>
            <a:pPr eaLnBrk="1" hangingPunct="1">
              <a:defRPr/>
            </a:pPr>
            <a:r>
              <a:rPr lang="en-US" sz="1200" dirty="0"/>
              <a:t>F-&gt;.id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33600" y="3733800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16" name="TextBox 15"/>
          <p:cNvSpPr txBox="1">
            <a:spLocks noChangeArrowheads="1"/>
          </p:cNvSpPr>
          <p:nvPr/>
        </p:nvSpPr>
        <p:spPr bwMode="auto">
          <a:xfrm>
            <a:off x="2667000" y="3581400"/>
            <a:ext cx="28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(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22488" y="3276600"/>
            <a:ext cx="13716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05200" y="32766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I5</a:t>
            </a:r>
          </a:p>
          <a:p>
            <a:pPr eaLnBrk="1" hangingPunct="1">
              <a:defRPr/>
            </a:pPr>
            <a:r>
              <a:rPr lang="en-US" sz="1800" dirty="0"/>
              <a:t>F-&gt;id.</a:t>
            </a:r>
          </a:p>
        </p:txBody>
      </p:sp>
      <p:sp>
        <p:nvSpPr>
          <p:cNvPr id="204819" name="TextBox 12"/>
          <p:cNvSpPr txBox="1">
            <a:spLocks noChangeArrowheads="1"/>
          </p:cNvSpPr>
          <p:nvPr/>
        </p:nvSpPr>
        <p:spPr bwMode="auto">
          <a:xfrm>
            <a:off x="2752725" y="2967038"/>
            <a:ext cx="423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29000" y="58674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/>
              <a:t>I3</a:t>
            </a:r>
          </a:p>
          <a:p>
            <a:pPr eaLnBrk="1" hangingPunct="1">
              <a:defRPr/>
            </a:pPr>
            <a:r>
              <a:rPr lang="en-US" sz="1800" dirty="0"/>
              <a:t>T&gt;F.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1371600" y="3962400"/>
            <a:ext cx="20574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</p:cNvCxnSpPr>
          <p:nvPr/>
        </p:nvCxnSpPr>
        <p:spPr>
          <a:xfrm>
            <a:off x="4800600" y="17907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23" name="TextBox 31"/>
          <p:cNvSpPr txBox="1">
            <a:spLocks noChangeArrowheads="1"/>
          </p:cNvSpPr>
          <p:nvPr/>
        </p:nvSpPr>
        <p:spPr bwMode="auto">
          <a:xfrm>
            <a:off x="4953000" y="144780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62600" y="11430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I6</a:t>
            </a:r>
          </a:p>
          <a:p>
            <a:pPr eaLnBrk="1" hangingPunct="1">
              <a:defRPr/>
            </a:pPr>
            <a:r>
              <a:rPr lang="en-US" sz="1200" dirty="0"/>
              <a:t>E-&gt;E+.T</a:t>
            </a:r>
          </a:p>
          <a:p>
            <a:pPr eaLnBrk="1" hangingPunct="1">
              <a:defRPr/>
            </a:pPr>
            <a:r>
              <a:rPr lang="en-US" sz="1200" dirty="0"/>
              <a:t>T-&gt;.T*F</a:t>
            </a:r>
          </a:p>
          <a:p>
            <a:pPr eaLnBrk="1" hangingPunct="1">
              <a:defRPr/>
            </a:pPr>
            <a:r>
              <a:rPr lang="en-US" sz="1200" dirty="0"/>
              <a:t>T-&gt;.F</a:t>
            </a:r>
          </a:p>
          <a:p>
            <a:pPr eaLnBrk="1" hangingPunct="1">
              <a:defRPr/>
            </a:pPr>
            <a:r>
              <a:rPr lang="en-US" sz="1200" dirty="0"/>
              <a:t>F-&gt;.(E)</a:t>
            </a:r>
          </a:p>
          <a:p>
            <a:pPr eaLnBrk="1" hangingPunct="1">
              <a:defRPr/>
            </a:pPr>
            <a:r>
              <a:rPr lang="en-US" sz="1200" dirty="0"/>
              <a:t>F-&gt;.id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76800" y="27051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26" name="TextBox 34"/>
          <p:cNvSpPr txBox="1">
            <a:spLocks noChangeArrowheads="1"/>
          </p:cNvSpPr>
          <p:nvPr/>
        </p:nvSpPr>
        <p:spPr bwMode="auto">
          <a:xfrm>
            <a:off x="4800600" y="2438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638800" y="23622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I7</a:t>
            </a:r>
          </a:p>
          <a:p>
            <a:pPr eaLnBrk="1" hangingPunct="1">
              <a:defRPr/>
            </a:pPr>
            <a:r>
              <a:rPr lang="en-US" sz="1200" dirty="0"/>
              <a:t>T-&gt;T*.F</a:t>
            </a:r>
          </a:p>
          <a:p>
            <a:pPr eaLnBrk="1" hangingPunct="1">
              <a:defRPr/>
            </a:pPr>
            <a:r>
              <a:rPr lang="en-US" sz="1200" dirty="0"/>
              <a:t>F-&gt;.(E)</a:t>
            </a:r>
          </a:p>
          <a:p>
            <a:pPr eaLnBrk="1" hangingPunct="1">
              <a:defRPr/>
            </a:pPr>
            <a:r>
              <a:rPr lang="en-US" sz="1200" dirty="0"/>
              <a:t>F-&gt;.id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724400" y="4724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29" name="TextBox 39"/>
          <p:cNvSpPr txBox="1">
            <a:spLocks noChangeArrowheads="1"/>
          </p:cNvSpPr>
          <p:nvPr/>
        </p:nvSpPr>
        <p:spPr bwMode="auto">
          <a:xfrm>
            <a:off x="4953000" y="4338638"/>
            <a:ext cx="37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562600" y="42672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I8</a:t>
            </a:r>
          </a:p>
          <a:p>
            <a:pPr eaLnBrk="1" hangingPunct="1">
              <a:defRPr/>
            </a:pPr>
            <a:r>
              <a:rPr lang="en-US" sz="1400" dirty="0"/>
              <a:t>E-&gt;E.+T</a:t>
            </a:r>
          </a:p>
          <a:p>
            <a:pPr eaLnBrk="1" hangingPunct="1">
              <a:defRPr/>
            </a:pPr>
            <a:r>
              <a:rPr lang="en-US" sz="1400" dirty="0"/>
              <a:t>F-&gt;(E.)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705600" y="4729163"/>
            <a:ext cx="838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2" name="TextBox 42"/>
          <p:cNvSpPr txBox="1">
            <a:spLocks noChangeArrowheads="1"/>
          </p:cNvSpPr>
          <p:nvPr/>
        </p:nvSpPr>
        <p:spPr bwMode="auto">
          <a:xfrm>
            <a:off x="6858000" y="4343400"/>
            <a:ext cx="28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43800" y="43434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I11</a:t>
            </a:r>
          </a:p>
          <a:p>
            <a:pPr algn="ctr" eaLnBrk="1" hangingPunct="1">
              <a:defRPr/>
            </a:pPr>
            <a:endParaRPr lang="en-US" sz="1400" dirty="0"/>
          </a:p>
          <a:p>
            <a:pPr eaLnBrk="1" hangingPunct="1">
              <a:defRPr/>
            </a:pPr>
            <a:r>
              <a:rPr lang="en-US" sz="1400" dirty="0"/>
              <a:t>F-&gt;(E).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43800" y="1143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I9</a:t>
            </a:r>
          </a:p>
          <a:p>
            <a:pPr algn="ctr" eaLnBrk="1" hangingPunct="1">
              <a:defRPr/>
            </a:pPr>
            <a:endParaRPr lang="en-US" sz="1400" dirty="0"/>
          </a:p>
          <a:p>
            <a:pPr eaLnBrk="1" hangingPunct="1">
              <a:defRPr/>
            </a:pPr>
            <a:r>
              <a:rPr lang="en-US" sz="1400" dirty="0"/>
              <a:t>E-&gt;E+T.</a:t>
            </a:r>
          </a:p>
          <a:p>
            <a:pPr eaLnBrk="1" hangingPunct="1">
              <a:defRPr/>
            </a:pPr>
            <a:r>
              <a:rPr lang="en-US" sz="1400" dirty="0"/>
              <a:t>T-&gt;T.*F</a:t>
            </a:r>
          </a:p>
        </p:txBody>
      </p:sp>
      <p:cxnSp>
        <p:nvCxnSpPr>
          <p:cNvPr id="46" name="Straight Arrow Connector 45"/>
          <p:cNvCxnSpPr>
            <a:stCxn id="33" idx="3"/>
          </p:cNvCxnSpPr>
          <p:nvPr/>
        </p:nvCxnSpPr>
        <p:spPr>
          <a:xfrm>
            <a:off x="6705600" y="1676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6" name="TextBox 46"/>
          <p:cNvSpPr txBox="1">
            <a:spLocks noChangeArrowheads="1"/>
          </p:cNvSpPr>
          <p:nvPr/>
        </p:nvSpPr>
        <p:spPr bwMode="auto">
          <a:xfrm>
            <a:off x="6858000" y="129540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620000" y="2286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I10</a:t>
            </a:r>
          </a:p>
          <a:p>
            <a:pPr algn="ctr" eaLnBrk="1" hangingPunct="1">
              <a:defRPr/>
            </a:pPr>
            <a:endParaRPr lang="en-US" sz="1400" dirty="0"/>
          </a:p>
          <a:p>
            <a:pPr eaLnBrk="1" hangingPunct="1">
              <a:defRPr/>
            </a:pPr>
            <a:r>
              <a:rPr lang="en-US" sz="1400" dirty="0"/>
              <a:t>T-&gt;T*F.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781800" y="2738438"/>
            <a:ext cx="838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9" name="TextBox 51"/>
          <p:cNvSpPr txBox="1">
            <a:spLocks noChangeArrowheads="1"/>
          </p:cNvSpPr>
          <p:nvPr/>
        </p:nvSpPr>
        <p:spPr bwMode="auto">
          <a:xfrm>
            <a:off x="6781800" y="2357438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10800000" flipV="1">
            <a:off x="4800600" y="31242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1" name="TextBox 12"/>
          <p:cNvSpPr txBox="1">
            <a:spLocks noChangeArrowheads="1"/>
          </p:cNvSpPr>
          <p:nvPr/>
        </p:nvSpPr>
        <p:spPr bwMode="auto">
          <a:xfrm>
            <a:off x="5029200" y="2819400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5400000">
            <a:off x="4686300" y="24003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 flipH="1" flipV="1">
            <a:off x="6438900" y="3543300"/>
            <a:ext cx="762000" cy="685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6400801" y="2743200"/>
            <a:ext cx="1524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>
            <a:off x="6705600" y="1981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6" name="TextBox 67"/>
          <p:cNvSpPr txBox="1">
            <a:spLocks noChangeArrowheads="1"/>
          </p:cNvSpPr>
          <p:nvPr/>
        </p:nvSpPr>
        <p:spPr bwMode="auto">
          <a:xfrm>
            <a:off x="7086600" y="35052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3200400" y="9906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8" name="TextBox 70"/>
          <p:cNvSpPr txBox="1">
            <a:spLocks noChangeArrowheads="1"/>
          </p:cNvSpPr>
          <p:nvPr/>
        </p:nvSpPr>
        <p:spPr bwMode="auto">
          <a:xfrm>
            <a:off x="3733800" y="914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204849" name="TextBox 71"/>
          <p:cNvSpPr txBox="1">
            <a:spLocks noChangeArrowheads="1"/>
          </p:cNvSpPr>
          <p:nvPr/>
        </p:nvSpPr>
        <p:spPr bwMode="auto">
          <a:xfrm>
            <a:off x="2971800" y="609600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of LR(0) automaton</a:t>
            </a:r>
          </a:p>
        </p:txBody>
      </p:sp>
      <p:sp>
        <p:nvSpPr>
          <p:cNvPr id="205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id*id</a:t>
            </a:r>
          </a:p>
        </p:txBody>
      </p:sp>
      <p:sp>
        <p:nvSpPr>
          <p:cNvPr id="132170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0583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C107C3-5DC2-4BE3-B49F-BE5C73E189C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514600"/>
          <a:ext cx="6781800" cy="3714750"/>
        </p:xfrm>
        <a:graphic>
          <a:graphicData uri="http://schemas.openxmlformats.org/drawingml/2006/table">
            <a:tbl>
              <a:tblPr/>
              <a:tblGrid>
                <a:gridCol w="685800"/>
                <a:gridCol w="1143000"/>
                <a:gridCol w="1295400"/>
                <a:gridCol w="1066800"/>
                <a:gridCol w="259080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Symbols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id*id$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Shift to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F-&gt;id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T-&gt;F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*id$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Shift to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Shift to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$T*id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F-&gt;id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02710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T-&gt;T*F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E-&gt;T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LR-Parsing model</a:t>
            </a:r>
          </a:p>
        </p:txBody>
      </p:sp>
      <p:sp>
        <p:nvSpPr>
          <p:cNvPr id="133169" name="Date Placeholder 1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06853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95D6D0-D690-43C2-80EF-4D36031A2D5D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2286000"/>
          <a:ext cx="4495800" cy="371475"/>
        </p:xfrm>
        <a:graphic>
          <a:graphicData uri="http://schemas.openxmlformats.org/drawingml/2006/table">
            <a:tbl>
              <a:tblPr/>
              <a:tblGrid>
                <a:gridCol w="749300"/>
                <a:gridCol w="749300"/>
                <a:gridCol w="749300"/>
                <a:gridCol w="749300"/>
                <a:gridCol w="749300"/>
                <a:gridCol w="74930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06870" name="TextBox 4"/>
          <p:cNvSpPr txBox="1">
            <a:spLocks noChangeArrowheads="1"/>
          </p:cNvSpPr>
          <p:nvPr/>
        </p:nvSpPr>
        <p:spPr bwMode="auto">
          <a:xfrm>
            <a:off x="1524000" y="2286000"/>
            <a:ext cx="109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352800"/>
            <a:ext cx="2590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LR Parsing Program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>
            <a:off x="2438400" y="4038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00200" y="3886200"/>
          <a:ext cx="838200" cy="1463675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3659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Sm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9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Sm-1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659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659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657600" y="5334000"/>
          <a:ext cx="228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GOTO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6096000" y="3962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rot="16200000" flipV="1">
            <a:off x="4267200" y="28194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95" name="TextBox 15"/>
          <p:cNvSpPr txBox="1">
            <a:spLocks noChangeArrowheads="1"/>
          </p:cNvSpPr>
          <p:nvPr/>
        </p:nvSpPr>
        <p:spPr bwMode="auto">
          <a:xfrm>
            <a:off x="7620000" y="3733800"/>
            <a:ext cx="1039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Output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4000500" y="48387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4953000" y="48006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LR parsing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let a be the first symbol of w$;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while(1) { /*repeat forever */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let s be the state on top of the stack;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if (ACTION[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s,a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= shift t) {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push t onto the stack;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let a be the next input symbol;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} else if (ACTION[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s,a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= reduce A-&gt;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{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pop |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 symbols of the stack;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let state t now be on top of the stack;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push GOTO[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t,A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onto the stack;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output the production A-&gt;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} else if (ACTION[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s,a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]=accept) break; /* parsing is done */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else call error-recovery routine;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134150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078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CBDDA3-5CD2-4119-87A6-011BAEAD15D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135433" name="Date Placeholder 8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0890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764D3F-FC1B-4C4A-B84F-135973C2490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8902" name="Rectangle 3"/>
          <p:cNvSpPr>
            <a:spLocks noChangeArrowheads="1"/>
          </p:cNvSpPr>
          <p:nvPr/>
        </p:nvSpPr>
        <p:spPr bwMode="auto">
          <a:xfrm>
            <a:off x="4648200" y="152400"/>
            <a:ext cx="266700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(0) E’-&gt;E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(1) E -&gt; E + 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(2) E-&gt; 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(3) T -&gt; T * F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(4) T-&gt; F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(5) F -&gt; (E)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(6) F</a:t>
            </a:r>
            <a:r>
              <a:rPr lang="en-US" altLang="en-US" sz="1800" b="1">
                <a:latin typeface="Times New Roman" panose="02020603050405020304" pitchFamily="18" charset="0"/>
              </a:rPr>
              <a:t>-&gt;id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838200"/>
          <a:ext cx="4343400" cy="4838700"/>
        </p:xfrm>
        <a:graphic>
          <a:graphicData uri="http://schemas.openxmlformats.org/drawingml/2006/table">
            <a:tbl>
              <a:tblPr/>
              <a:tblGrid>
                <a:gridCol w="712788"/>
                <a:gridCol w="427037"/>
                <a:gridCol w="355600"/>
                <a:gridCol w="355600"/>
                <a:gridCol w="427038"/>
                <a:gridCol w="427037"/>
                <a:gridCol w="428625"/>
                <a:gridCol w="355600"/>
                <a:gridCol w="427038"/>
                <a:gridCol w="427037"/>
              </a:tblGrid>
              <a:tr h="2882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ACTON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GOTO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2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882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4029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S6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Acc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4029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S7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4029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R4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R7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R4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R4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882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4029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R6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R6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R6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R6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882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2882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882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S6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S11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4029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S7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4029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4029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R5</a:t>
                      </a: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0299" marB="402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  <p:sp>
        <p:nvSpPr>
          <p:cNvPr id="209063" name="TextBox 5"/>
          <p:cNvSpPr txBox="1">
            <a:spLocks noChangeArrowheads="1"/>
          </p:cNvSpPr>
          <p:nvPr/>
        </p:nvSpPr>
        <p:spPr bwMode="auto">
          <a:xfrm>
            <a:off x="7010400" y="1366838"/>
            <a:ext cx="1382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id*id+id$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2057400"/>
          <a:ext cx="4038600" cy="4664075"/>
        </p:xfrm>
        <a:graphic>
          <a:graphicData uri="http://schemas.openxmlformats.org/drawingml/2006/table">
            <a:tbl>
              <a:tblPr/>
              <a:tblGrid>
                <a:gridCol w="533400"/>
                <a:gridCol w="555625"/>
                <a:gridCol w="771525"/>
                <a:gridCol w="882650"/>
                <a:gridCol w="1295400"/>
              </a:tblGrid>
              <a:tr h="4572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Line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Stack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Symbols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(1)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id*id+id$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Shift to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(2)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*id+id$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F-&gt;id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(3)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*id+id$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T-&gt;F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(4)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*id+id$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Shift to 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(5)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T*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id+id$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Shift to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(6)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0275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T*id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F-&gt;id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4572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(7)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02710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T*F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T-&gt;T*F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(8)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E-&gt;T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(9)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+id$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Shift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(10)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E+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id$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Shift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(11)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0165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E+id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F-&gt;id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(12)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0163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E+F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T-&gt;F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4572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(13)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0169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E+T`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Reduce by E-&gt;E+T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2743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(14)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accept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Constructing SLR parsing table</a:t>
            </a:r>
          </a:p>
        </p:txBody>
      </p:sp>
      <p:sp>
        <p:nvSpPr>
          <p:cNvPr id="13619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Method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Construct C={I0,I1, … , In}, the collection of LR(0) items for G’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State i is constructed from state Ii: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mtClean="0"/>
              <a:t>If [A-&gt;</a:t>
            </a:r>
            <a:r>
              <a:rPr lang="el-GR" smtClean="0"/>
              <a:t>α</a:t>
            </a:r>
            <a:r>
              <a:rPr lang="en-US" smtClean="0"/>
              <a:t>.a</a:t>
            </a:r>
            <a:r>
              <a:rPr lang="el-GR" smtClean="0"/>
              <a:t>β</a:t>
            </a:r>
            <a:r>
              <a:rPr lang="en-US" smtClean="0"/>
              <a:t>] is in Ii and Goto(Ii,a)=Ij, then set ACTION[i,a] to “shift j”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mtClean="0"/>
              <a:t>If [A-&gt;</a:t>
            </a:r>
            <a:r>
              <a:rPr lang="el-GR" smtClean="0"/>
              <a:t>α</a:t>
            </a:r>
            <a:r>
              <a:rPr lang="en-US" smtClean="0"/>
              <a:t>.] is in Ii, then set ACTION[i,a] to “reduce A-&gt;</a:t>
            </a:r>
            <a:r>
              <a:rPr lang="el-GR" smtClean="0"/>
              <a:t>α</a:t>
            </a:r>
            <a:r>
              <a:rPr lang="en-US" smtClean="0"/>
              <a:t>” for all a in follow(A)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mtClean="0"/>
              <a:t>If {S’-&gt;.S] is in Ii, then set ACTION[I,$] to “Accept”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If any conflicts appears then we say that the grammar is not SLR(1).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If GOTO(Ii,A) = Ij then GOTO[i,A]=j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All entries not defined by above rules are made “error”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The initial state of the parser is the one constructed from the set of items containing [S’-&gt;.S]</a:t>
            </a:r>
          </a:p>
        </p:txBody>
      </p:sp>
      <p:sp>
        <p:nvSpPr>
          <p:cNvPr id="136198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0992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1E1397-6EE7-447D-BAE1-BF1ECC8293C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Context Free Grammar </a:t>
            </a:r>
            <a:b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/>
              <a:t>Backus-Naur </a:t>
            </a:r>
            <a:r>
              <a:rPr lang="en-US" altLang="en-US" dirty="0" smtClean="0"/>
              <a:t>Form Notation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543800" cy="40227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smtClean="0">
                <a:solidFill>
                  <a:srgbClr val="FF0000"/>
                </a:solidFill>
              </a:rPr>
              <a:t>Grammar</a:t>
            </a:r>
            <a:r>
              <a:rPr lang="en-US" altLang="en-US" sz="2800" smtClean="0"/>
              <a:t> :</a:t>
            </a:r>
          </a:p>
        </p:txBody>
      </p:sp>
      <p:sp>
        <p:nvSpPr>
          <p:cNvPr id="25615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2458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57F9AE-A246-400A-9424-9974C3CF6C6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4583" name="Object 4"/>
          <p:cNvGraphicFramePr>
            <a:graphicFrameLocks noChangeAspect="1"/>
          </p:cNvGraphicFramePr>
          <p:nvPr/>
        </p:nvGraphicFramePr>
        <p:xfrm>
          <a:off x="2667000" y="1828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3" imgW="3035300" imgH="558800" progId="Equation.3">
                  <p:embed/>
                </p:oleObj>
              </mc:Choice>
              <mc:Fallback>
                <p:oleObj name="Equation" r:id="rId3" imgW="30353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3035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5"/>
          <p:cNvGraphicFramePr>
            <a:graphicFrameLocks noChangeAspect="1"/>
          </p:cNvGraphicFramePr>
          <p:nvPr/>
        </p:nvGraphicFramePr>
        <p:xfrm>
          <a:off x="1447800" y="25146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5" imgW="545626" imgH="406048" progId="Equation.3">
                  <p:embed/>
                </p:oleObj>
              </mc:Choice>
              <mc:Fallback>
                <p:oleObj name="Equation" r:id="rId5" imgW="545626" imgH="40604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6"/>
          <p:cNvGraphicFramePr>
            <a:graphicFrameLocks noChangeAspect="1"/>
          </p:cNvGraphicFramePr>
          <p:nvPr/>
        </p:nvGraphicFramePr>
        <p:xfrm>
          <a:off x="1447800" y="3581400"/>
          <a:ext cx="52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7" imgW="520474" imgH="406224" progId="Equation.3">
                  <p:embed/>
                </p:oleObj>
              </mc:Choice>
              <mc:Fallback>
                <p:oleObj name="Equation" r:id="rId7" imgW="520474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52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7"/>
          <p:cNvGraphicFramePr>
            <a:graphicFrameLocks noChangeAspect="1"/>
          </p:cNvGraphicFramePr>
          <p:nvPr/>
        </p:nvGraphicFramePr>
        <p:xfrm>
          <a:off x="1447800" y="4572000"/>
          <a:ext cx="50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9" imgW="508000" imgH="419100" progId="Equation.3">
                  <p:embed/>
                </p:oleObj>
              </mc:Choice>
              <mc:Fallback>
                <p:oleObj name="Equation" r:id="rId9" imgW="5080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50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8"/>
          <p:cNvGraphicFramePr>
            <a:graphicFrameLocks noChangeAspect="1"/>
          </p:cNvGraphicFramePr>
          <p:nvPr/>
        </p:nvGraphicFramePr>
        <p:xfrm>
          <a:off x="1371600" y="57150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11" imgW="545626" imgH="406048" progId="Equation.3">
                  <p:embed/>
                </p:oleObj>
              </mc:Choice>
              <mc:Fallback>
                <p:oleObj name="Equation" r:id="rId11" imgW="545626" imgH="40604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7150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9"/>
          <p:cNvSpPr txBox="1">
            <a:spLocks noChangeArrowheads="1"/>
          </p:cNvSpPr>
          <p:nvPr/>
        </p:nvSpPr>
        <p:spPr bwMode="auto">
          <a:xfrm>
            <a:off x="2422525" y="2463800"/>
            <a:ext cx="3243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Set of variables</a:t>
            </a:r>
          </a:p>
        </p:txBody>
      </p:sp>
      <p:sp>
        <p:nvSpPr>
          <p:cNvPr id="24589" name="Text Box 11"/>
          <p:cNvSpPr txBox="1">
            <a:spLocks noChangeArrowheads="1"/>
          </p:cNvSpPr>
          <p:nvPr/>
        </p:nvSpPr>
        <p:spPr bwMode="auto">
          <a:xfrm>
            <a:off x="2362200" y="3581400"/>
            <a:ext cx="4730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Set of terminal symbols</a:t>
            </a:r>
          </a:p>
        </p:txBody>
      </p:sp>
      <p:sp>
        <p:nvSpPr>
          <p:cNvPr id="24590" name="Text Box 12"/>
          <p:cNvSpPr txBox="1">
            <a:spLocks noChangeArrowheads="1"/>
          </p:cNvSpPr>
          <p:nvPr/>
        </p:nvSpPr>
        <p:spPr bwMode="auto">
          <a:xfrm>
            <a:off x="2362200" y="4572000"/>
            <a:ext cx="2874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Start variable</a:t>
            </a:r>
          </a:p>
        </p:txBody>
      </p:sp>
      <p:sp>
        <p:nvSpPr>
          <p:cNvPr id="24591" name="Text Box 13"/>
          <p:cNvSpPr txBox="1">
            <a:spLocks noChangeArrowheads="1"/>
          </p:cNvSpPr>
          <p:nvPr/>
        </p:nvSpPr>
        <p:spPr bwMode="auto">
          <a:xfrm>
            <a:off x="2362200" y="5638800"/>
            <a:ext cx="4619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Set of Production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grammar which is not SLR(1)</a:t>
            </a:r>
          </a:p>
        </p:txBody>
      </p:sp>
      <p:sp>
        <p:nvSpPr>
          <p:cNvPr id="137239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109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8BE26-9910-480A-A224-796C80DF9D4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50" name="TextBox 3"/>
          <p:cNvSpPr txBox="1">
            <a:spLocks noChangeArrowheads="1"/>
          </p:cNvSpPr>
          <p:nvPr/>
        </p:nvSpPr>
        <p:spPr bwMode="auto">
          <a:xfrm>
            <a:off x="3429000" y="1295400"/>
            <a:ext cx="1771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 -&gt; L=R | 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 -&gt; *R | 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 -&gt; L</a:t>
            </a:r>
          </a:p>
        </p:txBody>
      </p:sp>
      <p:sp>
        <p:nvSpPr>
          <p:cNvPr id="210951" name="TextBox 4"/>
          <p:cNvSpPr txBox="1">
            <a:spLocks noChangeArrowheads="1"/>
          </p:cNvSpPr>
          <p:nvPr/>
        </p:nvSpPr>
        <p:spPr bwMode="auto">
          <a:xfrm>
            <a:off x="381000" y="2554288"/>
            <a:ext cx="128587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S’-&gt;.S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 -&gt; .L=R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S-&gt;.R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 -&gt; .*R |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L-&gt;.id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 -&gt;. L</a:t>
            </a:r>
          </a:p>
        </p:txBody>
      </p:sp>
      <p:sp>
        <p:nvSpPr>
          <p:cNvPr id="210952" name="TextBox 5"/>
          <p:cNvSpPr txBox="1">
            <a:spLocks noChangeArrowheads="1"/>
          </p:cNvSpPr>
          <p:nvPr/>
        </p:nvSpPr>
        <p:spPr bwMode="auto">
          <a:xfrm>
            <a:off x="2066925" y="2554288"/>
            <a:ext cx="847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S’-&gt;S.</a:t>
            </a:r>
          </a:p>
        </p:txBody>
      </p:sp>
      <p:sp>
        <p:nvSpPr>
          <p:cNvPr id="210953" name="TextBox 6"/>
          <p:cNvSpPr txBox="1">
            <a:spLocks noChangeArrowheads="1"/>
          </p:cNvSpPr>
          <p:nvPr/>
        </p:nvSpPr>
        <p:spPr bwMode="auto">
          <a:xfrm>
            <a:off x="1901825" y="3479800"/>
            <a:ext cx="122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 -&gt;L.=R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 -&gt;L.</a:t>
            </a:r>
          </a:p>
        </p:txBody>
      </p:sp>
      <p:sp>
        <p:nvSpPr>
          <p:cNvPr id="210954" name="TextBox 7"/>
          <p:cNvSpPr txBox="1">
            <a:spLocks noChangeArrowheads="1"/>
          </p:cNvSpPr>
          <p:nvPr/>
        </p:nvSpPr>
        <p:spPr bwMode="auto">
          <a:xfrm>
            <a:off x="3335338" y="2568575"/>
            <a:ext cx="855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 -&gt;R.</a:t>
            </a:r>
          </a:p>
        </p:txBody>
      </p:sp>
      <p:sp>
        <p:nvSpPr>
          <p:cNvPr id="210955" name="TextBox 8"/>
          <p:cNvSpPr txBox="1">
            <a:spLocks noChangeArrowheads="1"/>
          </p:cNvSpPr>
          <p:nvPr/>
        </p:nvSpPr>
        <p:spPr bwMode="auto">
          <a:xfrm>
            <a:off x="3352800" y="3429000"/>
            <a:ext cx="9350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L-&gt;*.R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R-&gt;.L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L-&gt;.*R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L-&gt;.id</a:t>
            </a:r>
          </a:p>
        </p:txBody>
      </p:sp>
      <p:sp>
        <p:nvSpPr>
          <p:cNvPr id="210956" name="TextBox 9"/>
          <p:cNvSpPr txBox="1">
            <a:spLocks noChangeArrowheads="1"/>
          </p:cNvSpPr>
          <p:nvPr/>
        </p:nvSpPr>
        <p:spPr bwMode="auto">
          <a:xfrm>
            <a:off x="4935538" y="2568575"/>
            <a:ext cx="952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 -&gt; id.</a:t>
            </a:r>
          </a:p>
        </p:txBody>
      </p:sp>
      <p:sp>
        <p:nvSpPr>
          <p:cNvPr id="210957" name="TextBox 10"/>
          <p:cNvSpPr txBox="1">
            <a:spLocks noChangeArrowheads="1"/>
          </p:cNvSpPr>
          <p:nvPr/>
        </p:nvSpPr>
        <p:spPr bwMode="auto">
          <a:xfrm>
            <a:off x="4932363" y="3429000"/>
            <a:ext cx="10937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S-&gt;L=.R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R-&gt;.L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L-&gt;.*R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L-&gt;.id</a:t>
            </a:r>
          </a:p>
        </p:txBody>
      </p:sp>
      <p:sp>
        <p:nvSpPr>
          <p:cNvPr id="210958" name="TextBox 11"/>
          <p:cNvSpPr txBox="1">
            <a:spLocks noChangeArrowheads="1"/>
          </p:cNvSpPr>
          <p:nvPr/>
        </p:nvSpPr>
        <p:spPr bwMode="auto">
          <a:xfrm>
            <a:off x="6477000" y="2568575"/>
            <a:ext cx="1054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 -&gt; *R.</a:t>
            </a:r>
          </a:p>
        </p:txBody>
      </p:sp>
      <p:sp>
        <p:nvSpPr>
          <p:cNvPr id="210959" name="TextBox 12"/>
          <p:cNvSpPr txBox="1">
            <a:spLocks noChangeArrowheads="1"/>
          </p:cNvSpPr>
          <p:nvPr/>
        </p:nvSpPr>
        <p:spPr bwMode="auto">
          <a:xfrm>
            <a:off x="6532563" y="3559175"/>
            <a:ext cx="9350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 -&gt; L.</a:t>
            </a:r>
          </a:p>
        </p:txBody>
      </p:sp>
      <p:sp>
        <p:nvSpPr>
          <p:cNvPr id="210960" name="TextBox 13"/>
          <p:cNvSpPr txBox="1">
            <a:spLocks noChangeArrowheads="1"/>
          </p:cNvSpPr>
          <p:nvPr/>
        </p:nvSpPr>
        <p:spPr bwMode="auto">
          <a:xfrm>
            <a:off x="6553200" y="4397375"/>
            <a:ext cx="1222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 -&gt; L=R.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28800" y="3352800"/>
            <a:ext cx="12954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438400" y="58674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48000" y="52578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Action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328988" y="5543550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676400" y="615315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048000" y="6019800"/>
            <a:ext cx="1436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Shift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Reduce R-&gt;L</a:t>
            </a:r>
          </a:p>
        </p:txBody>
      </p:sp>
      <p:cxnSp>
        <p:nvCxnSpPr>
          <p:cNvPr id="28" name="Straight Arrow Connector 27"/>
          <p:cNvCxnSpPr>
            <a:stCxn id="15" idx="2"/>
          </p:cNvCxnSpPr>
          <p:nvPr/>
        </p:nvCxnSpPr>
        <p:spPr>
          <a:xfrm rot="16200000" flipH="1">
            <a:off x="2419350" y="4705350"/>
            <a:ext cx="457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2" grpId="0"/>
      <p:bldP spid="23" grpId="0"/>
      <p:bldP spid="26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LR(0) grammars and deterministic PDAs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522787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parsing procedure can be implemented by a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deterministic</a:t>
            </a:r>
            <a:r>
              <a:rPr lang="en-US" dirty="0" smtClean="0"/>
              <a:t> pushdown automaton</a:t>
            </a:r>
            <a:br>
              <a:rPr lang="en-US" dirty="0" smtClean="0"/>
            </a:b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PDA is </a:t>
            </a:r>
            <a:r>
              <a:rPr lang="en-US" dirty="0" smtClean="0">
                <a:solidFill>
                  <a:schemeClr val="accent2"/>
                </a:solidFill>
              </a:rPr>
              <a:t>deterministic</a:t>
            </a:r>
            <a:r>
              <a:rPr lang="en-US" dirty="0" smtClean="0"/>
              <a:t> if in every state there is </a:t>
            </a:r>
            <a:r>
              <a:rPr lang="en-US" dirty="0" smtClean="0">
                <a:solidFill>
                  <a:srgbClr val="6699FF"/>
                </a:solidFill>
              </a:rPr>
              <a:t>at</a:t>
            </a:r>
            <a:br>
              <a:rPr lang="en-US" dirty="0" smtClean="0">
                <a:solidFill>
                  <a:srgbClr val="6699FF"/>
                </a:solidFill>
              </a:rPr>
            </a:br>
            <a:r>
              <a:rPr lang="en-US" dirty="0" smtClean="0">
                <a:solidFill>
                  <a:srgbClr val="6699FF"/>
                </a:solidFill>
              </a:rPr>
              <a:t>most one </a:t>
            </a:r>
            <a:r>
              <a:rPr lang="en-US" dirty="0" smtClean="0"/>
              <a:t>possible transition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for </a:t>
            </a:r>
            <a:r>
              <a:rPr lang="en-US" dirty="0" smtClean="0">
                <a:solidFill>
                  <a:srgbClr val="6699FF"/>
                </a:solidFill>
              </a:rPr>
              <a:t>every</a:t>
            </a:r>
            <a:r>
              <a:rPr lang="en-US" dirty="0" smtClean="0"/>
              <a:t> input symbol and pop symbol, including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6699FF"/>
                </a:solidFill>
              </a:rPr>
              <a:t>Example: </a:t>
            </a:r>
            <a:r>
              <a:rPr lang="en-US" dirty="0" smtClean="0"/>
              <a:t>PDA for </a:t>
            </a:r>
            <a:r>
              <a:rPr lang="en-US" i="1" dirty="0" err="1" smtClean="0">
                <a:latin typeface="Garamond" pitchFamily="18" charset="0"/>
              </a:rPr>
              <a:t>w</a:t>
            </a:r>
            <a:r>
              <a:rPr lang="en-US" dirty="0" err="1" smtClean="0">
                <a:latin typeface="Garamond" pitchFamily="18" charset="0"/>
              </a:rPr>
              <a:t>#</a:t>
            </a:r>
            <a:r>
              <a:rPr lang="en-US" i="1" dirty="0" err="1" smtClean="0">
                <a:latin typeface="Garamond" pitchFamily="18" charset="0"/>
              </a:rPr>
              <a:t>w</a:t>
            </a:r>
            <a:r>
              <a:rPr lang="en-US" i="1" baseline="30000" dirty="0" err="1" smtClean="0">
                <a:latin typeface="Garamond" pitchFamily="18" charset="0"/>
              </a:rPr>
              <a:t>R</a:t>
            </a:r>
            <a:r>
              <a:rPr lang="en-US" dirty="0" smtClean="0"/>
              <a:t> is deterministic, but PDA for</a:t>
            </a:r>
            <a:br>
              <a:rPr lang="en-US" dirty="0" smtClean="0"/>
            </a:br>
            <a:r>
              <a:rPr lang="en-US" i="1" dirty="0" err="1" smtClean="0">
                <a:latin typeface="Garamond" pitchFamily="18" charset="0"/>
              </a:rPr>
              <a:t>ww</a:t>
            </a:r>
            <a:r>
              <a:rPr lang="en-US" i="1" baseline="30000" dirty="0" err="1" smtClean="0">
                <a:latin typeface="Garamond" pitchFamily="18" charset="0"/>
              </a:rPr>
              <a:t>R</a:t>
            </a:r>
            <a:r>
              <a:rPr lang="en-US" dirty="0" smtClean="0"/>
              <a:t> is not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2119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902D27-C569-442E-955B-4896F702D03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LR(0) grammars and deterministic PDAs</a:t>
            </a:r>
          </a:p>
        </p:txBody>
      </p:sp>
      <p:sp>
        <p:nvSpPr>
          <p:cNvPr id="214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 every PDA can be made deterministic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Since PDAs are equivalent to CFGs, LR(0) parsing algorithm must </a:t>
            </a:r>
            <a:r>
              <a:rPr lang="en-US" altLang="en-US" smtClean="0">
                <a:solidFill>
                  <a:srgbClr val="6699FF"/>
                </a:solidFill>
              </a:rPr>
              <a:t>fail</a:t>
            </a:r>
            <a:r>
              <a:rPr lang="en-US" altLang="en-US" smtClean="0"/>
              <a:t> for some CFG, e.g.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Why does LR(0) parsing algorithm fail?</a:t>
            </a:r>
          </a:p>
        </p:txBody>
      </p:sp>
      <p:sp>
        <p:nvSpPr>
          <p:cNvPr id="214020" name="TextBox 3"/>
          <p:cNvSpPr txBox="1">
            <a:spLocks noChangeArrowheads="1"/>
          </p:cNvSpPr>
          <p:nvPr/>
        </p:nvSpPr>
        <p:spPr bwMode="auto">
          <a:xfrm>
            <a:off x="2438400" y="3581400"/>
            <a:ext cx="370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i="1">
                <a:latin typeface="Garamond" panose="02020404030301010803" pitchFamily="18" charset="0"/>
              </a:rPr>
              <a:t>L</a:t>
            </a:r>
            <a:r>
              <a:rPr lang="en-US" altLang="en-US" sz="2800">
                <a:latin typeface="Garamond" panose="02020404030301010803" pitchFamily="18" charset="0"/>
              </a:rPr>
              <a:t> = {</a:t>
            </a:r>
            <a:r>
              <a:rPr lang="en-US" altLang="en-US" sz="2800" i="1">
                <a:latin typeface="Garamond" panose="02020404030301010803" pitchFamily="18" charset="0"/>
              </a:rPr>
              <a:t>ww</a:t>
            </a:r>
            <a:r>
              <a:rPr lang="en-US" altLang="en-US" sz="2800" i="1" baseline="30000">
                <a:latin typeface="Garamond" panose="02020404030301010803" pitchFamily="18" charset="0"/>
              </a:rPr>
              <a:t>R</a:t>
            </a:r>
            <a:r>
              <a:rPr lang="en-US" altLang="en-US" sz="2800">
                <a:latin typeface="Garamond" panose="02020404030301010803" pitchFamily="18" charset="0"/>
              </a:rPr>
              <a:t> : </a:t>
            </a:r>
            <a:r>
              <a:rPr lang="en-US" altLang="en-US" sz="2800" i="1">
                <a:latin typeface="Garamond" panose="02020404030301010803" pitchFamily="18" charset="0"/>
              </a:rPr>
              <a:t>w</a:t>
            </a:r>
            <a:r>
              <a:rPr lang="en-US" altLang="en-US" sz="2800">
                <a:latin typeface="Garamond" panose="02020404030301010803" pitchFamily="18" charset="0"/>
              </a:rPr>
              <a:t> ∈ {a, b}*}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2140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3B990A-11A6-4972-9855-28B253AB916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powerful LR parsers</a:t>
            </a:r>
          </a:p>
        </p:txBody>
      </p:sp>
      <p:sp>
        <p:nvSpPr>
          <p:cNvPr id="216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Canonical-LR or just LR method</a:t>
            </a:r>
          </a:p>
          <a:p>
            <a:pPr lvl="1" eaLnBrk="1" hangingPunct="1"/>
            <a:r>
              <a:rPr lang="en-US" altLang="en-US" smtClean="0"/>
              <a:t>Use lookahead symbols for items: LR(1) items</a:t>
            </a:r>
          </a:p>
          <a:p>
            <a:pPr lvl="1" eaLnBrk="1" hangingPunct="1"/>
            <a:r>
              <a:rPr lang="en-US" altLang="en-US" smtClean="0"/>
              <a:t>Results in a large collection of items</a:t>
            </a:r>
          </a:p>
          <a:p>
            <a:pPr eaLnBrk="1" hangingPunct="1"/>
            <a:r>
              <a:rPr lang="en-US" altLang="en-US" smtClean="0"/>
              <a:t>LALR: lookaheads are introduced in LR(0) items</a:t>
            </a:r>
          </a:p>
        </p:txBody>
      </p:sp>
      <p:sp>
        <p:nvSpPr>
          <p:cNvPr id="13824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160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13A12B-5155-49C6-8522-8D36CDDBE17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Canonical LR(1) items</a:t>
            </a:r>
          </a:p>
        </p:txBody>
      </p:sp>
      <p:sp>
        <p:nvSpPr>
          <p:cNvPr id="13926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In LR(1) items each item is in the form: [A-&gt;</a:t>
            </a:r>
            <a:r>
              <a:rPr lang="el-GR" altLang="en-US" smtClean="0"/>
              <a:t>α</a:t>
            </a:r>
            <a:r>
              <a:rPr lang="en-US" altLang="en-US" smtClean="0"/>
              <a:t>.</a:t>
            </a:r>
            <a:r>
              <a:rPr lang="el-GR" altLang="en-US" smtClean="0"/>
              <a:t>β</a:t>
            </a:r>
            <a:r>
              <a:rPr lang="en-US" altLang="en-US" smtClean="0"/>
              <a:t>,a]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An LR(1) item [A-&gt;</a:t>
            </a:r>
            <a:r>
              <a:rPr lang="el-GR" altLang="en-US" smtClean="0"/>
              <a:t>α</a:t>
            </a:r>
            <a:r>
              <a:rPr lang="en-US" altLang="en-US" smtClean="0"/>
              <a:t>.</a:t>
            </a:r>
            <a:r>
              <a:rPr lang="el-GR" altLang="en-US" smtClean="0"/>
              <a:t>β</a:t>
            </a:r>
            <a:r>
              <a:rPr lang="en-US" altLang="en-US" smtClean="0"/>
              <a:t>,a] is valid for a viable prefix </a:t>
            </a:r>
            <a:r>
              <a:rPr lang="el-GR" altLang="en-US" smtClean="0"/>
              <a:t>γ</a:t>
            </a:r>
            <a:r>
              <a:rPr lang="en-US" altLang="en-US" smtClean="0"/>
              <a:t> if there is a derivation S=&gt;</a:t>
            </a:r>
            <a:r>
              <a:rPr lang="el-GR" altLang="en-US" smtClean="0"/>
              <a:t>δ</a:t>
            </a:r>
            <a:r>
              <a:rPr lang="en-US" altLang="en-US" smtClean="0"/>
              <a:t>Aw=&gt;</a:t>
            </a:r>
            <a:r>
              <a:rPr lang="el-GR" altLang="en-US" smtClean="0"/>
              <a:t>δ</a:t>
            </a:r>
            <a:r>
              <a:rPr lang="en-US" altLang="en-US" smtClean="0"/>
              <a:t>α</a:t>
            </a:r>
            <a:r>
              <a:rPr lang="el-GR" altLang="en-US" smtClean="0"/>
              <a:t>β</a:t>
            </a:r>
            <a:r>
              <a:rPr lang="en-US" altLang="en-US" smtClean="0"/>
              <a:t>w, where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l-GR" altLang="en-US" smtClean="0"/>
              <a:t>Γ</a:t>
            </a:r>
            <a:r>
              <a:rPr lang="en-US" altLang="en-US" smtClean="0"/>
              <a:t>=</a:t>
            </a:r>
            <a:r>
              <a:rPr lang="el-GR" altLang="en-US" smtClean="0"/>
              <a:t> δ</a:t>
            </a:r>
            <a:r>
              <a:rPr lang="en-US" altLang="en-US" smtClean="0"/>
              <a:t>α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Either a is the first symbol of w, or w is </a:t>
            </a:r>
            <a:r>
              <a:rPr lang="el-GR" altLang="en-US" smtClean="0"/>
              <a:t>ε</a:t>
            </a:r>
            <a:r>
              <a:rPr lang="en-US" altLang="en-US" smtClean="0"/>
              <a:t> and a is $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Example: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S-&gt;BB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B-&gt;aB|b</a:t>
            </a:r>
          </a:p>
        </p:txBody>
      </p:sp>
      <p:sp>
        <p:nvSpPr>
          <p:cNvPr id="13927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170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4E9F97-D31E-4553-9367-1302090E498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7095" name="TextBox 3"/>
          <p:cNvSpPr txBox="1">
            <a:spLocks noChangeArrowheads="1"/>
          </p:cNvSpPr>
          <p:nvPr/>
        </p:nvSpPr>
        <p:spPr bwMode="auto">
          <a:xfrm>
            <a:off x="3810000" y="27432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17096" name="TextBox 4"/>
          <p:cNvSpPr txBox="1">
            <a:spLocks noChangeArrowheads="1"/>
          </p:cNvSpPr>
          <p:nvPr/>
        </p:nvSpPr>
        <p:spPr bwMode="auto">
          <a:xfrm>
            <a:off x="4800600" y="3048000"/>
            <a:ext cx="414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rm</a:t>
            </a:r>
          </a:p>
        </p:txBody>
      </p:sp>
      <p:sp>
        <p:nvSpPr>
          <p:cNvPr id="217097" name="Rectangle 6"/>
          <p:cNvSpPr>
            <a:spLocks noChangeArrowheads="1"/>
          </p:cNvSpPr>
          <p:nvPr/>
        </p:nvSpPr>
        <p:spPr bwMode="auto">
          <a:xfrm>
            <a:off x="3886200" y="4495800"/>
            <a:ext cx="2720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S=&gt;aaBab=&gt;aaaBab</a:t>
            </a:r>
          </a:p>
        </p:txBody>
      </p:sp>
      <p:sp>
        <p:nvSpPr>
          <p:cNvPr id="217098" name="TextBox 7"/>
          <p:cNvSpPr txBox="1">
            <a:spLocks noChangeArrowheads="1"/>
          </p:cNvSpPr>
          <p:nvPr/>
        </p:nvSpPr>
        <p:spPr bwMode="auto">
          <a:xfrm>
            <a:off x="4081463" y="44148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17099" name="TextBox 8"/>
          <p:cNvSpPr txBox="1">
            <a:spLocks noChangeArrowheads="1"/>
          </p:cNvSpPr>
          <p:nvPr/>
        </p:nvSpPr>
        <p:spPr bwMode="auto">
          <a:xfrm>
            <a:off x="5181600" y="4724400"/>
            <a:ext cx="414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rm</a:t>
            </a:r>
          </a:p>
        </p:txBody>
      </p:sp>
      <p:sp>
        <p:nvSpPr>
          <p:cNvPr id="217100" name="TextBox 9"/>
          <p:cNvSpPr txBox="1">
            <a:spLocks noChangeArrowheads="1"/>
          </p:cNvSpPr>
          <p:nvPr/>
        </p:nvSpPr>
        <p:spPr bwMode="auto">
          <a:xfrm>
            <a:off x="3962400" y="5029200"/>
            <a:ext cx="4346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Item [B-&gt;a.B,a] is valid for </a:t>
            </a:r>
            <a:r>
              <a:rPr lang="el-GR" altLang="en-US" sz="2400">
                <a:latin typeface="Times New Roman" panose="02020603050405020304" pitchFamily="18" charset="0"/>
              </a:rPr>
              <a:t>γ</a:t>
            </a:r>
            <a:r>
              <a:rPr lang="en-US" altLang="en-US" sz="2400">
                <a:latin typeface="Times New Roman" panose="02020603050405020304" pitchFamily="18" charset="0"/>
              </a:rPr>
              <a:t>=aaa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and w=ab 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Constructing LR(1) sets of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 rtlCol="0">
            <a:normAutofit fontScale="40000" lnSpcReduction="20000"/>
          </a:bodyPr>
          <a:lstStyle/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SetOfItems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Closure(I) {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repeat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for (each item [A-&gt;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.B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,a] in I)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for (each production B-&gt;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G’)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for (each terminal b in First(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a))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add [B-&gt;.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b] to set I;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until no more items are added to I;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I;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SetOfItems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(I,X) {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initialize J to be the empty set;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for (each item [A-&gt;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.X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,a] in I)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add item [A-&gt;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X.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,a] to set J;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closure(J);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void items(G’){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initialize C to Closure({[S’-&gt;.S,$]});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repeat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for (each set of items I in C)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for (each grammar symbol X)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if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(I,X) is not empty and not in C)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add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(I,X) to C;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until no new sets of items are added to C;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294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1811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65FADD-CC55-4158-931B-5A0D5E1DE05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219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S’-&gt;S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S-&gt;CC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C-&gt;cC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C-&gt;d</a:t>
            </a:r>
          </a:p>
        </p:txBody>
      </p:sp>
      <p:sp>
        <p:nvSpPr>
          <p:cNvPr id="141318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191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0D4E47-35E2-4C8F-976F-AE125226D82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Canonical LR(1) parsing table</a:t>
            </a:r>
          </a:p>
        </p:txBody>
      </p:sp>
      <p:sp>
        <p:nvSpPr>
          <p:cNvPr id="14233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Method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Construct C={I0,I1, … , In}, the collection of LR(1) items for G’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State i is constructed from state Ii: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mtClean="0"/>
              <a:t>If [A-&gt;</a:t>
            </a:r>
            <a:r>
              <a:rPr lang="el-GR" smtClean="0"/>
              <a:t>α</a:t>
            </a:r>
            <a:r>
              <a:rPr lang="en-US" smtClean="0"/>
              <a:t>.a</a:t>
            </a:r>
            <a:r>
              <a:rPr lang="el-GR" smtClean="0"/>
              <a:t>β</a:t>
            </a:r>
            <a:r>
              <a:rPr lang="en-US" smtClean="0"/>
              <a:t>, b] is in Ii and Goto(Ii,a)=Ij, then set ACTION[i,a] to “shift j”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mtClean="0"/>
              <a:t>If [A-&gt;</a:t>
            </a:r>
            <a:r>
              <a:rPr lang="el-GR" smtClean="0"/>
              <a:t>α</a:t>
            </a:r>
            <a:r>
              <a:rPr lang="en-US" smtClean="0"/>
              <a:t>., a] is in Ii, then set ACTION[i,a] to “reduce A-&gt;</a:t>
            </a:r>
            <a:r>
              <a:rPr lang="el-GR" smtClean="0"/>
              <a:t>α</a:t>
            </a:r>
            <a:r>
              <a:rPr lang="en-US" smtClean="0"/>
              <a:t>”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mtClean="0"/>
              <a:t>If {S’-&gt;.S,$] is in Ii, then set ACTION[I,$] to “Accept”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If any conflicts appears then we say that the grammar is not LR(1).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If GOTO(Ii,A) = Ij then GOTO[i,A]=j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All entries not defined by above rules are made “error”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The initial state of the parser is the one constructed from the set of items containing [S’-&gt;.S,$]</a:t>
            </a:r>
          </a:p>
        </p:txBody>
      </p:sp>
      <p:sp>
        <p:nvSpPr>
          <p:cNvPr id="142342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2016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3951A3-66D1-49F1-B7AB-037C9925DCAD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221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S’-&gt;S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S-&gt;CC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C-&gt;cC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C-&gt;d</a:t>
            </a:r>
          </a:p>
        </p:txBody>
      </p:sp>
      <p:sp>
        <p:nvSpPr>
          <p:cNvPr id="14336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211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70104F-6B88-406D-92F4-918BF70A319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LALR Parsing Table</a:t>
            </a:r>
          </a:p>
        </p:txBody>
      </p:sp>
      <p:sp>
        <p:nvSpPr>
          <p:cNvPr id="222211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112837"/>
          </a:xfrm>
        </p:spPr>
        <p:txBody>
          <a:bodyPr/>
          <a:lstStyle/>
          <a:p>
            <a:pPr eaLnBrk="1" hangingPunct="1"/>
            <a:r>
              <a:rPr lang="en-US" altLang="en-US" smtClean="0"/>
              <a:t>For the previous example we had:</a:t>
            </a:r>
          </a:p>
        </p:txBody>
      </p:sp>
      <p:sp>
        <p:nvSpPr>
          <p:cNvPr id="144396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222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E00CC1-5CA8-4931-962C-E92729E22C2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215" name="TextBox 3"/>
          <p:cNvSpPr txBox="1">
            <a:spLocks noChangeArrowheads="1"/>
          </p:cNvSpPr>
          <p:nvPr/>
        </p:nvSpPr>
        <p:spPr bwMode="auto">
          <a:xfrm>
            <a:off x="1066800" y="2743200"/>
            <a:ext cx="205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C-&gt;d.	,   c/d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2216" name="TextBox 4"/>
          <p:cNvSpPr txBox="1">
            <a:spLocks noChangeArrowheads="1"/>
          </p:cNvSpPr>
          <p:nvPr/>
        </p:nvSpPr>
        <p:spPr bwMode="auto">
          <a:xfrm>
            <a:off x="1066800" y="4191000"/>
            <a:ext cx="205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C-&gt;d.	,   $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3124200"/>
            <a:ext cx="1676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52800" y="3962400"/>
            <a:ext cx="1676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219" name="TextBox 9"/>
          <p:cNvSpPr txBox="1">
            <a:spLocks noChangeArrowheads="1"/>
          </p:cNvSpPr>
          <p:nvPr/>
        </p:nvSpPr>
        <p:spPr bwMode="auto">
          <a:xfrm>
            <a:off x="5257800" y="3276600"/>
            <a:ext cx="205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I47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C-&gt;d.	,   c/d/$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5410200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>
                <a:latin typeface="+mn-lt"/>
                <a:cs typeface="+mn-cs"/>
              </a:rPr>
              <a:t>State merges cant produce Shift-Reduce conflicts. Why?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>
                <a:latin typeface="+mn-lt"/>
                <a:cs typeface="+mn-cs"/>
              </a:rPr>
              <a:t>But it may produce reduce-reduce conflict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Grammar</a:t>
            </a:r>
            <a:r>
              <a:rPr lang="en-US" altLang="en-US" dirty="0" smtClean="0"/>
              <a:t>      :</a:t>
            </a:r>
          </a:p>
        </p:txBody>
      </p:sp>
      <p:sp>
        <p:nvSpPr>
          <p:cNvPr id="26639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2560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560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CD78F4-24ED-4988-8CBA-9F7D7809EC1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5607" name="Object 5"/>
          <p:cNvGraphicFramePr>
            <a:graphicFrameLocks noChangeAspect="1"/>
          </p:cNvGraphicFramePr>
          <p:nvPr/>
        </p:nvGraphicFramePr>
        <p:xfrm>
          <a:off x="4572000" y="1981200"/>
          <a:ext cx="9953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3" imgW="241195" imgH="152334" progId="Equation.3">
                  <p:embed/>
                </p:oleObj>
              </mc:Choice>
              <mc:Fallback>
                <p:oleObj name="Equation" r:id="rId3" imgW="241195" imgH="15233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9953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6"/>
          <p:cNvGraphicFramePr>
            <a:graphicFrameLocks noChangeAspect="1"/>
          </p:cNvGraphicFramePr>
          <p:nvPr/>
        </p:nvGraphicFramePr>
        <p:xfrm>
          <a:off x="2133600" y="3352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5" imgW="3035300" imgH="558800" progId="Equation.3">
                  <p:embed/>
                </p:oleObj>
              </mc:Choice>
              <mc:Fallback>
                <p:oleObj name="Equation" r:id="rId5" imgW="30353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3035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7"/>
          <p:cNvGraphicFramePr>
            <a:graphicFrameLocks noChangeAspect="1"/>
          </p:cNvGraphicFramePr>
          <p:nvPr/>
        </p:nvGraphicFramePr>
        <p:xfrm>
          <a:off x="609600" y="4876800"/>
          <a:ext cx="1536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7" imgW="1536033" imgH="533169" progId="Equation.3">
                  <p:embed/>
                </p:oleObj>
              </mc:Choice>
              <mc:Fallback>
                <p:oleObj name="Equation" r:id="rId7" imgW="1536033" imgH="5331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1536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8"/>
          <p:cNvGraphicFramePr>
            <a:graphicFrameLocks noChangeAspect="1"/>
          </p:cNvGraphicFramePr>
          <p:nvPr/>
        </p:nvGraphicFramePr>
        <p:xfrm>
          <a:off x="3124200" y="4876800"/>
          <a:ext cx="1892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9" imgW="1892300" imgH="533400" progId="Equation.3">
                  <p:embed/>
                </p:oleObj>
              </mc:Choice>
              <mc:Fallback>
                <p:oleObj name="Equation" r:id="rId9" imgW="1892300" imgH="533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76800"/>
                        <a:ext cx="1892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9"/>
          <p:cNvGraphicFramePr>
            <a:graphicFrameLocks noChangeAspect="1"/>
          </p:cNvGraphicFramePr>
          <p:nvPr/>
        </p:nvGraphicFramePr>
        <p:xfrm>
          <a:off x="4794250" y="5757863"/>
          <a:ext cx="40386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11" imgW="1447172" imgH="203112" progId="Equation.3">
                  <p:embed/>
                </p:oleObj>
              </mc:Choice>
              <mc:Fallback>
                <p:oleObj name="Equation" r:id="rId11" imgW="1447172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5757863"/>
                        <a:ext cx="40386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Line 10"/>
          <p:cNvSpPr>
            <a:spLocks noChangeShapeType="1"/>
          </p:cNvSpPr>
          <p:nvPr/>
        </p:nvSpPr>
        <p:spPr bwMode="auto">
          <a:xfrm flipV="1">
            <a:off x="2133600" y="3886200"/>
            <a:ext cx="1066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 flipH="1" flipV="1">
            <a:off x="3810000" y="38862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 flipH="1" flipV="1">
            <a:off x="4800600" y="3886200"/>
            <a:ext cx="1981200" cy="190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5615" name="Object 4"/>
          <p:cNvGraphicFramePr>
            <a:graphicFrameLocks noChangeAspect="1"/>
          </p:cNvGraphicFramePr>
          <p:nvPr/>
        </p:nvGraphicFramePr>
        <p:xfrm>
          <a:off x="5867400" y="1905000"/>
          <a:ext cx="19542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13" imgW="583947" imgH="406224" progId="Equation.3">
                  <p:embed/>
                </p:oleObj>
              </mc:Choice>
              <mc:Fallback>
                <p:oleObj name="Equation" r:id="rId13" imgW="583947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05000"/>
                        <a:ext cx="1954213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of RR conflict in state merging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3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S’-&gt;S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 -&gt; aAd | bBd | aBe | bAe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A -&gt; c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B -&gt; c</a:t>
            </a:r>
          </a:p>
        </p:txBody>
      </p:sp>
      <p:sp>
        <p:nvSpPr>
          <p:cNvPr id="145414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2323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643259-E065-4109-A4C6-76665B0D3BC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easy but space-consuming LALR table construction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91440" indent="-9144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Method: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Calibri" pitchFamily="34" charset="0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 C={I0,I1,…,In} the collection of LR(1) items.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Calibri" pitchFamily="34" charset="0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core among the set of LR(1) items, find all sets having that core, and replace these sets by their union.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Calibri" pitchFamily="34" charset="0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Let C’={J0,J1,…,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 be the resulting sets. The parsing actions for state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is constructed from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as before. If there is a conflict grammar is not LALR(1).</a:t>
            </a:r>
          </a:p>
          <a:p>
            <a:pPr marL="850900" lvl="1" indent="-457200" eaLnBrk="1" fontAlgn="auto" hangingPunct="1">
              <a:spcAft>
                <a:spcPts val="0"/>
              </a:spcAft>
              <a:buFont typeface="Calibri" pitchFamily="34" charset="0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J is the union of one or more sets of LR(1) items, that is J = I1 UI2…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IIk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then the cores of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(I1,X), …,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Ik,X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are the same and is a state like K, then we set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(J,X) =k.</a:t>
            </a:r>
          </a:p>
          <a:p>
            <a:pPr marL="484187" indent="-45720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method is not efficient, a more efficient one is discussed in the book</a:t>
            </a:r>
          </a:p>
        </p:txBody>
      </p:sp>
      <p:sp>
        <p:nvSpPr>
          <p:cNvPr id="146438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242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95B119-977A-4E92-9175-D22A7D19FC0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Compaction of LR parsing table</a:t>
            </a:r>
          </a:p>
        </p:txBody>
      </p:sp>
      <p:sp>
        <p:nvSpPr>
          <p:cNvPr id="225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rows of action tables are identical</a:t>
            </a:r>
          </a:p>
          <a:p>
            <a:pPr lvl="1" eaLnBrk="1" hangingPunct="1"/>
            <a:r>
              <a:rPr lang="en-US" altLang="en-US" smtClean="0"/>
              <a:t>Store those rows separately and have pointers to them from different states</a:t>
            </a:r>
          </a:p>
          <a:p>
            <a:pPr lvl="1" eaLnBrk="1" hangingPunct="1"/>
            <a:r>
              <a:rPr lang="en-US" altLang="en-US" smtClean="0"/>
              <a:t>Make lists of (terminal-symbol, action) for each state</a:t>
            </a:r>
          </a:p>
          <a:p>
            <a:pPr lvl="1" eaLnBrk="1" hangingPunct="1"/>
            <a:r>
              <a:rPr lang="en-US" altLang="en-US" smtClean="0"/>
              <a:t>Implement Goto table by having a link list for each nonterinal in the form (current state, next state)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147462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252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CBD3FA-BBA6-47EF-90F1-2B7E0E055DD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4381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ambiguous grammars</a:t>
            </a: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1371600" cy="202723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E-&gt;E+E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E-&gt;E*E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E-&gt;(E)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mtClean="0"/>
              <a:t>E-&gt;id</a:t>
            </a:r>
          </a:p>
        </p:txBody>
      </p:sp>
      <p:sp>
        <p:nvSpPr>
          <p:cNvPr id="148610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263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F9CF7A-B50A-421E-95D7-A2DC6C2341D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311" name="TextBox 3"/>
          <p:cNvSpPr txBox="1">
            <a:spLocks noChangeArrowheads="1"/>
          </p:cNvSpPr>
          <p:nvPr/>
        </p:nvSpPr>
        <p:spPr bwMode="auto">
          <a:xfrm>
            <a:off x="228600" y="3817938"/>
            <a:ext cx="101917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I0: E’-&gt;.E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E-&gt;.E+E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E-&gt;.E*E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E-&gt;.(E)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E-&gt;.id</a:t>
            </a:r>
          </a:p>
        </p:txBody>
      </p:sp>
      <p:sp>
        <p:nvSpPr>
          <p:cNvPr id="226312" name="TextBox 4"/>
          <p:cNvSpPr txBox="1">
            <a:spLocks noChangeArrowheads="1"/>
          </p:cNvSpPr>
          <p:nvPr/>
        </p:nvSpPr>
        <p:spPr bwMode="auto">
          <a:xfrm>
            <a:off x="1600200" y="3817938"/>
            <a:ext cx="1019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I1: E’-&gt;E.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E-&gt;E.+E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E-&gt;E.*E</a:t>
            </a:r>
          </a:p>
        </p:txBody>
      </p:sp>
      <p:sp>
        <p:nvSpPr>
          <p:cNvPr id="226313" name="TextBox 5"/>
          <p:cNvSpPr txBox="1">
            <a:spLocks noChangeArrowheads="1"/>
          </p:cNvSpPr>
          <p:nvPr/>
        </p:nvSpPr>
        <p:spPr bwMode="auto">
          <a:xfrm>
            <a:off x="2895600" y="3817938"/>
            <a:ext cx="108902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I2: E-&gt;(.E)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E-&gt;.E+E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E-&gt;.E*E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E-&gt;.(E)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E-&gt;.id</a:t>
            </a:r>
          </a:p>
        </p:txBody>
      </p:sp>
      <p:sp>
        <p:nvSpPr>
          <p:cNvPr id="226314" name="TextBox 6"/>
          <p:cNvSpPr txBox="1">
            <a:spLocks noChangeArrowheads="1"/>
          </p:cNvSpPr>
          <p:nvPr/>
        </p:nvSpPr>
        <p:spPr bwMode="auto">
          <a:xfrm>
            <a:off x="228600" y="5334000"/>
            <a:ext cx="9858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I3: E-&gt;.id</a:t>
            </a:r>
          </a:p>
        </p:txBody>
      </p:sp>
      <p:sp>
        <p:nvSpPr>
          <p:cNvPr id="226315" name="TextBox 7"/>
          <p:cNvSpPr txBox="1">
            <a:spLocks noChangeArrowheads="1"/>
          </p:cNvSpPr>
          <p:nvPr/>
        </p:nvSpPr>
        <p:spPr bwMode="auto">
          <a:xfrm>
            <a:off x="1573213" y="5189538"/>
            <a:ext cx="1192212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I4: E-&gt;E+.E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E-&gt;.E+E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E-&gt;.E*E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E-&gt;.(E)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E-&gt;.id</a:t>
            </a:r>
          </a:p>
        </p:txBody>
      </p:sp>
      <p:sp>
        <p:nvSpPr>
          <p:cNvPr id="226316" name="TextBox 8"/>
          <p:cNvSpPr txBox="1">
            <a:spLocks noChangeArrowheads="1"/>
          </p:cNvSpPr>
          <p:nvPr/>
        </p:nvSpPr>
        <p:spPr bwMode="auto">
          <a:xfrm>
            <a:off x="3021013" y="5189538"/>
            <a:ext cx="123031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I5:  E-&gt;E*.E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E-&gt;(.E)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E-&gt;.E+E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E-&gt;.E*E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E-&gt;.(E)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E-&gt;.id</a:t>
            </a:r>
          </a:p>
        </p:txBody>
      </p:sp>
      <p:sp>
        <p:nvSpPr>
          <p:cNvPr id="226317" name="TextBox 9"/>
          <p:cNvSpPr txBox="1">
            <a:spLocks noChangeArrowheads="1"/>
          </p:cNvSpPr>
          <p:nvPr/>
        </p:nvSpPr>
        <p:spPr bwMode="auto">
          <a:xfrm>
            <a:off x="4295775" y="5189538"/>
            <a:ext cx="10874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I6: E-&gt;(E.)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E-&gt;E.+E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E-&gt;E.*E</a:t>
            </a:r>
          </a:p>
        </p:txBody>
      </p:sp>
      <p:sp>
        <p:nvSpPr>
          <p:cNvPr id="226318" name="TextBox 10"/>
          <p:cNvSpPr txBox="1">
            <a:spLocks noChangeArrowheads="1"/>
          </p:cNvSpPr>
          <p:nvPr/>
        </p:nvSpPr>
        <p:spPr bwMode="auto">
          <a:xfrm>
            <a:off x="5591175" y="5189538"/>
            <a:ext cx="1190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I7: E-&gt;E+E.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E-&gt;E.+E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E-&gt;E.*E</a:t>
            </a:r>
          </a:p>
        </p:txBody>
      </p:sp>
      <p:sp>
        <p:nvSpPr>
          <p:cNvPr id="226319" name="TextBox 11"/>
          <p:cNvSpPr txBox="1">
            <a:spLocks noChangeArrowheads="1"/>
          </p:cNvSpPr>
          <p:nvPr/>
        </p:nvSpPr>
        <p:spPr bwMode="auto">
          <a:xfrm>
            <a:off x="4281488" y="6103938"/>
            <a:ext cx="11779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I8: E-&gt;E*E.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 E-&gt;E.+E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E-&gt;E.*E</a:t>
            </a:r>
          </a:p>
        </p:txBody>
      </p:sp>
      <p:sp>
        <p:nvSpPr>
          <p:cNvPr id="226320" name="TextBox 12"/>
          <p:cNvSpPr txBox="1">
            <a:spLocks noChangeArrowheads="1"/>
          </p:cNvSpPr>
          <p:nvPr/>
        </p:nvSpPr>
        <p:spPr bwMode="auto">
          <a:xfrm>
            <a:off x="5611813" y="6103938"/>
            <a:ext cx="1089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I9: E-&gt;(E).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19600" y="1066800"/>
          <a:ext cx="4267200" cy="4054475"/>
        </p:xfrm>
        <a:graphic>
          <a:graphicData uri="http://schemas.openxmlformats.org/drawingml/2006/table">
            <a:tbl>
              <a:tblPr/>
              <a:tblGrid>
                <a:gridCol w="871538"/>
                <a:gridCol w="522287"/>
                <a:gridCol w="434975"/>
                <a:gridCol w="434975"/>
                <a:gridCol w="522288"/>
                <a:gridCol w="522287"/>
                <a:gridCol w="523875"/>
                <a:gridCol w="434975"/>
              </a:tblGrid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ACTON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GOTO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Readings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4 of the book</a:t>
            </a:r>
          </a:p>
        </p:txBody>
      </p:sp>
      <p:sp>
        <p:nvSpPr>
          <p:cNvPr id="149510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273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72CBF6-3CDE-4AD0-A517-56CE75E74531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Notation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 smtClean="0">
                <a:solidFill>
                  <a:srgbClr val="FF0000"/>
                </a:solidFill>
              </a:rPr>
              <a:t>Sentential Form: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 smtClean="0"/>
              <a:t>	     	 A sentence that contains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 smtClean="0"/>
              <a:t>    		  variables and terminals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Example: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</p:txBody>
      </p:sp>
      <p:sp>
        <p:nvSpPr>
          <p:cNvPr id="27661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2662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663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CDF612-0D88-4616-8CB9-AD847C5BADC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6631" name="Object 5"/>
          <p:cNvGraphicFramePr>
            <a:graphicFrameLocks noChangeAspect="1"/>
          </p:cNvGraphicFramePr>
          <p:nvPr/>
        </p:nvGraphicFramePr>
        <p:xfrm>
          <a:off x="260350" y="4248150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3" imgW="8521700" imgH="431800" progId="Equation.3">
                  <p:embed/>
                </p:oleObj>
              </mc:Choice>
              <mc:Fallback>
                <p:oleObj name="Equation" r:id="rId3" imgW="85217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4248150"/>
                        <a:ext cx="8523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Line 6"/>
          <p:cNvSpPr>
            <a:spLocks noChangeShapeType="1"/>
          </p:cNvSpPr>
          <p:nvPr/>
        </p:nvSpPr>
        <p:spPr bwMode="auto">
          <a:xfrm flipH="1" flipV="1">
            <a:off x="1981200" y="4800600"/>
            <a:ext cx="990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 flipV="1">
            <a:off x="3581400" y="48768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 flipV="1">
            <a:off x="4191000" y="4800600"/>
            <a:ext cx="1447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Text Box 9"/>
          <p:cNvSpPr txBox="1">
            <a:spLocks noChangeArrowheads="1"/>
          </p:cNvSpPr>
          <p:nvPr/>
        </p:nvSpPr>
        <p:spPr bwMode="auto">
          <a:xfrm>
            <a:off x="1676400" y="5867400"/>
            <a:ext cx="34464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Sentential Forms</a:t>
            </a:r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 flipV="1">
            <a:off x="7696200" y="48006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Text Box 11"/>
          <p:cNvSpPr txBox="1">
            <a:spLocks noChangeArrowheads="1"/>
          </p:cNvSpPr>
          <p:nvPr/>
        </p:nvSpPr>
        <p:spPr bwMode="auto">
          <a:xfrm>
            <a:off x="6629400" y="5867400"/>
            <a:ext cx="1876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sentence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500" dirty="0">
                <a:solidFill>
                  <a:schemeClr val="tx2">
                    <a:lumMod val="75000"/>
                  </a:schemeClr>
                </a:solidFill>
              </a:rPr>
              <a:t>Role of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Context free 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Derivations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Ambiguity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Parse tree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Top – Down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Recursive descent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Eliminating left recursion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Left Factoring</a:t>
            </a:r>
          </a:p>
        </p:txBody>
      </p:sp>
      <p:sp>
        <p:nvSpPr>
          <p:cNvPr id="1024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A60CDC-603E-4984-B68C-B5BA1D32349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2800" smtClean="0"/>
              <a:t>We write: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Instead of: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8680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2765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765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3E7461-F7DE-4D4C-A3A8-BB3C76ECE15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7655" name="Object 4"/>
          <p:cNvGraphicFramePr>
            <a:graphicFrameLocks noChangeAspect="1"/>
          </p:cNvGraphicFramePr>
          <p:nvPr/>
        </p:nvGraphicFramePr>
        <p:xfrm>
          <a:off x="2743200" y="2057400"/>
          <a:ext cx="284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3" imgW="2844800" imgH="990600" progId="Equation.3">
                  <p:embed/>
                </p:oleObj>
              </mc:Choice>
              <mc:Fallback>
                <p:oleObj name="Equation" r:id="rId3" imgW="2844800" imgH="990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7400"/>
                        <a:ext cx="2844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5"/>
          <p:cNvGraphicFramePr>
            <a:graphicFrameLocks noChangeAspect="1"/>
          </p:cNvGraphicFramePr>
          <p:nvPr/>
        </p:nvGraphicFramePr>
        <p:xfrm>
          <a:off x="260350" y="5086350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5" imgW="8521700" imgH="431800" progId="Equation.3">
                  <p:embed/>
                </p:oleObj>
              </mc:Choice>
              <mc:Fallback>
                <p:oleObj name="Equation" r:id="rId5" imgW="85217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5086350"/>
                        <a:ext cx="8523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543800" cy="4022725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In general we write: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If:</a:t>
            </a:r>
          </a:p>
        </p:txBody>
      </p:sp>
      <p:sp>
        <p:nvSpPr>
          <p:cNvPr id="29704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2867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867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7E7543-8AB0-41BA-B492-EE01DADAE5C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8679" name="Object 4"/>
          <p:cNvGraphicFramePr>
            <a:graphicFrameLocks noChangeAspect="1"/>
          </p:cNvGraphicFramePr>
          <p:nvPr/>
        </p:nvGraphicFramePr>
        <p:xfrm>
          <a:off x="4800600" y="1066800"/>
          <a:ext cx="2044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3" imgW="2044700" imgH="1003300" progId="Equation.3">
                  <p:embed/>
                </p:oleObj>
              </mc:Choice>
              <mc:Fallback>
                <p:oleObj name="Equation" r:id="rId3" imgW="2044700" imgH="1003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66800"/>
                        <a:ext cx="2044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5"/>
          <p:cNvGraphicFramePr>
            <a:graphicFrameLocks noChangeAspect="1"/>
          </p:cNvGraphicFramePr>
          <p:nvPr/>
        </p:nvGraphicFramePr>
        <p:xfrm>
          <a:off x="1854200" y="4191000"/>
          <a:ext cx="5435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5" imgW="5435600" imgH="584200" progId="Equation.3">
                  <p:embed/>
                </p:oleObj>
              </mc:Choice>
              <mc:Fallback>
                <p:oleObj name="Equation" r:id="rId5" imgW="5435600" imgH="584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191000"/>
                        <a:ext cx="5435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Role of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Context free 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500" dirty="0">
                <a:solidFill>
                  <a:schemeClr val="tx2">
                    <a:lumMod val="75000"/>
                  </a:schemeClr>
                </a:solidFill>
              </a:rPr>
              <a:t>Derivations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Ambiguity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Parse tree</a:t>
            </a:r>
            <a:endParaRPr lang="en-US" alt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Top – Down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Recursive descent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Eliminating left recursion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Left Factoring</a:t>
            </a:r>
          </a:p>
        </p:txBody>
      </p:sp>
      <p:sp>
        <p:nvSpPr>
          <p:cNvPr id="1024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10BBFC-F2EF-4344-9877-3E5876C750FD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Derivations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/>
              <a:t>E </a:t>
            </a:r>
            <a:r>
              <a:rPr lang="en-US" altLang="en-US" sz="1800" smtClean="0">
                <a:sym typeface="Symbol" panose="05050102010706020507" pitchFamily="18" charset="2"/>
              </a:rPr>
              <a:t> E+E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7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>
                <a:sym typeface="Symbol" panose="05050102010706020507" pitchFamily="18" charset="2"/>
              </a:rPr>
              <a:t>E+E derives from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>
                <a:sym typeface="Symbol" panose="05050102010706020507" pitchFamily="18" charset="2"/>
              </a:rPr>
              <a:t>we can replace  E by E+E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>
                <a:sym typeface="Symbol" panose="05050102010706020507" pitchFamily="18" charset="2"/>
              </a:rPr>
              <a:t>to able to do this, we have to have a production rule  EE+E in our grammar.</a:t>
            </a:r>
          </a:p>
          <a:p>
            <a:pPr eaLnBrk="1" hangingPunct="1">
              <a:lnSpc>
                <a:spcPct val="90000"/>
              </a:lnSpc>
            </a:pPr>
            <a:endParaRPr lang="en-US" altLang="en-US" sz="7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/>
              <a:t>E </a:t>
            </a:r>
            <a:r>
              <a:rPr lang="en-US" altLang="en-US" sz="1800" smtClean="0">
                <a:sym typeface="Symbol" panose="05050102010706020507" pitchFamily="18" charset="2"/>
              </a:rPr>
              <a:t> E+E  id+E  id+id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7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>
                <a:sym typeface="Symbol" panose="05050102010706020507" pitchFamily="18" charset="2"/>
              </a:rPr>
              <a:t>A sequence of replacements of non-terminal symbols is called a </a:t>
            </a:r>
            <a:r>
              <a:rPr lang="en-US" altLang="en-US" sz="1800" b="1" smtClean="0">
                <a:sym typeface="Symbol" panose="05050102010706020507" pitchFamily="18" charset="2"/>
              </a:rPr>
              <a:t>derivation</a:t>
            </a:r>
            <a:r>
              <a:rPr lang="en-US" altLang="en-US" sz="1800" smtClean="0">
                <a:sym typeface="Symbol" panose="05050102010706020507" pitchFamily="18" charset="2"/>
              </a:rPr>
              <a:t> of id+id from E.</a:t>
            </a:r>
          </a:p>
          <a:p>
            <a:pPr eaLnBrk="1" hangingPunct="1">
              <a:lnSpc>
                <a:spcPct val="90000"/>
              </a:lnSpc>
            </a:pPr>
            <a:endParaRPr lang="en-US" altLang="en-US" sz="7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>
                <a:sym typeface="Symbol" panose="05050102010706020507" pitchFamily="18" charset="2"/>
              </a:rPr>
              <a:t>In general a derivation step is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A  </a:t>
            </a:r>
            <a:r>
              <a:rPr lang="en-US" altLang="en-US" sz="2000" smtClean="0">
                <a:sym typeface="Symbol" panose="05050102010706020507" pitchFamily="18" charset="2"/>
              </a:rPr>
              <a:t> 	</a:t>
            </a:r>
            <a:r>
              <a:rPr lang="en-US" altLang="en-US" sz="1600" smtClean="0">
                <a:sym typeface="Symbol" panose="05050102010706020507" pitchFamily="18" charset="2"/>
              </a:rPr>
              <a:t>if there is a production rule A in our grammar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sym typeface="Symbol" panose="05050102010706020507" pitchFamily="18" charset="2"/>
              </a:rPr>
              <a:t>		                      where  and  are arbitrary strings of terminal and non-terminal symbols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7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ym typeface="Symbol" panose="05050102010706020507" pitchFamily="18" charset="2"/>
              </a:rPr>
              <a:t></a:t>
            </a:r>
            <a:r>
              <a:rPr lang="en-US" altLang="en-US" sz="1800" baseline="-25000" smtClean="0">
                <a:sym typeface="Symbol" panose="05050102010706020507" pitchFamily="18" charset="2"/>
              </a:rPr>
              <a:t>1 </a:t>
            </a:r>
            <a:r>
              <a:rPr lang="en-US" altLang="en-US" sz="1800" smtClean="0">
                <a:sym typeface="Symbol" panose="05050102010706020507" pitchFamily="18" charset="2"/>
              </a:rPr>
              <a:t> </a:t>
            </a:r>
            <a:r>
              <a:rPr lang="en-US" altLang="en-US" sz="1800" baseline="-25000" smtClean="0">
                <a:sym typeface="Symbol" panose="05050102010706020507" pitchFamily="18" charset="2"/>
              </a:rPr>
              <a:t>2 </a:t>
            </a:r>
            <a:r>
              <a:rPr lang="en-US" altLang="en-US" sz="1800" smtClean="0">
                <a:sym typeface="Symbol" panose="05050102010706020507" pitchFamily="18" charset="2"/>
              </a:rPr>
              <a:t> ...  </a:t>
            </a:r>
            <a:r>
              <a:rPr lang="en-US" altLang="en-US" sz="1800" baseline="-25000" smtClean="0">
                <a:sym typeface="Symbol" panose="05050102010706020507" pitchFamily="18" charset="2"/>
              </a:rPr>
              <a:t>n 	</a:t>
            </a:r>
            <a:r>
              <a:rPr lang="en-US" altLang="en-US" sz="1600" smtClean="0">
                <a:sym typeface="Symbol" panose="05050102010706020507" pitchFamily="18" charset="2"/>
              </a:rPr>
              <a:t>(</a:t>
            </a:r>
            <a:r>
              <a:rPr lang="en-US" altLang="en-US" sz="1600" baseline="-25000" smtClean="0">
                <a:sym typeface="Symbol" panose="05050102010706020507" pitchFamily="18" charset="2"/>
              </a:rPr>
              <a:t>n  </a:t>
            </a:r>
            <a:r>
              <a:rPr lang="en-US" altLang="en-US" sz="1600" smtClean="0">
                <a:sym typeface="Symbol" panose="05050102010706020507" pitchFamily="18" charset="2"/>
              </a:rPr>
              <a:t>derives from </a:t>
            </a:r>
            <a:r>
              <a:rPr lang="en-US" altLang="en-US" sz="1600" baseline="-25000" smtClean="0">
                <a:sym typeface="Symbol" panose="05050102010706020507" pitchFamily="18" charset="2"/>
              </a:rPr>
              <a:t>1  </a:t>
            </a:r>
            <a:r>
              <a:rPr lang="en-US" altLang="en-US" sz="1600" smtClean="0">
                <a:sym typeface="Symbol" panose="05050102010706020507" pitchFamily="18" charset="2"/>
              </a:rPr>
              <a:t> or   </a:t>
            </a:r>
            <a:r>
              <a:rPr lang="en-US" altLang="en-US" sz="1600" baseline="-25000" smtClean="0">
                <a:sym typeface="Symbol" panose="05050102010706020507" pitchFamily="18" charset="2"/>
              </a:rPr>
              <a:t>1 </a:t>
            </a:r>
            <a:r>
              <a:rPr lang="en-US" altLang="en-US" sz="1600" smtClean="0">
                <a:sym typeface="Symbol" panose="05050102010706020507" pitchFamily="18" charset="2"/>
              </a:rPr>
              <a:t>derives </a:t>
            </a:r>
            <a:r>
              <a:rPr lang="en-US" altLang="en-US" sz="1600" baseline="-25000" smtClean="0">
                <a:sym typeface="Symbol" panose="05050102010706020507" pitchFamily="18" charset="2"/>
              </a:rPr>
              <a:t>n </a:t>
            </a:r>
            <a:r>
              <a:rPr lang="en-US" altLang="en-US" sz="1600" smtClean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ym typeface="Symbol" panose="05050102010706020507" pitchFamily="18" charset="2"/>
              </a:rPr>
              <a:t>	 	: derives in one step</a:t>
            </a:r>
            <a:endParaRPr lang="en-US" altLang="en-US" sz="8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ym typeface="Symbol" panose="05050102010706020507" pitchFamily="18" charset="2"/>
              </a:rPr>
              <a:t>		: derives in zero or more steps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ym typeface="Symbol" panose="05050102010706020507" pitchFamily="18" charset="2"/>
              </a:rPr>
              <a:t>		: derives in one or more steps</a:t>
            </a:r>
            <a:endParaRPr lang="en-US" altLang="en-US" sz="16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08C7BE-3ED5-40A7-87F7-F6991912FBC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03263" y="5334000"/>
            <a:ext cx="331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03263" y="5562600"/>
            <a:ext cx="331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31754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3174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175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81D758-7551-41ED-A600-A0B7E91B5EF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5410200" y="1828800"/>
          <a:ext cx="2209800" cy="369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3" imgW="660400" imgH="1104900" progId="Equation.3">
                  <p:embed/>
                </p:oleObj>
              </mc:Choice>
              <mc:Fallback>
                <p:oleObj name="Equation" r:id="rId3" imgW="660400" imgH="1104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2209800" cy="369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762000" y="2895600"/>
            <a:ext cx="189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Grammar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5181600" y="1066800"/>
            <a:ext cx="2347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Derivations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12800" y="3687763"/>
          <a:ext cx="16986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5" imgW="507780" imgH="342751" progId="Equation.3">
                  <p:embed/>
                </p:oleObj>
              </mc:Choice>
              <mc:Fallback>
                <p:oleObj name="Equation" r:id="rId5" imgW="507780" imgH="342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687763"/>
                        <a:ext cx="16986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3277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277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210E62-6750-40D9-B5CC-344E67A9973B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2773" name="Object 8"/>
          <p:cNvGraphicFramePr>
            <a:graphicFrameLocks noChangeAspect="1"/>
          </p:cNvGraphicFramePr>
          <p:nvPr/>
        </p:nvGraphicFramePr>
        <p:xfrm>
          <a:off x="4114800" y="1676400"/>
          <a:ext cx="4699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3" imgW="4699000" imgH="2819400" progId="Equation.3">
                  <p:embed/>
                </p:oleObj>
              </mc:Choice>
              <mc:Fallback>
                <p:oleObj name="Equation" r:id="rId3" imgW="4699000" imgH="281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46990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228600" y="990600"/>
            <a:ext cx="189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Grammar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32776" name="Text Box 13"/>
          <p:cNvSpPr txBox="1">
            <a:spLocks noChangeArrowheads="1"/>
          </p:cNvSpPr>
          <p:nvPr/>
        </p:nvSpPr>
        <p:spPr bwMode="auto">
          <a:xfrm>
            <a:off x="5181600" y="1066800"/>
            <a:ext cx="2347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Derivations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3400" y="1779588"/>
          <a:ext cx="19542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5" imgW="583947" imgH="406224" progId="Equation.3">
                  <p:embed/>
                </p:oleObj>
              </mc:Choice>
              <mc:Fallback>
                <p:oleObj name="Equation" r:id="rId5" imgW="583947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79588"/>
                        <a:ext cx="1954213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Another Grammar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Grammar      :</a:t>
            </a:r>
          </a:p>
        </p:txBody>
      </p:sp>
      <p:sp>
        <p:nvSpPr>
          <p:cNvPr id="33802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3379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37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F93DEA-4F9A-4EE7-8D0F-85CD2743183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3799" name="Object 4"/>
          <p:cNvGraphicFramePr>
            <a:graphicFrameLocks noChangeAspect="1"/>
          </p:cNvGraphicFramePr>
          <p:nvPr/>
        </p:nvGraphicFramePr>
        <p:xfrm>
          <a:off x="4724400" y="1676400"/>
          <a:ext cx="2038350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3" imgW="609336" imgH="634725" progId="Equation.3">
                  <p:embed/>
                </p:oleObj>
              </mc:Choice>
              <mc:Fallback>
                <p:oleObj name="Equation" r:id="rId3" imgW="609336" imgH="634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2038350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5"/>
          <p:cNvSpPr txBox="1">
            <a:spLocks noChangeArrowheads="1"/>
          </p:cNvSpPr>
          <p:nvPr/>
        </p:nvSpPr>
        <p:spPr bwMode="auto">
          <a:xfrm>
            <a:off x="228600" y="3810000"/>
            <a:ext cx="247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Derivations:</a:t>
            </a:r>
          </a:p>
        </p:txBody>
      </p:sp>
      <p:graphicFrame>
        <p:nvGraphicFramePr>
          <p:cNvPr id="33801" name="Object 6"/>
          <p:cNvGraphicFramePr>
            <a:graphicFrameLocks noChangeAspect="1"/>
          </p:cNvGraphicFramePr>
          <p:nvPr/>
        </p:nvGraphicFramePr>
        <p:xfrm>
          <a:off x="990600" y="4419600"/>
          <a:ext cx="69215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5" imgW="6921500" imgH="1955800" progId="Equation.3">
                  <p:embed/>
                </p:oleObj>
              </mc:Choice>
              <mc:Fallback>
                <p:oleObj name="Equation" r:id="rId5" imgW="6921500" imgH="195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69215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501900" y="1676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7" imgW="393529" imgH="418918" progId="Equation.3">
                  <p:embed/>
                </p:oleObj>
              </mc:Choice>
              <mc:Fallback>
                <p:oleObj name="Equation" r:id="rId7" imgW="393529" imgH="418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6764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543800" cy="1449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Derivations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34824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3482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482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D353B5-5CC1-40A0-8DD0-B489390AE91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4823" name="Object 1028"/>
          <p:cNvGraphicFramePr>
            <a:graphicFrameLocks noChangeAspect="1"/>
          </p:cNvGraphicFramePr>
          <p:nvPr/>
        </p:nvGraphicFramePr>
        <p:xfrm>
          <a:off x="381000" y="1905000"/>
          <a:ext cx="85232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3" imgW="8521700" imgH="1295400" progId="Equation.3">
                  <p:embed/>
                </p:oleObj>
              </mc:Choice>
              <mc:Fallback>
                <p:oleObj name="Equation" r:id="rId3" imgW="8521700" imgH="12954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85232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29"/>
          <p:cNvGraphicFramePr>
            <a:graphicFrameLocks noChangeAspect="1"/>
          </p:cNvGraphicFramePr>
          <p:nvPr/>
        </p:nvGraphicFramePr>
        <p:xfrm>
          <a:off x="406400" y="3098800"/>
          <a:ext cx="42291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5" imgW="4229100" imgH="3225800" progId="Equation.3">
                  <p:embed/>
                </p:oleObj>
              </mc:Choice>
              <mc:Fallback>
                <p:oleObj name="Equation" r:id="rId5" imgW="4229100" imgH="32258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098800"/>
                        <a:ext cx="4229100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817640" y="4786200"/>
              <a:ext cx="905400" cy="579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8280" y="4776840"/>
                <a:ext cx="924120" cy="59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 of a Grammar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a grammar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with start variable      : </a:t>
            </a:r>
          </a:p>
        </p:txBody>
      </p:sp>
      <p:sp>
        <p:nvSpPr>
          <p:cNvPr id="35851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3584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584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897A7D-054A-42F6-B34C-CEEFAD3F3A6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5847" name="Object 4"/>
          <p:cNvGraphicFramePr>
            <a:graphicFrameLocks noChangeAspect="1"/>
          </p:cNvGraphicFramePr>
          <p:nvPr/>
        </p:nvGraphicFramePr>
        <p:xfrm>
          <a:off x="3732213" y="1801813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4" imgW="393529" imgH="418918" progId="Equation.3">
                  <p:embed/>
                </p:oleObj>
              </mc:Choice>
              <mc:Fallback>
                <p:oleObj name="Equation" r:id="rId4" imgW="393529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1801813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5"/>
          <p:cNvGraphicFramePr>
            <a:graphicFrameLocks noChangeAspect="1"/>
          </p:cNvGraphicFramePr>
          <p:nvPr/>
        </p:nvGraphicFramePr>
        <p:xfrm>
          <a:off x="4243388" y="2903538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6" imgW="330200" imgH="419100" progId="Equation.3">
                  <p:embed/>
                </p:oleObj>
              </mc:Choice>
              <mc:Fallback>
                <p:oleObj name="Equation" r:id="rId6" imgW="3302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2903538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6"/>
          <p:cNvGraphicFramePr>
            <a:graphicFrameLocks noChangeAspect="1"/>
          </p:cNvGraphicFramePr>
          <p:nvPr/>
        </p:nvGraphicFramePr>
        <p:xfrm>
          <a:off x="2362200" y="3505200"/>
          <a:ext cx="4216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8" imgW="4216400" imgH="990600" progId="Equation.3">
                  <p:embed/>
                </p:oleObj>
              </mc:Choice>
              <mc:Fallback>
                <p:oleObj name="Equation" r:id="rId8" imgW="4216400" imgH="990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05200"/>
                        <a:ext cx="4216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 Box 7"/>
          <p:cNvSpPr txBox="1">
            <a:spLocks noChangeArrowheads="1"/>
          </p:cNvSpPr>
          <p:nvPr/>
        </p:nvSpPr>
        <p:spPr bwMode="auto">
          <a:xfrm>
            <a:off x="2819400" y="5715000"/>
            <a:ext cx="3832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String of terminals</a:t>
            </a:r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 flipV="1">
            <a:off x="4267200" y="44958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543800" cy="4022725"/>
          </a:xfrm>
        </p:spPr>
        <p:txBody>
          <a:bodyPr/>
          <a:lstStyle/>
          <a:p>
            <a:pPr eaLnBrk="1" hangingPunct="1"/>
            <a:r>
              <a:rPr lang="en-US" altLang="en-US" smtClean="0"/>
              <a:t>For grammar    :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6876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3789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789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142EC9-900A-47AD-BC5D-3F6286D9072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7895" name="Object 4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3" imgW="228600" imgH="520700" progId="Equation.3">
                  <p:embed/>
                </p:oleObj>
              </mc:Choice>
              <mc:Fallback>
                <p:oleObj name="Equation" r:id="rId3" imgW="228600" imgH="52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6"/>
          <p:cNvGraphicFramePr>
            <a:graphicFrameLocks noChangeAspect="1"/>
          </p:cNvGraphicFramePr>
          <p:nvPr/>
        </p:nvGraphicFramePr>
        <p:xfrm>
          <a:off x="2438400" y="3886200"/>
          <a:ext cx="4724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5" imgW="4724400" imgH="723900" progId="Equation.3">
                  <p:embed/>
                </p:oleObj>
              </mc:Choice>
              <mc:Fallback>
                <p:oleObj name="Equation" r:id="rId5" imgW="4724400" imgH="723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47244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7"/>
          <p:cNvSpPr txBox="1">
            <a:spLocks noChangeArrowheads="1"/>
          </p:cNvSpPr>
          <p:nvPr/>
        </p:nvSpPr>
        <p:spPr bwMode="auto">
          <a:xfrm>
            <a:off x="838200" y="5334000"/>
            <a:ext cx="2081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     Since:</a:t>
            </a:r>
          </a:p>
        </p:txBody>
      </p:sp>
      <p:graphicFrame>
        <p:nvGraphicFramePr>
          <p:cNvPr id="37898" name="Object 8"/>
          <p:cNvGraphicFramePr>
            <a:graphicFrameLocks noChangeAspect="1"/>
          </p:cNvGraphicFramePr>
          <p:nvPr/>
        </p:nvGraphicFramePr>
        <p:xfrm>
          <a:off x="3200400" y="4953000"/>
          <a:ext cx="21590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7" imgW="2159000" imgH="876300" progId="Equation.3">
                  <p:embed/>
                </p:oleObj>
              </mc:Choice>
              <mc:Fallback>
                <p:oleObj name="Equation" r:id="rId7" imgW="2159000" imgH="876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53000"/>
                        <a:ext cx="21590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9"/>
          <p:cNvGraphicFramePr>
            <a:graphicFrameLocks noChangeAspect="1"/>
          </p:cNvGraphicFramePr>
          <p:nvPr/>
        </p:nvGraphicFramePr>
        <p:xfrm>
          <a:off x="3124200" y="1292225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9" imgW="393529" imgH="418918" progId="Equation.3">
                  <p:embed/>
                </p:oleObj>
              </mc:Choice>
              <mc:Fallback>
                <p:oleObj name="Equation" r:id="rId9" imgW="393529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2225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4"/>
          <p:cNvGraphicFramePr>
            <a:graphicFrameLocks noChangeAspect="1"/>
          </p:cNvGraphicFramePr>
          <p:nvPr/>
        </p:nvGraphicFramePr>
        <p:xfrm>
          <a:off x="3814763" y="1244600"/>
          <a:ext cx="174307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11" imgW="520474" imgH="545863" progId="Equation.3">
                  <p:embed/>
                </p:oleObj>
              </mc:Choice>
              <mc:Fallback>
                <p:oleObj name="Equation" r:id="rId11" imgW="520474" imgH="54586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1244600"/>
                        <a:ext cx="1743075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role of parser</a:t>
            </a:r>
          </a:p>
        </p:txBody>
      </p:sp>
      <p:sp>
        <p:nvSpPr>
          <p:cNvPr id="11286" name="Date Placeholder 10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7173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A777E2-BA98-4C5A-8F7E-18AEDADDE65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90600" y="274320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Lexical Analyzer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05200" y="27432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Parser</a:t>
            </a:r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-152400" y="3200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14600" y="2971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2514600" y="3429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9" name="TextBox 12"/>
          <p:cNvSpPr txBox="1">
            <a:spLocks noChangeArrowheads="1"/>
          </p:cNvSpPr>
          <p:nvPr/>
        </p:nvSpPr>
        <p:spPr bwMode="auto">
          <a:xfrm>
            <a:off x="0" y="2819400"/>
            <a:ext cx="1052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Source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program</a:t>
            </a:r>
          </a:p>
        </p:txBody>
      </p:sp>
      <p:sp>
        <p:nvSpPr>
          <p:cNvPr id="7180" name="TextBox 13"/>
          <p:cNvSpPr txBox="1">
            <a:spLocks noChangeArrowheads="1"/>
          </p:cNvSpPr>
          <p:nvPr/>
        </p:nvSpPr>
        <p:spPr bwMode="auto">
          <a:xfrm>
            <a:off x="2667000" y="2590800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token</a:t>
            </a:r>
          </a:p>
        </p:txBody>
      </p: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2514600" y="3409950"/>
            <a:ext cx="995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getNext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Token</a:t>
            </a:r>
          </a:p>
        </p:txBody>
      </p:sp>
      <p:cxnSp>
        <p:nvCxnSpPr>
          <p:cNvPr id="19" name="Straight Arrow Connector 18"/>
          <p:cNvCxnSpPr>
            <a:stCxn id="4" idx="2"/>
          </p:cNvCxnSpPr>
          <p:nvPr/>
        </p:nvCxnSpPr>
        <p:spPr>
          <a:xfrm rot="16200000" flipH="1">
            <a:off x="2209800" y="3200400"/>
            <a:ext cx="129540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771107" y="4306094"/>
            <a:ext cx="12954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581400" y="4987925"/>
            <a:ext cx="1752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Symbol</a:t>
            </a:r>
          </a:p>
          <a:p>
            <a:pPr algn="ctr" eaLnBrk="1" hangingPunct="1">
              <a:defRPr/>
            </a:pPr>
            <a:r>
              <a:rPr lang="en-US" dirty="0"/>
              <a:t>table</a:t>
            </a:r>
          </a:p>
        </p:txBody>
      </p:sp>
      <p:cxnSp>
        <p:nvCxnSpPr>
          <p:cNvPr id="26" name="Straight Arrow Connector 25"/>
          <p:cNvCxnSpPr>
            <a:stCxn id="5" idx="3"/>
            <a:endCxn id="33" idx="1"/>
          </p:cNvCxnSpPr>
          <p:nvPr/>
        </p:nvCxnSpPr>
        <p:spPr>
          <a:xfrm>
            <a:off x="4876800" y="3200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6" name="TextBox 13"/>
          <p:cNvSpPr txBox="1">
            <a:spLocks noChangeArrowheads="1"/>
          </p:cNvSpPr>
          <p:nvPr/>
        </p:nvSpPr>
        <p:spPr bwMode="auto">
          <a:xfrm>
            <a:off x="4800600" y="2819400"/>
            <a:ext cx="1185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Parse tree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943600" y="2743200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Rest of Front End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543800" y="3200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13"/>
          <p:cNvSpPr txBox="1">
            <a:spLocks noChangeArrowheads="1"/>
          </p:cNvSpPr>
          <p:nvPr/>
        </p:nvSpPr>
        <p:spPr bwMode="auto">
          <a:xfrm>
            <a:off x="7543800" y="2819400"/>
            <a:ext cx="1633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Intermediate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representation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rot="10800000" flipV="1">
            <a:off x="5181600" y="3657600"/>
            <a:ext cx="1449388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Convenient Notation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37900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3891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891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D903AA-865B-42B0-859C-807C94E0899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8919" name="Object 4"/>
          <p:cNvGraphicFramePr>
            <a:graphicFrameLocks noChangeAspect="1"/>
          </p:cNvGraphicFramePr>
          <p:nvPr/>
        </p:nvGraphicFramePr>
        <p:xfrm>
          <a:off x="1681163" y="1600200"/>
          <a:ext cx="18097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3" imgW="609336" imgH="406224" progId="Equation.3">
                  <p:embed/>
                </p:oleObj>
              </mc:Choice>
              <mc:Fallback>
                <p:oleObj name="Equation" r:id="rId3" imgW="609336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1600200"/>
                        <a:ext cx="18097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5"/>
          <p:cNvGraphicFramePr>
            <a:graphicFrameLocks noChangeAspect="1"/>
          </p:cNvGraphicFramePr>
          <p:nvPr/>
        </p:nvGraphicFramePr>
        <p:xfrm>
          <a:off x="5238750" y="1944688"/>
          <a:ext cx="19907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5" imgW="774364" imgH="203112" progId="Equation.3">
                  <p:embed/>
                </p:oleObj>
              </mc:Choice>
              <mc:Fallback>
                <p:oleObj name="Equation" r:id="rId5" imgW="774364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1944688"/>
                        <a:ext cx="19907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6"/>
          <p:cNvGraphicFramePr>
            <a:graphicFrameLocks noChangeAspect="1"/>
          </p:cNvGraphicFramePr>
          <p:nvPr/>
        </p:nvGraphicFramePr>
        <p:xfrm>
          <a:off x="533400" y="4724400"/>
          <a:ext cx="2984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7" imgW="2984500" imgH="1422400" progId="Equation.3">
                  <p:embed/>
                </p:oleObj>
              </mc:Choice>
              <mc:Fallback>
                <p:oleObj name="Equation" r:id="rId7" imgW="2984500" imgH="142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4400"/>
                        <a:ext cx="29845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AutoShape 7"/>
          <p:cNvSpPr>
            <a:spLocks noChangeArrowheads="1"/>
          </p:cNvSpPr>
          <p:nvPr/>
        </p:nvSpPr>
        <p:spPr bwMode="auto">
          <a:xfrm>
            <a:off x="4038600" y="1981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8923" name="AutoShape 8"/>
          <p:cNvSpPr>
            <a:spLocks noChangeArrowheads="1"/>
          </p:cNvSpPr>
          <p:nvPr/>
        </p:nvSpPr>
        <p:spPr bwMode="auto">
          <a:xfrm>
            <a:off x="4038600" y="5105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8924" name="Object 9"/>
          <p:cNvGraphicFramePr>
            <a:graphicFrameLocks noChangeAspect="1"/>
          </p:cNvGraphicFramePr>
          <p:nvPr/>
        </p:nvGraphicFramePr>
        <p:xfrm>
          <a:off x="5238750" y="5003800"/>
          <a:ext cx="3517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9" imgW="3517900" imgH="609600" progId="Equation.3">
                  <p:embed/>
                </p:oleObj>
              </mc:Choice>
              <mc:Fallback>
                <p:oleObj name="Equation" r:id="rId9" imgW="3517900" imgH="60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5003800"/>
                        <a:ext cx="3517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Linear Grammars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Grammars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Grammars with at most one variable at the right side of a production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Examples: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                  </a:t>
            </a:r>
          </a:p>
        </p:txBody>
      </p:sp>
      <p:sp>
        <p:nvSpPr>
          <p:cNvPr id="39944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4096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096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595332-D9E1-4918-BD80-67753364AAA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40967" name="Object 4"/>
          <p:cNvGraphicFramePr>
            <a:graphicFrameLocks noChangeAspect="1"/>
          </p:cNvGraphicFramePr>
          <p:nvPr/>
        </p:nvGraphicFramePr>
        <p:xfrm>
          <a:off x="6019800" y="4114800"/>
          <a:ext cx="203835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3" imgW="609336" imgH="634725" progId="Equation.3">
                  <p:embed/>
                </p:oleObj>
              </mc:Choice>
              <mc:Fallback>
                <p:oleObj name="Equation" r:id="rId3" imgW="609336" imgH="634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14800"/>
                        <a:ext cx="203835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4"/>
          <p:cNvGraphicFramePr>
            <a:graphicFrameLocks noChangeAspect="1"/>
          </p:cNvGraphicFramePr>
          <p:nvPr/>
        </p:nvGraphicFramePr>
        <p:xfrm>
          <a:off x="2971800" y="4572000"/>
          <a:ext cx="19542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5" imgW="583947" imgH="406224" progId="Equation.3">
                  <p:embed/>
                </p:oleObj>
              </mc:Choice>
              <mc:Fallback>
                <p:oleObj name="Equation" r:id="rId5" imgW="583947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1954213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Non-Linear Grammar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40974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4198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199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936531-6646-4172-860E-71B8B1D2141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41991" name="Object 4"/>
          <p:cNvGraphicFramePr>
            <a:graphicFrameLocks noChangeAspect="1"/>
          </p:cNvGraphicFramePr>
          <p:nvPr/>
        </p:nvGraphicFramePr>
        <p:xfrm>
          <a:off x="3352800" y="1371600"/>
          <a:ext cx="1803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3" imgW="1803400" imgH="2717800" progId="Equation.3">
                  <p:embed/>
                </p:oleObj>
              </mc:Choice>
              <mc:Fallback>
                <p:oleObj name="Equation" r:id="rId3" imgW="1803400" imgH="271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371600"/>
                        <a:ext cx="1803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5"/>
          <p:cNvSpPr txBox="1">
            <a:spLocks noChangeArrowheads="1"/>
          </p:cNvSpPr>
          <p:nvPr/>
        </p:nvSpPr>
        <p:spPr bwMode="auto">
          <a:xfrm>
            <a:off x="381000" y="2209800"/>
            <a:ext cx="2754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Grammar      :</a:t>
            </a:r>
          </a:p>
        </p:txBody>
      </p:sp>
      <p:graphicFrame>
        <p:nvGraphicFramePr>
          <p:cNvPr id="41993" name="Object 6"/>
          <p:cNvGraphicFramePr>
            <a:graphicFrameLocks noChangeAspect="1"/>
          </p:cNvGraphicFramePr>
          <p:nvPr/>
        </p:nvGraphicFramePr>
        <p:xfrm>
          <a:off x="2057400" y="2289175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5" imgW="393529" imgH="418918" progId="Equation.3">
                  <p:embed/>
                </p:oleObj>
              </mc:Choice>
              <mc:Fallback>
                <p:oleObj name="Equation" r:id="rId5" imgW="393529" imgH="4189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89175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7"/>
          <p:cNvGraphicFramePr>
            <a:graphicFrameLocks noChangeAspect="1"/>
          </p:cNvGraphicFramePr>
          <p:nvPr/>
        </p:nvGraphicFramePr>
        <p:xfrm>
          <a:off x="1524000" y="4953000"/>
          <a:ext cx="57546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7" imgW="5753100" imgH="584200" progId="Equation.3">
                  <p:embed/>
                </p:oleObj>
              </mc:Choice>
              <mc:Fallback>
                <p:oleObj name="Equation" r:id="rId7" imgW="5753100" imgH="58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53000"/>
                        <a:ext cx="57546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Line 8"/>
          <p:cNvSpPr>
            <a:spLocks noChangeShapeType="1"/>
          </p:cNvSpPr>
          <p:nvPr/>
        </p:nvSpPr>
        <p:spPr bwMode="auto">
          <a:xfrm flipV="1">
            <a:off x="2684463" y="5410200"/>
            <a:ext cx="165893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Text Box 9"/>
          <p:cNvSpPr txBox="1">
            <a:spLocks noChangeArrowheads="1"/>
          </p:cNvSpPr>
          <p:nvPr/>
        </p:nvSpPr>
        <p:spPr bwMode="auto">
          <a:xfrm>
            <a:off x="457200" y="5715000"/>
            <a:ext cx="4548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Number of      in string</a:t>
            </a:r>
          </a:p>
        </p:txBody>
      </p:sp>
      <p:graphicFrame>
        <p:nvGraphicFramePr>
          <p:cNvPr id="41997" name="Object 10"/>
          <p:cNvGraphicFramePr>
            <a:graphicFrameLocks noChangeAspect="1"/>
          </p:cNvGraphicFramePr>
          <p:nvPr/>
        </p:nvGraphicFramePr>
        <p:xfrm>
          <a:off x="2392363" y="58674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58674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1"/>
          <p:cNvGraphicFramePr>
            <a:graphicFrameLocks noChangeAspect="1"/>
          </p:cNvGraphicFramePr>
          <p:nvPr/>
        </p:nvGraphicFramePr>
        <p:xfrm>
          <a:off x="4194175" y="5780088"/>
          <a:ext cx="330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11" imgW="139518" imgH="126835" progId="Equation.3">
                  <p:embed/>
                </p:oleObj>
              </mc:Choice>
              <mc:Fallback>
                <p:oleObj name="Equation" r:id="rId11" imgW="139518" imgH="1268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5780088"/>
                        <a:ext cx="330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Another Linear Grammar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endParaRPr lang="en-US" altLang="en-US" sz="2800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 smtClean="0"/>
              <a:t>Grammar       : </a:t>
            </a:r>
          </a:p>
        </p:txBody>
      </p:sp>
      <p:sp>
        <p:nvSpPr>
          <p:cNvPr id="41993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4301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301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CC9B00-1AE2-414B-94B1-8067DFA0105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43015" name="Object 4"/>
          <p:cNvGraphicFramePr>
            <a:graphicFrameLocks noChangeAspect="1"/>
          </p:cNvGraphicFramePr>
          <p:nvPr/>
        </p:nvGraphicFramePr>
        <p:xfrm>
          <a:off x="3429000" y="2209800"/>
          <a:ext cx="1765300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3" imgW="698197" imgH="634725" progId="Equation.3">
                  <p:embed/>
                </p:oleObj>
              </mc:Choice>
              <mc:Fallback>
                <p:oleObj name="Equation" r:id="rId3" imgW="698197" imgH="634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09800"/>
                        <a:ext cx="1765300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5"/>
          <p:cNvGraphicFramePr>
            <a:graphicFrameLocks noChangeAspect="1"/>
          </p:cNvGraphicFramePr>
          <p:nvPr/>
        </p:nvGraphicFramePr>
        <p:xfrm>
          <a:off x="1981200" y="4191000"/>
          <a:ext cx="42418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5" imgW="4241800" imgH="711200" progId="Equation.3">
                  <p:embed/>
                </p:oleObj>
              </mc:Choice>
              <mc:Fallback>
                <p:oleObj name="Equation" r:id="rId5" imgW="42418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42418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6"/>
          <p:cNvGraphicFramePr>
            <a:graphicFrameLocks noChangeAspect="1"/>
          </p:cNvGraphicFramePr>
          <p:nvPr/>
        </p:nvGraphicFramePr>
        <p:xfrm>
          <a:off x="2362200" y="2438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7" imgW="393529" imgH="418918" progId="Equation.3">
                  <p:embed/>
                </p:oleObj>
              </mc:Choice>
              <mc:Fallback>
                <p:oleObj name="Equation" r:id="rId7" imgW="393529" imgH="4189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384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Right-Linear Grammars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 productions have form: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Example: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3020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4403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40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BA1A96-5112-41A9-97DF-BD81FB31BF4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44039" name="Object 4"/>
          <p:cNvGraphicFramePr>
            <a:graphicFrameLocks noChangeAspect="1"/>
          </p:cNvGraphicFramePr>
          <p:nvPr/>
        </p:nvGraphicFramePr>
        <p:xfrm>
          <a:off x="5638800" y="19812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3" imgW="1638300" imgH="419100" progId="Equation.3">
                  <p:embed/>
                </p:oleObj>
              </mc:Choice>
              <mc:Fallback>
                <p:oleObj name="Equation" r:id="rId3" imgW="1638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981200"/>
                        <a:ext cx="163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5"/>
          <p:cNvGraphicFramePr>
            <a:graphicFrameLocks noChangeAspect="1"/>
          </p:cNvGraphicFramePr>
          <p:nvPr/>
        </p:nvGraphicFramePr>
        <p:xfrm>
          <a:off x="5867400" y="32766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5" imgW="1333500" imgH="419100" progId="Equation.3">
                  <p:embed/>
                </p:oleObj>
              </mc:Choice>
              <mc:Fallback>
                <p:oleObj name="Equation" r:id="rId5" imgW="13335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7660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6"/>
          <p:cNvSpPr txBox="1">
            <a:spLocks noChangeArrowheads="1"/>
          </p:cNvSpPr>
          <p:nvPr/>
        </p:nvSpPr>
        <p:spPr bwMode="auto">
          <a:xfrm>
            <a:off x="6096000" y="2438400"/>
            <a:ext cx="593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or</a:t>
            </a:r>
          </a:p>
        </p:txBody>
      </p:sp>
      <p:graphicFrame>
        <p:nvGraphicFramePr>
          <p:cNvPr id="44042" name="Object 7"/>
          <p:cNvGraphicFramePr>
            <a:graphicFrameLocks noChangeAspect="1"/>
          </p:cNvGraphicFramePr>
          <p:nvPr/>
        </p:nvGraphicFramePr>
        <p:xfrm>
          <a:off x="2438400" y="3886200"/>
          <a:ext cx="1854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7" imgW="1854200" imgH="1193800" progId="Equation.3">
                  <p:embed/>
                </p:oleObj>
              </mc:Choice>
              <mc:Fallback>
                <p:oleObj name="Equation" r:id="rId7" imgW="1854200" imgH="119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1854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Line 8"/>
          <p:cNvSpPr>
            <a:spLocks noChangeShapeType="1"/>
          </p:cNvSpPr>
          <p:nvPr/>
        </p:nvSpPr>
        <p:spPr bwMode="auto">
          <a:xfrm flipH="1" flipV="1">
            <a:off x="6400800" y="3657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Text Box 9"/>
          <p:cNvSpPr txBox="1">
            <a:spLocks noChangeArrowheads="1"/>
          </p:cNvSpPr>
          <p:nvPr/>
        </p:nvSpPr>
        <p:spPr bwMode="auto">
          <a:xfrm>
            <a:off x="6019800" y="4572000"/>
            <a:ext cx="19780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string of 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terminals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Left-Linear Grammars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 productions have form: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Example:</a:t>
            </a:r>
          </a:p>
        </p:txBody>
      </p:sp>
      <p:sp>
        <p:nvSpPr>
          <p:cNvPr id="44044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4506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506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DB55C8-10BF-4015-82F6-36FD841DA44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45063" name="Object 1028"/>
          <p:cNvGraphicFramePr>
            <a:graphicFrameLocks noChangeAspect="1"/>
          </p:cNvGraphicFramePr>
          <p:nvPr/>
        </p:nvGraphicFramePr>
        <p:xfrm>
          <a:off x="5486400" y="16764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3" imgW="1638300" imgH="419100" progId="Equation.3">
                  <p:embed/>
                </p:oleObj>
              </mc:Choice>
              <mc:Fallback>
                <p:oleObj name="Equation" r:id="rId3" imgW="1638300" imgH="4191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76400"/>
                        <a:ext cx="163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1031"/>
          <p:cNvGraphicFramePr>
            <a:graphicFrameLocks noChangeAspect="1"/>
          </p:cNvGraphicFramePr>
          <p:nvPr/>
        </p:nvGraphicFramePr>
        <p:xfrm>
          <a:off x="2514600" y="3886200"/>
          <a:ext cx="2540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5" imgW="2540000" imgH="1955800" progId="Equation.3">
                  <p:embed/>
                </p:oleObj>
              </mc:Choice>
              <mc:Fallback>
                <p:oleObj name="Equation" r:id="rId5" imgW="2540000" imgH="19558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2540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1032"/>
          <p:cNvGraphicFramePr>
            <a:graphicFrameLocks noChangeAspect="1"/>
          </p:cNvGraphicFramePr>
          <p:nvPr/>
        </p:nvGraphicFramePr>
        <p:xfrm>
          <a:off x="5486400" y="33528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7" imgW="1333500" imgH="419100" progId="Equation.3">
                  <p:embed/>
                </p:oleObj>
              </mc:Choice>
              <mc:Fallback>
                <p:oleObj name="Equation" r:id="rId7" imgW="1333500" imgH="4191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280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1033"/>
          <p:cNvSpPr txBox="1">
            <a:spLocks noChangeArrowheads="1"/>
          </p:cNvSpPr>
          <p:nvPr/>
        </p:nvSpPr>
        <p:spPr bwMode="auto">
          <a:xfrm>
            <a:off x="5791200" y="2438400"/>
            <a:ext cx="593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or</a:t>
            </a:r>
          </a:p>
        </p:txBody>
      </p:sp>
      <p:sp>
        <p:nvSpPr>
          <p:cNvPr id="45067" name="Line 1034"/>
          <p:cNvSpPr>
            <a:spLocks noChangeShapeType="1"/>
          </p:cNvSpPr>
          <p:nvPr/>
        </p:nvSpPr>
        <p:spPr bwMode="auto">
          <a:xfrm flipH="1" flipV="1">
            <a:off x="6629400" y="3810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Text Box 1035"/>
          <p:cNvSpPr txBox="1">
            <a:spLocks noChangeArrowheads="1"/>
          </p:cNvSpPr>
          <p:nvPr/>
        </p:nvSpPr>
        <p:spPr bwMode="auto">
          <a:xfrm>
            <a:off x="6172200" y="4800600"/>
            <a:ext cx="19780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string of 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terminals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Regular Grammars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 Grammars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A </a:t>
            </a:r>
            <a:r>
              <a:rPr lang="en-US" altLang="en-US" smtClean="0">
                <a:solidFill>
                  <a:srgbClr val="FF0000"/>
                </a:solidFill>
              </a:rPr>
              <a:t>regular grammar</a:t>
            </a:r>
            <a:r>
              <a:rPr lang="en-US" altLang="en-US" smtClean="0">
                <a:solidFill>
                  <a:srgbClr val="FF3300"/>
                </a:solidFill>
              </a:rPr>
              <a:t> </a:t>
            </a:r>
            <a:r>
              <a:rPr lang="en-US" altLang="en-US" smtClean="0"/>
              <a:t>is any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right-linear or left-linear grammar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Examples: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6090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4710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711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6E23E3-12D0-48C2-A74E-A9969071904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47111" name="Object 4"/>
          <p:cNvGraphicFramePr>
            <a:graphicFrameLocks noChangeAspect="1"/>
          </p:cNvGraphicFramePr>
          <p:nvPr/>
        </p:nvGraphicFramePr>
        <p:xfrm>
          <a:off x="1752600" y="4343400"/>
          <a:ext cx="1854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3" imgW="1854200" imgH="1193800" progId="Equation.3">
                  <p:embed/>
                </p:oleObj>
              </mc:Choice>
              <mc:Fallback>
                <p:oleObj name="Equation" r:id="rId3" imgW="1854200" imgH="119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1854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6"/>
          <p:cNvGraphicFramePr>
            <a:graphicFrameLocks noChangeAspect="1"/>
          </p:cNvGraphicFramePr>
          <p:nvPr/>
        </p:nvGraphicFramePr>
        <p:xfrm>
          <a:off x="6134100" y="4267200"/>
          <a:ext cx="2540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5" imgW="2540000" imgH="1955800" progId="Equation.3">
                  <p:embed/>
                </p:oleObj>
              </mc:Choice>
              <mc:Fallback>
                <p:oleObj name="Equation" r:id="rId5" imgW="2540000" imgH="195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4267200"/>
                        <a:ext cx="2540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7"/>
          <p:cNvGraphicFramePr>
            <a:graphicFrameLocks noChangeAspect="1"/>
          </p:cNvGraphicFramePr>
          <p:nvPr/>
        </p:nvGraphicFramePr>
        <p:xfrm>
          <a:off x="2743200" y="3505200"/>
          <a:ext cx="49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7" imgW="495085" imgH="571252" progId="Equation.3">
                  <p:embed/>
                </p:oleObj>
              </mc:Choice>
              <mc:Fallback>
                <p:oleObj name="Equation" r:id="rId7" imgW="495085" imgH="57125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05200"/>
                        <a:ext cx="495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8"/>
          <p:cNvGraphicFramePr>
            <a:graphicFrameLocks noChangeAspect="1"/>
          </p:cNvGraphicFramePr>
          <p:nvPr/>
        </p:nvGraphicFramePr>
        <p:xfrm>
          <a:off x="6172200" y="3429000"/>
          <a:ext cx="57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9" imgW="571252" imgH="571252" progId="Equation.3">
                  <p:embed/>
                </p:oleObj>
              </mc:Choice>
              <mc:Fallback>
                <p:oleObj name="Equation" r:id="rId9" imgW="571252" imgH="57125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429000"/>
                        <a:ext cx="57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321675" cy="40227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Regular grammars generate regular languages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Examples:</a:t>
            </a:r>
          </a:p>
        </p:txBody>
      </p:sp>
      <p:sp>
        <p:nvSpPr>
          <p:cNvPr id="47116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4813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813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A28B0E-9325-4DD7-BC21-BA18E587216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48135" name="Object 4"/>
          <p:cNvGraphicFramePr>
            <a:graphicFrameLocks noChangeAspect="1"/>
          </p:cNvGraphicFramePr>
          <p:nvPr/>
        </p:nvGraphicFramePr>
        <p:xfrm>
          <a:off x="685800" y="4038600"/>
          <a:ext cx="1854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3" imgW="1854200" imgH="1193800" progId="Equation.3">
                  <p:embed/>
                </p:oleObj>
              </mc:Choice>
              <mc:Fallback>
                <p:oleObj name="Equation" r:id="rId3" imgW="1854200" imgH="119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1854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533400" y="5867400"/>
          <a:ext cx="32131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Equation" r:id="rId5" imgW="3213100" imgH="571500" progId="Equation.3">
                  <p:embed/>
                </p:oleObj>
              </mc:Choice>
              <mc:Fallback>
                <p:oleObj name="Equation" r:id="rId5" imgW="3213100" imgH="571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67400"/>
                        <a:ext cx="32131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10"/>
          <p:cNvGraphicFramePr>
            <a:graphicFrameLocks noChangeAspect="1"/>
          </p:cNvGraphicFramePr>
          <p:nvPr/>
        </p:nvGraphicFramePr>
        <p:xfrm>
          <a:off x="5257800" y="3276600"/>
          <a:ext cx="2540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Equation" r:id="rId7" imgW="2540000" imgH="1955800" progId="Equation.3">
                  <p:embed/>
                </p:oleObj>
              </mc:Choice>
              <mc:Fallback>
                <p:oleObj name="Equation" r:id="rId7" imgW="2540000" imgH="1955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76600"/>
                        <a:ext cx="2540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1"/>
          <p:cNvGraphicFramePr>
            <a:graphicFrameLocks noChangeAspect="1"/>
          </p:cNvGraphicFramePr>
          <p:nvPr/>
        </p:nvGraphicFramePr>
        <p:xfrm>
          <a:off x="5130800" y="5899150"/>
          <a:ext cx="3708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9" imgW="3708400" imgH="571500" progId="Equation.3">
                  <p:embed/>
                </p:oleObj>
              </mc:Choice>
              <mc:Fallback>
                <p:oleObj name="Equation" r:id="rId9" imgW="3708400" imgH="571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899150"/>
                        <a:ext cx="37084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2"/>
          <p:cNvGraphicFramePr>
            <a:graphicFrameLocks noChangeAspect="1"/>
          </p:cNvGraphicFramePr>
          <p:nvPr/>
        </p:nvGraphicFramePr>
        <p:xfrm>
          <a:off x="1125538" y="3508375"/>
          <a:ext cx="49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Equation" r:id="rId11" imgW="495085" imgH="571252" progId="Equation.3">
                  <p:embed/>
                </p:oleObj>
              </mc:Choice>
              <mc:Fallback>
                <p:oleObj name="Equation" r:id="rId11" imgW="495085" imgH="57125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3508375"/>
                        <a:ext cx="495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3"/>
          <p:cNvGraphicFramePr>
            <a:graphicFrameLocks noChangeAspect="1"/>
          </p:cNvGraphicFramePr>
          <p:nvPr/>
        </p:nvGraphicFramePr>
        <p:xfrm>
          <a:off x="5562600" y="2667000"/>
          <a:ext cx="57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Equation" r:id="rId13" imgW="571252" imgH="571252" progId="Equation.3">
                  <p:embed/>
                </p:oleObj>
              </mc:Choice>
              <mc:Fallback>
                <p:oleObj name="Equation" r:id="rId13" imgW="571252" imgH="57125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667000"/>
                        <a:ext cx="57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Parsers 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We categorize the parsers into two groups: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457200" indent="-4572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 smtClean="0"/>
              <a:t>Top-Down Parser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parse tree is created top to bottom, starting from the root.</a:t>
            </a:r>
          </a:p>
          <a:p>
            <a:pPr marL="457200" indent="-4572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 smtClean="0"/>
              <a:t>Bottom-Up Parser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parse is created bottom to top; starting from the leaves</a:t>
            </a:r>
          </a:p>
          <a:p>
            <a:pPr marL="457200" indent="-457200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457200" indent="-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Both top-down and bottom-up parsers scan the input from left to right (one symbol at a time). </a:t>
            </a:r>
          </a:p>
          <a:p>
            <a:pPr marL="457200" indent="-4572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Efficient top-down and bottom-up parsers can be implemented only for sub-classes of context-free grammars.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LL for top-down parsing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LR for bottom-up parsing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F3E96E-9DF3-4F9C-A537-2456908B60C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Regular Expression  </a:t>
            </a:r>
            <a:br>
              <a:rPr lang="en-US" dirty="0" smtClean="0"/>
            </a:br>
            <a:r>
              <a:rPr lang="en-US" dirty="0" smtClean="0"/>
              <a:t>Vs</a:t>
            </a:r>
            <a:br>
              <a:rPr lang="en-US" dirty="0" smtClean="0"/>
            </a:br>
            <a:r>
              <a:rPr lang="en-US" dirty="0" smtClean="0"/>
              <a:t> Context Free Grammar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BCBD8F-99C1-4166-878E-466B6CF6132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8390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Non-Context Free Language Constructs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839200" cy="4800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There are some language constructions in the programming languages which are not context-free. This means that, we cannot write a context-free grammar for these constructions.</a:t>
            </a:r>
          </a:p>
          <a:p>
            <a:pPr eaLnBrk="1" hangingPunct="1"/>
            <a:r>
              <a:rPr lang="en-US" altLang="en-US" sz="2800" smtClean="0"/>
              <a:t>L1 = { </a:t>
            </a:r>
            <a:r>
              <a:rPr lang="en-US" altLang="en-US" sz="2800" smtClean="0">
                <a:sym typeface="Symbol" panose="05050102010706020507" pitchFamily="18" charset="2"/>
              </a:rPr>
              <a:t>c |  is in (a|b)*}	is not context-free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	</a:t>
            </a:r>
            <a:r>
              <a:rPr lang="en-US" altLang="en-US" sz="2800" smtClean="0">
                <a:sym typeface="Wingdings" panose="05000000000000000000" pitchFamily="2" charset="2"/>
              </a:rPr>
              <a:t> 	</a:t>
            </a:r>
            <a:r>
              <a:rPr lang="en-US" altLang="en-US" sz="2000" smtClean="0">
                <a:sym typeface="Wingdings" panose="05000000000000000000" pitchFamily="2" charset="2"/>
              </a:rPr>
              <a:t>declaring an identifier and checking whether it is declared or not later. We cannot do this with a context-free language. We need semantic analyzer (which is not context-free).</a:t>
            </a:r>
          </a:p>
          <a:p>
            <a:pPr eaLnBrk="1" hangingPunct="1"/>
            <a:r>
              <a:rPr lang="en-US" altLang="en-US" sz="2800" smtClean="0"/>
              <a:t>L2 = {a</a:t>
            </a:r>
            <a:r>
              <a:rPr lang="en-US" altLang="en-US" sz="2800" baseline="30000" smtClean="0"/>
              <a:t>n</a:t>
            </a:r>
            <a:r>
              <a:rPr lang="en-US" altLang="en-US" sz="2800" smtClean="0"/>
              <a:t>b</a:t>
            </a:r>
            <a:r>
              <a:rPr lang="en-US" altLang="en-US" sz="2800" baseline="30000" smtClean="0"/>
              <a:t>m</a:t>
            </a:r>
            <a:r>
              <a:rPr lang="en-US" altLang="en-US" sz="2800" smtClean="0"/>
              <a:t>c</a:t>
            </a:r>
            <a:r>
              <a:rPr lang="en-US" altLang="en-US" sz="2800" baseline="30000" smtClean="0"/>
              <a:t>n</a:t>
            </a:r>
            <a:r>
              <a:rPr lang="en-US" altLang="en-US" sz="2800" smtClean="0"/>
              <a:t>d</a:t>
            </a:r>
            <a:r>
              <a:rPr lang="en-US" altLang="en-US" sz="2800" baseline="30000" smtClean="0"/>
              <a:t>m </a:t>
            </a:r>
            <a:r>
              <a:rPr lang="en-US" altLang="en-US" sz="2800" smtClean="0"/>
              <a:t>|  n</a:t>
            </a:r>
            <a:r>
              <a:rPr lang="en-US" altLang="en-US" sz="2800" smtClean="0">
                <a:sym typeface="Symbol" panose="05050102010706020507" pitchFamily="18" charset="2"/>
              </a:rPr>
              <a:t>1 and </a:t>
            </a:r>
            <a:r>
              <a:rPr lang="en-US" altLang="en-US" sz="2800" smtClean="0"/>
              <a:t>m</a:t>
            </a:r>
            <a:r>
              <a:rPr lang="en-US" altLang="en-US" sz="2800" smtClean="0">
                <a:sym typeface="Symbol" panose="05050102010706020507" pitchFamily="18" charset="2"/>
              </a:rPr>
              <a:t>1 }	is not context-free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ym typeface="Wingdings" panose="05000000000000000000" pitchFamily="2" charset="2"/>
              </a:rPr>
              <a:t>	  	</a:t>
            </a:r>
            <a:r>
              <a:rPr lang="en-US" altLang="en-US" sz="2000" smtClean="0">
                <a:sym typeface="Wingdings" panose="05000000000000000000" pitchFamily="2" charset="2"/>
              </a:rPr>
              <a:t>declaring two functions (one with n parameters, the other one with m parameters), and then calling them with actual parameters.</a:t>
            </a:r>
            <a:endParaRPr lang="en-US" altLang="en-US" sz="2000" baseline="30000" smtClean="0"/>
          </a:p>
          <a:p>
            <a:pPr eaLnBrk="1" hangingPunct="1"/>
            <a:endParaRPr lang="en-US" altLang="en-US" sz="2800" baseline="30000" smtClean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4A2891-8834-4324-9492-8E7146D5986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Derivation - Example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E</a:t>
            </a:r>
            <a:r>
              <a:rPr lang="en-US" dirty="0" smtClean="0"/>
              <a:t> </a:t>
            </a:r>
            <a:r>
              <a:rPr lang="en-US" sz="2000" dirty="0" smtClean="0">
                <a:sym typeface="Symbol" pitchFamily="18" charset="2"/>
              </a:rPr>
              <a:t> -E  -(E)  -(E+E)  -(</a:t>
            </a:r>
            <a:r>
              <a:rPr lang="en-US" sz="2000" dirty="0" err="1" smtClean="0">
                <a:sym typeface="Symbol" pitchFamily="18" charset="2"/>
              </a:rPr>
              <a:t>id+E</a:t>
            </a:r>
            <a:r>
              <a:rPr lang="en-US" sz="2000" dirty="0" smtClean="0">
                <a:sym typeface="Symbol" pitchFamily="18" charset="2"/>
              </a:rPr>
              <a:t>)  -(</a:t>
            </a:r>
            <a:r>
              <a:rPr lang="en-US" sz="2000" dirty="0" err="1" smtClean="0">
                <a:sym typeface="Symbol" pitchFamily="18" charset="2"/>
              </a:rPr>
              <a:t>id+id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sym typeface="Symbol" pitchFamily="18" charset="2"/>
              </a:rPr>
              <a:t>			OR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E</a:t>
            </a:r>
            <a:r>
              <a:rPr lang="en-US" dirty="0" smtClean="0"/>
              <a:t> </a:t>
            </a:r>
            <a:r>
              <a:rPr lang="en-US" sz="2000" dirty="0" smtClean="0">
                <a:sym typeface="Symbol" pitchFamily="18" charset="2"/>
              </a:rPr>
              <a:t> -E  -(E)  -(E+E)  -(</a:t>
            </a:r>
            <a:r>
              <a:rPr lang="en-US" sz="2000" dirty="0" err="1" smtClean="0">
                <a:sym typeface="Symbol" pitchFamily="18" charset="2"/>
              </a:rPr>
              <a:t>E+id</a:t>
            </a:r>
            <a:r>
              <a:rPr lang="en-US" sz="2000" dirty="0" smtClean="0">
                <a:sym typeface="Symbol" pitchFamily="18" charset="2"/>
              </a:rPr>
              <a:t>)  -(</a:t>
            </a:r>
            <a:r>
              <a:rPr lang="en-US" sz="2000" dirty="0" err="1" smtClean="0">
                <a:sym typeface="Symbol" pitchFamily="18" charset="2"/>
              </a:rPr>
              <a:t>id+id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dirty="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ym typeface="Symbol" pitchFamily="18" charset="2"/>
              </a:rPr>
              <a:t>At each derivation step, we can choose any of the non-terminal in the sentential form of G for the replacement.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ym typeface="Symbol" pitchFamily="18" charset="2"/>
              </a:rPr>
              <a:t>If we always choose the left-most non-terminal in each derivation step, this derivation is called as </a:t>
            </a:r>
            <a:r>
              <a:rPr lang="en-US" sz="2000" b="1" dirty="0" smtClean="0">
                <a:sym typeface="Symbol" pitchFamily="18" charset="2"/>
              </a:rPr>
              <a:t>left-most derivation</a:t>
            </a:r>
            <a:r>
              <a:rPr lang="en-US" sz="2000" dirty="0" smtClean="0">
                <a:sym typeface="Symbol" pitchFamily="18" charset="2"/>
              </a:rPr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ym typeface="Symbol" pitchFamily="18" charset="2"/>
              </a:rPr>
              <a:t>If we always choose the right-most non-terminal in each derivation step, this derivation is called as </a:t>
            </a:r>
            <a:r>
              <a:rPr lang="en-US" sz="2000" b="1" dirty="0" smtClean="0">
                <a:sym typeface="Symbol" pitchFamily="18" charset="2"/>
              </a:rPr>
              <a:t>right-most derivation</a:t>
            </a:r>
            <a:r>
              <a:rPr lang="en-US" sz="2000" dirty="0" smtClean="0">
                <a:sym typeface="Symbol" pitchFamily="18" charset="2"/>
              </a:rPr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dirty="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dirty="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dirty="0" smtClean="0">
              <a:sym typeface="Symbol" pitchFamily="18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4F9B49-DD39-4328-B490-9AA0DE84621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Left-Most and Right-Most Derivations</a:t>
            </a:r>
          </a:p>
        </p:txBody>
      </p:sp>
      <p:sp>
        <p:nvSpPr>
          <p:cNvPr id="267267" name="Rectangle 1027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Left-Most Derivation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8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	E </a:t>
            </a:r>
            <a:r>
              <a:rPr lang="en-US" dirty="0" smtClean="0">
                <a:sym typeface="Symbol" pitchFamily="18" charset="2"/>
              </a:rPr>
              <a:t> -E  -(E)  -(E+E)  -(</a:t>
            </a:r>
            <a:r>
              <a:rPr lang="en-US" dirty="0" err="1" smtClean="0">
                <a:sym typeface="Symbol" pitchFamily="18" charset="2"/>
              </a:rPr>
              <a:t>id+E</a:t>
            </a:r>
            <a:r>
              <a:rPr lang="en-US" dirty="0" smtClean="0">
                <a:sym typeface="Symbol" pitchFamily="18" charset="2"/>
              </a:rPr>
              <a:t>)  -(</a:t>
            </a:r>
            <a:r>
              <a:rPr lang="en-US" dirty="0" err="1" smtClean="0">
                <a:sym typeface="Symbol" pitchFamily="18" charset="2"/>
              </a:rPr>
              <a:t>id+id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ym typeface="Symbol" pitchFamily="18" charset="2"/>
              </a:rPr>
              <a:t>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ym typeface="Symbol" pitchFamily="18" charset="2"/>
              </a:rPr>
              <a:t>Right-Most Derivation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800" dirty="0" smtClean="0"/>
              <a:t>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	E </a:t>
            </a:r>
            <a:r>
              <a:rPr lang="en-US" dirty="0" smtClean="0">
                <a:sym typeface="Symbol" pitchFamily="18" charset="2"/>
              </a:rPr>
              <a:t> -E  -(E)  -(E+E)  -(</a:t>
            </a:r>
            <a:r>
              <a:rPr lang="en-US" dirty="0" err="1" smtClean="0">
                <a:sym typeface="Symbol" pitchFamily="18" charset="2"/>
              </a:rPr>
              <a:t>E+id</a:t>
            </a:r>
            <a:r>
              <a:rPr lang="en-US" dirty="0" smtClean="0">
                <a:sym typeface="Symbol" pitchFamily="18" charset="2"/>
              </a:rPr>
              <a:t>)  -(</a:t>
            </a:r>
            <a:r>
              <a:rPr lang="en-US" dirty="0" err="1" smtClean="0">
                <a:sym typeface="Symbol" pitchFamily="18" charset="2"/>
              </a:rPr>
              <a:t>id+id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ym typeface="Symbol" pitchFamily="18" charset="2"/>
              </a:rPr>
              <a:t>We will see that the top-down parsers try to find the left-most derivation of the given source program.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ym typeface="Symbol" pitchFamily="18" charset="2"/>
              </a:rPr>
              <a:t>We will see that the bottom-up parsers try to find the right-most derivation of the given source program in the reverse order.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 smtClean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6F9C68-182F-428F-9869-97F1DD67C69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0" name="Text Box 1028"/>
          <p:cNvSpPr txBox="1">
            <a:spLocks noChangeArrowheads="1"/>
          </p:cNvSpPr>
          <p:nvPr/>
        </p:nvSpPr>
        <p:spPr bwMode="auto">
          <a:xfrm>
            <a:off x="4849813" y="2190750"/>
            <a:ext cx="373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lm</a:t>
            </a:r>
          </a:p>
        </p:txBody>
      </p:sp>
      <p:sp>
        <p:nvSpPr>
          <p:cNvPr id="52231" name="Text Box 1029"/>
          <p:cNvSpPr txBox="1">
            <a:spLocks noChangeArrowheads="1"/>
          </p:cNvSpPr>
          <p:nvPr/>
        </p:nvSpPr>
        <p:spPr bwMode="auto">
          <a:xfrm>
            <a:off x="3582988" y="2190750"/>
            <a:ext cx="373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lm</a:t>
            </a:r>
          </a:p>
        </p:txBody>
      </p:sp>
      <p:sp>
        <p:nvSpPr>
          <p:cNvPr id="52232" name="Text Box 1030"/>
          <p:cNvSpPr txBox="1">
            <a:spLocks noChangeArrowheads="1"/>
          </p:cNvSpPr>
          <p:nvPr/>
        </p:nvSpPr>
        <p:spPr bwMode="auto">
          <a:xfrm>
            <a:off x="2387600" y="2190750"/>
            <a:ext cx="373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lm</a:t>
            </a:r>
          </a:p>
        </p:txBody>
      </p:sp>
      <p:sp>
        <p:nvSpPr>
          <p:cNvPr id="52233" name="Text Box 1031"/>
          <p:cNvSpPr txBox="1">
            <a:spLocks noChangeArrowheads="1"/>
          </p:cNvSpPr>
          <p:nvPr/>
        </p:nvSpPr>
        <p:spPr bwMode="auto">
          <a:xfrm>
            <a:off x="1543050" y="2190750"/>
            <a:ext cx="374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lm</a:t>
            </a:r>
          </a:p>
        </p:txBody>
      </p:sp>
      <p:sp>
        <p:nvSpPr>
          <p:cNvPr id="52234" name="Text Box 1032"/>
          <p:cNvSpPr txBox="1">
            <a:spLocks noChangeArrowheads="1"/>
          </p:cNvSpPr>
          <p:nvPr/>
        </p:nvSpPr>
        <p:spPr bwMode="auto">
          <a:xfrm>
            <a:off x="1012825" y="2139950"/>
            <a:ext cx="373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lm</a:t>
            </a:r>
          </a:p>
        </p:txBody>
      </p:sp>
      <p:sp>
        <p:nvSpPr>
          <p:cNvPr id="52235" name="Text Box 1033"/>
          <p:cNvSpPr txBox="1">
            <a:spLocks noChangeArrowheads="1"/>
          </p:cNvSpPr>
          <p:nvPr/>
        </p:nvSpPr>
        <p:spPr bwMode="auto">
          <a:xfrm>
            <a:off x="4659313" y="32766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rm</a:t>
            </a:r>
          </a:p>
        </p:txBody>
      </p:sp>
      <p:sp>
        <p:nvSpPr>
          <p:cNvPr id="52236" name="Text Box 1034"/>
          <p:cNvSpPr txBox="1">
            <a:spLocks noChangeArrowheads="1"/>
          </p:cNvSpPr>
          <p:nvPr/>
        </p:nvSpPr>
        <p:spPr bwMode="auto">
          <a:xfrm>
            <a:off x="3514725" y="3279775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rm</a:t>
            </a:r>
          </a:p>
        </p:txBody>
      </p:sp>
      <p:sp>
        <p:nvSpPr>
          <p:cNvPr id="52237" name="Text Box 1035"/>
          <p:cNvSpPr txBox="1">
            <a:spLocks noChangeArrowheads="1"/>
          </p:cNvSpPr>
          <p:nvPr/>
        </p:nvSpPr>
        <p:spPr bwMode="auto">
          <a:xfrm>
            <a:off x="2492375" y="3276600"/>
            <a:ext cx="382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rm</a:t>
            </a:r>
          </a:p>
        </p:txBody>
      </p:sp>
      <p:sp>
        <p:nvSpPr>
          <p:cNvPr id="52238" name="Text Box 1036"/>
          <p:cNvSpPr txBox="1">
            <a:spLocks noChangeArrowheads="1"/>
          </p:cNvSpPr>
          <p:nvPr/>
        </p:nvSpPr>
        <p:spPr bwMode="auto">
          <a:xfrm>
            <a:off x="1647825" y="3276600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rm</a:t>
            </a:r>
          </a:p>
        </p:txBody>
      </p:sp>
      <p:sp>
        <p:nvSpPr>
          <p:cNvPr id="52239" name="Text Box 1037"/>
          <p:cNvSpPr txBox="1">
            <a:spLocks noChangeArrowheads="1"/>
          </p:cNvSpPr>
          <p:nvPr/>
        </p:nvSpPr>
        <p:spPr bwMode="auto">
          <a:xfrm>
            <a:off x="944563" y="3276600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rm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73160" y="2334960"/>
              <a:ext cx="3600" cy="3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8840" y="2331720"/>
                <a:ext cx="10440" cy="1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Derivations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344488" indent="-344488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This is how a grammar generates strings:</a:t>
            </a:r>
          </a:p>
          <a:p>
            <a:pPr marL="860425" lvl="1" indent="-344488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think of grammar rules (called </a:t>
            </a:r>
            <a:r>
              <a:rPr lang="en-US" altLang="en-US" u="sng" smtClean="0"/>
              <a:t>productions</a:t>
            </a:r>
            <a:r>
              <a:rPr lang="en-US" altLang="en-US" smtClean="0"/>
              <a:t>) as rewrite rules</a:t>
            </a:r>
          </a:p>
          <a:p>
            <a:pPr marL="344488" indent="-344488" eaLnBrk="1" fontAlgn="auto" hangingPunct="1">
              <a:spcAft>
                <a:spcPts val="0"/>
              </a:spcAft>
              <a:defRPr/>
            </a:pPr>
            <a:r>
              <a:rPr lang="en-US" altLang="en-US" u="sng" smtClean="0"/>
              <a:t>Derivation</a:t>
            </a:r>
            <a:r>
              <a:rPr lang="en-US" altLang="en-US" smtClean="0"/>
              <a:t>: the process of generating a string</a:t>
            </a:r>
          </a:p>
          <a:p>
            <a:pPr marL="860425" lvl="1" indent="-344488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mtClean="0"/>
              <a:t>begin with the start non-terminal</a:t>
            </a:r>
          </a:p>
          <a:p>
            <a:pPr marL="860425" lvl="1" indent="-344488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mtClean="0"/>
              <a:t>rewrite the non-terminal with some of its productions</a:t>
            </a:r>
          </a:p>
          <a:p>
            <a:pPr marL="860425" lvl="1" indent="-344488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altLang="en-US" smtClean="0"/>
              <a:t>select a non-terminal in your current string</a:t>
            </a:r>
          </a:p>
          <a:p>
            <a:pPr marL="1666875" lvl="2" indent="-412750" eaLnBrk="1" fontAlgn="auto" hangingPunct="1">
              <a:spcAft>
                <a:spcPts val="0"/>
              </a:spcAft>
              <a:buFontTx/>
              <a:buAutoNum type="romanLcPeriod"/>
              <a:defRPr/>
            </a:pPr>
            <a:r>
              <a:rPr lang="en-US" altLang="en-US" smtClean="0"/>
              <a:t>if no non-terminal left, done.  </a:t>
            </a:r>
          </a:p>
          <a:p>
            <a:pPr marL="1666875" lvl="2" indent="-412750" eaLnBrk="1" fontAlgn="auto" hangingPunct="1">
              <a:spcAft>
                <a:spcPts val="0"/>
              </a:spcAft>
              <a:buFontTx/>
              <a:buAutoNum type="romanLcPeriod"/>
              <a:defRPr/>
            </a:pPr>
            <a:r>
              <a:rPr lang="en-US" altLang="en-US" smtClean="0"/>
              <a:t>otherwise go to step 2.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65D24E-8DE1-404A-B5EA-6A852B19936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So how do derivations help us in parsing?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A program (a string of tokens) has no syntax error if it can be derived from the grammar.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but so far you only know how to derive some (any) string, not how to check if a given string is derivable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So how to do parsing?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a naïve solution: derive all possible strings and check if your program is among them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not as bad as it sounds: there are parsers that do this, kind of stuff.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CBD2CA-E84F-4AA4-90FC-81F42B4319E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Role of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Context free 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Derivations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500" dirty="0">
                <a:solidFill>
                  <a:schemeClr val="tx2">
                    <a:lumMod val="75000"/>
                  </a:schemeClr>
                </a:solidFill>
              </a:rPr>
              <a:t>Parse tree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Ambiguity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Top – Down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Recursive descent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Eliminating left recursion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Left Factoring</a:t>
            </a:r>
          </a:p>
        </p:txBody>
      </p:sp>
      <p:sp>
        <p:nvSpPr>
          <p:cNvPr id="1024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DD2302-6657-401F-8073-302DA4E4CF0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Parse Tree</a:t>
            </a:r>
          </a:p>
        </p:txBody>
      </p:sp>
      <p:sp>
        <p:nvSpPr>
          <p:cNvPr id="1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CE1FCE-8EFD-457C-990F-2C2FDCE1A19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492125" y="1039813"/>
            <a:ext cx="74755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  Inner nodes of a parse tree are non-terminal symbols.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  The leaves of a parse tree are terminal symbols.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  A parse tree can be seen as a graphical representation of a derivation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561975" y="2557463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 -E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56327" name="Group 103"/>
          <p:cNvGrpSpPr>
            <a:grpSpLocks/>
          </p:cNvGrpSpPr>
          <p:nvPr/>
        </p:nvGrpSpPr>
        <p:grpSpPr bwMode="auto">
          <a:xfrm>
            <a:off x="1687513" y="2514600"/>
            <a:ext cx="942975" cy="719138"/>
            <a:chOff x="1392" y="1632"/>
            <a:chExt cx="643" cy="453"/>
          </a:xfrm>
        </p:grpSpPr>
        <p:grpSp>
          <p:nvGrpSpPr>
            <p:cNvPr id="56422" name="Group 13"/>
            <p:cNvGrpSpPr>
              <a:grpSpLocks/>
            </p:cNvGrpSpPr>
            <p:nvPr/>
          </p:nvGrpSpPr>
          <p:grpSpPr bwMode="auto">
            <a:xfrm>
              <a:off x="1488" y="1776"/>
              <a:ext cx="432" cy="144"/>
              <a:chOff x="1776" y="1680"/>
              <a:chExt cx="432" cy="144"/>
            </a:xfrm>
          </p:grpSpPr>
          <p:sp>
            <p:nvSpPr>
              <p:cNvPr id="56426" name="Line 5"/>
              <p:cNvSpPr>
                <a:spLocks noChangeShapeType="1"/>
              </p:cNvSpPr>
              <p:nvPr/>
            </p:nvSpPr>
            <p:spPr bwMode="auto">
              <a:xfrm flipH="1">
                <a:off x="1776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27" name="Line 6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423" name="Text Box 61"/>
            <p:cNvSpPr txBox="1">
              <a:spLocks noChangeArrowheads="1"/>
            </p:cNvSpPr>
            <p:nvPr/>
          </p:nvSpPr>
          <p:spPr bwMode="auto">
            <a:xfrm>
              <a:off x="1632" y="1632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424" name="Text Box 63"/>
            <p:cNvSpPr txBox="1">
              <a:spLocks noChangeArrowheads="1"/>
            </p:cNvSpPr>
            <p:nvPr/>
          </p:nvSpPr>
          <p:spPr bwMode="auto">
            <a:xfrm>
              <a:off x="1824" y="1872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425" name="Text Box 83"/>
            <p:cNvSpPr txBox="1">
              <a:spLocks noChangeArrowheads="1"/>
            </p:cNvSpPr>
            <p:nvPr/>
          </p:nvSpPr>
          <p:spPr bwMode="auto">
            <a:xfrm>
              <a:off x="1392" y="1872"/>
              <a:ext cx="1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-</a:t>
              </a:r>
            </a:p>
          </p:txBody>
        </p:sp>
      </p:grpSp>
      <p:grpSp>
        <p:nvGrpSpPr>
          <p:cNvPr id="56328" name="Group 110"/>
          <p:cNvGrpSpPr>
            <a:grpSpLocks/>
          </p:cNvGrpSpPr>
          <p:nvPr/>
        </p:nvGrpSpPr>
        <p:grpSpPr bwMode="auto">
          <a:xfrm>
            <a:off x="6962775" y="2590800"/>
            <a:ext cx="1379538" cy="1633538"/>
            <a:chOff x="4752" y="1440"/>
            <a:chExt cx="941" cy="1029"/>
          </a:xfrm>
        </p:grpSpPr>
        <p:grpSp>
          <p:nvGrpSpPr>
            <p:cNvPr id="56401" name="Group 30"/>
            <p:cNvGrpSpPr>
              <a:grpSpLocks/>
            </p:cNvGrpSpPr>
            <p:nvPr/>
          </p:nvGrpSpPr>
          <p:grpSpPr bwMode="auto">
            <a:xfrm>
              <a:off x="4848" y="1584"/>
              <a:ext cx="720" cy="720"/>
              <a:chOff x="1776" y="2256"/>
              <a:chExt cx="720" cy="720"/>
            </a:xfrm>
          </p:grpSpPr>
          <p:grpSp>
            <p:nvGrpSpPr>
              <p:cNvPr id="56411" name="Group 25"/>
              <p:cNvGrpSpPr>
                <a:grpSpLocks/>
              </p:cNvGrpSpPr>
              <p:nvPr/>
            </p:nvGrpSpPr>
            <p:grpSpPr bwMode="auto">
              <a:xfrm>
                <a:off x="1776" y="2256"/>
                <a:ext cx="720" cy="432"/>
                <a:chOff x="1776" y="2256"/>
                <a:chExt cx="720" cy="432"/>
              </a:xfrm>
            </p:grpSpPr>
            <p:sp>
              <p:nvSpPr>
                <p:cNvPr id="5641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776" y="225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17" name="Line 9"/>
                <p:cNvSpPr>
                  <a:spLocks noChangeShapeType="1"/>
                </p:cNvSpPr>
                <p:nvPr/>
              </p:nvSpPr>
              <p:spPr bwMode="auto">
                <a:xfrm>
                  <a:off x="2016" y="225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6418" name="Group 20"/>
                <p:cNvGrpSpPr>
                  <a:grpSpLocks/>
                </p:cNvGrpSpPr>
                <p:nvPr/>
              </p:nvGrpSpPr>
              <p:grpSpPr bwMode="auto">
                <a:xfrm>
                  <a:off x="1920" y="2544"/>
                  <a:ext cx="576" cy="144"/>
                  <a:chOff x="1920" y="2544"/>
                  <a:chExt cx="576" cy="144"/>
                </a:xfrm>
              </p:grpSpPr>
              <p:sp>
                <p:nvSpPr>
                  <p:cNvPr id="56419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42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42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6412" name="Group 21"/>
              <p:cNvGrpSpPr>
                <a:grpSpLocks/>
              </p:cNvGrpSpPr>
              <p:nvPr/>
            </p:nvGrpSpPr>
            <p:grpSpPr bwMode="auto">
              <a:xfrm>
                <a:off x="1920" y="2832"/>
                <a:ext cx="576" cy="144"/>
                <a:chOff x="1920" y="2544"/>
                <a:chExt cx="576" cy="144"/>
              </a:xfrm>
            </p:grpSpPr>
            <p:sp>
              <p:nvSpPr>
                <p:cNvPr id="5641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920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14" name="Line 23"/>
                <p:cNvSpPr>
                  <a:spLocks noChangeShapeType="1"/>
                </p:cNvSpPr>
                <p:nvPr/>
              </p:nvSpPr>
              <p:spPr bwMode="auto">
                <a:xfrm>
                  <a:off x="2304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15" name="Line 24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6402" name="Text Box 66"/>
            <p:cNvSpPr txBox="1">
              <a:spLocks noChangeArrowheads="1"/>
            </p:cNvSpPr>
            <p:nvPr/>
          </p:nvSpPr>
          <p:spPr bwMode="auto">
            <a:xfrm>
              <a:off x="5184" y="1968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403" name="Text Box 67"/>
            <p:cNvSpPr txBox="1">
              <a:spLocks noChangeArrowheads="1"/>
            </p:cNvSpPr>
            <p:nvPr/>
          </p:nvSpPr>
          <p:spPr bwMode="auto">
            <a:xfrm>
              <a:off x="4992" y="1440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404" name="Text Box 68"/>
            <p:cNvSpPr txBox="1">
              <a:spLocks noChangeArrowheads="1"/>
            </p:cNvSpPr>
            <p:nvPr/>
          </p:nvSpPr>
          <p:spPr bwMode="auto">
            <a:xfrm>
              <a:off x="5472" y="2256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405" name="Text Box 69"/>
            <p:cNvSpPr txBox="1">
              <a:spLocks noChangeArrowheads="1"/>
            </p:cNvSpPr>
            <p:nvPr/>
          </p:nvSpPr>
          <p:spPr bwMode="auto">
            <a:xfrm>
              <a:off x="4896" y="2256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406" name="Text Box 72"/>
            <p:cNvSpPr txBox="1">
              <a:spLocks noChangeArrowheads="1"/>
            </p:cNvSpPr>
            <p:nvPr/>
          </p:nvSpPr>
          <p:spPr bwMode="auto">
            <a:xfrm>
              <a:off x="5184" y="1680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407" name="Text Box 84"/>
            <p:cNvSpPr txBox="1">
              <a:spLocks noChangeArrowheads="1"/>
            </p:cNvSpPr>
            <p:nvPr/>
          </p:nvSpPr>
          <p:spPr bwMode="auto">
            <a:xfrm>
              <a:off x="5184" y="2256"/>
              <a:ext cx="2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408" name="Text Box 88"/>
            <p:cNvSpPr txBox="1">
              <a:spLocks noChangeArrowheads="1"/>
            </p:cNvSpPr>
            <p:nvPr/>
          </p:nvSpPr>
          <p:spPr bwMode="auto">
            <a:xfrm>
              <a:off x="4752" y="1680"/>
              <a:ext cx="1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56409" name="Text Box 93"/>
            <p:cNvSpPr txBox="1">
              <a:spLocks noChangeArrowheads="1"/>
            </p:cNvSpPr>
            <p:nvPr/>
          </p:nvSpPr>
          <p:spPr bwMode="auto">
            <a:xfrm>
              <a:off x="4896" y="1968"/>
              <a:ext cx="1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56410" name="Text Box 98"/>
            <p:cNvSpPr txBox="1">
              <a:spLocks noChangeArrowheads="1"/>
            </p:cNvSpPr>
            <p:nvPr/>
          </p:nvSpPr>
          <p:spPr bwMode="auto">
            <a:xfrm>
              <a:off x="5520" y="1968"/>
              <a:ext cx="1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56329" name="Group 109"/>
          <p:cNvGrpSpPr>
            <a:grpSpLocks/>
          </p:cNvGrpSpPr>
          <p:nvPr/>
        </p:nvGrpSpPr>
        <p:grpSpPr bwMode="auto">
          <a:xfrm>
            <a:off x="4219575" y="2590800"/>
            <a:ext cx="1309688" cy="1176338"/>
            <a:chOff x="2880" y="1584"/>
            <a:chExt cx="893" cy="741"/>
          </a:xfrm>
        </p:grpSpPr>
        <p:grpSp>
          <p:nvGrpSpPr>
            <p:cNvPr id="56389" name="Group 14"/>
            <p:cNvGrpSpPr>
              <a:grpSpLocks/>
            </p:cNvGrpSpPr>
            <p:nvPr/>
          </p:nvGrpSpPr>
          <p:grpSpPr bwMode="auto">
            <a:xfrm>
              <a:off x="2976" y="1728"/>
              <a:ext cx="720" cy="432"/>
              <a:chOff x="2880" y="1680"/>
              <a:chExt cx="720" cy="432"/>
            </a:xfrm>
          </p:grpSpPr>
          <p:sp>
            <p:nvSpPr>
              <p:cNvPr id="56396" name="Line 15"/>
              <p:cNvSpPr>
                <a:spLocks noChangeShapeType="1"/>
              </p:cNvSpPr>
              <p:nvPr/>
            </p:nvSpPr>
            <p:spPr bwMode="auto">
              <a:xfrm flipH="1">
                <a:off x="3024" y="196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7" name="Line 16"/>
              <p:cNvSpPr>
                <a:spLocks noChangeShapeType="1"/>
              </p:cNvSpPr>
              <p:nvPr/>
            </p:nvSpPr>
            <p:spPr bwMode="auto">
              <a:xfrm flipH="1">
                <a:off x="2880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8" name="Line 17"/>
              <p:cNvSpPr>
                <a:spLocks noChangeShapeType="1"/>
              </p:cNvSpPr>
              <p:nvPr/>
            </p:nvSpPr>
            <p:spPr bwMode="auto">
              <a:xfrm>
                <a:off x="3120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9" name="Line 18"/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00" name="Line 19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90" name="Text Box 62"/>
            <p:cNvSpPr txBox="1">
              <a:spLocks noChangeArrowheads="1"/>
            </p:cNvSpPr>
            <p:nvPr/>
          </p:nvSpPr>
          <p:spPr bwMode="auto">
            <a:xfrm>
              <a:off x="3120" y="1584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391" name="Text Box 64"/>
            <p:cNvSpPr txBox="1">
              <a:spLocks noChangeArrowheads="1"/>
            </p:cNvSpPr>
            <p:nvPr/>
          </p:nvSpPr>
          <p:spPr bwMode="auto">
            <a:xfrm>
              <a:off x="3312" y="2112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392" name="Text Box 65"/>
            <p:cNvSpPr txBox="1">
              <a:spLocks noChangeArrowheads="1"/>
            </p:cNvSpPr>
            <p:nvPr/>
          </p:nvSpPr>
          <p:spPr bwMode="auto">
            <a:xfrm>
              <a:off x="3312" y="1824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393" name="Text Box 89"/>
            <p:cNvSpPr txBox="1">
              <a:spLocks noChangeArrowheads="1"/>
            </p:cNvSpPr>
            <p:nvPr/>
          </p:nvSpPr>
          <p:spPr bwMode="auto">
            <a:xfrm>
              <a:off x="2880" y="1824"/>
              <a:ext cx="1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56394" name="Text Box 94"/>
            <p:cNvSpPr txBox="1">
              <a:spLocks noChangeArrowheads="1"/>
            </p:cNvSpPr>
            <p:nvPr/>
          </p:nvSpPr>
          <p:spPr bwMode="auto">
            <a:xfrm>
              <a:off x="3024" y="2112"/>
              <a:ext cx="1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56395" name="Text Box 99"/>
            <p:cNvSpPr txBox="1">
              <a:spLocks noChangeArrowheads="1"/>
            </p:cNvSpPr>
            <p:nvPr/>
          </p:nvSpPr>
          <p:spPr bwMode="auto">
            <a:xfrm>
              <a:off x="3600" y="2112"/>
              <a:ext cx="1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56330" name="Group 113"/>
          <p:cNvGrpSpPr>
            <a:grpSpLocks/>
          </p:cNvGrpSpPr>
          <p:nvPr/>
        </p:nvGrpSpPr>
        <p:grpSpPr bwMode="auto">
          <a:xfrm>
            <a:off x="5345113" y="3962400"/>
            <a:ext cx="1400175" cy="2090738"/>
            <a:chOff x="3648" y="2400"/>
            <a:chExt cx="955" cy="1317"/>
          </a:xfrm>
        </p:grpSpPr>
        <p:sp>
          <p:nvSpPr>
            <p:cNvPr id="56361" name="Text Box 77"/>
            <p:cNvSpPr txBox="1">
              <a:spLocks noChangeArrowheads="1"/>
            </p:cNvSpPr>
            <p:nvPr/>
          </p:nvSpPr>
          <p:spPr bwMode="auto">
            <a:xfrm>
              <a:off x="3888" y="2400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362" name="Text Box 81"/>
            <p:cNvSpPr txBox="1">
              <a:spLocks noChangeArrowheads="1"/>
            </p:cNvSpPr>
            <p:nvPr/>
          </p:nvSpPr>
          <p:spPr bwMode="auto">
            <a:xfrm>
              <a:off x="4368" y="3216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363" name="Text Box 100"/>
            <p:cNvSpPr txBox="1">
              <a:spLocks noChangeArrowheads="1"/>
            </p:cNvSpPr>
            <p:nvPr/>
          </p:nvSpPr>
          <p:spPr bwMode="auto">
            <a:xfrm>
              <a:off x="4368" y="3504"/>
              <a:ext cx="23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id</a:t>
              </a:r>
            </a:p>
          </p:txBody>
        </p:sp>
        <p:grpSp>
          <p:nvGrpSpPr>
            <p:cNvPr id="56364" name="Group 112"/>
            <p:cNvGrpSpPr>
              <a:grpSpLocks/>
            </p:cNvGrpSpPr>
            <p:nvPr/>
          </p:nvGrpSpPr>
          <p:grpSpPr bwMode="auto">
            <a:xfrm>
              <a:off x="3648" y="2544"/>
              <a:ext cx="893" cy="1173"/>
              <a:chOff x="3984" y="2544"/>
              <a:chExt cx="893" cy="1173"/>
            </a:xfrm>
          </p:grpSpPr>
          <p:grpSp>
            <p:nvGrpSpPr>
              <p:cNvPr id="56365" name="Group 60"/>
              <p:cNvGrpSpPr>
                <a:grpSpLocks/>
              </p:cNvGrpSpPr>
              <p:nvPr/>
            </p:nvGrpSpPr>
            <p:grpSpPr bwMode="auto">
              <a:xfrm>
                <a:off x="4080" y="2544"/>
                <a:ext cx="720" cy="1008"/>
                <a:chOff x="4752" y="2448"/>
                <a:chExt cx="720" cy="1008"/>
              </a:xfrm>
            </p:grpSpPr>
            <p:sp>
              <p:nvSpPr>
                <p:cNvPr id="56374" name="Line 44"/>
                <p:cNvSpPr>
                  <a:spLocks noChangeShapeType="1"/>
                </p:cNvSpPr>
                <p:nvPr/>
              </p:nvSpPr>
              <p:spPr bwMode="auto">
                <a:xfrm>
                  <a:off x="5472" y="33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6375" name="Group 46"/>
                <p:cNvGrpSpPr>
                  <a:grpSpLocks/>
                </p:cNvGrpSpPr>
                <p:nvPr/>
              </p:nvGrpSpPr>
              <p:grpSpPr bwMode="auto">
                <a:xfrm>
                  <a:off x="4752" y="2448"/>
                  <a:ext cx="720" cy="1008"/>
                  <a:chOff x="3072" y="2304"/>
                  <a:chExt cx="720" cy="1008"/>
                </a:xfrm>
              </p:grpSpPr>
              <p:grpSp>
                <p:nvGrpSpPr>
                  <p:cNvPr id="56376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072" y="2304"/>
                    <a:ext cx="720" cy="720"/>
                    <a:chOff x="1776" y="2256"/>
                    <a:chExt cx="720" cy="720"/>
                  </a:xfrm>
                </p:grpSpPr>
                <p:grpSp>
                  <p:nvGrpSpPr>
                    <p:cNvPr id="56378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2256"/>
                      <a:ext cx="720" cy="432"/>
                      <a:chOff x="1776" y="2256"/>
                      <a:chExt cx="720" cy="432"/>
                    </a:xfrm>
                  </p:grpSpPr>
                  <p:sp>
                    <p:nvSpPr>
                      <p:cNvPr id="56383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776" y="2256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6384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16" y="2256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6385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0" y="2544"/>
                        <a:ext cx="576" cy="144"/>
                        <a:chOff x="1920" y="2544"/>
                        <a:chExt cx="576" cy="144"/>
                      </a:xfrm>
                    </p:grpSpPr>
                    <p:sp>
                      <p:nvSpPr>
                        <p:cNvPr id="56386" name="Line 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6387" name="Line 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04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6388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08" y="254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56379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0" y="2832"/>
                      <a:ext cx="576" cy="144"/>
                      <a:chOff x="1920" y="2544"/>
                      <a:chExt cx="576" cy="144"/>
                    </a:xfrm>
                  </p:grpSpPr>
                  <p:sp>
                    <p:nvSpPr>
                      <p:cNvPr id="56380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920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6381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6382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08" y="2544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5637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16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6366" name="Text Box 78"/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56367" name="Text Box 79"/>
              <p:cNvSpPr txBox="1">
                <a:spLocks noChangeArrowheads="1"/>
              </p:cNvSpPr>
              <p:nvPr/>
            </p:nvSpPr>
            <p:spPr bwMode="auto">
              <a:xfrm>
                <a:off x="4416" y="2928"/>
                <a:ext cx="21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56368" name="Text Box 80"/>
              <p:cNvSpPr txBox="1">
                <a:spLocks noChangeArrowheads="1"/>
              </p:cNvSpPr>
              <p:nvPr/>
            </p:nvSpPr>
            <p:spPr bwMode="auto">
              <a:xfrm>
                <a:off x="4128" y="3216"/>
                <a:ext cx="21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56369" name="Text Box 85"/>
              <p:cNvSpPr txBox="1">
                <a:spLocks noChangeArrowheads="1"/>
              </p:cNvSpPr>
              <p:nvPr/>
            </p:nvSpPr>
            <p:spPr bwMode="auto">
              <a:xfrm>
                <a:off x="4416" y="3216"/>
                <a:ext cx="2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56370" name="Text Box 90"/>
              <p:cNvSpPr txBox="1">
                <a:spLocks noChangeArrowheads="1"/>
              </p:cNvSpPr>
              <p:nvPr/>
            </p:nvSpPr>
            <p:spPr bwMode="auto">
              <a:xfrm>
                <a:off x="3984" y="2592"/>
                <a:ext cx="17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56371" name="Text Box 91"/>
              <p:cNvSpPr txBox="1">
                <a:spLocks noChangeArrowheads="1"/>
              </p:cNvSpPr>
              <p:nvPr/>
            </p:nvSpPr>
            <p:spPr bwMode="auto">
              <a:xfrm>
                <a:off x="4128" y="2928"/>
                <a:ext cx="17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(</a:t>
                </a:r>
              </a:p>
            </p:txBody>
          </p:sp>
          <p:sp>
            <p:nvSpPr>
              <p:cNvPr id="56372" name="Text Box 96"/>
              <p:cNvSpPr txBox="1">
                <a:spLocks noChangeArrowheads="1"/>
              </p:cNvSpPr>
              <p:nvPr/>
            </p:nvSpPr>
            <p:spPr bwMode="auto">
              <a:xfrm>
                <a:off x="4704" y="2928"/>
                <a:ext cx="17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56373" name="Text Box 101"/>
              <p:cNvSpPr txBox="1">
                <a:spLocks noChangeArrowheads="1"/>
              </p:cNvSpPr>
              <p:nvPr/>
            </p:nvSpPr>
            <p:spPr bwMode="auto">
              <a:xfrm>
                <a:off x="4128" y="3504"/>
                <a:ext cx="2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id</a:t>
                </a:r>
              </a:p>
            </p:txBody>
          </p:sp>
        </p:grpSp>
      </p:grpSp>
      <p:grpSp>
        <p:nvGrpSpPr>
          <p:cNvPr id="56331" name="Group 111"/>
          <p:cNvGrpSpPr>
            <a:grpSpLocks/>
          </p:cNvGrpSpPr>
          <p:nvPr/>
        </p:nvGrpSpPr>
        <p:grpSpPr bwMode="auto">
          <a:xfrm>
            <a:off x="1828800" y="3962400"/>
            <a:ext cx="1308100" cy="2090738"/>
            <a:chOff x="2064" y="2544"/>
            <a:chExt cx="893" cy="1317"/>
          </a:xfrm>
        </p:grpSpPr>
        <p:grpSp>
          <p:nvGrpSpPr>
            <p:cNvPr id="56337" name="Group 45"/>
            <p:cNvGrpSpPr>
              <a:grpSpLocks/>
            </p:cNvGrpSpPr>
            <p:nvPr/>
          </p:nvGrpSpPr>
          <p:grpSpPr bwMode="auto">
            <a:xfrm>
              <a:off x="2160" y="2688"/>
              <a:ext cx="720" cy="1008"/>
              <a:chOff x="3072" y="2304"/>
              <a:chExt cx="720" cy="1008"/>
            </a:xfrm>
          </p:grpSpPr>
          <p:grpSp>
            <p:nvGrpSpPr>
              <p:cNvPr id="56348" name="Group 31"/>
              <p:cNvGrpSpPr>
                <a:grpSpLocks/>
              </p:cNvGrpSpPr>
              <p:nvPr/>
            </p:nvGrpSpPr>
            <p:grpSpPr bwMode="auto">
              <a:xfrm>
                <a:off x="3072" y="2304"/>
                <a:ext cx="720" cy="720"/>
                <a:chOff x="1776" y="2256"/>
                <a:chExt cx="720" cy="720"/>
              </a:xfrm>
            </p:grpSpPr>
            <p:grpSp>
              <p:nvGrpSpPr>
                <p:cNvPr id="56350" name="Group 32"/>
                <p:cNvGrpSpPr>
                  <a:grpSpLocks/>
                </p:cNvGrpSpPr>
                <p:nvPr/>
              </p:nvGrpSpPr>
              <p:grpSpPr bwMode="auto">
                <a:xfrm>
                  <a:off x="1776" y="2256"/>
                  <a:ext cx="720" cy="432"/>
                  <a:chOff x="1776" y="2256"/>
                  <a:chExt cx="720" cy="432"/>
                </a:xfrm>
              </p:grpSpPr>
              <p:sp>
                <p:nvSpPr>
                  <p:cNvPr id="56355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5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6357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920" y="2544"/>
                    <a:ext cx="576" cy="144"/>
                    <a:chOff x="1920" y="2544"/>
                    <a:chExt cx="576" cy="144"/>
                  </a:xfrm>
                </p:grpSpPr>
                <p:sp>
                  <p:nvSpPr>
                    <p:cNvPr id="56358" name="Line 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9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60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54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6351" name="Group 39"/>
                <p:cNvGrpSpPr>
                  <a:grpSpLocks/>
                </p:cNvGrpSpPr>
                <p:nvPr/>
              </p:nvGrpSpPr>
              <p:grpSpPr bwMode="auto">
                <a:xfrm>
                  <a:off x="1920" y="2832"/>
                  <a:ext cx="576" cy="144"/>
                  <a:chOff x="1920" y="2544"/>
                  <a:chExt cx="576" cy="144"/>
                </a:xfrm>
              </p:grpSpPr>
              <p:sp>
                <p:nvSpPr>
                  <p:cNvPr id="56352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5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5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6349" name="Line 43"/>
              <p:cNvSpPr>
                <a:spLocks noChangeShapeType="1"/>
              </p:cNvSpPr>
              <p:nvPr/>
            </p:nvSpPr>
            <p:spPr bwMode="auto">
              <a:xfrm>
                <a:off x="3216" y="31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38" name="Text Box 71"/>
            <p:cNvSpPr txBox="1">
              <a:spLocks noChangeArrowheads="1"/>
            </p:cNvSpPr>
            <p:nvPr/>
          </p:nvSpPr>
          <p:spPr bwMode="auto">
            <a:xfrm>
              <a:off x="2304" y="2544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339" name="Text Box 73"/>
            <p:cNvSpPr txBox="1">
              <a:spLocks noChangeArrowheads="1"/>
            </p:cNvSpPr>
            <p:nvPr/>
          </p:nvSpPr>
          <p:spPr bwMode="auto">
            <a:xfrm>
              <a:off x="2496" y="2784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340" name="Text Box 74"/>
            <p:cNvSpPr txBox="1">
              <a:spLocks noChangeArrowheads="1"/>
            </p:cNvSpPr>
            <p:nvPr/>
          </p:nvSpPr>
          <p:spPr bwMode="auto">
            <a:xfrm>
              <a:off x="2496" y="3072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341" name="Text Box 75"/>
            <p:cNvSpPr txBox="1">
              <a:spLocks noChangeArrowheads="1"/>
            </p:cNvSpPr>
            <p:nvPr/>
          </p:nvSpPr>
          <p:spPr bwMode="auto">
            <a:xfrm>
              <a:off x="2736" y="3360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342" name="Text Box 76"/>
            <p:cNvSpPr txBox="1">
              <a:spLocks noChangeArrowheads="1"/>
            </p:cNvSpPr>
            <p:nvPr/>
          </p:nvSpPr>
          <p:spPr bwMode="auto">
            <a:xfrm>
              <a:off x="2208" y="3360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6343" name="Text Box 82"/>
            <p:cNvSpPr txBox="1">
              <a:spLocks noChangeArrowheads="1"/>
            </p:cNvSpPr>
            <p:nvPr/>
          </p:nvSpPr>
          <p:spPr bwMode="auto">
            <a:xfrm>
              <a:off x="2496" y="3360"/>
              <a:ext cx="2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344" name="Text Box 87"/>
            <p:cNvSpPr txBox="1">
              <a:spLocks noChangeArrowheads="1"/>
            </p:cNvSpPr>
            <p:nvPr/>
          </p:nvSpPr>
          <p:spPr bwMode="auto">
            <a:xfrm>
              <a:off x="2064" y="2736"/>
              <a:ext cx="1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56345" name="Text Box 92"/>
            <p:cNvSpPr txBox="1">
              <a:spLocks noChangeArrowheads="1"/>
            </p:cNvSpPr>
            <p:nvPr/>
          </p:nvSpPr>
          <p:spPr bwMode="auto">
            <a:xfrm>
              <a:off x="2208" y="3072"/>
              <a:ext cx="1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56346" name="Text Box 97"/>
            <p:cNvSpPr txBox="1">
              <a:spLocks noChangeArrowheads="1"/>
            </p:cNvSpPr>
            <p:nvPr/>
          </p:nvSpPr>
          <p:spPr bwMode="auto">
            <a:xfrm>
              <a:off x="2784" y="3072"/>
              <a:ext cx="1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6347" name="Text Box 102"/>
            <p:cNvSpPr txBox="1">
              <a:spLocks noChangeArrowheads="1"/>
            </p:cNvSpPr>
            <p:nvPr/>
          </p:nvSpPr>
          <p:spPr bwMode="auto">
            <a:xfrm>
              <a:off x="2208" y="3648"/>
              <a:ext cx="23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id</a:t>
              </a:r>
            </a:p>
          </p:txBody>
        </p:sp>
      </p:grpSp>
      <p:sp>
        <p:nvSpPr>
          <p:cNvPr id="56332" name="Text Box 105"/>
          <p:cNvSpPr txBox="1">
            <a:spLocks noChangeArrowheads="1"/>
          </p:cNvSpPr>
          <p:nvPr/>
        </p:nvSpPr>
        <p:spPr bwMode="auto">
          <a:xfrm>
            <a:off x="3235325" y="25908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 -(E)</a:t>
            </a:r>
          </a:p>
        </p:txBody>
      </p:sp>
      <p:sp>
        <p:nvSpPr>
          <p:cNvPr id="56333" name="Text Box 106"/>
          <p:cNvSpPr txBox="1">
            <a:spLocks noChangeArrowheads="1"/>
          </p:cNvSpPr>
          <p:nvPr/>
        </p:nvSpPr>
        <p:spPr bwMode="auto">
          <a:xfrm>
            <a:off x="5767388" y="2667000"/>
            <a:ext cx="121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 -(E+E)</a:t>
            </a:r>
          </a:p>
        </p:txBody>
      </p:sp>
      <p:sp>
        <p:nvSpPr>
          <p:cNvPr id="56334" name="Text Box 107"/>
          <p:cNvSpPr txBox="1">
            <a:spLocks noChangeArrowheads="1"/>
          </p:cNvSpPr>
          <p:nvPr/>
        </p:nvSpPr>
        <p:spPr bwMode="auto">
          <a:xfrm>
            <a:off x="633413" y="4572000"/>
            <a:ext cx="125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 -(id+E)</a:t>
            </a:r>
          </a:p>
        </p:txBody>
      </p:sp>
      <p:sp>
        <p:nvSpPr>
          <p:cNvPr id="56335" name="Text Box 108"/>
          <p:cNvSpPr txBox="1">
            <a:spLocks noChangeArrowheads="1"/>
          </p:cNvSpPr>
          <p:nvPr/>
        </p:nvSpPr>
        <p:spPr bwMode="auto">
          <a:xfrm>
            <a:off x="3938588" y="4572000"/>
            <a:ext cx="1298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 -(id+id)</a:t>
            </a:r>
          </a:p>
        </p:txBody>
      </p:sp>
      <p:sp>
        <p:nvSpPr>
          <p:cNvPr id="108" name="Date Placeholder 10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Role of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Context free 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Derivations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Parse tree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500" dirty="0">
                <a:solidFill>
                  <a:schemeClr val="tx2">
                    <a:lumMod val="75000"/>
                  </a:schemeClr>
                </a:solidFill>
              </a:rPr>
              <a:t>Ambiguity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Top – Down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Recursive descent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Eliminating left recursion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Left Factoring</a:t>
            </a:r>
          </a:p>
        </p:txBody>
      </p:sp>
      <p:sp>
        <p:nvSpPr>
          <p:cNvPr id="1024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B565B9-08F7-432E-8679-986EF261EE3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Ambiguity</a:t>
            </a:r>
          </a:p>
        </p:txBody>
      </p:sp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61C089-782B-455F-AC45-3BC2D22F063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619125" y="1260475"/>
            <a:ext cx="82502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 A grammar produces more than one parse tree for a sentence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called as an </a:t>
            </a:r>
            <a:r>
              <a:rPr lang="en-US" altLang="en-US" sz="2400" b="1" i="1">
                <a:latin typeface="Times New Roman" panose="02020603050405020304" pitchFamily="18" charset="0"/>
              </a:rPr>
              <a:t>ambiguous</a:t>
            </a:r>
            <a:r>
              <a:rPr lang="en-US" altLang="en-US" sz="2400">
                <a:latin typeface="Times New Roman" panose="02020603050405020304" pitchFamily="18" charset="0"/>
              </a:rPr>
              <a:t> grammar.</a:t>
            </a: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688975" y="2320925"/>
            <a:ext cx="3908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 E+E  id+E  id+E*E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 id+id*E  id+id*id</a:t>
            </a: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703263" y="4343400"/>
            <a:ext cx="41798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E  E*E  E+E*E  id+E*E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  id+id*E  id+id*id</a:t>
            </a:r>
          </a:p>
        </p:txBody>
      </p:sp>
      <p:grpSp>
        <p:nvGrpSpPr>
          <p:cNvPr id="58376" name="Group 69"/>
          <p:cNvGrpSpPr>
            <a:grpSpLocks/>
          </p:cNvGrpSpPr>
          <p:nvPr/>
        </p:nvGrpSpPr>
        <p:grpSpPr bwMode="auto">
          <a:xfrm>
            <a:off x="4572000" y="4267200"/>
            <a:ext cx="1539875" cy="1785938"/>
            <a:chOff x="4128" y="2640"/>
            <a:chExt cx="1051" cy="1125"/>
          </a:xfrm>
        </p:grpSpPr>
        <p:sp>
          <p:nvSpPr>
            <p:cNvPr id="58399" name="Text Box 37"/>
            <p:cNvSpPr txBox="1">
              <a:spLocks noChangeArrowheads="1"/>
            </p:cNvSpPr>
            <p:nvPr/>
          </p:nvSpPr>
          <p:spPr bwMode="auto">
            <a:xfrm>
              <a:off x="4704" y="3264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8400" name="Text Box 38"/>
            <p:cNvSpPr txBox="1">
              <a:spLocks noChangeArrowheads="1"/>
            </p:cNvSpPr>
            <p:nvPr/>
          </p:nvSpPr>
          <p:spPr bwMode="auto">
            <a:xfrm>
              <a:off x="4704" y="3504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58401" name="Line 39"/>
            <p:cNvSpPr>
              <a:spLocks noChangeShapeType="1"/>
            </p:cNvSpPr>
            <p:nvPr/>
          </p:nvSpPr>
          <p:spPr bwMode="auto">
            <a:xfrm>
              <a:off x="4800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2" name="Line 43"/>
            <p:cNvSpPr>
              <a:spLocks noChangeShapeType="1"/>
            </p:cNvSpPr>
            <p:nvPr/>
          </p:nvSpPr>
          <p:spPr bwMode="auto">
            <a:xfrm>
              <a:off x="4224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3" name="Text Box 45"/>
            <p:cNvSpPr txBox="1">
              <a:spLocks noChangeArrowheads="1"/>
            </p:cNvSpPr>
            <p:nvPr/>
          </p:nvSpPr>
          <p:spPr bwMode="auto">
            <a:xfrm>
              <a:off x="4128" y="3264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8404" name="Text Box 46"/>
            <p:cNvSpPr txBox="1">
              <a:spLocks noChangeArrowheads="1"/>
            </p:cNvSpPr>
            <p:nvPr/>
          </p:nvSpPr>
          <p:spPr bwMode="auto">
            <a:xfrm>
              <a:off x="4416" y="3264"/>
              <a:ext cx="2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8405" name="Text Box 47"/>
            <p:cNvSpPr txBox="1">
              <a:spLocks noChangeArrowheads="1"/>
            </p:cNvSpPr>
            <p:nvPr/>
          </p:nvSpPr>
          <p:spPr bwMode="auto">
            <a:xfrm>
              <a:off x="4128" y="3552"/>
              <a:ext cx="23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58406" name="Text Box 55"/>
            <p:cNvSpPr txBox="1">
              <a:spLocks noChangeArrowheads="1"/>
            </p:cNvSpPr>
            <p:nvPr/>
          </p:nvSpPr>
          <p:spPr bwMode="auto">
            <a:xfrm>
              <a:off x="4944" y="3264"/>
              <a:ext cx="23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id</a:t>
              </a:r>
            </a:p>
          </p:txBody>
        </p:sp>
        <p:grpSp>
          <p:nvGrpSpPr>
            <p:cNvPr id="58407" name="Group 57"/>
            <p:cNvGrpSpPr>
              <a:grpSpLocks/>
            </p:cNvGrpSpPr>
            <p:nvPr/>
          </p:nvGrpSpPr>
          <p:grpSpPr bwMode="auto">
            <a:xfrm>
              <a:off x="4224" y="2640"/>
              <a:ext cx="931" cy="672"/>
              <a:chOff x="4128" y="2544"/>
              <a:chExt cx="931" cy="672"/>
            </a:xfrm>
          </p:grpSpPr>
          <p:sp>
            <p:nvSpPr>
              <p:cNvPr id="58408" name="Line 58"/>
              <p:cNvSpPr>
                <a:spLocks noChangeShapeType="1"/>
              </p:cNvSpPr>
              <p:nvPr/>
            </p:nvSpPr>
            <p:spPr bwMode="auto">
              <a:xfrm flipH="1">
                <a:off x="4128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9" name="Line 59"/>
              <p:cNvSpPr>
                <a:spLocks noChangeShapeType="1"/>
              </p:cNvSpPr>
              <p:nvPr/>
            </p:nvSpPr>
            <p:spPr bwMode="auto">
              <a:xfrm>
                <a:off x="4512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0" name="Line 60"/>
              <p:cNvSpPr>
                <a:spLocks noChangeShapeType="1"/>
              </p:cNvSpPr>
              <p:nvPr/>
            </p:nvSpPr>
            <p:spPr bwMode="auto">
              <a:xfrm>
                <a:off x="4416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1" name="Text Box 61"/>
              <p:cNvSpPr txBox="1">
                <a:spLocks noChangeArrowheads="1"/>
              </p:cNvSpPr>
              <p:nvPr/>
            </p:nvSpPr>
            <p:spPr bwMode="auto">
              <a:xfrm>
                <a:off x="4320" y="2880"/>
                <a:ext cx="21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58412" name="Line 62"/>
              <p:cNvSpPr>
                <a:spLocks noChangeShapeType="1"/>
              </p:cNvSpPr>
              <p:nvPr/>
            </p:nvSpPr>
            <p:spPr bwMode="auto">
              <a:xfrm>
                <a:off x="470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3" name="Text Box 63"/>
              <p:cNvSpPr txBox="1">
                <a:spLocks noChangeArrowheads="1"/>
              </p:cNvSpPr>
              <p:nvPr/>
            </p:nvSpPr>
            <p:spPr bwMode="auto">
              <a:xfrm>
                <a:off x="4560" y="2544"/>
                <a:ext cx="21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58414" name="Line 64"/>
              <p:cNvSpPr>
                <a:spLocks noChangeShapeType="1"/>
              </p:cNvSpPr>
              <p:nvPr/>
            </p:nvSpPr>
            <p:spPr bwMode="auto">
              <a:xfrm flipH="1">
                <a:off x="441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5" name="Line 65"/>
              <p:cNvSpPr>
                <a:spLocks noChangeShapeType="1"/>
              </p:cNvSpPr>
              <p:nvPr/>
            </p:nvSpPr>
            <p:spPr bwMode="auto">
              <a:xfrm>
                <a:off x="4656" y="27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6" name="Text Box 66"/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19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58417" name="Text Box 67"/>
              <p:cNvSpPr txBox="1">
                <a:spLocks noChangeArrowheads="1"/>
              </p:cNvSpPr>
              <p:nvPr/>
            </p:nvSpPr>
            <p:spPr bwMode="auto">
              <a:xfrm>
                <a:off x="4848" y="2880"/>
                <a:ext cx="21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58418" name="Line 68"/>
              <p:cNvSpPr>
                <a:spLocks noChangeShapeType="1"/>
              </p:cNvSpPr>
              <p:nvPr/>
            </p:nvSpPr>
            <p:spPr bwMode="auto">
              <a:xfrm>
                <a:off x="4944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8377" name="Group 72"/>
          <p:cNvGrpSpPr>
            <a:grpSpLocks/>
          </p:cNvGrpSpPr>
          <p:nvPr/>
        </p:nvGrpSpPr>
        <p:grpSpPr bwMode="auto">
          <a:xfrm>
            <a:off x="4852988" y="2057400"/>
            <a:ext cx="1611312" cy="1785938"/>
            <a:chOff x="3552" y="1104"/>
            <a:chExt cx="1099" cy="1125"/>
          </a:xfrm>
        </p:grpSpPr>
        <p:sp>
          <p:nvSpPr>
            <p:cNvPr id="58379" name="Text Box 9"/>
            <p:cNvSpPr txBox="1">
              <a:spLocks noChangeArrowheads="1"/>
            </p:cNvSpPr>
            <p:nvPr/>
          </p:nvSpPr>
          <p:spPr bwMode="auto">
            <a:xfrm>
              <a:off x="4128" y="1680"/>
              <a:ext cx="1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8380" name="Line 23"/>
            <p:cNvSpPr>
              <a:spLocks noChangeShapeType="1"/>
            </p:cNvSpPr>
            <p:nvPr/>
          </p:nvSpPr>
          <p:spPr bwMode="auto">
            <a:xfrm flipH="1">
              <a:off x="3648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Line 24"/>
            <p:cNvSpPr>
              <a:spLocks noChangeShapeType="1"/>
            </p:cNvSpPr>
            <p:nvPr/>
          </p:nvSpPr>
          <p:spPr bwMode="auto">
            <a:xfrm>
              <a:off x="4032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Line 25"/>
            <p:cNvSpPr>
              <a:spLocks noChangeShapeType="1"/>
            </p:cNvSpPr>
            <p:nvPr/>
          </p:nvSpPr>
          <p:spPr bwMode="auto">
            <a:xfrm>
              <a:off x="3936" y="1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3" name="Line 26"/>
            <p:cNvSpPr>
              <a:spLocks noChangeShapeType="1"/>
            </p:cNvSpPr>
            <p:nvPr/>
          </p:nvSpPr>
          <p:spPr bwMode="auto">
            <a:xfrm>
              <a:off x="364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4" name="Text Box 28"/>
            <p:cNvSpPr txBox="1">
              <a:spLocks noChangeArrowheads="1"/>
            </p:cNvSpPr>
            <p:nvPr/>
          </p:nvSpPr>
          <p:spPr bwMode="auto">
            <a:xfrm>
              <a:off x="3840" y="1104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8385" name="Text Box 29"/>
            <p:cNvSpPr txBox="1">
              <a:spLocks noChangeArrowheads="1"/>
            </p:cNvSpPr>
            <p:nvPr/>
          </p:nvSpPr>
          <p:spPr bwMode="auto">
            <a:xfrm>
              <a:off x="3552" y="1392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8386" name="Text Box 30"/>
            <p:cNvSpPr txBox="1">
              <a:spLocks noChangeArrowheads="1"/>
            </p:cNvSpPr>
            <p:nvPr/>
          </p:nvSpPr>
          <p:spPr bwMode="auto">
            <a:xfrm>
              <a:off x="3840" y="1392"/>
              <a:ext cx="2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8387" name="Text Box 34"/>
            <p:cNvSpPr txBox="1">
              <a:spLocks noChangeArrowheads="1"/>
            </p:cNvSpPr>
            <p:nvPr/>
          </p:nvSpPr>
          <p:spPr bwMode="auto">
            <a:xfrm>
              <a:off x="3552" y="1680"/>
              <a:ext cx="23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58388" name="Line 42"/>
            <p:cNvSpPr>
              <a:spLocks noChangeShapeType="1"/>
            </p:cNvSpPr>
            <p:nvPr/>
          </p:nvSpPr>
          <p:spPr bwMode="auto">
            <a:xfrm>
              <a:off x="3984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Text Box 44"/>
            <p:cNvSpPr txBox="1">
              <a:spLocks noChangeArrowheads="1"/>
            </p:cNvSpPr>
            <p:nvPr/>
          </p:nvSpPr>
          <p:spPr bwMode="auto">
            <a:xfrm>
              <a:off x="3888" y="1728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8390" name="Line 48"/>
            <p:cNvSpPr>
              <a:spLocks noChangeShapeType="1"/>
            </p:cNvSpPr>
            <p:nvPr/>
          </p:nvSpPr>
          <p:spPr bwMode="auto">
            <a:xfrm>
              <a:off x="4272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Text Box 49"/>
            <p:cNvSpPr txBox="1">
              <a:spLocks noChangeArrowheads="1"/>
            </p:cNvSpPr>
            <p:nvPr/>
          </p:nvSpPr>
          <p:spPr bwMode="auto">
            <a:xfrm>
              <a:off x="4128" y="1392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8392" name="Line 50"/>
            <p:cNvSpPr>
              <a:spLocks noChangeShapeType="1"/>
            </p:cNvSpPr>
            <p:nvPr/>
          </p:nvSpPr>
          <p:spPr bwMode="auto">
            <a:xfrm flipH="1">
              <a:off x="3984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3" name="Line 51"/>
            <p:cNvSpPr>
              <a:spLocks noChangeShapeType="1"/>
            </p:cNvSpPr>
            <p:nvPr/>
          </p:nvSpPr>
          <p:spPr bwMode="auto">
            <a:xfrm>
              <a:off x="4224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4" name="Text Box 52"/>
            <p:cNvSpPr txBox="1">
              <a:spLocks noChangeArrowheads="1"/>
            </p:cNvSpPr>
            <p:nvPr/>
          </p:nvSpPr>
          <p:spPr bwMode="auto">
            <a:xfrm>
              <a:off x="4128" y="1680"/>
              <a:ext cx="1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395" name="Text Box 53"/>
            <p:cNvSpPr txBox="1">
              <a:spLocks noChangeArrowheads="1"/>
            </p:cNvSpPr>
            <p:nvPr/>
          </p:nvSpPr>
          <p:spPr bwMode="auto">
            <a:xfrm>
              <a:off x="4416" y="1728"/>
              <a:ext cx="2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8396" name="Line 54"/>
            <p:cNvSpPr>
              <a:spLocks noChangeShapeType="1"/>
            </p:cNvSpPr>
            <p:nvPr/>
          </p:nvSpPr>
          <p:spPr bwMode="auto">
            <a:xfrm>
              <a:off x="4512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7" name="Text Box 70"/>
            <p:cNvSpPr txBox="1">
              <a:spLocks noChangeArrowheads="1"/>
            </p:cNvSpPr>
            <p:nvPr/>
          </p:nvSpPr>
          <p:spPr bwMode="auto">
            <a:xfrm>
              <a:off x="3888" y="2016"/>
              <a:ext cx="23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58398" name="Text Box 71"/>
            <p:cNvSpPr txBox="1">
              <a:spLocks noChangeArrowheads="1"/>
            </p:cNvSpPr>
            <p:nvPr/>
          </p:nvSpPr>
          <p:spPr bwMode="auto">
            <a:xfrm>
              <a:off x="4416" y="2016"/>
              <a:ext cx="23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id</a:t>
              </a:r>
            </a:p>
          </p:txBody>
        </p:sp>
      </p:grpSp>
      <p:sp>
        <p:nvSpPr>
          <p:cNvPr id="51" name="Date Placeholder 5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Role of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500" dirty="0">
                <a:solidFill>
                  <a:schemeClr val="tx2">
                    <a:lumMod val="75000"/>
                  </a:schemeClr>
                </a:solidFill>
              </a:rPr>
              <a:t>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Context free 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Derivations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Ambiguity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Parse tree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Top – Down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Recursive descent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Eliminating left recursion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Left Factoring</a:t>
            </a:r>
          </a:p>
        </p:txBody>
      </p:sp>
      <p:sp>
        <p:nvSpPr>
          <p:cNvPr id="1024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A8DF47-E502-47D9-91E6-A958B60DE2D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Ambiguity (cont.)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For the most parsers, the grammar must be unambiguous.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unambiguous grammar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Wingdings" pitchFamily="2" charset="2"/>
              </a:rPr>
              <a:t>		  unique selection of the parse tree for a sentence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>
              <a:sym typeface="Wingdings" pitchFamily="2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We should eliminate the ambiguity in the grammar during the design phase of the compiler.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An unambiguous grammar should be written to eliminate the ambiguity.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We have to prefer one of the parse trees of a sentence (generated by an ambiguous grammar) to disambiguate that grammar to restrict to this choice.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593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512891-163F-4B9D-9317-455A4D894D32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Ambiguity (cont.)</a:t>
            </a:r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F8E613-EA96-4452-8DE7-C7C51A98147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1" name="Text Box 3"/>
          <p:cNvSpPr txBox="1">
            <a:spLocks noChangeArrowheads="1"/>
          </p:cNvSpPr>
          <p:nvPr/>
        </p:nvSpPr>
        <p:spPr bwMode="auto">
          <a:xfrm>
            <a:off x="619125" y="1319213"/>
            <a:ext cx="6159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stmt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stmt   |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stmt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else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stmt    |   otherstmts</a:t>
            </a: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2039938" y="2819400"/>
            <a:ext cx="479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</a:rPr>
              <a:t>  E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>
                <a:latin typeface="Times New Roman" panose="02020603050405020304" pitchFamily="18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then 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</a:rPr>
              <a:t>  E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</a:rPr>
              <a:t>  S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>
                <a:latin typeface="Times New Roman" panose="02020603050405020304" pitchFamily="18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else </a:t>
            </a:r>
            <a:r>
              <a:rPr lang="en-US" altLang="en-US" sz="2000">
                <a:latin typeface="Times New Roman" panose="02020603050405020304" pitchFamily="18" charset="0"/>
              </a:rPr>
              <a:t> S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60423" name="Text Box 5"/>
          <p:cNvSpPr txBox="1">
            <a:spLocks noChangeArrowheads="1"/>
          </p:cNvSpPr>
          <p:nvPr/>
        </p:nvSpPr>
        <p:spPr bwMode="auto">
          <a:xfrm>
            <a:off x="0" y="3581400"/>
            <a:ext cx="4532313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latin typeface="Times New Roman" panose="02020603050405020304" pitchFamily="18" charset="0"/>
              </a:rPr>
              <a:t>stmt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</a:rPr>
              <a:t>   expr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</a:rPr>
              <a:t>     stmt      </a:t>
            </a:r>
            <a:r>
              <a:rPr lang="en-US" altLang="en-US" sz="2000">
                <a:latin typeface="Courier New" panose="02070309020205020404" pitchFamily="49" charset="0"/>
              </a:rPr>
              <a:t>else</a:t>
            </a:r>
            <a:r>
              <a:rPr lang="en-US" altLang="en-US" sz="2000">
                <a:latin typeface="Times New Roman" panose="02020603050405020304" pitchFamily="18" charset="0"/>
              </a:rPr>
              <a:t>       stmt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E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>
                <a:latin typeface="Times New Roman" panose="02020603050405020304" pitchFamily="18" charset="0"/>
              </a:rPr>
              <a:t>	   </a:t>
            </a: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</a:rPr>
              <a:t>  expr 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</a:rPr>
              <a:t>    stmt        S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aseline="-25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	            E</a:t>
            </a:r>
            <a:r>
              <a:rPr lang="en-US" altLang="en-US" sz="2000" baseline="-25000">
                <a:latin typeface="Times New Roman" panose="02020603050405020304" pitchFamily="18" charset="0"/>
              </a:rPr>
              <a:t>2 	           </a:t>
            </a:r>
            <a:r>
              <a:rPr lang="en-US" altLang="en-US" sz="2000">
                <a:latin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0424" name="Text Box 6"/>
          <p:cNvSpPr txBox="1">
            <a:spLocks noChangeArrowheads="1"/>
          </p:cNvSpPr>
          <p:nvPr/>
        </p:nvSpPr>
        <p:spPr bwMode="auto">
          <a:xfrm>
            <a:off x="4419600" y="3505200"/>
            <a:ext cx="4965700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latin typeface="Times New Roman" panose="02020603050405020304" pitchFamily="18" charset="0"/>
              </a:rPr>
              <a:t>stmt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</a:rPr>
              <a:t>   expr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</a:rPr>
              <a:t>   stmt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E</a:t>
            </a:r>
            <a:r>
              <a:rPr lang="en-US" altLang="en-US" sz="2000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>
                <a:latin typeface="Times New Roman" panose="02020603050405020304" pitchFamily="18" charset="0"/>
              </a:rPr>
              <a:t>     </a:t>
            </a: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</a:rPr>
              <a:t>  expr   </a:t>
            </a:r>
            <a:r>
              <a:rPr lang="en-US" altLang="en-US" sz="2000">
                <a:latin typeface="Courier New" panose="02070309020205020404" pitchFamily="49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</a:rPr>
              <a:t>   stmt  </a:t>
            </a:r>
            <a:r>
              <a:rPr lang="en-US" altLang="en-US" sz="2000">
                <a:latin typeface="Courier New" panose="02070309020205020404" pitchFamily="49" charset="0"/>
              </a:rPr>
              <a:t>else</a:t>
            </a:r>
            <a:r>
              <a:rPr lang="en-US" altLang="en-US" sz="2000">
                <a:latin typeface="Times New Roman" panose="02020603050405020304" pitchFamily="18" charset="0"/>
              </a:rPr>
              <a:t>  stmt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  E</a:t>
            </a:r>
            <a:r>
              <a:rPr lang="en-US" altLang="en-US" sz="2000" baseline="-25000">
                <a:latin typeface="Times New Roman" panose="02020603050405020304" pitchFamily="18" charset="0"/>
              </a:rPr>
              <a:t>2 	          </a:t>
            </a:r>
            <a:r>
              <a:rPr lang="en-US" altLang="en-US" sz="2000">
                <a:latin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 New Roman" panose="02020603050405020304" pitchFamily="18" charset="0"/>
              </a:rPr>
              <a:t>1 	                  </a:t>
            </a:r>
            <a:r>
              <a:rPr lang="en-US" altLang="en-US" sz="2000">
                <a:latin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aseline="-25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60425" name="Line 7"/>
          <p:cNvSpPr>
            <a:spLocks noChangeShapeType="1"/>
          </p:cNvSpPr>
          <p:nvPr/>
        </p:nvSpPr>
        <p:spPr bwMode="auto">
          <a:xfrm flipH="1">
            <a:off x="422275" y="3962400"/>
            <a:ext cx="773113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Line 8"/>
          <p:cNvSpPr>
            <a:spLocks noChangeShapeType="1"/>
          </p:cNvSpPr>
          <p:nvPr/>
        </p:nvSpPr>
        <p:spPr bwMode="auto">
          <a:xfrm flipH="1">
            <a:off x="914400" y="3962400"/>
            <a:ext cx="2809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Line 9"/>
          <p:cNvSpPr>
            <a:spLocks noChangeShapeType="1"/>
          </p:cNvSpPr>
          <p:nvPr/>
        </p:nvSpPr>
        <p:spPr bwMode="auto">
          <a:xfrm>
            <a:off x="1195388" y="3962400"/>
            <a:ext cx="3524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Line 10"/>
          <p:cNvSpPr>
            <a:spLocks noChangeShapeType="1"/>
          </p:cNvSpPr>
          <p:nvPr/>
        </p:nvSpPr>
        <p:spPr bwMode="auto">
          <a:xfrm>
            <a:off x="1195388" y="3962400"/>
            <a:ext cx="11255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9" name="Line 11"/>
          <p:cNvSpPr>
            <a:spLocks noChangeShapeType="1"/>
          </p:cNvSpPr>
          <p:nvPr/>
        </p:nvSpPr>
        <p:spPr bwMode="auto">
          <a:xfrm>
            <a:off x="1195388" y="3962400"/>
            <a:ext cx="19002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0" name="Line 12"/>
          <p:cNvSpPr>
            <a:spLocks noChangeShapeType="1"/>
          </p:cNvSpPr>
          <p:nvPr/>
        </p:nvSpPr>
        <p:spPr bwMode="auto">
          <a:xfrm>
            <a:off x="1195388" y="3962400"/>
            <a:ext cx="274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1" name="Line 13"/>
          <p:cNvSpPr>
            <a:spLocks noChangeShapeType="1"/>
          </p:cNvSpPr>
          <p:nvPr/>
        </p:nvSpPr>
        <p:spPr bwMode="auto">
          <a:xfrm flipH="1">
            <a:off x="1406525" y="4572000"/>
            <a:ext cx="8445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Line 14"/>
          <p:cNvSpPr>
            <a:spLocks noChangeShapeType="1"/>
          </p:cNvSpPr>
          <p:nvPr/>
        </p:nvSpPr>
        <p:spPr bwMode="auto">
          <a:xfrm flipH="1">
            <a:off x="1898650" y="4572000"/>
            <a:ext cx="3524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Line 15"/>
          <p:cNvSpPr>
            <a:spLocks noChangeShapeType="1"/>
          </p:cNvSpPr>
          <p:nvPr/>
        </p:nvSpPr>
        <p:spPr bwMode="auto">
          <a:xfrm>
            <a:off x="2251075" y="4572000"/>
            <a:ext cx="2809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Line 16"/>
          <p:cNvSpPr>
            <a:spLocks noChangeShapeType="1"/>
          </p:cNvSpPr>
          <p:nvPr/>
        </p:nvSpPr>
        <p:spPr bwMode="auto">
          <a:xfrm>
            <a:off x="2251075" y="4572000"/>
            <a:ext cx="9842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Line 17"/>
          <p:cNvSpPr>
            <a:spLocks noChangeShapeType="1"/>
          </p:cNvSpPr>
          <p:nvPr/>
        </p:nvSpPr>
        <p:spPr bwMode="auto">
          <a:xfrm flipH="1">
            <a:off x="4852988" y="3962400"/>
            <a:ext cx="7747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Line 18"/>
          <p:cNvSpPr>
            <a:spLocks noChangeShapeType="1"/>
          </p:cNvSpPr>
          <p:nvPr/>
        </p:nvSpPr>
        <p:spPr bwMode="auto">
          <a:xfrm flipH="1">
            <a:off x="5345113" y="3962400"/>
            <a:ext cx="2825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Line 19"/>
          <p:cNvSpPr>
            <a:spLocks noChangeShapeType="1"/>
          </p:cNvSpPr>
          <p:nvPr/>
        </p:nvSpPr>
        <p:spPr bwMode="auto">
          <a:xfrm>
            <a:off x="5627688" y="3962400"/>
            <a:ext cx="3508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8" name="Line 20"/>
          <p:cNvSpPr>
            <a:spLocks noChangeShapeType="1"/>
          </p:cNvSpPr>
          <p:nvPr/>
        </p:nvSpPr>
        <p:spPr bwMode="auto">
          <a:xfrm>
            <a:off x="5627688" y="39624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9" name="Line 21"/>
          <p:cNvSpPr>
            <a:spLocks noChangeShapeType="1"/>
          </p:cNvSpPr>
          <p:nvPr/>
        </p:nvSpPr>
        <p:spPr bwMode="auto">
          <a:xfrm flipH="1">
            <a:off x="5838825" y="4572000"/>
            <a:ext cx="70326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0" name="Line 22"/>
          <p:cNvSpPr>
            <a:spLocks noChangeShapeType="1"/>
          </p:cNvSpPr>
          <p:nvPr/>
        </p:nvSpPr>
        <p:spPr bwMode="auto">
          <a:xfrm flipH="1">
            <a:off x="6330950" y="4572000"/>
            <a:ext cx="21113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1" name="Line 23"/>
          <p:cNvSpPr>
            <a:spLocks noChangeShapeType="1"/>
          </p:cNvSpPr>
          <p:nvPr/>
        </p:nvSpPr>
        <p:spPr bwMode="auto">
          <a:xfrm>
            <a:off x="6542088" y="4572000"/>
            <a:ext cx="4206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2" name="Line 24"/>
          <p:cNvSpPr>
            <a:spLocks noChangeShapeType="1"/>
          </p:cNvSpPr>
          <p:nvPr/>
        </p:nvSpPr>
        <p:spPr bwMode="auto">
          <a:xfrm>
            <a:off x="6542088" y="4572000"/>
            <a:ext cx="10541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3" name="Line 25"/>
          <p:cNvSpPr>
            <a:spLocks noChangeShapeType="1"/>
          </p:cNvSpPr>
          <p:nvPr/>
        </p:nvSpPr>
        <p:spPr bwMode="auto">
          <a:xfrm>
            <a:off x="6542088" y="4572000"/>
            <a:ext cx="161766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4" name="Line 26"/>
          <p:cNvSpPr>
            <a:spLocks noChangeShapeType="1"/>
          </p:cNvSpPr>
          <p:nvPr/>
        </p:nvSpPr>
        <p:spPr bwMode="auto">
          <a:xfrm>
            <a:off x="6542088" y="4572000"/>
            <a:ext cx="22494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5" name="AutoShape 27"/>
          <p:cNvSpPr>
            <a:spLocks noChangeArrowheads="1"/>
          </p:cNvSpPr>
          <p:nvPr/>
        </p:nvSpPr>
        <p:spPr bwMode="auto">
          <a:xfrm>
            <a:off x="703263" y="4648200"/>
            <a:ext cx="280987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46" name="AutoShape 28"/>
          <p:cNvSpPr>
            <a:spLocks noChangeArrowheads="1"/>
          </p:cNvSpPr>
          <p:nvPr/>
        </p:nvSpPr>
        <p:spPr bwMode="auto">
          <a:xfrm>
            <a:off x="1687513" y="5181600"/>
            <a:ext cx="282575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47" name="AutoShape 29"/>
          <p:cNvSpPr>
            <a:spLocks noChangeArrowheads="1"/>
          </p:cNvSpPr>
          <p:nvPr/>
        </p:nvSpPr>
        <p:spPr bwMode="auto">
          <a:xfrm>
            <a:off x="3095625" y="5181600"/>
            <a:ext cx="280988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48" name="AutoShape 30"/>
          <p:cNvSpPr>
            <a:spLocks noChangeArrowheads="1"/>
          </p:cNvSpPr>
          <p:nvPr/>
        </p:nvSpPr>
        <p:spPr bwMode="auto">
          <a:xfrm>
            <a:off x="3798888" y="4648200"/>
            <a:ext cx="280987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49" name="AutoShape 31"/>
          <p:cNvSpPr>
            <a:spLocks noChangeArrowheads="1"/>
          </p:cNvSpPr>
          <p:nvPr/>
        </p:nvSpPr>
        <p:spPr bwMode="auto">
          <a:xfrm>
            <a:off x="8582025" y="5257800"/>
            <a:ext cx="280988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50" name="AutoShape 32"/>
          <p:cNvSpPr>
            <a:spLocks noChangeArrowheads="1"/>
          </p:cNvSpPr>
          <p:nvPr/>
        </p:nvSpPr>
        <p:spPr bwMode="auto">
          <a:xfrm>
            <a:off x="7526338" y="5257800"/>
            <a:ext cx="280987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51" name="AutoShape 33"/>
          <p:cNvSpPr>
            <a:spLocks noChangeArrowheads="1"/>
          </p:cNvSpPr>
          <p:nvPr/>
        </p:nvSpPr>
        <p:spPr bwMode="auto">
          <a:xfrm>
            <a:off x="6119813" y="5257800"/>
            <a:ext cx="280987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52" name="AutoShape 34"/>
          <p:cNvSpPr>
            <a:spLocks noChangeArrowheads="1"/>
          </p:cNvSpPr>
          <p:nvPr/>
        </p:nvSpPr>
        <p:spPr bwMode="auto">
          <a:xfrm>
            <a:off x="5133975" y="4648200"/>
            <a:ext cx="282575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53" name="Line 35"/>
          <p:cNvSpPr>
            <a:spLocks noChangeShapeType="1"/>
          </p:cNvSpPr>
          <p:nvPr/>
        </p:nvSpPr>
        <p:spPr bwMode="auto">
          <a:xfrm>
            <a:off x="4495800" y="35052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4" name="Text Box 36"/>
          <p:cNvSpPr txBox="1">
            <a:spLocks noChangeArrowheads="1"/>
          </p:cNvSpPr>
          <p:nvPr/>
        </p:nvSpPr>
        <p:spPr bwMode="auto">
          <a:xfrm>
            <a:off x="1533525" y="583247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0455" name="Text Box 37"/>
          <p:cNvSpPr txBox="1">
            <a:spLocks noChangeArrowheads="1"/>
          </p:cNvSpPr>
          <p:nvPr/>
        </p:nvSpPr>
        <p:spPr bwMode="auto">
          <a:xfrm>
            <a:off x="6823075" y="57912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" name="Date Placeholder 4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9800" y="3168360"/>
              <a:ext cx="8450640" cy="1994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" y="3157560"/>
                <a:ext cx="8479440" cy="201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Elimination of ambiguity</a:t>
            </a:r>
          </a:p>
        </p:txBody>
      </p:sp>
      <p:sp>
        <p:nvSpPr>
          <p:cNvPr id="61443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114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BA2589-D5AF-4490-82C1-0367602BE4A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81200"/>
            <a:ext cx="3019425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39957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962400"/>
            <a:ext cx="3556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3962400"/>
            <a:ext cx="28543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6238800" y="2701080"/>
              <a:ext cx="1923480" cy="608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9080" y="2684520"/>
                <a:ext cx="1948320" cy="63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Ambiguity (cont.)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A497CF-A4B9-4789-B28C-BED2CC18812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619125" y="1489075"/>
            <a:ext cx="829786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 We prefer the second parse tree (else matches with closest if).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 So, we have to disambiguate our grammar to reflect this choice.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 The unambiguous grammar will be: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844550" y="3200400"/>
            <a:ext cx="87487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stmt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  matchedstmt  |  unmatchedstmt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matchedstmt 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matchedstmt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else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matchedstmt  | otherstmts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unmatchedstmt 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stmt    |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expr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matchedstmt  </a:t>
            </a:r>
            <a:r>
              <a:rPr lang="en-US" altLang="en-US" sz="2000">
                <a:latin typeface="Courier New" panose="02070309020205020404" pitchFamily="49" charset="0"/>
                <a:sym typeface="Symbol" panose="05050102010706020507" pitchFamily="18" charset="2"/>
              </a:rPr>
              <a:t>else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unmatchedstmt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Ambiguity – Operator Precedence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Ambiguous grammars (because of ambiguous operators) can be disambiguated according to the precedence and </a:t>
            </a:r>
            <a:r>
              <a:rPr lang="en-US" dirty="0" err="1" smtClean="0"/>
              <a:t>associativity</a:t>
            </a:r>
            <a:r>
              <a:rPr lang="en-US" dirty="0" smtClean="0"/>
              <a:t> rules.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	E </a:t>
            </a:r>
            <a:r>
              <a:rPr lang="en-US" dirty="0" smtClean="0">
                <a:sym typeface="Symbol" pitchFamily="18" charset="2"/>
              </a:rPr>
              <a:t> E+E  |  E*E  |  E^E  |  id  |  (E)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ym typeface="Symbol" pitchFamily="18" charset="2"/>
              </a:rPr>
              <a:t>		    </a:t>
            </a:r>
            <a:r>
              <a:rPr lang="en-US" sz="1800" dirty="0" smtClean="0">
                <a:sym typeface="Symbol" pitchFamily="18" charset="2"/>
              </a:rPr>
              <a:t>disambiguate the grammar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sym typeface="Symbol" pitchFamily="18" charset="2"/>
              </a:rPr>
              <a:t>			precedence:  	^   (right to left)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sym typeface="Symbol" pitchFamily="18" charset="2"/>
              </a:rPr>
              <a:t>					*   (left to right)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sym typeface="Symbol" pitchFamily="18" charset="2"/>
              </a:rPr>
              <a:t>					+   (left to right)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ym typeface="Symbol" pitchFamily="18" charset="2"/>
              </a:rPr>
              <a:t>	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1470D0-367C-415B-BF04-A755731EEA2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1066800" y="3208338"/>
            <a:ext cx="54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</a:t>
            </a:r>
            <a:endParaRPr lang="en-US" altLang="en-US" sz="3600">
              <a:latin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96000" y="4114800"/>
            <a:ext cx="4953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E  E+T  | 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T  T*F  |  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F  G^F  | 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G  id  |  (E)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7543800" cy="703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Syntax Analyzer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305800" cy="5791200"/>
          </a:xfrm>
        </p:spPr>
        <p:txBody>
          <a:bodyPr/>
          <a:lstStyle/>
          <a:p>
            <a:pPr eaLnBrk="1" hangingPunct="1"/>
            <a:r>
              <a:rPr lang="en-US" altLang="en-US" sz="2000" i="1" smtClean="0">
                <a:solidFill>
                  <a:srgbClr val="FF0000"/>
                </a:solidFill>
              </a:rPr>
              <a:t>Syntax Analyzer</a:t>
            </a:r>
            <a:r>
              <a:rPr lang="en-US" altLang="en-US" sz="2000" smtClean="0">
                <a:solidFill>
                  <a:srgbClr val="FF0000"/>
                </a:solidFill>
              </a:rPr>
              <a:t> </a:t>
            </a:r>
            <a:r>
              <a:rPr lang="en-US" altLang="en-US" sz="2000" smtClean="0"/>
              <a:t>creates the syntactic structure of the given source program.</a:t>
            </a:r>
          </a:p>
          <a:p>
            <a:pPr eaLnBrk="1" hangingPunct="1"/>
            <a:r>
              <a:rPr lang="en-US" altLang="en-US" sz="2000" smtClean="0"/>
              <a:t>This syntactic structure is mostly a </a:t>
            </a:r>
            <a:r>
              <a:rPr lang="en-US" altLang="en-US" sz="2000" i="1" smtClean="0">
                <a:solidFill>
                  <a:srgbClr val="FF0000"/>
                </a:solidFill>
              </a:rPr>
              <a:t>parse tree</a:t>
            </a:r>
            <a:r>
              <a:rPr lang="en-US" altLang="en-US" sz="2000" smtClean="0"/>
              <a:t>.</a:t>
            </a:r>
          </a:p>
          <a:p>
            <a:pPr eaLnBrk="1" hangingPunct="1"/>
            <a:r>
              <a:rPr lang="en-US" altLang="en-US" sz="2000" smtClean="0"/>
              <a:t>Syntax Analyzer is also known as </a:t>
            </a:r>
            <a:r>
              <a:rPr lang="en-US" altLang="en-US" sz="2000" i="1" smtClean="0">
                <a:solidFill>
                  <a:srgbClr val="FF0000"/>
                </a:solidFill>
              </a:rPr>
              <a:t>parser</a:t>
            </a:r>
            <a:r>
              <a:rPr lang="en-US" altLang="en-US" sz="2000" smtClean="0"/>
              <a:t>.</a:t>
            </a:r>
          </a:p>
          <a:p>
            <a:pPr eaLnBrk="1" hangingPunct="1"/>
            <a:r>
              <a:rPr lang="en-US" altLang="en-US" sz="2000" smtClean="0"/>
              <a:t>The syntax of a programming is described by a </a:t>
            </a:r>
            <a:r>
              <a:rPr lang="en-US" altLang="en-US" sz="2000" i="1" smtClean="0">
                <a:solidFill>
                  <a:srgbClr val="FF0000"/>
                </a:solidFill>
              </a:rPr>
              <a:t>context-free grammar </a:t>
            </a:r>
            <a:r>
              <a:rPr lang="en-US" altLang="en-US" sz="2000" i="1" smtClean="0"/>
              <a:t>(CFG)</a:t>
            </a:r>
            <a:r>
              <a:rPr lang="en-US" altLang="en-US" sz="2000" smtClean="0"/>
              <a:t>. We will use BNF (Backus-Naur Form) notation in the description of CFGs.</a:t>
            </a:r>
          </a:p>
          <a:p>
            <a:pPr eaLnBrk="1" hangingPunct="1"/>
            <a:r>
              <a:rPr lang="en-US" altLang="en-US" sz="2000" smtClean="0"/>
              <a:t>The syntax analyzer (parser) checks whether a given source program satisfies the rules implied by a context-free grammar or not.</a:t>
            </a:r>
          </a:p>
          <a:p>
            <a:pPr lvl="1" eaLnBrk="1" hangingPunct="1"/>
            <a:r>
              <a:rPr lang="en-US" altLang="en-US" sz="1600" smtClean="0"/>
              <a:t>If it satisfies, the parser creates the parse tree of that program.</a:t>
            </a:r>
          </a:p>
          <a:p>
            <a:pPr lvl="1" eaLnBrk="1" hangingPunct="1"/>
            <a:r>
              <a:rPr lang="en-US" altLang="en-US" sz="1600" smtClean="0"/>
              <a:t>Otherwise the parser gives the error messages.</a:t>
            </a:r>
          </a:p>
          <a:p>
            <a:pPr eaLnBrk="1" hangingPunct="1"/>
            <a:r>
              <a:rPr lang="en-US" altLang="en-US" sz="2000" smtClean="0"/>
              <a:t>A context-free grammar</a:t>
            </a:r>
          </a:p>
          <a:p>
            <a:pPr lvl="1" eaLnBrk="1" hangingPunct="1"/>
            <a:r>
              <a:rPr lang="en-US" altLang="en-US" sz="1600" smtClean="0"/>
              <a:t>gives a precise syntactic specification of a programming language.</a:t>
            </a:r>
          </a:p>
          <a:p>
            <a:pPr lvl="1" eaLnBrk="1" hangingPunct="1"/>
            <a:r>
              <a:rPr lang="en-US" altLang="en-US" sz="1600" smtClean="0"/>
              <a:t>the design of the grammar is an initial phase of the design of a compiler.</a:t>
            </a:r>
          </a:p>
          <a:p>
            <a:pPr lvl="1" eaLnBrk="1" hangingPunct="1"/>
            <a:r>
              <a:rPr lang="en-US" altLang="en-US" sz="1600" smtClean="0"/>
              <a:t>a grammar can be directly  converted into a parser by some tools.</a:t>
            </a:r>
          </a:p>
          <a:p>
            <a:pPr eaLnBrk="1" hangingPunct="1"/>
            <a:endParaRPr lang="en-US" altLang="en-US" sz="2000" i="1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45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576A86-9A46-4AEA-A9CA-466F1BC3F57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Role of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Context free 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Derivations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Parse tree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Ambiguity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500" dirty="0">
                <a:solidFill>
                  <a:schemeClr val="tx2">
                    <a:lumMod val="75000"/>
                  </a:schemeClr>
                </a:solidFill>
              </a:rPr>
              <a:t>Top – Down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Recursive descent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Eliminating left recursion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Left Factoring</a:t>
            </a:r>
          </a:p>
        </p:txBody>
      </p:sp>
      <p:sp>
        <p:nvSpPr>
          <p:cNvPr id="1024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B3AB98-E81C-4832-AA09-021E8AF25F7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819400"/>
            <a:ext cx="7772400" cy="1362075"/>
          </a:xfrm>
          <a:ln>
            <a:miter lim="800000"/>
            <a:headEnd/>
            <a:tailEnd/>
          </a:ln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/>
              <a:t>Top Down Parsing</a:t>
            </a:r>
            <a:endParaRPr/>
          </a:p>
        </p:txBody>
      </p:sp>
      <p:sp>
        <p:nvSpPr>
          <p:cNvPr id="2253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/>
          </a:p>
        </p:txBody>
      </p:sp>
      <p:sp>
        <p:nvSpPr>
          <p:cNvPr id="97286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759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034826-2DF2-497C-93AE-38407E76039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Top-Down Parser </a:t>
            </a:r>
            <a:b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sp>
        <p:nvSpPr>
          <p:cNvPr id="98307" name="Content Placeholder 4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179637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Top-down parser tries to create a parse tree from the root towards the leafs scanning input from left to right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It can be also viewed as finding a leftmost derivation for an input string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Example:   id+id*id</a:t>
            </a:r>
          </a:p>
        </p:txBody>
      </p:sp>
      <p:sp>
        <p:nvSpPr>
          <p:cNvPr id="98317" name="Date Placeholder 1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8614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D37126-9E54-489E-8708-7A24519988F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5" name="Rectangle 5"/>
          <p:cNvSpPr>
            <a:spLocks noChangeArrowheads="1"/>
          </p:cNvSpPr>
          <p:nvPr/>
        </p:nvSpPr>
        <p:spPr bwMode="auto">
          <a:xfrm>
            <a:off x="838200" y="4343400"/>
            <a:ext cx="2362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 -&gt; TE’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E’ -&gt; +TE’ | </a:t>
            </a: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 -&gt; FT’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T’ -&gt; *FT’ | </a:t>
            </a:r>
            <a:r>
              <a:rPr lang="en-US" altLang="en-US" sz="2400">
                <a:latin typeface="MS Mincho" pitchFamily="49" charset="-128"/>
                <a:ea typeface="MS Mincho" pitchFamily="49" charset="-128"/>
              </a:rPr>
              <a:t>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 -&gt; (E) | </a:t>
            </a:r>
            <a:r>
              <a:rPr lang="en-US" altLang="en-US" sz="2400" b="1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29000" y="43100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3733800" y="4310063"/>
            <a:ext cx="989013" cy="828675"/>
            <a:chOff x="3733800" y="4309646"/>
            <a:chExt cx="988230" cy="829508"/>
          </a:xfrm>
        </p:grpSpPr>
        <p:grpSp>
          <p:nvGrpSpPr>
            <p:cNvPr id="68703" name="Group 19"/>
            <p:cNvGrpSpPr>
              <a:grpSpLocks/>
            </p:cNvGrpSpPr>
            <p:nvPr/>
          </p:nvGrpSpPr>
          <p:grpSpPr bwMode="auto">
            <a:xfrm>
              <a:off x="3733800" y="4343400"/>
              <a:ext cx="381000" cy="457200"/>
              <a:chOff x="3733800" y="4343400"/>
              <a:chExt cx="381000" cy="457200"/>
            </a:xfrm>
          </p:grpSpPr>
          <p:grpSp>
            <p:nvGrpSpPr>
              <p:cNvPr id="68709" name="Group 17"/>
              <p:cNvGrpSpPr>
                <a:grpSpLocks/>
              </p:cNvGrpSpPr>
              <p:nvPr/>
            </p:nvGrpSpPr>
            <p:grpSpPr bwMode="auto">
              <a:xfrm>
                <a:off x="3733800" y="4343400"/>
                <a:ext cx="381000" cy="228600"/>
                <a:chOff x="2514600" y="6454140"/>
                <a:chExt cx="533400" cy="25146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514600" y="6553355"/>
                  <a:ext cx="457472" cy="1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514600" y="6628518"/>
                  <a:ext cx="457472" cy="17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16200000" flipH="1">
                  <a:off x="2894924" y="6453141"/>
                  <a:ext cx="152077" cy="1532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10800000" flipV="1">
                  <a:off x="2894347" y="6605795"/>
                  <a:ext cx="153230" cy="996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733800" y="4492392"/>
                <a:ext cx="372768" cy="30828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cs typeface="Arial" charset="0"/>
                  </a:rPr>
                  <a:t>lm</a:t>
                </a:r>
              </a:p>
            </p:txBody>
          </p:sp>
        </p:grpSp>
        <p:sp>
          <p:nvSpPr>
            <p:cNvPr id="68704" name="TextBox 20"/>
            <p:cNvSpPr txBox="1">
              <a:spLocks noChangeArrowheads="1"/>
            </p:cNvSpPr>
            <p:nvPr/>
          </p:nvSpPr>
          <p:spPr bwMode="auto">
            <a:xfrm>
              <a:off x="4174670" y="4309646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23" name="Straight Connector 22"/>
            <p:cNvCxnSpPr>
              <a:stCxn id="68706" idx="0"/>
            </p:cNvCxnSpPr>
            <p:nvPr/>
          </p:nvCxnSpPr>
          <p:spPr>
            <a:xfrm rot="5400000" flipH="1" flipV="1">
              <a:off x="4075431" y="4609328"/>
              <a:ext cx="228830" cy="153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706" name="TextBox 23"/>
            <p:cNvSpPr txBox="1">
              <a:spLocks noChangeArrowheads="1"/>
            </p:cNvSpPr>
            <p:nvPr/>
          </p:nvSpPr>
          <p:spPr bwMode="auto">
            <a:xfrm>
              <a:off x="3957500" y="4800600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V="1">
              <a:off x="4306229" y="4611707"/>
              <a:ext cx="228830" cy="149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708" name="TextBox 27"/>
            <p:cNvSpPr txBox="1">
              <a:spLocks noChangeArrowheads="1"/>
            </p:cNvSpPr>
            <p:nvPr/>
          </p:nvSpPr>
          <p:spPr bwMode="auto">
            <a:xfrm>
              <a:off x="4343400" y="4800600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E’</a:t>
              </a:r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4568825" y="4313238"/>
            <a:ext cx="993775" cy="1325562"/>
            <a:chOff x="4572000" y="4312920"/>
            <a:chExt cx="993130" cy="1325880"/>
          </a:xfrm>
        </p:grpSpPr>
        <p:grpSp>
          <p:nvGrpSpPr>
            <p:cNvPr id="68687" name="Group 29"/>
            <p:cNvGrpSpPr>
              <a:grpSpLocks/>
            </p:cNvGrpSpPr>
            <p:nvPr/>
          </p:nvGrpSpPr>
          <p:grpSpPr bwMode="auto">
            <a:xfrm>
              <a:off x="4572000" y="4343400"/>
              <a:ext cx="381000" cy="457200"/>
              <a:chOff x="3733800" y="4343400"/>
              <a:chExt cx="381000" cy="457200"/>
            </a:xfrm>
          </p:grpSpPr>
          <p:grpSp>
            <p:nvGrpSpPr>
              <p:cNvPr id="68697" name="Group 17"/>
              <p:cNvGrpSpPr>
                <a:grpSpLocks/>
              </p:cNvGrpSpPr>
              <p:nvPr/>
            </p:nvGrpSpPr>
            <p:grpSpPr bwMode="auto">
              <a:xfrm>
                <a:off x="3733800" y="4344863"/>
                <a:ext cx="381000" cy="228657"/>
                <a:chOff x="2514600" y="6454140"/>
                <a:chExt cx="533400" cy="25146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514600" y="6553470"/>
                  <a:ext cx="457538" cy="1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514600" y="6628559"/>
                  <a:ext cx="457538" cy="17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16200000" flipH="1">
                  <a:off x="2895068" y="6453270"/>
                  <a:ext cx="151922" cy="1532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10800000" flipV="1">
                  <a:off x="2894402" y="6605857"/>
                  <a:ext cx="153252" cy="995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3733800" y="4492350"/>
                <a:ext cx="372821" cy="30804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cs typeface="Arial" charset="0"/>
                  </a:rPr>
                  <a:t>lm</a:t>
                </a:r>
              </a:p>
            </p:txBody>
          </p:sp>
        </p:grpSp>
        <p:sp>
          <p:nvSpPr>
            <p:cNvPr id="68688" name="TextBox 36"/>
            <p:cNvSpPr txBox="1">
              <a:spLocks noChangeArrowheads="1"/>
            </p:cNvSpPr>
            <p:nvPr/>
          </p:nvSpPr>
          <p:spPr bwMode="auto">
            <a:xfrm>
              <a:off x="5017770" y="4312920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38" name="Straight Connector 37"/>
            <p:cNvCxnSpPr>
              <a:stCxn id="68690" idx="0"/>
            </p:cNvCxnSpPr>
            <p:nvPr/>
          </p:nvCxnSpPr>
          <p:spPr>
            <a:xfrm rot="5400000" flipH="1" flipV="1">
              <a:off x="4918542" y="4612303"/>
              <a:ext cx="228655" cy="153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90" name="TextBox 38"/>
            <p:cNvSpPr txBox="1">
              <a:spLocks noChangeArrowheads="1"/>
            </p:cNvSpPr>
            <p:nvPr/>
          </p:nvSpPr>
          <p:spPr bwMode="auto">
            <a:xfrm>
              <a:off x="4800600" y="4803874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V="1">
              <a:off x="5149374" y="4614683"/>
              <a:ext cx="228655" cy="149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92" name="TextBox 40"/>
            <p:cNvSpPr txBox="1">
              <a:spLocks noChangeArrowheads="1"/>
            </p:cNvSpPr>
            <p:nvPr/>
          </p:nvSpPr>
          <p:spPr bwMode="auto">
            <a:xfrm>
              <a:off x="5186500" y="4803874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E’</a:t>
              </a:r>
            </a:p>
          </p:txBody>
        </p:sp>
        <p:cxnSp>
          <p:nvCxnSpPr>
            <p:cNvPr id="42" name="Straight Connector 41"/>
            <p:cNvCxnSpPr>
              <a:stCxn id="68694" idx="0"/>
            </p:cNvCxnSpPr>
            <p:nvPr/>
          </p:nvCxnSpPr>
          <p:spPr>
            <a:xfrm rot="5400000" flipH="1" flipV="1">
              <a:off x="4690091" y="5109310"/>
              <a:ext cx="228655" cy="153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94" name="TextBox 42"/>
            <p:cNvSpPr txBox="1">
              <a:spLocks noChangeArrowheads="1"/>
            </p:cNvSpPr>
            <p:nvPr/>
          </p:nvSpPr>
          <p:spPr bwMode="auto">
            <a:xfrm>
              <a:off x="4572000" y="5300246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16200000" flipV="1">
              <a:off x="4920923" y="5111690"/>
              <a:ext cx="228655" cy="149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96" name="TextBox 44"/>
            <p:cNvSpPr txBox="1">
              <a:spLocks noChangeArrowheads="1"/>
            </p:cNvSpPr>
            <p:nvPr/>
          </p:nvSpPr>
          <p:spPr bwMode="auto">
            <a:xfrm>
              <a:off x="4957900" y="5300246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T’</a:t>
              </a:r>
            </a:p>
          </p:txBody>
        </p:sp>
      </p:grpSp>
      <p:grpSp>
        <p:nvGrpSpPr>
          <p:cNvPr id="15" name="Group 119"/>
          <p:cNvGrpSpPr>
            <a:grpSpLocks/>
          </p:cNvGrpSpPr>
          <p:nvPr/>
        </p:nvGrpSpPr>
        <p:grpSpPr bwMode="auto">
          <a:xfrm>
            <a:off x="5407025" y="4313238"/>
            <a:ext cx="1069975" cy="1816100"/>
            <a:chOff x="5410200" y="4312920"/>
            <a:chExt cx="1069330" cy="1816834"/>
          </a:xfrm>
        </p:grpSpPr>
        <p:grpSp>
          <p:nvGrpSpPr>
            <p:cNvPr id="68669" name="Group 45"/>
            <p:cNvGrpSpPr>
              <a:grpSpLocks/>
            </p:cNvGrpSpPr>
            <p:nvPr/>
          </p:nvGrpSpPr>
          <p:grpSpPr bwMode="auto">
            <a:xfrm>
              <a:off x="5486400" y="4343400"/>
              <a:ext cx="381000" cy="457200"/>
              <a:chOff x="3733800" y="4343400"/>
              <a:chExt cx="381000" cy="457200"/>
            </a:xfrm>
          </p:grpSpPr>
          <p:grpSp>
            <p:nvGrpSpPr>
              <p:cNvPr id="68681" name="Group 17"/>
              <p:cNvGrpSpPr>
                <a:grpSpLocks/>
              </p:cNvGrpSpPr>
              <p:nvPr/>
            </p:nvGrpSpPr>
            <p:grpSpPr bwMode="auto">
              <a:xfrm>
                <a:off x="3733800" y="4344863"/>
                <a:ext cx="381000" cy="228657"/>
                <a:chOff x="2514600" y="6454140"/>
                <a:chExt cx="533400" cy="25146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514536" y="6553493"/>
                  <a:ext cx="457559" cy="1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514536" y="6628594"/>
                  <a:ext cx="457559" cy="17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 flipH="1">
                  <a:off x="2895011" y="6453285"/>
                  <a:ext cx="151947" cy="1532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10800000" flipV="1">
                  <a:off x="2894355" y="6605889"/>
                  <a:ext cx="153259" cy="995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/>
              <p:cNvSpPr txBox="1"/>
              <p:nvPr/>
            </p:nvSpPr>
            <p:spPr>
              <a:xfrm>
                <a:off x="3733754" y="4492379"/>
                <a:ext cx="372838" cy="3081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cs typeface="Arial" charset="0"/>
                  </a:rPr>
                  <a:t>lm</a:t>
                </a:r>
              </a:p>
            </p:txBody>
          </p:sp>
        </p:grpSp>
        <p:sp>
          <p:nvSpPr>
            <p:cNvPr id="68670" name="TextBox 52"/>
            <p:cNvSpPr txBox="1">
              <a:spLocks noChangeArrowheads="1"/>
            </p:cNvSpPr>
            <p:nvPr/>
          </p:nvSpPr>
          <p:spPr bwMode="auto">
            <a:xfrm>
              <a:off x="5932170" y="4312920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54" name="Straight Connector 53"/>
            <p:cNvCxnSpPr>
              <a:stCxn id="68672" idx="0"/>
            </p:cNvCxnSpPr>
            <p:nvPr/>
          </p:nvCxnSpPr>
          <p:spPr>
            <a:xfrm rot="5400000" flipH="1" flipV="1">
              <a:off x="5832899" y="4612361"/>
              <a:ext cx="228692" cy="153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72" name="TextBox 54"/>
            <p:cNvSpPr txBox="1">
              <a:spLocks noChangeArrowheads="1"/>
            </p:cNvSpPr>
            <p:nvPr/>
          </p:nvSpPr>
          <p:spPr bwMode="auto">
            <a:xfrm>
              <a:off x="5715000" y="4803874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16200000" flipV="1">
              <a:off x="6063742" y="4614741"/>
              <a:ext cx="228692" cy="1491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74" name="TextBox 56"/>
            <p:cNvSpPr txBox="1">
              <a:spLocks noChangeArrowheads="1"/>
            </p:cNvSpPr>
            <p:nvPr/>
          </p:nvSpPr>
          <p:spPr bwMode="auto">
            <a:xfrm>
              <a:off x="6100900" y="4803874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E’</a:t>
              </a:r>
            </a:p>
          </p:txBody>
        </p:sp>
        <p:cxnSp>
          <p:nvCxnSpPr>
            <p:cNvPr id="58" name="Straight Connector 57"/>
            <p:cNvCxnSpPr>
              <a:stCxn id="68676" idx="0"/>
            </p:cNvCxnSpPr>
            <p:nvPr/>
          </p:nvCxnSpPr>
          <p:spPr>
            <a:xfrm rot="5400000" flipH="1" flipV="1">
              <a:off x="5604437" y="5109450"/>
              <a:ext cx="228692" cy="153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76" name="TextBox 58"/>
            <p:cNvSpPr txBox="1">
              <a:spLocks noChangeArrowheads="1"/>
            </p:cNvSpPr>
            <p:nvPr/>
          </p:nvSpPr>
          <p:spPr bwMode="auto">
            <a:xfrm>
              <a:off x="5486400" y="5300246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16200000" flipV="1">
              <a:off x="5835279" y="5111830"/>
              <a:ext cx="228692" cy="1491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78" name="TextBox 60"/>
            <p:cNvSpPr txBox="1">
              <a:spLocks noChangeArrowheads="1"/>
            </p:cNvSpPr>
            <p:nvPr/>
          </p:nvSpPr>
          <p:spPr bwMode="auto">
            <a:xfrm>
              <a:off x="5872300" y="5300246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T’</a:t>
              </a:r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 flipH="1" flipV="1">
              <a:off x="5449749" y="5751777"/>
              <a:ext cx="228692" cy="31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80" name="TextBox 62"/>
            <p:cNvSpPr txBox="1">
              <a:spLocks noChangeArrowheads="1"/>
            </p:cNvSpPr>
            <p:nvPr/>
          </p:nvSpPr>
          <p:spPr bwMode="auto">
            <a:xfrm>
              <a:off x="5410200" y="5791200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id</a:t>
              </a:r>
            </a:p>
          </p:txBody>
        </p:sp>
      </p:grpSp>
      <p:grpSp>
        <p:nvGrpSpPr>
          <p:cNvPr id="18" name="Group 120"/>
          <p:cNvGrpSpPr>
            <a:grpSpLocks/>
          </p:cNvGrpSpPr>
          <p:nvPr/>
        </p:nvGrpSpPr>
        <p:grpSpPr bwMode="auto">
          <a:xfrm>
            <a:off x="6273800" y="4302125"/>
            <a:ext cx="1041400" cy="1870075"/>
            <a:chOff x="6349412" y="4302026"/>
            <a:chExt cx="1041988" cy="1870174"/>
          </a:xfrm>
        </p:grpSpPr>
        <p:grpSp>
          <p:nvGrpSpPr>
            <p:cNvPr id="68649" name="Group 63"/>
            <p:cNvGrpSpPr>
              <a:grpSpLocks/>
            </p:cNvGrpSpPr>
            <p:nvPr/>
          </p:nvGrpSpPr>
          <p:grpSpPr bwMode="auto">
            <a:xfrm>
              <a:off x="6398270" y="4332506"/>
              <a:ext cx="381000" cy="457200"/>
              <a:chOff x="3733800" y="4343400"/>
              <a:chExt cx="381000" cy="457200"/>
            </a:xfrm>
          </p:grpSpPr>
          <p:grpSp>
            <p:nvGrpSpPr>
              <p:cNvPr id="68663" name="Group 17"/>
              <p:cNvGrpSpPr>
                <a:grpSpLocks/>
              </p:cNvGrpSpPr>
              <p:nvPr/>
            </p:nvGrpSpPr>
            <p:grpSpPr bwMode="auto">
              <a:xfrm>
                <a:off x="3733800" y="4344863"/>
                <a:ext cx="381000" cy="228657"/>
                <a:chOff x="2514600" y="6454140"/>
                <a:chExt cx="533400" cy="251460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515137" y="6553447"/>
                  <a:ext cx="458094" cy="17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515137" y="6628521"/>
                  <a:ext cx="458094" cy="17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16200000" flipH="1">
                  <a:off x="2896170" y="6453158"/>
                  <a:ext cx="151894" cy="1534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10800000" flipV="1">
                  <a:off x="2895398" y="6605824"/>
                  <a:ext cx="153440" cy="995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>
                <a:off x="3734183" y="4492318"/>
                <a:ext cx="373273" cy="3079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cs typeface="Arial" charset="0"/>
                  </a:rPr>
                  <a:t>lm</a:t>
                </a:r>
              </a:p>
            </p:txBody>
          </p:sp>
        </p:grpSp>
        <p:sp>
          <p:nvSpPr>
            <p:cNvPr id="68650" name="TextBox 70"/>
            <p:cNvSpPr txBox="1">
              <a:spLocks noChangeArrowheads="1"/>
            </p:cNvSpPr>
            <p:nvPr/>
          </p:nvSpPr>
          <p:spPr bwMode="auto">
            <a:xfrm>
              <a:off x="6844040" y="4302026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72" name="Straight Connector 71"/>
            <p:cNvCxnSpPr>
              <a:stCxn id="68652" idx="0"/>
            </p:cNvCxnSpPr>
            <p:nvPr/>
          </p:nvCxnSpPr>
          <p:spPr>
            <a:xfrm rot="5400000" flipH="1" flipV="1">
              <a:off x="6744982" y="4600452"/>
              <a:ext cx="228612" cy="1556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52" name="TextBox 72"/>
            <p:cNvSpPr txBox="1">
              <a:spLocks noChangeArrowheads="1"/>
            </p:cNvSpPr>
            <p:nvPr/>
          </p:nvSpPr>
          <p:spPr bwMode="auto">
            <a:xfrm>
              <a:off x="6626870" y="4792980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16200000" flipV="1">
              <a:off x="6976093" y="4602835"/>
              <a:ext cx="228612" cy="1508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54" name="TextBox 74"/>
            <p:cNvSpPr txBox="1">
              <a:spLocks noChangeArrowheads="1"/>
            </p:cNvSpPr>
            <p:nvPr/>
          </p:nvSpPr>
          <p:spPr bwMode="auto">
            <a:xfrm>
              <a:off x="7012770" y="4792980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E’</a:t>
              </a:r>
            </a:p>
          </p:txBody>
        </p:sp>
        <p:cxnSp>
          <p:nvCxnSpPr>
            <p:cNvPr id="76" name="Straight Connector 75"/>
            <p:cNvCxnSpPr>
              <a:stCxn id="68656" idx="0"/>
            </p:cNvCxnSpPr>
            <p:nvPr/>
          </p:nvCxnSpPr>
          <p:spPr>
            <a:xfrm rot="5400000" flipH="1" flipV="1">
              <a:off x="6516253" y="5097365"/>
              <a:ext cx="228612" cy="1556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56" name="TextBox 76"/>
            <p:cNvSpPr txBox="1">
              <a:spLocks noChangeArrowheads="1"/>
            </p:cNvSpPr>
            <p:nvPr/>
          </p:nvSpPr>
          <p:spPr bwMode="auto">
            <a:xfrm>
              <a:off x="6398270" y="5289352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16200000" flipV="1">
              <a:off x="6747364" y="5099749"/>
              <a:ext cx="228612" cy="1508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58" name="TextBox 78"/>
            <p:cNvSpPr txBox="1">
              <a:spLocks noChangeArrowheads="1"/>
            </p:cNvSpPr>
            <p:nvPr/>
          </p:nvSpPr>
          <p:spPr bwMode="auto">
            <a:xfrm>
              <a:off x="6784170" y="5289352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T’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6200000" flipV="1">
              <a:off x="6470966" y="5709420"/>
              <a:ext cx="1635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60" name="TextBox 80"/>
            <p:cNvSpPr txBox="1">
              <a:spLocks noChangeArrowheads="1"/>
            </p:cNvSpPr>
            <p:nvPr/>
          </p:nvSpPr>
          <p:spPr bwMode="auto">
            <a:xfrm>
              <a:off x="6349412" y="5780306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id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 flipH="1" flipV="1">
              <a:off x="6821225" y="5675285"/>
              <a:ext cx="228612" cy="31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62" name="Rectangle 87"/>
            <p:cNvSpPr>
              <a:spLocks noChangeArrowheads="1"/>
            </p:cNvSpPr>
            <p:nvPr/>
          </p:nvSpPr>
          <p:spPr bwMode="auto">
            <a:xfrm>
              <a:off x="6781800" y="5864423"/>
              <a:ext cx="2792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MS Mincho" pitchFamily="49" charset="-128"/>
                  <a:ea typeface="MS Mincho" pitchFamily="49" charset="-128"/>
                </a:rPr>
                <a:t>Ɛ</a:t>
              </a:r>
              <a:endParaRPr lang="en-US" altLang="en-US" sz="1400">
                <a:latin typeface="Times New Roman" panose="02020603050405020304" pitchFamily="18" charset="0"/>
                <a:ea typeface="MS Mincho" pitchFamily="49" charset="-128"/>
              </a:endParaRPr>
            </a:p>
          </p:txBody>
        </p:sp>
      </p:grpSp>
      <p:grpSp>
        <p:nvGrpSpPr>
          <p:cNvPr id="22" name="Group 121"/>
          <p:cNvGrpSpPr>
            <a:grpSpLocks/>
          </p:cNvGrpSpPr>
          <p:nvPr/>
        </p:nvGrpSpPr>
        <p:grpSpPr bwMode="auto">
          <a:xfrm>
            <a:off x="7239000" y="4302125"/>
            <a:ext cx="1676400" cy="1870075"/>
            <a:chOff x="7239000" y="4301490"/>
            <a:chExt cx="1676400" cy="1870174"/>
          </a:xfrm>
        </p:grpSpPr>
        <p:grpSp>
          <p:nvGrpSpPr>
            <p:cNvPr id="68623" name="Group 88"/>
            <p:cNvGrpSpPr>
              <a:grpSpLocks/>
            </p:cNvGrpSpPr>
            <p:nvPr/>
          </p:nvGrpSpPr>
          <p:grpSpPr bwMode="auto">
            <a:xfrm>
              <a:off x="7287858" y="4331970"/>
              <a:ext cx="381000" cy="457200"/>
              <a:chOff x="3733800" y="4343400"/>
              <a:chExt cx="381000" cy="457200"/>
            </a:xfrm>
          </p:grpSpPr>
          <p:grpSp>
            <p:nvGrpSpPr>
              <p:cNvPr id="68643" name="Group 17"/>
              <p:cNvGrpSpPr>
                <a:grpSpLocks/>
              </p:cNvGrpSpPr>
              <p:nvPr/>
            </p:nvGrpSpPr>
            <p:grpSpPr bwMode="auto">
              <a:xfrm>
                <a:off x="3733800" y="4344863"/>
                <a:ext cx="381000" cy="228657"/>
                <a:chOff x="2514600" y="6454140"/>
                <a:chExt cx="533400" cy="251460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515097" y="6553447"/>
                  <a:ext cx="457835" cy="17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515097" y="6628521"/>
                  <a:ext cx="457835" cy="17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16200000" flipH="1">
                  <a:off x="2895873" y="6453201"/>
                  <a:ext cx="151894" cy="1533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10800000" flipV="1">
                  <a:off x="2895144" y="6605824"/>
                  <a:ext cx="153353" cy="995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/>
              <p:cNvSpPr txBox="1"/>
              <p:nvPr/>
            </p:nvSpPr>
            <p:spPr>
              <a:xfrm>
                <a:off x="3734155" y="4492318"/>
                <a:ext cx="373062" cy="3079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cs typeface="Arial" charset="0"/>
                  </a:rPr>
                  <a:t>lm</a:t>
                </a:r>
              </a:p>
            </p:txBody>
          </p:sp>
        </p:grpSp>
        <p:sp>
          <p:nvSpPr>
            <p:cNvPr id="68624" name="TextBox 95"/>
            <p:cNvSpPr txBox="1">
              <a:spLocks noChangeArrowheads="1"/>
            </p:cNvSpPr>
            <p:nvPr/>
          </p:nvSpPr>
          <p:spPr bwMode="auto">
            <a:xfrm>
              <a:off x="7733628" y="4301490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97" name="Straight Connector 96"/>
            <p:cNvCxnSpPr>
              <a:stCxn id="68626" idx="0"/>
            </p:cNvCxnSpPr>
            <p:nvPr/>
          </p:nvCxnSpPr>
          <p:spPr>
            <a:xfrm rot="5400000" flipH="1" flipV="1">
              <a:off x="7634282" y="4599960"/>
              <a:ext cx="228612" cy="155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6" name="TextBox 97"/>
            <p:cNvSpPr txBox="1">
              <a:spLocks noChangeArrowheads="1"/>
            </p:cNvSpPr>
            <p:nvPr/>
          </p:nvSpPr>
          <p:spPr bwMode="auto">
            <a:xfrm>
              <a:off x="7516458" y="4792444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 rot="10800000">
              <a:off x="7904163" y="4563442"/>
              <a:ext cx="325437" cy="23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8" name="TextBox 99"/>
            <p:cNvSpPr txBox="1">
              <a:spLocks noChangeArrowheads="1"/>
            </p:cNvSpPr>
            <p:nvPr/>
          </p:nvSpPr>
          <p:spPr bwMode="auto">
            <a:xfrm>
              <a:off x="8231970" y="4792444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E’</a:t>
              </a:r>
            </a:p>
          </p:txBody>
        </p:sp>
        <p:cxnSp>
          <p:nvCxnSpPr>
            <p:cNvPr id="101" name="Straight Connector 100"/>
            <p:cNvCxnSpPr>
              <a:stCxn id="68630" idx="0"/>
            </p:cNvCxnSpPr>
            <p:nvPr/>
          </p:nvCxnSpPr>
          <p:spPr>
            <a:xfrm rot="5400000" flipH="1" flipV="1">
              <a:off x="7405682" y="5096873"/>
              <a:ext cx="228612" cy="155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30" name="TextBox 101"/>
            <p:cNvSpPr txBox="1">
              <a:spLocks noChangeArrowheads="1"/>
            </p:cNvSpPr>
            <p:nvPr/>
          </p:nvSpPr>
          <p:spPr bwMode="auto">
            <a:xfrm>
              <a:off x="7287858" y="5288816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>
            <a:xfrm rot="16200000" flipV="1">
              <a:off x="7636663" y="5099255"/>
              <a:ext cx="228612" cy="15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32" name="TextBox 103"/>
            <p:cNvSpPr txBox="1">
              <a:spLocks noChangeArrowheads="1"/>
            </p:cNvSpPr>
            <p:nvPr/>
          </p:nvSpPr>
          <p:spPr bwMode="auto">
            <a:xfrm>
              <a:off x="7673758" y="5288816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T’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>
            <a:xfrm rot="16200000" flipV="1">
              <a:off x="7360440" y="5708884"/>
              <a:ext cx="1635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34" name="TextBox 105"/>
            <p:cNvSpPr txBox="1">
              <a:spLocks noChangeArrowheads="1"/>
            </p:cNvSpPr>
            <p:nvPr/>
          </p:nvSpPr>
          <p:spPr bwMode="auto">
            <a:xfrm>
              <a:off x="7239000" y="5779770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Times New Roman" panose="02020603050405020304" pitchFamily="18" charset="0"/>
                </a:rPr>
                <a:t>id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7710482" y="5674750"/>
              <a:ext cx="228612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36" name="Rectangle 107"/>
            <p:cNvSpPr>
              <a:spLocks noChangeArrowheads="1"/>
            </p:cNvSpPr>
            <p:nvPr/>
          </p:nvSpPr>
          <p:spPr bwMode="auto">
            <a:xfrm>
              <a:off x="7671388" y="5863887"/>
              <a:ext cx="2792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MS Mincho" pitchFamily="49" charset="-128"/>
                  <a:ea typeface="MS Mincho" pitchFamily="49" charset="-128"/>
                </a:rPr>
                <a:t>Ɛ</a:t>
              </a:r>
              <a:endParaRPr lang="en-US" altLang="en-US" sz="1400">
                <a:latin typeface="Times New Roman" panose="02020603050405020304" pitchFamily="18" charset="0"/>
                <a:ea typeface="MS Mincho" pitchFamily="49" charset="-128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8113707" y="5141326"/>
              <a:ext cx="228612" cy="155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38" name="TextBox 110"/>
            <p:cNvSpPr txBox="1">
              <a:spLocks noChangeArrowheads="1"/>
            </p:cNvSpPr>
            <p:nvPr/>
          </p:nvSpPr>
          <p:spPr bwMode="auto">
            <a:xfrm>
              <a:off x="8003370" y="5300246"/>
              <a:ext cx="3000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+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 rot="5400000" flipH="1" flipV="1">
              <a:off x="8269282" y="5217526"/>
              <a:ext cx="228612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40" name="TextBox 113"/>
            <p:cNvSpPr txBox="1">
              <a:spLocks noChangeArrowheads="1"/>
            </p:cNvSpPr>
            <p:nvPr/>
          </p:nvSpPr>
          <p:spPr bwMode="auto">
            <a:xfrm>
              <a:off x="8224700" y="5300246"/>
              <a:ext cx="3097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 rot="10800000">
              <a:off x="8458200" y="5104808"/>
              <a:ext cx="228600" cy="2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42" name="TextBox 116"/>
            <p:cNvSpPr txBox="1">
              <a:spLocks noChangeArrowheads="1"/>
            </p:cNvSpPr>
            <p:nvPr/>
          </p:nvSpPr>
          <p:spPr bwMode="auto">
            <a:xfrm>
              <a:off x="8536770" y="5300246"/>
              <a:ext cx="378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E’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071560" y="4758840"/>
              <a:ext cx="790560" cy="2060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3640" y="4744800"/>
                <a:ext cx="815040" cy="207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Role of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Context free 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Derivations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Parse tree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Ambiguity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500" dirty="0">
                <a:solidFill>
                  <a:schemeClr val="tx2">
                    <a:lumMod val="75000"/>
                  </a:schemeClr>
                </a:solidFill>
              </a:rPr>
              <a:t>Top – Down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500" dirty="0">
                <a:solidFill>
                  <a:schemeClr val="tx2">
                    <a:lumMod val="75000"/>
                  </a:schemeClr>
                </a:solidFill>
              </a:rPr>
              <a:t>Recursive descent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Eliminating left recursion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Left Factoring</a:t>
            </a:r>
          </a:p>
        </p:txBody>
      </p:sp>
      <p:sp>
        <p:nvSpPr>
          <p:cNvPr id="1024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696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552CD4-255F-4711-8D04-19EDAD954F7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Grammars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Grammars express languages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Example:    </a:t>
            </a:r>
            <a:r>
              <a:rPr lang="en-US" altLang="en-US" smtClean="0">
                <a:solidFill>
                  <a:srgbClr val="FF0000"/>
                </a:solidFill>
              </a:rPr>
              <a:t>the English language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2295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1024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024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F1E093-3852-423F-A91C-E42A7F08584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0247" name="Object 4"/>
          <p:cNvGraphicFramePr>
            <a:graphicFrameLocks noChangeAspect="1"/>
          </p:cNvGraphicFramePr>
          <p:nvPr/>
        </p:nvGraphicFramePr>
        <p:xfrm>
          <a:off x="633413" y="3429000"/>
          <a:ext cx="8510587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8509000" imgH="3733800" progId="Equation.3">
                  <p:embed/>
                </p:oleObj>
              </mc:Choice>
              <mc:Fallback>
                <p:oleObj name="Equation" r:id="rId3" imgW="8509000" imgH="373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3429000"/>
                        <a:ext cx="8510587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Recursive descent parsing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951037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Consists of a set of procedures, one for each nonterminal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Execution begins with the procedure for start symbol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typical procedure for a non-terminal</a:t>
            </a:r>
          </a:p>
        </p:txBody>
      </p:sp>
      <p:sp>
        <p:nvSpPr>
          <p:cNvPr id="99335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1FABFB-6FF2-4F7D-8318-4061CBEABBE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3" name="TextBox 3"/>
          <p:cNvSpPr txBox="1">
            <a:spLocks noChangeArrowheads="1"/>
          </p:cNvSpPr>
          <p:nvPr/>
        </p:nvSpPr>
        <p:spPr bwMode="auto">
          <a:xfrm>
            <a:off x="1219200" y="3810000"/>
            <a:ext cx="64166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void A()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choose an A-production, A-&gt;X</a:t>
            </a:r>
            <a:r>
              <a:rPr lang="en-US" altLang="en-US" sz="1600">
                <a:latin typeface="Times New Roman" panose="02020603050405020304" pitchFamily="18" charset="0"/>
              </a:rPr>
              <a:t>1</a:t>
            </a:r>
            <a:r>
              <a:rPr lang="en-US" altLang="en-US" sz="1800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2</a:t>
            </a:r>
            <a:r>
              <a:rPr lang="en-US" altLang="en-US" sz="1800">
                <a:latin typeface="Times New Roman" panose="02020603050405020304" pitchFamily="18" charset="0"/>
              </a:rPr>
              <a:t>..X</a:t>
            </a:r>
            <a:r>
              <a:rPr lang="en-US" altLang="en-US" sz="1600">
                <a:latin typeface="Times New Roman" panose="02020603050405020304" pitchFamily="18" charset="0"/>
              </a:rPr>
              <a:t>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for (i=1 to k)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	if (Xi is a nonterminal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		call procedure Xi();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	else if (Xi equals the current input symbol 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		advance the input to the next symbol;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	else /* an error has occurred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Descent Parsing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the grammar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   E </a:t>
            </a:r>
            <a:r>
              <a:rPr lang="en-US" altLang="en-US" smtClean="0">
                <a:sym typeface="Symbol" panose="05050102010706020507" pitchFamily="18" charset="2"/>
              </a:rPr>
              <a:t> T + E | T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      T  int  | int * T | ( E )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Token stream is:   </a:t>
            </a:r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int</a:t>
            </a:r>
            <a:r>
              <a:rPr lang="en-US" altLang="en-US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5</a:t>
            </a:r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 * int</a:t>
            </a:r>
            <a:r>
              <a:rPr lang="en-US" altLang="en-US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Start with top-level non-terminal </a:t>
            </a:r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</a:p>
          <a:p>
            <a:pPr eaLnBrk="1" hangingPunct="1"/>
            <a:endParaRPr lang="en-US" altLang="en-US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Try the rules for</a:t>
            </a:r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 E </a:t>
            </a:r>
            <a:r>
              <a:rPr lang="en-US" altLang="en-US" smtClean="0">
                <a:sym typeface="Symbol" panose="05050102010706020507" pitchFamily="18" charset="2"/>
              </a:rPr>
              <a:t>in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5B29DD-E86F-498F-914B-EED742EE583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Recursive Descent Parsing. Example (Cont.)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Try </a:t>
            </a:r>
            <a:r>
              <a:rPr lang="en-US" altLang="en-US" dirty="0" smtClean="0">
                <a:solidFill>
                  <a:schemeClr val="accent2"/>
                </a:solidFill>
              </a:rPr>
              <a:t>E</a:t>
            </a:r>
            <a:r>
              <a:rPr lang="en-US" altLang="en-US" baseline="-25000" dirty="0" smtClean="0">
                <a:solidFill>
                  <a:schemeClr val="accent2"/>
                </a:solidFill>
              </a:rPr>
              <a:t>0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sym typeface="Symbol" pitchFamily="18" charset="2"/>
              </a:rPr>
              <a:t> T</a:t>
            </a:r>
            <a:r>
              <a:rPr lang="en-US" altLang="en-US" baseline="-25000" dirty="0" smtClean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altLang="en-US" dirty="0" smtClean="0">
                <a:solidFill>
                  <a:schemeClr val="accent2"/>
                </a:solidFill>
                <a:sym typeface="Symbol" pitchFamily="18" charset="2"/>
              </a:rPr>
              <a:t> + E</a:t>
            </a:r>
            <a:r>
              <a:rPr lang="en-US" altLang="en-US" baseline="-25000" dirty="0" smtClean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alt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Then try a rule for </a:t>
            </a:r>
            <a:r>
              <a:rPr lang="en-US" altLang="en-US" dirty="0" smtClean="0">
                <a:solidFill>
                  <a:schemeClr val="accent2"/>
                </a:solidFill>
              </a:rPr>
              <a:t>T</a:t>
            </a:r>
            <a:r>
              <a:rPr lang="en-US" altLang="en-US" baseline="-25000" dirty="0" smtClean="0">
                <a:solidFill>
                  <a:schemeClr val="accent2"/>
                </a:solidFill>
              </a:rPr>
              <a:t>1 </a:t>
            </a:r>
            <a:r>
              <a:rPr lang="en-US" altLang="en-US" dirty="0" smtClean="0">
                <a:solidFill>
                  <a:schemeClr val="accent2"/>
                </a:solidFill>
                <a:sym typeface="Symbol" pitchFamily="18" charset="2"/>
              </a:rPr>
              <a:t> ( E</a:t>
            </a:r>
            <a:r>
              <a:rPr lang="en-US" altLang="en-US" baseline="-25000" dirty="0" smtClean="0">
                <a:solidFill>
                  <a:schemeClr val="accent2"/>
                </a:solidFill>
                <a:sym typeface="Symbol" pitchFamily="18" charset="2"/>
              </a:rPr>
              <a:t>3 </a:t>
            </a:r>
            <a:r>
              <a:rPr lang="en-US" altLang="en-US" dirty="0" smtClean="0">
                <a:solidFill>
                  <a:schemeClr val="accent2"/>
                </a:solidFill>
                <a:sym typeface="Symbol" pitchFamily="18" charset="2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ym typeface="Symbol" pitchFamily="18" charset="2"/>
              </a:rPr>
              <a:t>But </a:t>
            </a:r>
            <a:r>
              <a:rPr lang="en-US" altLang="en-US" dirty="0">
                <a:solidFill>
                  <a:schemeClr val="accent2"/>
                </a:solidFill>
                <a:sym typeface="Symbol" pitchFamily="18" charset="2"/>
              </a:rPr>
              <a:t>( </a:t>
            </a:r>
            <a:r>
              <a:rPr lang="en-US" altLang="en-US" dirty="0" smtClean="0">
                <a:sym typeface="Symbol" pitchFamily="18" charset="2"/>
              </a:rPr>
              <a:t>does not match input token 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int</a:t>
            </a:r>
            <a:r>
              <a:rPr lang="en-US" altLang="en-US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5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endParaRPr lang="en-US" altLang="en-US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ym typeface="Symbol" pitchFamily="18" charset="2"/>
              </a:rPr>
              <a:t>Try</a:t>
            </a:r>
            <a:r>
              <a:rPr lang="en-US" altLang="en-US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T</a:t>
            </a:r>
            <a:r>
              <a:rPr lang="en-US" altLang="en-US" baseline="-25000" dirty="0" smtClean="0">
                <a:solidFill>
                  <a:schemeClr val="accent2"/>
                </a:solidFill>
              </a:rPr>
              <a:t>1 </a:t>
            </a:r>
            <a:r>
              <a:rPr lang="en-US" altLang="en-US" dirty="0" smtClean="0">
                <a:solidFill>
                  <a:schemeClr val="accent2"/>
                </a:solidFill>
                <a:sym typeface="Symbol" pitchFamily="18" charset="2"/>
              </a:rPr>
              <a:t> </a:t>
            </a:r>
            <a:r>
              <a:rPr lang="en-US" altLang="en-US" dirty="0" err="1" smtClean="0">
                <a:solidFill>
                  <a:schemeClr val="accent2"/>
                </a:solidFill>
                <a:sym typeface="Symbol" pitchFamily="18" charset="2"/>
              </a:rPr>
              <a:t>int</a:t>
            </a:r>
            <a:r>
              <a:rPr lang="en-US" altLang="en-US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. Token matches.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ym typeface="Symbol" pitchFamily="18" charset="2"/>
              </a:rPr>
              <a:t>But </a:t>
            </a:r>
            <a:r>
              <a:rPr lang="en-US" altLang="en-US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altLang="en-US" dirty="0" smtClean="0">
                <a:sym typeface="Symbol" pitchFamily="18" charset="2"/>
              </a:rPr>
              <a:t> after </a:t>
            </a:r>
            <a:r>
              <a:rPr lang="en-US" altLang="en-US" dirty="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en-US" altLang="en-US" baseline="-250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 does not match input token </a:t>
            </a:r>
            <a:r>
              <a:rPr lang="en-US" altLang="en-US" dirty="0">
                <a:solidFill>
                  <a:schemeClr val="accent2"/>
                </a:solidFill>
                <a:sym typeface="Symbol" pitchFamily="18" charset="2"/>
              </a:rPr>
              <a:t>*</a:t>
            </a:r>
            <a:endParaRPr lang="en-US" altLang="en-US" dirty="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ym typeface="Symbol" pitchFamily="18" charset="2"/>
              </a:rPr>
              <a:t>Try </a:t>
            </a:r>
            <a:r>
              <a:rPr lang="en-US" altLang="en-US" dirty="0" smtClean="0">
                <a:solidFill>
                  <a:schemeClr val="accent2"/>
                </a:solidFill>
              </a:rPr>
              <a:t>T</a:t>
            </a:r>
            <a:r>
              <a:rPr lang="en-US" altLang="en-US" baseline="-25000" dirty="0" smtClean="0">
                <a:solidFill>
                  <a:schemeClr val="accent2"/>
                </a:solidFill>
              </a:rPr>
              <a:t>1 </a:t>
            </a:r>
            <a:r>
              <a:rPr lang="en-US" altLang="en-US" dirty="0" smtClean="0">
                <a:solidFill>
                  <a:schemeClr val="accent2"/>
                </a:solidFill>
                <a:sym typeface="Symbol" pitchFamily="18" charset="2"/>
              </a:rPr>
              <a:t> </a:t>
            </a:r>
            <a:r>
              <a:rPr lang="en-US" altLang="en-US" dirty="0" err="1" smtClean="0">
                <a:solidFill>
                  <a:schemeClr val="accent2"/>
                </a:solidFill>
                <a:sym typeface="Symbol" pitchFamily="18" charset="2"/>
              </a:rPr>
              <a:t>int</a:t>
            </a:r>
            <a:r>
              <a:rPr lang="en-US" altLang="en-US" dirty="0" smtClean="0">
                <a:solidFill>
                  <a:schemeClr val="accent2"/>
                </a:solidFill>
                <a:sym typeface="Symbol" pitchFamily="18" charset="2"/>
              </a:rPr>
              <a:t> * T</a:t>
            </a:r>
            <a:r>
              <a:rPr lang="en-US" altLang="en-US" baseline="-25000" dirty="0" smtClean="0">
                <a:solidFill>
                  <a:schemeClr val="accent2"/>
                </a:solidFill>
                <a:sym typeface="Symbol" pitchFamily="18" charset="2"/>
              </a:rPr>
              <a:t>2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ym typeface="Symbol" pitchFamily="18" charset="2"/>
              </a:rPr>
              <a:t>This will match but </a:t>
            </a:r>
            <a:r>
              <a:rPr lang="en-US" altLang="en-US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altLang="en-US" dirty="0">
                <a:sym typeface="Symbol" pitchFamily="18" charset="2"/>
              </a:rPr>
              <a:t> after </a:t>
            </a:r>
            <a:r>
              <a:rPr lang="en-US" altLang="en-US" dirty="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en-US" altLang="en-US" baseline="-250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will be unmatched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ym typeface="Symbol" pitchFamily="18" charset="2"/>
              </a:rPr>
              <a:t>Have exhausted the choices for </a:t>
            </a:r>
            <a:r>
              <a:rPr lang="en-US" altLang="en-US" dirty="0" smtClean="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en-US" altLang="en-US" baseline="-25000" dirty="0" smtClean="0">
                <a:solidFill>
                  <a:schemeClr val="accent2"/>
                </a:solidFill>
                <a:sym typeface="Symbol" pitchFamily="18" charset="2"/>
              </a:rPr>
              <a:t>1</a:t>
            </a:r>
            <a:endParaRPr lang="en-US" altLang="en-US" dirty="0" smtClean="0">
              <a:solidFill>
                <a:schemeClr val="accent2"/>
              </a:solidFill>
              <a:sym typeface="Symbol" pitchFamily="18" charset="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ym typeface="Symbol" pitchFamily="18" charset="2"/>
              </a:rPr>
              <a:t>Backtrack to choice for E</a:t>
            </a:r>
            <a:r>
              <a:rPr lang="en-US" altLang="en-US" baseline="-25000" dirty="0" smtClean="0">
                <a:sym typeface="Symbol" pitchFamily="18" charset="2"/>
              </a:rPr>
              <a:t>0</a:t>
            </a: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A53569-47B9-49F3-9251-13F7FF813E3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72711" name="TextBox 1"/>
          <p:cNvSpPr txBox="1">
            <a:spLocks noChangeArrowheads="1"/>
          </p:cNvSpPr>
          <p:nvPr/>
        </p:nvSpPr>
        <p:spPr bwMode="auto">
          <a:xfrm>
            <a:off x="5562600" y="1047750"/>
            <a:ext cx="35607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 T + E | T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T  int  | int * T | ( E 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Input string =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lang="en-US" altLang="en-US" sz="2400" baseline="-25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* int</a:t>
            </a:r>
            <a:r>
              <a:rPr lang="en-US" altLang="en-US" sz="2400" baseline="-25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Recursive Descent Parsing. Example (Cont.)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16002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Try </a:t>
            </a:r>
            <a:r>
              <a:rPr lang="en-US" altLang="en-US" smtClean="0">
                <a:solidFill>
                  <a:schemeClr val="accent2"/>
                </a:solidFill>
              </a:rPr>
              <a:t>E</a:t>
            </a:r>
            <a:r>
              <a:rPr lang="en-US" altLang="en-US" baseline="-25000" smtClean="0">
                <a:solidFill>
                  <a:schemeClr val="accent2"/>
                </a:solidFill>
              </a:rPr>
              <a:t>0</a:t>
            </a:r>
            <a:r>
              <a:rPr lang="en-US" altLang="en-US" smtClean="0">
                <a:solidFill>
                  <a:schemeClr val="accent2"/>
                </a:solidFill>
              </a:rPr>
              <a:t> </a:t>
            </a:r>
            <a:r>
              <a:rPr lang="en-US" altLang="en-US" smtClean="0">
                <a:solidFill>
                  <a:schemeClr val="accent2"/>
                </a:solidFill>
                <a:sym typeface="Symbol" pitchFamily="18" charset="2"/>
              </a:rPr>
              <a:t> T</a:t>
            </a:r>
            <a:r>
              <a:rPr lang="en-US" altLang="en-US" baseline="-25000" smtClean="0">
                <a:solidFill>
                  <a:schemeClr val="accent2"/>
                </a:solidFill>
                <a:sym typeface="Symbol" pitchFamily="18" charset="2"/>
              </a:rPr>
              <a:t>1</a:t>
            </a:r>
            <a:endParaRPr lang="en-US" altLang="en-US" smtClean="0">
              <a:solidFill>
                <a:schemeClr val="accent2"/>
              </a:solidFill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ym typeface="Symbol" pitchFamily="18" charset="2"/>
              </a:rPr>
              <a:t>Follow same steps as before for </a:t>
            </a:r>
            <a:r>
              <a:rPr lang="en-US" altLang="en-US" smtClean="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en-US" altLang="en-US" baseline="-25000" smtClean="0">
                <a:solidFill>
                  <a:schemeClr val="accent2"/>
                </a:solidFill>
                <a:sym typeface="Symbol" pitchFamily="18" charset="2"/>
              </a:rPr>
              <a:t>1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ym typeface="Symbol" pitchFamily="18" charset="2"/>
              </a:rPr>
              <a:t>And succeed with T</a:t>
            </a:r>
            <a:r>
              <a:rPr lang="en-US" altLang="en-US" baseline="-25000" smtClean="0">
                <a:sym typeface="Symbol" pitchFamily="18" charset="2"/>
              </a:rPr>
              <a:t>1 </a:t>
            </a:r>
            <a:r>
              <a:rPr lang="en-US" altLang="en-US" smtClean="0">
                <a:sym typeface="Symbol" pitchFamily="18" charset="2"/>
              </a:rPr>
              <a:t> int * T</a:t>
            </a:r>
            <a:r>
              <a:rPr lang="en-US" altLang="en-US" baseline="-25000" smtClean="0">
                <a:sym typeface="Symbol" pitchFamily="18" charset="2"/>
              </a:rPr>
              <a:t>2</a:t>
            </a:r>
            <a:r>
              <a:rPr lang="en-US" altLang="en-US" smtClean="0">
                <a:sym typeface="Symbol" pitchFamily="18" charset="2"/>
              </a:rPr>
              <a:t> and T</a:t>
            </a:r>
            <a:r>
              <a:rPr lang="en-US" altLang="en-US" baseline="-25000" smtClean="0">
                <a:sym typeface="Symbol" pitchFamily="18" charset="2"/>
              </a:rPr>
              <a:t>2 </a:t>
            </a:r>
            <a:r>
              <a:rPr lang="en-US" altLang="en-US" smtClean="0">
                <a:sym typeface="Symbol" pitchFamily="18" charset="2"/>
              </a:rPr>
              <a:t> int</a:t>
            </a:r>
            <a:endParaRPr lang="en-US" altLang="en-US" baseline="-25000" smtClean="0">
              <a:sym typeface="Symbol" pitchFamily="18" charset="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ym typeface="Symbol" pitchFamily="18" charset="2"/>
              </a:rPr>
              <a:t>With</a:t>
            </a:r>
            <a:r>
              <a:rPr lang="en-US" altLang="en-US" baseline="-25000" smtClean="0">
                <a:sym typeface="Symbol" pitchFamily="18" charset="2"/>
              </a:rPr>
              <a:t> </a:t>
            </a:r>
            <a:r>
              <a:rPr lang="en-US" altLang="en-US" smtClean="0">
                <a:sym typeface="Symbol" pitchFamily="18" charset="2"/>
              </a:rPr>
              <a:t>the following parse tree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97263" y="3429000"/>
            <a:ext cx="2368550" cy="2757488"/>
            <a:chOff x="2203" y="2160"/>
            <a:chExt cx="1492" cy="1737"/>
          </a:xfrm>
        </p:grpSpPr>
        <p:sp>
          <p:nvSpPr>
            <p:cNvPr id="73737" name="Text Box 5"/>
            <p:cNvSpPr txBox="1">
              <a:spLocks noChangeArrowheads="1"/>
            </p:cNvSpPr>
            <p:nvPr/>
          </p:nvSpPr>
          <p:spPr bwMode="auto">
            <a:xfrm>
              <a:off x="2731" y="216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en-US" sz="24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38" name="Text Box 6"/>
            <p:cNvSpPr txBox="1">
              <a:spLocks noChangeArrowheads="1"/>
            </p:cNvSpPr>
            <p:nvPr/>
          </p:nvSpPr>
          <p:spPr bwMode="auto">
            <a:xfrm>
              <a:off x="2731" y="2601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en-US" sz="24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39" name="Text Box 7"/>
            <p:cNvSpPr txBox="1">
              <a:spLocks noChangeArrowheads="1"/>
            </p:cNvSpPr>
            <p:nvPr/>
          </p:nvSpPr>
          <p:spPr bwMode="auto">
            <a:xfrm>
              <a:off x="2203" y="3081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int</a:t>
              </a:r>
              <a:r>
                <a:rPr lang="en-US" altLang="en-US" sz="24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0" name="Text Box 8"/>
            <p:cNvSpPr txBox="1">
              <a:spLocks noChangeArrowheads="1"/>
            </p:cNvSpPr>
            <p:nvPr/>
          </p:nvSpPr>
          <p:spPr bwMode="auto">
            <a:xfrm>
              <a:off x="2770" y="312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cxnSp>
          <p:nvCxnSpPr>
            <p:cNvPr id="73741" name="AutoShape 9"/>
            <p:cNvCxnSpPr>
              <a:cxnSpLocks noChangeShapeType="1"/>
              <a:stCxn id="73737" idx="2"/>
              <a:endCxn id="73738" idx="0"/>
            </p:cNvCxnSpPr>
            <p:nvPr/>
          </p:nvCxnSpPr>
          <p:spPr bwMode="auto">
            <a:xfrm>
              <a:off x="2880" y="2448"/>
              <a:ext cx="0" cy="1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2" name="AutoShape 10"/>
            <p:cNvCxnSpPr>
              <a:cxnSpLocks noChangeShapeType="1"/>
              <a:stCxn id="73738" idx="2"/>
              <a:endCxn id="73739" idx="0"/>
            </p:cNvCxnSpPr>
            <p:nvPr/>
          </p:nvCxnSpPr>
          <p:spPr bwMode="auto">
            <a:xfrm flipH="1">
              <a:off x="2394" y="2889"/>
              <a:ext cx="486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3" name="AutoShape 11"/>
            <p:cNvCxnSpPr>
              <a:cxnSpLocks noChangeShapeType="1"/>
              <a:stCxn id="73738" idx="2"/>
              <a:endCxn id="73740" idx="0"/>
            </p:cNvCxnSpPr>
            <p:nvPr/>
          </p:nvCxnSpPr>
          <p:spPr bwMode="auto">
            <a:xfrm flipH="1">
              <a:off x="2876" y="2889"/>
              <a:ext cx="4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4" name="AutoShape 12"/>
            <p:cNvCxnSpPr>
              <a:cxnSpLocks noChangeShapeType="1"/>
              <a:stCxn id="73738" idx="2"/>
              <a:endCxn id="73745" idx="0"/>
            </p:cNvCxnSpPr>
            <p:nvPr/>
          </p:nvCxnSpPr>
          <p:spPr bwMode="auto">
            <a:xfrm>
              <a:off x="2880" y="2889"/>
              <a:ext cx="624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45" name="Text Box 13"/>
            <p:cNvSpPr txBox="1">
              <a:spLocks noChangeArrowheads="1"/>
            </p:cNvSpPr>
            <p:nvPr/>
          </p:nvSpPr>
          <p:spPr bwMode="auto">
            <a:xfrm>
              <a:off x="3355" y="3081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en-US" sz="24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6" name="Text Box 14"/>
            <p:cNvSpPr txBox="1">
              <a:spLocks noChangeArrowheads="1"/>
            </p:cNvSpPr>
            <p:nvPr/>
          </p:nvSpPr>
          <p:spPr bwMode="auto">
            <a:xfrm>
              <a:off x="3313" y="3609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int</a:t>
              </a:r>
              <a:r>
                <a:rPr lang="en-US" altLang="en-US" sz="24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73747" name="AutoShape 15"/>
            <p:cNvCxnSpPr>
              <a:cxnSpLocks noChangeShapeType="1"/>
              <a:stCxn id="73745" idx="2"/>
              <a:endCxn id="73746" idx="0"/>
            </p:cNvCxnSpPr>
            <p:nvPr/>
          </p:nvCxnSpPr>
          <p:spPr bwMode="auto">
            <a:xfrm>
              <a:off x="3504" y="3369"/>
              <a:ext cx="0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3734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CCC0D3-9C0A-406F-8267-15EB7B67322C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73736" name="TextBox 18"/>
          <p:cNvSpPr txBox="1">
            <a:spLocks noChangeArrowheads="1"/>
          </p:cNvSpPr>
          <p:nvPr/>
        </p:nvSpPr>
        <p:spPr bwMode="auto">
          <a:xfrm>
            <a:off x="5562600" y="1047750"/>
            <a:ext cx="3470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 T + E | T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T  int  | int * T | ( E 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Recursive Descent Parser (2)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4419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Define boolean functions that check the token string for a match of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given token terminal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      bool term(TOKEN tok) { return in[next++] == tok; }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given production of S (the n</a:t>
            </a:r>
            <a:r>
              <a:rPr lang="en-US" altLang="en-US" baseline="30000" smtClean="0"/>
              <a:t>th</a:t>
            </a:r>
            <a:r>
              <a:rPr lang="en-US" altLang="en-US" smtClean="0"/>
              <a:t>)    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       bool S</a:t>
            </a:r>
            <a:r>
              <a:rPr lang="en-US" altLang="en-US" baseline="-25000" smtClean="0"/>
              <a:t>n</a:t>
            </a:r>
            <a:r>
              <a:rPr lang="en-US" altLang="en-US" smtClean="0"/>
              <a:t>() { … }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Any production of S:                        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       bool S() { … }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	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These functions advance </a:t>
            </a:r>
            <a:r>
              <a:rPr lang="en-US" altLang="en-US" smtClean="0">
                <a:solidFill>
                  <a:schemeClr val="accent2"/>
                </a:solidFill>
              </a:rPr>
              <a:t>next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E2230E-45EC-4664-B55A-E84519192AE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bldLvl="2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Recursive Descent Parser (3)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For production </a:t>
            </a:r>
            <a:r>
              <a:rPr lang="en-US" altLang="en-US" dirty="0" smtClean="0">
                <a:solidFill>
                  <a:schemeClr val="accent2"/>
                </a:solidFill>
              </a:rPr>
              <a:t>E </a:t>
            </a:r>
            <a:r>
              <a:rPr lang="en-US" altLang="en-US" dirty="0" smtClean="0">
                <a:solidFill>
                  <a:schemeClr val="accent2"/>
                </a:solidFill>
                <a:sym typeface="Symbol" pitchFamily="18" charset="2"/>
              </a:rPr>
              <a:t> T + E</a:t>
            </a:r>
            <a:r>
              <a:rPr lang="en-US" alt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dirty="0" smtClean="0"/>
              <a:t>     </a:t>
            </a:r>
            <a:r>
              <a:rPr lang="en-US" altLang="en-US" sz="2400" dirty="0" smtClean="0">
                <a:solidFill>
                  <a:schemeClr val="accent2"/>
                </a:solidFill>
              </a:rPr>
              <a:t>  bool E</a:t>
            </a:r>
            <a:r>
              <a:rPr lang="en-US" altLang="en-US" sz="2400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en-US" sz="2400" dirty="0" smtClean="0">
                <a:solidFill>
                  <a:schemeClr val="accent2"/>
                </a:solidFill>
              </a:rPr>
              <a:t>() { return T() &amp;&amp; term(PLUS) &amp;&amp; E(); }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For production </a:t>
            </a:r>
            <a:r>
              <a:rPr lang="en-US" altLang="en-US" dirty="0" smtClean="0">
                <a:solidFill>
                  <a:schemeClr val="accent2"/>
                </a:solidFill>
              </a:rPr>
              <a:t>E </a:t>
            </a:r>
            <a:r>
              <a:rPr lang="en-US" altLang="en-US" dirty="0" smtClean="0">
                <a:solidFill>
                  <a:schemeClr val="accent2"/>
                </a:solidFill>
                <a:sym typeface="Symbol" pitchFamily="18" charset="2"/>
              </a:rPr>
              <a:t> T</a:t>
            </a:r>
            <a:r>
              <a:rPr lang="en-US" altLang="en-US" dirty="0" smtClean="0"/>
              <a:t> </a:t>
            </a:r>
            <a:endParaRPr lang="en-US" altLang="en-US" sz="2400" dirty="0" smtClean="0">
              <a:solidFill>
                <a:schemeClr val="accent2"/>
              </a:solidFill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dirty="0" smtClean="0"/>
              <a:t>       </a:t>
            </a:r>
            <a:r>
              <a:rPr lang="en-US" altLang="en-US" sz="2400" dirty="0" smtClean="0">
                <a:solidFill>
                  <a:schemeClr val="accent2"/>
                </a:solidFill>
              </a:rPr>
              <a:t>bool E</a:t>
            </a:r>
            <a:r>
              <a:rPr lang="en-US" altLang="en-US" sz="2400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en-US" sz="2400" dirty="0" smtClean="0">
                <a:solidFill>
                  <a:schemeClr val="accent2"/>
                </a:solidFill>
              </a:rPr>
              <a:t>() { return T(); }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For all productions of E (with backtracking) </a:t>
            </a:r>
            <a:endParaRPr lang="en-US" altLang="en-US" sz="2400" dirty="0" smtClean="0">
              <a:solidFill>
                <a:schemeClr val="accent2"/>
              </a:solidFill>
            </a:endParaRP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dirty="0" smtClean="0"/>
              <a:t>  bool E() {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dirty="0" smtClean="0"/>
              <a:t>   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save = next;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dirty="0" smtClean="0"/>
              <a:t>    return    (next = save, E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())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dirty="0" smtClean="0"/>
              <a:t>              || (next = save,  E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());   }</a:t>
            </a:r>
            <a:r>
              <a:rPr lang="en-US" altLang="en-US" sz="20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6A0DE5-37B1-49B7-939B-ED6BE5F6E25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Recursive Descent Parser (4)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Functions for non-terminal T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smtClean="0">
                <a:solidFill>
                  <a:schemeClr val="accent2"/>
                </a:solidFill>
              </a:rPr>
              <a:t>bool T</a:t>
            </a:r>
            <a:r>
              <a:rPr lang="en-US" altLang="en-US" sz="2400" baseline="-25000" smtClean="0">
                <a:solidFill>
                  <a:schemeClr val="accent2"/>
                </a:solidFill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</a:rPr>
              <a:t>() { return term(OPEN) &amp;&amp; E() &amp;&amp; term(CLOSE);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smtClean="0">
                <a:solidFill>
                  <a:schemeClr val="accent2"/>
                </a:solidFill>
              </a:rPr>
              <a:t>bool T</a:t>
            </a:r>
            <a:r>
              <a:rPr lang="en-US" altLang="en-US" sz="2400" baseline="-25000" smtClean="0">
                <a:solidFill>
                  <a:schemeClr val="accent2"/>
                </a:solidFill>
              </a:rPr>
              <a:t>2</a:t>
            </a:r>
            <a:r>
              <a:rPr lang="en-US" altLang="en-US" sz="2400" smtClean="0">
                <a:solidFill>
                  <a:schemeClr val="accent2"/>
                </a:solidFill>
              </a:rPr>
              <a:t>() { return term(INT) &amp;&amp; term(TIMES) &amp;&amp; T();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smtClean="0">
                <a:solidFill>
                  <a:schemeClr val="accent2"/>
                </a:solidFill>
              </a:rPr>
              <a:t>bool T</a:t>
            </a:r>
            <a:r>
              <a:rPr lang="en-US" altLang="en-US" sz="2400" baseline="-25000" smtClean="0">
                <a:solidFill>
                  <a:schemeClr val="accent2"/>
                </a:solidFill>
              </a:rPr>
              <a:t>3</a:t>
            </a:r>
            <a:r>
              <a:rPr lang="en-US" altLang="en-US" sz="2400" smtClean="0">
                <a:solidFill>
                  <a:schemeClr val="accent2"/>
                </a:solidFill>
              </a:rPr>
              <a:t>() { return term(INT);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400" smtClean="0">
              <a:solidFill>
                <a:schemeClr val="accent2"/>
              </a:solidFill>
            </a:endParaRP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bool T() {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   int save = next;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   return    (next = save, T</a:t>
            </a:r>
            <a:r>
              <a:rPr lang="en-US" altLang="en-US" baseline="-25000" smtClean="0"/>
              <a:t>1</a:t>
            </a:r>
            <a:r>
              <a:rPr lang="en-US" altLang="en-US" smtClean="0"/>
              <a:t>())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             || (next = save,  T</a:t>
            </a:r>
            <a:r>
              <a:rPr lang="en-US" altLang="en-US" baseline="-25000" smtClean="0"/>
              <a:t>2</a:t>
            </a:r>
            <a:r>
              <a:rPr lang="en-US" altLang="en-US" smtClean="0"/>
              <a:t>())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             || (next = save,  T</a:t>
            </a:r>
            <a:r>
              <a:rPr lang="en-US" altLang="en-US" baseline="-25000" smtClean="0"/>
              <a:t>3</a:t>
            </a:r>
            <a:r>
              <a:rPr lang="en-US" altLang="en-US" smtClean="0"/>
              <a:t>()); }</a:t>
            </a:r>
            <a:r>
              <a:rPr lang="en-US" altLang="en-US" sz="200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68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A85B39-9770-4261-BD38-C376FDC3401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Descent Parsing. Notes.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To start the parser </a:t>
            </a:r>
          </a:p>
          <a:p>
            <a:pPr lvl="1" eaLnBrk="1" hangingPunct="1">
              <a:defRPr/>
            </a:pPr>
            <a:r>
              <a:rPr lang="en-US" altLang="en-US" dirty="0" smtClean="0"/>
              <a:t>Initialize next to point to first token</a:t>
            </a:r>
          </a:p>
          <a:p>
            <a:pPr lvl="1" eaLnBrk="1" hangingPunct="1">
              <a:defRPr/>
            </a:pPr>
            <a:r>
              <a:rPr lang="en-US" altLang="en-US" dirty="0" smtClean="0"/>
              <a:t>Invoke E()</a:t>
            </a:r>
          </a:p>
          <a:p>
            <a:pPr eaLnBrk="1" hangingPunct="1">
              <a:defRPr/>
            </a:pPr>
            <a:r>
              <a:rPr lang="en-US" altLang="en-US" dirty="0" smtClean="0"/>
              <a:t>Notice how this simulates our backtracking example from lecture</a:t>
            </a:r>
          </a:p>
          <a:p>
            <a:pPr eaLnBrk="1" hangingPunct="1">
              <a:defRPr/>
            </a:pPr>
            <a:r>
              <a:rPr lang="en-US" altLang="en-US" dirty="0" smtClean="0"/>
              <a:t>Easy to implement by hand</a:t>
            </a:r>
          </a:p>
          <a:p>
            <a:pPr eaLnBrk="1" hangingPunct="1">
              <a:defRPr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Predictive parsing </a:t>
            </a:r>
            <a:r>
              <a:rPr lang="en-US" altLang="en-US" dirty="0" smtClean="0"/>
              <a:t>is more efficient</a:t>
            </a:r>
          </a:p>
          <a:p>
            <a:pPr eaLnBrk="1" hangingPunct="1">
              <a:defRPr/>
            </a:pPr>
            <a:endParaRPr lang="en-US" alt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78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6A44E7-BD98-4ECD-8FB9-13FE35F2E5F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Descent Parsing. Notes.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Easy to implement by hand</a:t>
            </a:r>
          </a:p>
          <a:p>
            <a:pPr lvl="1" eaLnBrk="1" hangingPunct="1"/>
            <a:r>
              <a:rPr lang="en-US" altLang="en-US" smtClean="0"/>
              <a:t>An example implementation is provided as a supplement “Recursive Descent Parsing”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But does not always work …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238969-2E78-4397-8908-9153E81364B3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3820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Recursive descent parsing (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General recursive descent may require backtracking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The previous code needs to be modified to allow backtracking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In general form it cant choose an A-production easily.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So we need to try all alternatives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If one failed the input pointer needs to be reset and another alternative should be tried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Recursive descent parsers cant be used for left-recursive grammars</a:t>
            </a:r>
          </a:p>
        </p:txBody>
      </p:sp>
      <p:sp>
        <p:nvSpPr>
          <p:cNvPr id="100358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798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F78794-892A-4F6C-8B39-6A0D98E5956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319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112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127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4164F8-D44C-4C33-8CF4-60230B9CC8B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1271" name="Object 4"/>
          <p:cNvGraphicFramePr>
            <a:graphicFrameLocks noChangeAspect="1"/>
          </p:cNvGraphicFramePr>
          <p:nvPr/>
        </p:nvGraphicFramePr>
        <p:xfrm>
          <a:off x="3276600" y="1054100"/>
          <a:ext cx="25019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2501900" imgH="4953000" progId="Equation.3">
                  <p:embed/>
                </p:oleObj>
              </mc:Choice>
              <mc:Fallback>
                <p:oleObj name="Equation" r:id="rId3" imgW="2501900" imgH="495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054100"/>
                        <a:ext cx="25019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101386" name="Date Placeholder 1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80901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3DBC3-44C2-4974-B65C-F274E82B387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2" name="TextBox 3"/>
          <p:cNvSpPr txBox="1">
            <a:spLocks noChangeArrowheads="1"/>
          </p:cNvSpPr>
          <p:nvPr/>
        </p:nvSpPr>
        <p:spPr bwMode="auto">
          <a:xfrm>
            <a:off x="990600" y="1981200"/>
            <a:ext cx="1323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S-&gt;cAd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A-&gt;ab | a</a:t>
            </a:r>
          </a:p>
        </p:txBody>
      </p:sp>
      <p:sp>
        <p:nvSpPr>
          <p:cNvPr id="80903" name="TextBox 4"/>
          <p:cNvSpPr txBox="1">
            <a:spLocks noChangeArrowheads="1"/>
          </p:cNvSpPr>
          <p:nvPr/>
        </p:nvSpPr>
        <p:spPr bwMode="auto">
          <a:xfrm>
            <a:off x="3429000" y="2209800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Input: cad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600200" y="3581400"/>
            <a:ext cx="1481138" cy="1223963"/>
            <a:chOff x="1600200" y="3581400"/>
            <a:chExt cx="1481554" cy="1223665"/>
          </a:xfrm>
        </p:grpSpPr>
        <p:sp>
          <p:nvSpPr>
            <p:cNvPr id="80927" name="TextBox 5"/>
            <p:cNvSpPr txBox="1">
              <a:spLocks noChangeArrowheads="1"/>
            </p:cNvSpPr>
            <p:nvPr/>
          </p:nvSpPr>
          <p:spPr bwMode="auto">
            <a:xfrm>
              <a:off x="2209800" y="3581400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8" name="Straight Connector 7"/>
            <p:cNvCxnSpPr>
              <a:stCxn id="80927" idx="2"/>
            </p:cNvCxnSpPr>
            <p:nvPr/>
          </p:nvCxnSpPr>
          <p:spPr>
            <a:xfrm rot="5400000">
              <a:off x="1920269" y="3951845"/>
              <a:ext cx="376145" cy="558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0927" idx="2"/>
            </p:cNvCxnSpPr>
            <p:nvPr/>
          </p:nvCxnSpPr>
          <p:spPr>
            <a:xfrm rot="5400000">
              <a:off x="2187044" y="4218620"/>
              <a:ext cx="376145" cy="25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80927" idx="2"/>
            </p:cNvCxnSpPr>
            <p:nvPr/>
          </p:nvCxnSpPr>
          <p:spPr>
            <a:xfrm rot="16200000" flipH="1">
              <a:off x="2453819" y="3977252"/>
              <a:ext cx="376145" cy="508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31" name="TextBox 14"/>
            <p:cNvSpPr txBox="1">
              <a:spLocks noChangeArrowheads="1"/>
            </p:cNvSpPr>
            <p:nvPr/>
          </p:nvSpPr>
          <p:spPr bwMode="auto">
            <a:xfrm>
              <a:off x="1600200" y="4343400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0932" name="TextBox 15"/>
            <p:cNvSpPr txBox="1">
              <a:spLocks noChangeArrowheads="1"/>
            </p:cNvSpPr>
            <p:nvPr/>
          </p:nvSpPr>
          <p:spPr bwMode="auto">
            <a:xfrm>
              <a:off x="2209800" y="434340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0933" name="TextBox 16"/>
            <p:cNvSpPr txBox="1">
              <a:spLocks noChangeArrowheads="1"/>
            </p:cNvSpPr>
            <p:nvPr/>
          </p:nvSpPr>
          <p:spPr bwMode="auto">
            <a:xfrm>
              <a:off x="2743200" y="434340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3886200" y="3581400"/>
            <a:ext cx="1481138" cy="1985963"/>
            <a:chOff x="3886200" y="3581400"/>
            <a:chExt cx="1481554" cy="1985665"/>
          </a:xfrm>
        </p:grpSpPr>
        <p:sp>
          <p:nvSpPr>
            <p:cNvPr id="80916" name="TextBox 17"/>
            <p:cNvSpPr txBox="1">
              <a:spLocks noChangeArrowheads="1"/>
            </p:cNvSpPr>
            <p:nvPr/>
          </p:nvSpPr>
          <p:spPr bwMode="auto">
            <a:xfrm>
              <a:off x="4495800" y="3581400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19" name="Straight Connector 18"/>
            <p:cNvCxnSpPr>
              <a:stCxn id="80916" idx="2"/>
            </p:cNvCxnSpPr>
            <p:nvPr/>
          </p:nvCxnSpPr>
          <p:spPr>
            <a:xfrm rot="5400000">
              <a:off x="4206252" y="3951906"/>
              <a:ext cx="376181" cy="558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0916" idx="2"/>
            </p:cNvCxnSpPr>
            <p:nvPr/>
          </p:nvCxnSpPr>
          <p:spPr>
            <a:xfrm rot="5400000">
              <a:off x="4473027" y="4218681"/>
              <a:ext cx="376181" cy="25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0916" idx="2"/>
            </p:cNvCxnSpPr>
            <p:nvPr/>
          </p:nvCxnSpPr>
          <p:spPr>
            <a:xfrm rot="16200000" flipH="1">
              <a:off x="4739802" y="3977313"/>
              <a:ext cx="376181" cy="508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20" name="TextBox 21"/>
            <p:cNvSpPr txBox="1">
              <a:spLocks noChangeArrowheads="1"/>
            </p:cNvSpPr>
            <p:nvPr/>
          </p:nvSpPr>
          <p:spPr bwMode="auto">
            <a:xfrm>
              <a:off x="3886200" y="4343400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0921" name="TextBox 22"/>
            <p:cNvSpPr txBox="1">
              <a:spLocks noChangeArrowheads="1"/>
            </p:cNvSpPr>
            <p:nvPr/>
          </p:nvSpPr>
          <p:spPr bwMode="auto">
            <a:xfrm>
              <a:off x="4495800" y="434340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0922" name="TextBox 23"/>
            <p:cNvSpPr txBox="1">
              <a:spLocks noChangeArrowheads="1"/>
            </p:cNvSpPr>
            <p:nvPr/>
          </p:nvSpPr>
          <p:spPr bwMode="auto">
            <a:xfrm>
              <a:off x="5029200" y="434340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5" name="Straight Connector 24"/>
            <p:cNvCxnSpPr>
              <a:stCxn id="80921" idx="2"/>
            </p:cNvCxnSpPr>
            <p:nvPr/>
          </p:nvCxnSpPr>
          <p:spPr>
            <a:xfrm rot="5400000">
              <a:off x="4447603" y="4853547"/>
              <a:ext cx="299992" cy="203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0921" idx="2"/>
            </p:cNvCxnSpPr>
            <p:nvPr/>
          </p:nvCxnSpPr>
          <p:spPr>
            <a:xfrm rot="16200000" flipH="1">
              <a:off x="4676267" y="4828140"/>
              <a:ext cx="299992" cy="254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25" name="TextBox 34"/>
            <p:cNvSpPr txBox="1">
              <a:spLocks noChangeArrowheads="1"/>
            </p:cNvSpPr>
            <p:nvPr/>
          </p:nvSpPr>
          <p:spPr bwMode="auto">
            <a:xfrm>
              <a:off x="4267200" y="5105400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0926" name="TextBox 35"/>
            <p:cNvSpPr txBox="1">
              <a:spLocks noChangeArrowheads="1"/>
            </p:cNvSpPr>
            <p:nvPr/>
          </p:nvSpPr>
          <p:spPr bwMode="auto">
            <a:xfrm>
              <a:off x="4800600" y="510540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6324600" y="3581400"/>
            <a:ext cx="1481138" cy="1985963"/>
            <a:chOff x="6324600" y="3581400"/>
            <a:chExt cx="1481554" cy="1985665"/>
          </a:xfrm>
        </p:grpSpPr>
        <p:sp>
          <p:nvSpPr>
            <p:cNvPr id="80907" name="TextBox 36"/>
            <p:cNvSpPr txBox="1">
              <a:spLocks noChangeArrowheads="1"/>
            </p:cNvSpPr>
            <p:nvPr/>
          </p:nvSpPr>
          <p:spPr bwMode="auto">
            <a:xfrm>
              <a:off x="6934200" y="3581400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38" name="Straight Connector 37"/>
            <p:cNvCxnSpPr>
              <a:stCxn id="80907" idx="2"/>
            </p:cNvCxnSpPr>
            <p:nvPr/>
          </p:nvCxnSpPr>
          <p:spPr>
            <a:xfrm rot="5400000">
              <a:off x="6644652" y="3951906"/>
              <a:ext cx="376181" cy="558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80907" idx="2"/>
            </p:cNvCxnSpPr>
            <p:nvPr/>
          </p:nvCxnSpPr>
          <p:spPr>
            <a:xfrm rot="5400000">
              <a:off x="6911427" y="4218681"/>
              <a:ext cx="376181" cy="25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80907" idx="2"/>
            </p:cNvCxnSpPr>
            <p:nvPr/>
          </p:nvCxnSpPr>
          <p:spPr>
            <a:xfrm rot="16200000" flipH="1">
              <a:off x="7178202" y="3977313"/>
              <a:ext cx="376181" cy="508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11" name="TextBox 40"/>
            <p:cNvSpPr txBox="1">
              <a:spLocks noChangeArrowheads="1"/>
            </p:cNvSpPr>
            <p:nvPr/>
          </p:nvSpPr>
          <p:spPr bwMode="auto">
            <a:xfrm>
              <a:off x="6324600" y="4343400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0912" name="TextBox 41"/>
            <p:cNvSpPr txBox="1">
              <a:spLocks noChangeArrowheads="1"/>
            </p:cNvSpPr>
            <p:nvPr/>
          </p:nvSpPr>
          <p:spPr bwMode="auto">
            <a:xfrm>
              <a:off x="6934200" y="434340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0913" name="TextBox 42"/>
            <p:cNvSpPr txBox="1">
              <a:spLocks noChangeArrowheads="1"/>
            </p:cNvSpPr>
            <p:nvPr/>
          </p:nvSpPr>
          <p:spPr bwMode="auto">
            <a:xfrm>
              <a:off x="7467600" y="434340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4" name="Straight Connector 43"/>
            <p:cNvCxnSpPr>
              <a:stCxn id="80912" idx="2"/>
              <a:endCxn id="80915" idx="0"/>
            </p:cNvCxnSpPr>
            <p:nvPr/>
          </p:nvCxnSpPr>
          <p:spPr>
            <a:xfrm rot="16200000" flipH="1">
              <a:off x="6996366" y="4946441"/>
              <a:ext cx="299992" cy="17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15" name="TextBox 45"/>
            <p:cNvSpPr txBox="1">
              <a:spLocks noChangeArrowheads="1"/>
            </p:cNvSpPr>
            <p:nvPr/>
          </p:nvSpPr>
          <p:spPr bwMode="auto">
            <a:xfrm>
              <a:off x="6994278" y="5105400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When Recursive Descent Does Not Work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Consider a production </a:t>
            </a:r>
            <a:r>
              <a:rPr lang="en-US" altLang="en-US" smtClean="0">
                <a:solidFill>
                  <a:schemeClr val="accent2"/>
                </a:solidFill>
              </a:rPr>
              <a:t>S </a:t>
            </a:r>
            <a:r>
              <a:rPr lang="en-US" altLang="en-US" smtClean="0">
                <a:solidFill>
                  <a:schemeClr val="accent2"/>
                </a:solidFill>
                <a:sym typeface="Symbol" pitchFamily="18" charset="2"/>
              </a:rPr>
              <a:t> S a</a:t>
            </a:r>
            <a:r>
              <a:rPr lang="en-US" altLang="en-US" smtClean="0">
                <a:sym typeface="Symbol" pitchFamily="18" charset="2"/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ym typeface="Symbol" pitchFamily="18" charset="2"/>
              </a:rPr>
              <a:t>In the process of parsing S we try the above rule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ym typeface="Symbol" pitchFamily="18" charset="2"/>
              </a:rPr>
              <a:t>What goes wrong?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</a:t>
            </a:r>
            <a:r>
              <a:rPr lang="en-US" altLang="en-US" u="sng" smtClean="0"/>
              <a:t>left-recursive grammar</a:t>
            </a:r>
            <a:r>
              <a:rPr lang="en-US" altLang="en-US" smtClean="0"/>
              <a:t> has a non-terminal S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           S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baseline="30000" smtClean="0">
                <a:sym typeface="Symbol" pitchFamily="18" charset="2"/>
              </a:rPr>
              <a:t>+</a:t>
            </a:r>
            <a:r>
              <a:rPr lang="en-US" altLang="en-US" smtClean="0">
                <a:sym typeface="Symbol" pitchFamily="18" charset="2"/>
              </a:rPr>
              <a:t> S   for some 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Recursive descent does not work in such cases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It goes into an</a:t>
            </a:r>
            <a:r>
              <a:rPr lang="en-US" altLang="en-US" smtClean="0">
                <a:latin typeface="cmsy10" pitchFamily="34" charset="0"/>
                <a:sym typeface="Math B" pitchFamily="2" charset="2"/>
              </a:rPr>
              <a:t></a:t>
            </a:r>
            <a:r>
              <a:rPr lang="en-US" altLang="en-US" smtClean="0">
                <a:latin typeface="cmsy10" pitchFamily="34" charset="0"/>
                <a:sym typeface="Math C" pitchFamily="2" charset="2"/>
              </a:rPr>
              <a:t></a:t>
            </a:r>
            <a:r>
              <a:rPr lang="en-US" altLang="en-US" smtClean="0"/>
              <a:t>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819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35D040-8689-42ED-8A32-169487BB794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of Recursive Descent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and general parsing strategy</a:t>
            </a:r>
          </a:p>
          <a:p>
            <a:pPr lvl="1" eaLnBrk="1" hangingPunct="1"/>
            <a:r>
              <a:rPr lang="en-US" altLang="en-US" smtClean="0"/>
              <a:t>Left-recursion must be eliminated first</a:t>
            </a:r>
          </a:p>
          <a:p>
            <a:pPr lvl="1" eaLnBrk="1" hangingPunct="1"/>
            <a:r>
              <a:rPr lang="en-US" altLang="en-US" smtClean="0"/>
              <a:t>… but that can be done automatically</a:t>
            </a:r>
          </a:p>
          <a:p>
            <a:pPr eaLnBrk="1" hangingPunct="1"/>
            <a:r>
              <a:rPr lang="en-US" altLang="en-US" smtClean="0"/>
              <a:t>Unpopular because of backtracking</a:t>
            </a:r>
          </a:p>
          <a:p>
            <a:pPr lvl="1" eaLnBrk="1" hangingPunct="1"/>
            <a:r>
              <a:rPr lang="en-US" altLang="en-US" smtClean="0"/>
              <a:t>Thought to be too inefficient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 practice, backtracking is eliminated by restricting the grammar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1CC9C2-0D5B-4C6F-9618-7B5C22EBE57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Role of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Context free 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Derivations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Parse tree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Ambiguity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Top – Down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Recursive descent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500" dirty="0">
                <a:solidFill>
                  <a:schemeClr val="tx2">
                    <a:lumMod val="75000"/>
                  </a:schemeClr>
                </a:solidFill>
              </a:rPr>
              <a:t>Eliminating left recursion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Left Factoring</a:t>
            </a:r>
          </a:p>
        </p:txBody>
      </p:sp>
      <p:sp>
        <p:nvSpPr>
          <p:cNvPr id="1024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839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D26EC7-9857-4DB3-BE7B-F3037CF278E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Left Recursion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 grammar is  </a:t>
            </a:r>
            <a:r>
              <a:rPr lang="en-US" b="1" i="1" smtClean="0"/>
              <a:t>left recursive</a:t>
            </a:r>
            <a:r>
              <a:rPr lang="en-US" smtClean="0"/>
              <a:t>  if it has a non-terminal A such that there is  a derivation.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000" smtClean="0"/>
              <a:t>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	 A </a:t>
            </a:r>
            <a:r>
              <a:rPr lang="en-US" smtClean="0">
                <a:sym typeface="Symbol" pitchFamily="18" charset="2"/>
              </a:rPr>
              <a:t> A	for some string 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ym typeface="Symbol" pitchFamily="18" charset="2"/>
              </a:rPr>
              <a:t>Top-down parsing techniques </a:t>
            </a:r>
            <a:r>
              <a:rPr lang="en-US" b="1" smtClean="0">
                <a:sym typeface="Symbol" pitchFamily="18" charset="2"/>
              </a:rPr>
              <a:t>cannot</a:t>
            </a:r>
            <a:r>
              <a:rPr lang="en-US" smtClean="0">
                <a:sym typeface="Symbol" pitchFamily="18" charset="2"/>
              </a:rPr>
              <a:t> handle left-recursive grammars.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ym typeface="Symbol" pitchFamily="18" charset="2"/>
              </a:rPr>
              <a:t>So, we have to convert our left-recursive grammar into an equivalent grammar which is not left-recursive.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ym typeface="Symbol" pitchFamily="18" charset="2"/>
              </a:rPr>
              <a:t>The left-recursion may appear in a single step of the derivation (</a:t>
            </a:r>
            <a:r>
              <a:rPr lang="en-US" i="1" smtClean="0">
                <a:sym typeface="Symbol" pitchFamily="18" charset="2"/>
              </a:rPr>
              <a:t>immediate left-recursion</a:t>
            </a:r>
            <a:r>
              <a:rPr lang="en-US" smtClean="0">
                <a:sym typeface="Symbol" pitchFamily="18" charset="2"/>
              </a:rPr>
              <a:t>), or may appear in more than one step of     the derivation.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849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8ED090-8537-4E9B-85A0-891F9AC2690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8" name="Text Box 4"/>
          <p:cNvSpPr txBox="1">
            <a:spLocks noChangeArrowheads="1"/>
          </p:cNvSpPr>
          <p:nvPr/>
        </p:nvSpPr>
        <p:spPr bwMode="auto">
          <a:xfrm>
            <a:off x="1055688" y="2209800"/>
            <a:ext cx="261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Immediate Left-Recursion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30A1F6-2589-4334-BB2C-F10AD718362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633413" y="1219200"/>
            <a:ext cx="657383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A  A  |       	where  does not start with A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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eliminate immediate left recursion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A   A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  A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|   	an equivalent grammar</a:t>
            </a:r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633413" y="4114800"/>
            <a:ext cx="845978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A  A </a:t>
            </a:r>
            <a:r>
              <a:rPr lang="en-US" altLang="en-US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| ... | A </a:t>
            </a:r>
            <a:r>
              <a:rPr lang="en-US" altLang="en-US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| </a:t>
            </a:r>
            <a:r>
              <a:rPr lang="en-US" altLang="en-US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| ... | </a:t>
            </a:r>
            <a:r>
              <a:rPr lang="en-US" altLang="en-US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where </a:t>
            </a:r>
            <a:r>
              <a:rPr lang="en-US" altLang="en-US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... </a:t>
            </a:r>
            <a:r>
              <a:rPr lang="en-US" altLang="en-US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do not start with A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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eliminate immediate left recursion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A  </a:t>
            </a:r>
            <a:r>
              <a:rPr lang="en-US" altLang="en-US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’ 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| ... | </a:t>
            </a:r>
            <a:r>
              <a:rPr lang="en-US" altLang="en-US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 </a:t>
            </a:r>
            <a:r>
              <a:rPr lang="en-US" altLang="en-US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| ... | </a:t>
            </a:r>
            <a:r>
              <a:rPr lang="en-US" altLang="en-US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|  		an equivalent grammar</a:t>
            </a:r>
          </a:p>
        </p:txBody>
      </p:sp>
      <p:sp>
        <p:nvSpPr>
          <p:cNvPr id="86023" name="Text Box 5"/>
          <p:cNvSpPr txBox="1">
            <a:spLocks noChangeArrowheads="1"/>
          </p:cNvSpPr>
          <p:nvPr/>
        </p:nvSpPr>
        <p:spPr bwMode="auto">
          <a:xfrm>
            <a:off x="352425" y="3657600"/>
            <a:ext cx="149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 general,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Recursion Elimination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7638"/>
            <a:ext cx="8229600" cy="4525962"/>
          </a:xfrm>
        </p:spPr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-&gt; E + T | T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 -&gt; T * F | F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 -&gt; (E) | </a:t>
            </a: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974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F0467-3A6F-4C91-959B-83278339A28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1830388"/>
            <a:ext cx="1870075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-&gt; TE’</a:t>
            </a:r>
          </a:p>
          <a:p>
            <a:pPr marL="457200" indent="-45720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E’ -&gt; +TE’ |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Ɛ</a:t>
            </a:r>
          </a:p>
          <a:p>
            <a:pPr marL="457200" indent="-45720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-&gt; FT’</a:t>
            </a:r>
          </a:p>
          <a:p>
            <a:pPr marL="457200" indent="-45720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T’ -&gt; *FT’ |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Ɛ</a:t>
            </a:r>
          </a:p>
          <a:p>
            <a:pPr marL="457200" indent="-45720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-&gt; (E) |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70075" y="2819400"/>
            <a:ext cx="2774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eliminate immediate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left recursion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971800" y="2560638"/>
            <a:ext cx="457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050" name="Text Box 3"/>
          <p:cNvSpPr txBox="1">
            <a:spLocks noChangeArrowheads="1"/>
          </p:cNvSpPr>
          <p:nvPr/>
        </p:nvSpPr>
        <p:spPr bwMode="auto">
          <a:xfrm>
            <a:off x="914400" y="4211638"/>
            <a:ext cx="657383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A  A  |       	where  does not start with A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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eliminate immediate left recursion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A   A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  A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|   	an equivalent grammar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98640" y="1643040"/>
              <a:ext cx="3615480" cy="4517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160" y="1633680"/>
                <a:ext cx="3633480" cy="453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Left-Recursion -- Problem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2EC83E-9F15-4629-9A14-B319EBCC8CD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492125" y="1295400"/>
            <a:ext cx="86883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 A grammar cannot be immediately left-recursive, but it still can be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left-recursive.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 By just eliminating the immediate left-recursion, we may not get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a grammar which is not left-recursive.</a:t>
            </a:r>
          </a:p>
        </p:txBody>
      </p:sp>
      <p:sp>
        <p:nvSpPr>
          <p:cNvPr id="88070" name="Text Box 4"/>
          <p:cNvSpPr txBox="1">
            <a:spLocks noChangeArrowheads="1"/>
          </p:cNvSpPr>
          <p:nvPr/>
        </p:nvSpPr>
        <p:spPr bwMode="auto">
          <a:xfrm>
            <a:off x="688975" y="347027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8071" name="Text Box 5"/>
          <p:cNvSpPr txBox="1">
            <a:spLocks noChangeArrowheads="1"/>
          </p:cNvSpPr>
          <p:nvPr/>
        </p:nvSpPr>
        <p:spPr bwMode="auto">
          <a:xfrm>
            <a:off x="561975" y="3124200"/>
            <a:ext cx="884396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S  Aa |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A  Sc | d    This grammar is not immediately left-recursive,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	but it is still left-recursive.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u="sng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 Aa  </a:t>
            </a:r>
            <a:r>
              <a:rPr lang="en-US" altLang="en-US" sz="2400" u="sng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ca    	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u="sng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 Sc  </a:t>
            </a:r>
            <a:r>
              <a:rPr lang="en-US" altLang="en-US" sz="2400" u="sng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ac 	causes to a left-recursion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So, we have to eliminate all left-recursions from our grammar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57080" y="3502080"/>
              <a:ext cx="1884960" cy="1548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0880" y="3486240"/>
                <a:ext cx="1917720" cy="156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Eliminate Left-Recursion -- Algorithm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- Arrange non-terminals in some order:  A</a:t>
            </a:r>
            <a:r>
              <a:rPr lang="en-US" baseline="-25000" smtClean="0"/>
              <a:t>1</a:t>
            </a:r>
            <a:r>
              <a:rPr lang="en-US" smtClean="0"/>
              <a:t> ... A</a:t>
            </a:r>
            <a:r>
              <a:rPr lang="en-US" baseline="-25000" smtClean="0"/>
              <a:t>n</a:t>
            </a:r>
            <a:endParaRPr lang="en-US" smtClean="0"/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smtClean="0"/>
              <a:t>- for</a:t>
            </a:r>
            <a:r>
              <a:rPr lang="en-US" smtClean="0"/>
              <a:t>  i  </a:t>
            </a:r>
            <a:r>
              <a:rPr lang="en-US" b="1" smtClean="0">
                <a:sym typeface="Symbol" pitchFamily="18" charset="2"/>
              </a:rPr>
              <a:t>from</a:t>
            </a:r>
            <a:r>
              <a:rPr lang="en-US" smtClean="0">
                <a:sym typeface="Symbol" pitchFamily="18" charset="2"/>
              </a:rPr>
              <a:t>  1  </a:t>
            </a:r>
            <a:r>
              <a:rPr lang="en-US" b="1" smtClean="0">
                <a:sym typeface="Symbol" pitchFamily="18" charset="2"/>
              </a:rPr>
              <a:t>to </a:t>
            </a:r>
            <a:r>
              <a:rPr lang="en-US" smtClean="0">
                <a:sym typeface="Symbol" pitchFamily="18" charset="2"/>
              </a:rPr>
              <a:t> n  </a:t>
            </a:r>
            <a:r>
              <a:rPr lang="en-US" b="1" smtClean="0">
                <a:sym typeface="Symbol" pitchFamily="18" charset="2"/>
              </a:rPr>
              <a:t>do</a:t>
            </a:r>
            <a:r>
              <a:rPr lang="en-US" smtClean="0">
                <a:sym typeface="Symbol" pitchFamily="18" charset="2"/>
              </a:rPr>
              <a:t>  {</a:t>
            </a:r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 - </a:t>
            </a:r>
            <a:r>
              <a:rPr lang="en-US" b="1" smtClean="0"/>
              <a:t>for</a:t>
            </a:r>
            <a:r>
              <a:rPr lang="en-US" smtClean="0"/>
              <a:t>  j </a:t>
            </a:r>
            <a:r>
              <a:rPr lang="en-US" b="1" smtClean="0">
                <a:sym typeface="Symbol" pitchFamily="18" charset="2"/>
              </a:rPr>
              <a:t>from</a:t>
            </a:r>
            <a:r>
              <a:rPr lang="en-US" smtClean="0">
                <a:sym typeface="Symbol" pitchFamily="18" charset="2"/>
              </a:rPr>
              <a:t> 1 </a:t>
            </a:r>
            <a:r>
              <a:rPr lang="en-US" b="1" smtClean="0">
                <a:sym typeface="Symbol" pitchFamily="18" charset="2"/>
              </a:rPr>
              <a:t>to</a:t>
            </a:r>
            <a:r>
              <a:rPr lang="en-US" smtClean="0">
                <a:sym typeface="Symbol" pitchFamily="18" charset="2"/>
              </a:rPr>
              <a:t> i-1 </a:t>
            </a:r>
            <a:r>
              <a:rPr lang="en-US" b="1" smtClean="0">
                <a:sym typeface="Symbol" pitchFamily="18" charset="2"/>
              </a:rPr>
              <a:t>do</a:t>
            </a:r>
            <a:r>
              <a:rPr lang="en-US" smtClean="0">
                <a:sym typeface="Symbol" pitchFamily="18" charset="2"/>
              </a:rPr>
              <a:t>  {</a:t>
            </a:r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	replace each production </a:t>
            </a:r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		A</a:t>
            </a:r>
            <a:r>
              <a:rPr lang="en-US" baseline="-25000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  A</a:t>
            </a:r>
            <a:r>
              <a:rPr lang="en-US" baseline="-25000" smtClean="0">
                <a:sym typeface="Symbol" pitchFamily="18" charset="2"/>
              </a:rPr>
              <a:t>j</a:t>
            </a:r>
            <a:r>
              <a:rPr lang="en-US" smtClean="0">
                <a:sym typeface="Symbol" pitchFamily="18" charset="2"/>
              </a:rPr>
              <a:t> </a:t>
            </a:r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		     by</a:t>
            </a:r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		 A</a:t>
            </a:r>
            <a:r>
              <a:rPr lang="en-US" baseline="-25000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  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 | ... | </a:t>
            </a:r>
            <a:r>
              <a:rPr lang="en-US" baseline="-25000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 </a:t>
            </a:r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		where A</a:t>
            </a:r>
            <a:r>
              <a:rPr lang="en-US" baseline="-25000" smtClean="0">
                <a:sym typeface="Symbol" pitchFamily="18" charset="2"/>
              </a:rPr>
              <a:t>j</a:t>
            </a:r>
            <a:r>
              <a:rPr lang="en-US" smtClean="0">
                <a:sym typeface="Symbol" pitchFamily="18" charset="2"/>
              </a:rPr>
              <a:t>  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| ... | </a:t>
            </a:r>
            <a:r>
              <a:rPr lang="en-US" baseline="-25000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  }</a:t>
            </a:r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- eliminate immediate left-recursions among A</a:t>
            </a:r>
            <a:r>
              <a:rPr lang="en-US" baseline="-25000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 productions</a:t>
            </a:r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}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endParaRPr lang="en-US" sz="2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890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731284-1719-483C-8A2D-F266C348901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76720" y="4697640"/>
              <a:ext cx="378360" cy="28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3120" y="4692960"/>
                <a:ext cx="384480" cy="3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Eliminate Left-Recursion -- Example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990600"/>
            <a:ext cx="8650288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ym typeface="Symbol" panose="05050102010706020507" pitchFamily="18" charset="2"/>
              </a:rPr>
              <a:t>S  Aa |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ym typeface="Symbol" panose="05050102010706020507" pitchFamily="18" charset="2"/>
              </a:rPr>
              <a:t>A  Ac | Sd | f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ym typeface="Symbol" panose="05050102010706020507" pitchFamily="18" charset="2"/>
              </a:rPr>
              <a:t>- Order of non-terminals: S, 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ym typeface="Symbol" panose="05050102010706020507" pitchFamily="18" charset="2"/>
              </a:rPr>
              <a:t>for S: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ym typeface="Symbol" panose="05050102010706020507" pitchFamily="18" charset="2"/>
              </a:rPr>
              <a:t>	- we do not enter the inner loop.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ym typeface="Symbol" panose="05050102010706020507" pitchFamily="18" charset="2"/>
              </a:rPr>
              <a:t>	- there is no immediate left recursion in 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ym typeface="Symbol" panose="05050102010706020507" pitchFamily="18" charset="2"/>
              </a:rPr>
              <a:t>for A: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ym typeface="Symbol" panose="05050102010706020507" pitchFamily="18" charset="2"/>
              </a:rPr>
              <a:t>	- Replace A  Sd   with   A  Aad | bd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ym typeface="Symbol" panose="05050102010706020507" pitchFamily="18" charset="2"/>
              </a:rPr>
              <a:t>	  So, we will have   A  Ac | Aad | bd | f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ym typeface="Symbol" panose="05050102010706020507" pitchFamily="18" charset="2"/>
              </a:rPr>
              <a:t>	- Eliminate the immediate left-recursion in A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ym typeface="Symbol" panose="05050102010706020507" pitchFamily="18" charset="2"/>
              </a:rPr>
              <a:t>		 A  bdA</a:t>
            </a:r>
            <a:r>
              <a:rPr lang="en-US" altLang="en-US" sz="2000" baseline="30000" smtClean="0">
                <a:sym typeface="Symbol" panose="05050102010706020507" pitchFamily="18" charset="2"/>
              </a:rPr>
              <a:t>’</a:t>
            </a:r>
            <a:r>
              <a:rPr lang="en-US" altLang="en-US" sz="2000" smtClean="0">
                <a:sym typeface="Symbol" panose="05050102010706020507" pitchFamily="18" charset="2"/>
              </a:rPr>
              <a:t> | fA</a:t>
            </a:r>
            <a:r>
              <a:rPr lang="en-US" altLang="en-US" sz="2000" baseline="30000" smtClean="0">
                <a:sym typeface="Symbol" panose="05050102010706020507" pitchFamily="18" charset="2"/>
              </a:rPr>
              <a:t>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aseline="30000" smtClean="0">
                <a:sym typeface="Symbol" panose="05050102010706020507" pitchFamily="18" charset="2"/>
              </a:rPr>
              <a:t>		 </a:t>
            </a:r>
            <a:r>
              <a:rPr lang="en-US" altLang="en-US" sz="2000" smtClean="0">
                <a:sym typeface="Symbol" panose="05050102010706020507" pitchFamily="18" charset="2"/>
              </a:rPr>
              <a:t>A</a:t>
            </a:r>
            <a:r>
              <a:rPr lang="en-US" altLang="en-US" sz="2000" baseline="30000" smtClean="0">
                <a:sym typeface="Symbol" panose="05050102010706020507" pitchFamily="18" charset="2"/>
              </a:rPr>
              <a:t>’ </a:t>
            </a:r>
            <a:r>
              <a:rPr lang="en-US" altLang="en-US" sz="2000" smtClean="0">
                <a:sym typeface="Symbol" panose="05050102010706020507" pitchFamily="18" charset="2"/>
              </a:rPr>
              <a:t> cA</a:t>
            </a:r>
            <a:r>
              <a:rPr lang="en-US" altLang="en-US" sz="2000" baseline="30000" smtClean="0">
                <a:sym typeface="Symbol" panose="05050102010706020507" pitchFamily="18" charset="2"/>
              </a:rPr>
              <a:t>’  </a:t>
            </a:r>
            <a:r>
              <a:rPr lang="en-US" altLang="en-US" sz="2000" smtClean="0">
                <a:sym typeface="Symbol" panose="05050102010706020507" pitchFamily="18" charset="2"/>
              </a:rPr>
              <a:t>|  adA</a:t>
            </a:r>
            <a:r>
              <a:rPr lang="en-US" altLang="en-US" sz="2000" baseline="30000" smtClean="0">
                <a:sym typeface="Symbol" panose="05050102010706020507" pitchFamily="18" charset="2"/>
              </a:rPr>
              <a:t>’  </a:t>
            </a:r>
            <a:r>
              <a:rPr lang="en-US" altLang="en-US" sz="2000" smtClean="0">
                <a:sym typeface="Symbol" panose="05050102010706020507" pitchFamily="18" charset="2"/>
              </a:rPr>
              <a:t>| 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ym typeface="Symbol" panose="05050102010706020507" pitchFamily="18" charset="2"/>
              </a:rPr>
              <a:t>So, the resulting equivalent grammar which is not left-recursive is: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ym typeface="Symbol" panose="05050102010706020507" pitchFamily="18" charset="2"/>
              </a:rPr>
              <a:t>	S  Aa |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ym typeface="Symbol" panose="05050102010706020507" pitchFamily="18" charset="2"/>
              </a:rPr>
              <a:t>	A  bdA</a:t>
            </a:r>
            <a:r>
              <a:rPr lang="en-US" altLang="en-US" sz="2000" baseline="30000" smtClean="0">
                <a:sym typeface="Symbol" panose="05050102010706020507" pitchFamily="18" charset="2"/>
              </a:rPr>
              <a:t>’</a:t>
            </a:r>
            <a:r>
              <a:rPr lang="en-US" altLang="en-US" sz="2000" smtClean="0">
                <a:sym typeface="Symbol" panose="05050102010706020507" pitchFamily="18" charset="2"/>
              </a:rPr>
              <a:t> | fA</a:t>
            </a:r>
            <a:r>
              <a:rPr lang="en-US" altLang="en-US" sz="2000" baseline="30000" smtClean="0">
                <a:sym typeface="Symbol" panose="05050102010706020507" pitchFamily="18" charset="2"/>
              </a:rPr>
              <a:t>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aseline="30000" smtClean="0">
                <a:sym typeface="Symbol" panose="05050102010706020507" pitchFamily="18" charset="2"/>
              </a:rPr>
              <a:t>	</a:t>
            </a:r>
            <a:r>
              <a:rPr lang="en-US" altLang="en-US" sz="2000" smtClean="0">
                <a:sym typeface="Symbol" panose="05050102010706020507" pitchFamily="18" charset="2"/>
              </a:rPr>
              <a:t>A</a:t>
            </a:r>
            <a:r>
              <a:rPr lang="en-US" altLang="en-US" sz="2000" baseline="30000" smtClean="0">
                <a:sym typeface="Symbol" panose="05050102010706020507" pitchFamily="18" charset="2"/>
              </a:rPr>
              <a:t>’ </a:t>
            </a:r>
            <a:r>
              <a:rPr lang="en-US" altLang="en-US" sz="2000" smtClean="0">
                <a:sym typeface="Symbol" panose="05050102010706020507" pitchFamily="18" charset="2"/>
              </a:rPr>
              <a:t> cA</a:t>
            </a:r>
            <a:r>
              <a:rPr lang="en-US" altLang="en-US" sz="2000" baseline="30000" smtClean="0">
                <a:sym typeface="Symbol" panose="05050102010706020507" pitchFamily="18" charset="2"/>
              </a:rPr>
              <a:t>’  </a:t>
            </a:r>
            <a:r>
              <a:rPr lang="en-US" altLang="en-US" sz="2000" smtClean="0">
                <a:sym typeface="Symbol" panose="05050102010706020507" pitchFamily="18" charset="2"/>
              </a:rPr>
              <a:t>|  adA</a:t>
            </a:r>
            <a:r>
              <a:rPr lang="en-US" altLang="en-US" sz="2000" baseline="30000" smtClean="0">
                <a:sym typeface="Symbol" panose="05050102010706020507" pitchFamily="18" charset="2"/>
              </a:rPr>
              <a:t>’  </a:t>
            </a:r>
            <a:r>
              <a:rPr lang="en-US" altLang="en-US" sz="2000" smtClean="0">
                <a:sym typeface="Symbol" panose="05050102010706020507" pitchFamily="18" charset="2"/>
              </a:rPr>
              <a:t>| 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01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08A266-BD8B-44B5-AA3C-7581CAA3C97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6240" y="960480"/>
              <a:ext cx="4659480" cy="4524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880" y="951120"/>
                <a:ext cx="4678200" cy="454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derivation of “</a:t>
            </a:r>
            <a:r>
              <a:rPr lang="en-US" altLang="en-US" smtClean="0">
                <a:solidFill>
                  <a:srgbClr val="FF3300"/>
                </a:solidFill>
              </a:rPr>
              <a:t>the dog walks</a:t>
            </a:r>
            <a:r>
              <a:rPr lang="en-US" altLang="en-US" smtClean="0"/>
              <a:t>”: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4343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1229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229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86E448-A2BA-4B76-A424-C774F7F8180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2295" name="Object 4"/>
          <p:cNvGraphicFramePr>
            <a:graphicFrameLocks noChangeAspect="1"/>
          </p:cNvGraphicFramePr>
          <p:nvPr/>
        </p:nvGraphicFramePr>
        <p:xfrm>
          <a:off x="931863" y="2590800"/>
          <a:ext cx="6823075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4" imgW="6819900" imgH="3708400" progId="Equation.3">
                  <p:embed/>
                </p:oleObj>
              </mc:Choice>
              <mc:Fallback>
                <p:oleObj name="Equation" r:id="rId4" imgW="6819900" imgH="370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2590800"/>
                        <a:ext cx="6823075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Eliminate Left-Recursion – Example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sym typeface="Symbol" pitchFamily="18" charset="2"/>
              </a:rPr>
              <a:t>S  Aa | b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sym typeface="Symbol" pitchFamily="18" charset="2"/>
              </a:rPr>
              <a:t>A  Ac | </a:t>
            </a:r>
            <a:r>
              <a:rPr lang="en-US" sz="1600" dirty="0" err="1" smtClean="0">
                <a:sym typeface="Symbol" pitchFamily="18" charset="2"/>
              </a:rPr>
              <a:t>Sd</a:t>
            </a:r>
            <a:r>
              <a:rPr lang="en-US" sz="1600" dirty="0" smtClean="0">
                <a:sym typeface="Symbol" pitchFamily="18" charset="2"/>
              </a:rPr>
              <a:t> | f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sz="1600" dirty="0" smtClean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sym typeface="Symbol" pitchFamily="18" charset="2"/>
              </a:rPr>
              <a:t>- Order of non-terminals: A, S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sz="1600" dirty="0" smtClean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sym typeface="Symbol" pitchFamily="18" charset="2"/>
              </a:rPr>
              <a:t>for A: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sym typeface="Symbol" pitchFamily="18" charset="2"/>
              </a:rPr>
              <a:t>	- we do not enter the inner loop.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sym typeface="Symbol" pitchFamily="18" charset="2"/>
              </a:rPr>
              <a:t>	- Eliminate the immediate left-recursion in A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sym typeface="Symbol" pitchFamily="18" charset="2"/>
              </a:rPr>
              <a:t>		 A  </a:t>
            </a:r>
            <a:r>
              <a:rPr lang="en-US" sz="1600" dirty="0" err="1" smtClean="0">
                <a:sym typeface="Symbol" pitchFamily="18" charset="2"/>
              </a:rPr>
              <a:t>SdA</a:t>
            </a:r>
            <a:r>
              <a:rPr lang="en-US" sz="1600" baseline="30000" dirty="0" smtClean="0">
                <a:sym typeface="Symbol" pitchFamily="18" charset="2"/>
              </a:rPr>
              <a:t>’</a:t>
            </a:r>
            <a:r>
              <a:rPr lang="en-US" sz="1600" dirty="0" smtClean="0">
                <a:sym typeface="Symbol" pitchFamily="18" charset="2"/>
              </a:rPr>
              <a:t> | </a:t>
            </a:r>
            <a:r>
              <a:rPr lang="en-US" sz="1600" dirty="0" err="1" smtClean="0">
                <a:sym typeface="Symbol" pitchFamily="18" charset="2"/>
              </a:rPr>
              <a:t>fA</a:t>
            </a:r>
            <a:r>
              <a:rPr lang="en-US" sz="1600" baseline="30000" dirty="0" smtClean="0">
                <a:sym typeface="Symbol" pitchFamily="18" charset="2"/>
              </a:rPr>
              <a:t>’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aseline="30000" dirty="0" smtClean="0">
                <a:sym typeface="Symbol" pitchFamily="18" charset="2"/>
              </a:rPr>
              <a:t>		 </a:t>
            </a:r>
            <a:r>
              <a:rPr lang="en-US" sz="1600" dirty="0" smtClean="0">
                <a:sym typeface="Symbol" pitchFamily="18" charset="2"/>
              </a:rPr>
              <a:t>A</a:t>
            </a:r>
            <a:r>
              <a:rPr lang="en-US" sz="1600" baseline="30000" dirty="0" smtClean="0">
                <a:sym typeface="Symbol" pitchFamily="18" charset="2"/>
              </a:rPr>
              <a:t>’ </a:t>
            </a:r>
            <a:r>
              <a:rPr lang="en-US" sz="1600" dirty="0" smtClean="0">
                <a:sym typeface="Symbol" pitchFamily="18" charset="2"/>
              </a:rPr>
              <a:t> </a:t>
            </a:r>
            <a:r>
              <a:rPr lang="en-US" sz="1600" dirty="0" err="1" smtClean="0">
                <a:sym typeface="Symbol" pitchFamily="18" charset="2"/>
              </a:rPr>
              <a:t>cA</a:t>
            </a:r>
            <a:r>
              <a:rPr lang="en-US" sz="1600" baseline="30000" dirty="0" smtClean="0">
                <a:sym typeface="Symbol" pitchFamily="18" charset="2"/>
              </a:rPr>
              <a:t>’  </a:t>
            </a:r>
            <a:r>
              <a:rPr lang="en-US" sz="1600" dirty="0" smtClean="0">
                <a:sym typeface="Symbol" pitchFamily="18" charset="2"/>
              </a:rPr>
              <a:t>|  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sz="1600" dirty="0" smtClean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sym typeface="Symbol" pitchFamily="18" charset="2"/>
              </a:rPr>
              <a:t>for S: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sym typeface="Symbol" pitchFamily="18" charset="2"/>
              </a:rPr>
              <a:t>	- Replace   S  Aa   with   S  </a:t>
            </a:r>
            <a:r>
              <a:rPr lang="en-US" sz="1600" dirty="0" err="1" smtClean="0">
                <a:sym typeface="Symbol" pitchFamily="18" charset="2"/>
              </a:rPr>
              <a:t>SdA</a:t>
            </a:r>
            <a:r>
              <a:rPr lang="en-US" sz="1600" baseline="30000" dirty="0" err="1" smtClean="0">
                <a:sym typeface="Symbol" pitchFamily="18" charset="2"/>
              </a:rPr>
              <a:t>’</a:t>
            </a:r>
            <a:r>
              <a:rPr lang="en-US" sz="1600" dirty="0" err="1" smtClean="0">
                <a:sym typeface="Symbol" pitchFamily="18" charset="2"/>
              </a:rPr>
              <a:t>a</a:t>
            </a:r>
            <a:r>
              <a:rPr lang="en-US" sz="1600" dirty="0" smtClean="0">
                <a:sym typeface="Symbol" pitchFamily="18" charset="2"/>
              </a:rPr>
              <a:t>  |  </a:t>
            </a:r>
            <a:r>
              <a:rPr lang="en-US" sz="1600" dirty="0" err="1" smtClean="0">
                <a:sym typeface="Symbol" pitchFamily="18" charset="2"/>
              </a:rPr>
              <a:t>fA</a:t>
            </a:r>
            <a:r>
              <a:rPr lang="en-US" sz="1600" baseline="30000" dirty="0" err="1" smtClean="0">
                <a:sym typeface="Symbol" pitchFamily="18" charset="2"/>
              </a:rPr>
              <a:t>’</a:t>
            </a:r>
            <a:r>
              <a:rPr lang="en-US" sz="1600" dirty="0" err="1" smtClean="0">
                <a:sym typeface="Symbol" pitchFamily="18" charset="2"/>
              </a:rPr>
              <a:t>a</a:t>
            </a:r>
            <a:r>
              <a:rPr lang="en-US" sz="1600" dirty="0" smtClean="0">
                <a:sym typeface="Symbol" pitchFamily="18" charset="2"/>
              </a:rPr>
              <a:t>  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sym typeface="Symbol" pitchFamily="18" charset="2"/>
              </a:rPr>
              <a:t>	  So, we will have  S  </a:t>
            </a:r>
            <a:r>
              <a:rPr lang="en-US" sz="1600" dirty="0" err="1" smtClean="0">
                <a:sym typeface="Symbol" pitchFamily="18" charset="2"/>
              </a:rPr>
              <a:t>SdA</a:t>
            </a:r>
            <a:r>
              <a:rPr lang="en-US" sz="1600" baseline="30000" dirty="0" err="1" smtClean="0">
                <a:sym typeface="Symbol" pitchFamily="18" charset="2"/>
              </a:rPr>
              <a:t>’</a:t>
            </a:r>
            <a:r>
              <a:rPr lang="en-US" sz="1600" dirty="0" err="1" smtClean="0">
                <a:sym typeface="Symbol" pitchFamily="18" charset="2"/>
              </a:rPr>
              <a:t>a</a:t>
            </a:r>
            <a:r>
              <a:rPr lang="en-US" sz="1600" dirty="0" smtClean="0">
                <a:sym typeface="Symbol" pitchFamily="18" charset="2"/>
              </a:rPr>
              <a:t>  |  </a:t>
            </a:r>
            <a:r>
              <a:rPr lang="en-US" sz="1600" dirty="0" err="1" smtClean="0">
                <a:sym typeface="Symbol" pitchFamily="18" charset="2"/>
              </a:rPr>
              <a:t>fA</a:t>
            </a:r>
            <a:r>
              <a:rPr lang="en-US" sz="1600" baseline="30000" dirty="0" err="1" smtClean="0">
                <a:sym typeface="Symbol" pitchFamily="18" charset="2"/>
              </a:rPr>
              <a:t>’</a:t>
            </a:r>
            <a:r>
              <a:rPr lang="en-US" sz="1600" dirty="0" err="1" smtClean="0">
                <a:sym typeface="Symbol" pitchFamily="18" charset="2"/>
              </a:rPr>
              <a:t>a</a:t>
            </a:r>
            <a:r>
              <a:rPr lang="en-US" sz="1600" dirty="0" smtClean="0">
                <a:sym typeface="Symbol" pitchFamily="18" charset="2"/>
              </a:rPr>
              <a:t>  | b 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sym typeface="Symbol" pitchFamily="18" charset="2"/>
              </a:rPr>
              <a:t>	- Eliminate the immediate left-recursion in S 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sym typeface="Symbol" pitchFamily="18" charset="2"/>
              </a:rPr>
              <a:t>		 S  </a:t>
            </a:r>
            <a:r>
              <a:rPr lang="en-US" sz="1600" dirty="0" err="1" smtClean="0">
                <a:sym typeface="Symbol" pitchFamily="18" charset="2"/>
              </a:rPr>
              <a:t>fA’aS</a:t>
            </a:r>
            <a:r>
              <a:rPr lang="en-US" sz="1600" dirty="0" smtClean="0">
                <a:sym typeface="Symbol" pitchFamily="18" charset="2"/>
              </a:rPr>
              <a:t>’  | </a:t>
            </a:r>
            <a:r>
              <a:rPr lang="en-US" sz="1600" dirty="0" err="1" smtClean="0">
                <a:sym typeface="Symbol" pitchFamily="18" charset="2"/>
              </a:rPr>
              <a:t>bS</a:t>
            </a:r>
            <a:r>
              <a:rPr lang="en-US" sz="1600" baseline="30000" dirty="0" err="1" smtClean="0">
                <a:sym typeface="Symbol" pitchFamily="18" charset="2"/>
              </a:rPr>
              <a:t>’</a:t>
            </a:r>
            <a:endParaRPr lang="en-US" sz="1600" baseline="30000" dirty="0" smtClean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aseline="30000" dirty="0" smtClean="0">
                <a:sym typeface="Symbol" pitchFamily="18" charset="2"/>
              </a:rPr>
              <a:t>		 </a:t>
            </a:r>
            <a:r>
              <a:rPr lang="en-US" sz="1600" dirty="0" smtClean="0">
                <a:sym typeface="Symbol" pitchFamily="18" charset="2"/>
              </a:rPr>
              <a:t>S</a:t>
            </a:r>
            <a:r>
              <a:rPr lang="en-US" sz="1600" baseline="30000" dirty="0" smtClean="0">
                <a:sym typeface="Symbol" pitchFamily="18" charset="2"/>
              </a:rPr>
              <a:t>’ </a:t>
            </a:r>
            <a:r>
              <a:rPr lang="en-US" sz="1600" dirty="0" smtClean="0">
                <a:sym typeface="Symbol" pitchFamily="18" charset="2"/>
              </a:rPr>
              <a:t> </a:t>
            </a:r>
            <a:r>
              <a:rPr lang="en-US" sz="1600" dirty="0" err="1" smtClean="0">
                <a:sym typeface="Symbol" pitchFamily="18" charset="2"/>
              </a:rPr>
              <a:t>dA</a:t>
            </a:r>
            <a:r>
              <a:rPr lang="en-US" sz="1600" baseline="30000" dirty="0" err="1" smtClean="0">
                <a:sym typeface="Symbol" pitchFamily="18" charset="2"/>
              </a:rPr>
              <a:t>’</a:t>
            </a:r>
            <a:r>
              <a:rPr lang="en-US" sz="1600" dirty="0" err="1" smtClean="0">
                <a:sym typeface="Symbol" pitchFamily="18" charset="2"/>
              </a:rPr>
              <a:t>aS</a:t>
            </a:r>
            <a:r>
              <a:rPr lang="en-US" sz="1600" dirty="0" smtClean="0">
                <a:sym typeface="Symbol" pitchFamily="18" charset="2"/>
              </a:rPr>
              <a:t>’  |  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sz="1600" dirty="0" smtClean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sym typeface="Symbol" pitchFamily="18" charset="2"/>
              </a:rPr>
              <a:t>So, the resulting equivalent grammar which is not left-recursive is: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sym typeface="Symbol" pitchFamily="18" charset="2"/>
              </a:rPr>
              <a:t>	S  </a:t>
            </a:r>
            <a:r>
              <a:rPr lang="en-US" sz="1600" dirty="0" err="1" smtClean="0">
                <a:sym typeface="Symbol" pitchFamily="18" charset="2"/>
              </a:rPr>
              <a:t>fA’aS</a:t>
            </a:r>
            <a:r>
              <a:rPr lang="en-US" sz="1600" dirty="0" smtClean="0">
                <a:sym typeface="Symbol" pitchFamily="18" charset="2"/>
              </a:rPr>
              <a:t>’  | </a:t>
            </a:r>
            <a:r>
              <a:rPr lang="en-US" sz="1600" dirty="0" err="1" smtClean="0">
                <a:sym typeface="Symbol" pitchFamily="18" charset="2"/>
              </a:rPr>
              <a:t>bS</a:t>
            </a:r>
            <a:r>
              <a:rPr lang="en-US" sz="1600" baseline="30000" dirty="0" err="1" smtClean="0">
                <a:sym typeface="Symbol" pitchFamily="18" charset="2"/>
              </a:rPr>
              <a:t>’</a:t>
            </a:r>
            <a:endParaRPr lang="en-US" sz="1600" baseline="30000" dirty="0" smtClean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aseline="30000" dirty="0" smtClean="0">
                <a:sym typeface="Symbol" pitchFamily="18" charset="2"/>
              </a:rPr>
              <a:t>	</a:t>
            </a:r>
            <a:r>
              <a:rPr lang="en-US" sz="1600" dirty="0" smtClean="0">
                <a:sym typeface="Symbol" pitchFamily="18" charset="2"/>
              </a:rPr>
              <a:t>S</a:t>
            </a:r>
            <a:r>
              <a:rPr lang="en-US" sz="1600" baseline="30000" dirty="0" smtClean="0">
                <a:sym typeface="Symbol" pitchFamily="18" charset="2"/>
              </a:rPr>
              <a:t>’ </a:t>
            </a:r>
            <a:r>
              <a:rPr lang="en-US" sz="1600" dirty="0" smtClean="0">
                <a:sym typeface="Symbol" pitchFamily="18" charset="2"/>
              </a:rPr>
              <a:t> </a:t>
            </a:r>
            <a:r>
              <a:rPr lang="en-US" sz="1600" dirty="0" err="1" smtClean="0">
                <a:sym typeface="Symbol" pitchFamily="18" charset="2"/>
              </a:rPr>
              <a:t>dA</a:t>
            </a:r>
            <a:r>
              <a:rPr lang="en-US" sz="1600" baseline="30000" dirty="0" err="1" smtClean="0">
                <a:sym typeface="Symbol" pitchFamily="18" charset="2"/>
              </a:rPr>
              <a:t>’</a:t>
            </a:r>
            <a:r>
              <a:rPr lang="en-US" sz="1600" dirty="0" err="1" smtClean="0">
                <a:sym typeface="Symbol" pitchFamily="18" charset="2"/>
              </a:rPr>
              <a:t>aS</a:t>
            </a:r>
            <a:r>
              <a:rPr lang="en-US" sz="1600" dirty="0" smtClean="0">
                <a:sym typeface="Symbol" pitchFamily="18" charset="2"/>
              </a:rPr>
              <a:t>’  |  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 smtClean="0">
                <a:sym typeface="Symbol" pitchFamily="18" charset="2"/>
              </a:rPr>
              <a:t>	A  </a:t>
            </a:r>
            <a:r>
              <a:rPr lang="en-US" sz="1600" dirty="0" err="1" smtClean="0">
                <a:sym typeface="Symbol" pitchFamily="18" charset="2"/>
              </a:rPr>
              <a:t>SdA</a:t>
            </a:r>
            <a:r>
              <a:rPr lang="en-US" sz="1600" baseline="30000" dirty="0" smtClean="0">
                <a:sym typeface="Symbol" pitchFamily="18" charset="2"/>
              </a:rPr>
              <a:t>’</a:t>
            </a:r>
            <a:r>
              <a:rPr lang="en-US" sz="1600" dirty="0" smtClean="0">
                <a:sym typeface="Symbol" pitchFamily="18" charset="2"/>
              </a:rPr>
              <a:t> | </a:t>
            </a:r>
            <a:r>
              <a:rPr lang="en-US" sz="1600" dirty="0" err="1" smtClean="0">
                <a:sym typeface="Symbol" pitchFamily="18" charset="2"/>
              </a:rPr>
              <a:t>fA</a:t>
            </a:r>
            <a:r>
              <a:rPr lang="en-US" sz="1600" baseline="30000" dirty="0" smtClean="0">
                <a:sym typeface="Symbol" pitchFamily="18" charset="2"/>
              </a:rPr>
              <a:t>’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aseline="30000" dirty="0" smtClean="0">
                <a:sym typeface="Symbol" pitchFamily="18" charset="2"/>
              </a:rPr>
              <a:t>	</a:t>
            </a:r>
            <a:r>
              <a:rPr lang="en-US" sz="1600" dirty="0" smtClean="0">
                <a:sym typeface="Symbol" pitchFamily="18" charset="2"/>
              </a:rPr>
              <a:t>A</a:t>
            </a:r>
            <a:r>
              <a:rPr lang="en-US" sz="1600" baseline="30000" dirty="0" smtClean="0">
                <a:sym typeface="Symbol" pitchFamily="18" charset="2"/>
              </a:rPr>
              <a:t>’ </a:t>
            </a:r>
            <a:r>
              <a:rPr lang="en-US" sz="1600" dirty="0" smtClean="0">
                <a:sym typeface="Symbol" pitchFamily="18" charset="2"/>
              </a:rPr>
              <a:t> </a:t>
            </a:r>
            <a:r>
              <a:rPr lang="en-US" sz="1600" dirty="0" err="1" smtClean="0">
                <a:sym typeface="Symbol" pitchFamily="18" charset="2"/>
              </a:rPr>
              <a:t>cA</a:t>
            </a:r>
            <a:r>
              <a:rPr lang="en-US" sz="1600" baseline="30000" dirty="0" smtClean="0">
                <a:sym typeface="Symbol" pitchFamily="18" charset="2"/>
              </a:rPr>
              <a:t>’  </a:t>
            </a:r>
            <a:r>
              <a:rPr lang="en-US" sz="1600" dirty="0" smtClean="0">
                <a:sym typeface="Symbol" pitchFamily="18" charset="2"/>
              </a:rPr>
              <a:t>|  </a:t>
            </a: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sz="1600" dirty="0" smtClean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sz="2000" dirty="0" smtClean="0"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11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D154A4-EA2E-4D14-B2DE-9AD3FD6C439A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7520" y="1635120"/>
              <a:ext cx="1683000" cy="643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160" y="1625760"/>
                <a:ext cx="1701720" cy="66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Recursion Elimination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7638"/>
            <a:ext cx="8229600" cy="4525962"/>
          </a:xfrm>
        </p:spPr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-&gt; E + T | T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 -&gt; T * F | F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 -&gt; (E) | </a:t>
            </a: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974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59A9D0-2884-413F-B983-724A7ACF1120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1830388"/>
            <a:ext cx="1870075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-&gt; TE’</a:t>
            </a:r>
          </a:p>
          <a:p>
            <a:pPr marL="457200" indent="-45720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E’ -&gt; +TE’ |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Ɛ</a:t>
            </a:r>
          </a:p>
          <a:p>
            <a:pPr marL="457200" indent="-45720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-&gt; FT’</a:t>
            </a:r>
          </a:p>
          <a:p>
            <a:pPr marL="457200" indent="-45720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T’ -&gt; *FT’ |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Ɛ</a:t>
            </a:r>
          </a:p>
          <a:p>
            <a:pPr marL="457200" indent="-45720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-&gt; (E) |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Consider the grammar</a:t>
            </a:r>
          </a:p>
          <a:p>
            <a:pPr eaLnBrk="1" hangingPunct="1">
              <a:defRPr/>
            </a:pPr>
            <a:r>
              <a:rPr lang="en-US" sz="2400" dirty="0" smtClean="0"/>
              <a:t>Let’s </a:t>
            </a:r>
            <a:r>
              <a:rPr lang="en-US" sz="2400" dirty="0"/>
              <a:t>order the variables S,X:</a:t>
            </a:r>
          </a:p>
          <a:p>
            <a:pPr eaLnBrk="1" hangingPunct="1">
              <a:defRPr/>
            </a:pPr>
            <a:r>
              <a:rPr lang="en-US" sz="2400" dirty="0"/>
              <a:t>The first time through we simply eliminate immediate </a:t>
            </a:r>
            <a:r>
              <a:rPr lang="en-US" sz="2400" dirty="0" smtClean="0"/>
              <a:t>left recursion </a:t>
            </a:r>
            <a:r>
              <a:rPr lang="en-US" sz="2400" dirty="0"/>
              <a:t>in S-productions, </a:t>
            </a:r>
            <a:r>
              <a:rPr lang="en-US" sz="2400" dirty="0" smtClean="0"/>
              <a:t>yielding</a:t>
            </a:r>
          </a:p>
          <a:p>
            <a:pPr eaLnBrk="1" hangingPunct="1">
              <a:defRPr/>
            </a:pPr>
            <a:r>
              <a:rPr lang="en-US" sz="2400" dirty="0"/>
              <a:t>and the next obligation is to replace the production</a:t>
            </a:r>
          </a:p>
          <a:p>
            <a:pPr eaLnBrk="1" hangingPunct="1">
              <a:defRPr/>
            </a:pPr>
            <a:r>
              <a:rPr lang="en-US" sz="2400" dirty="0" smtClean="0"/>
              <a:t>with </a:t>
            </a:r>
            <a:r>
              <a:rPr lang="en-US" sz="2400" dirty="0"/>
              <a:t>the </a:t>
            </a:r>
            <a:r>
              <a:rPr lang="en-US" sz="2400" dirty="0" smtClean="0"/>
              <a:t>productions</a:t>
            </a:r>
          </a:p>
          <a:p>
            <a:pPr eaLnBrk="1" hangingPunct="1">
              <a:defRPr/>
            </a:pPr>
            <a:r>
              <a:rPr lang="en-US" sz="2400" dirty="0" smtClean="0"/>
              <a:t>We </a:t>
            </a:r>
            <a:r>
              <a:rPr lang="en-US" sz="2400" dirty="0"/>
              <a:t>then eliminate immediate left recursion </a:t>
            </a:r>
            <a:r>
              <a:rPr lang="en-US" sz="2400" dirty="0" smtClean="0"/>
              <a:t>among </a:t>
            </a:r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  <a:p>
            <a:pPr>
              <a:spcBef>
                <a:spcPct val="0"/>
              </a:spcBef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Yields 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FF3300"/>
                </a:solidFill>
              </a:rPr>
              <a:t>So </a:t>
            </a:r>
            <a:r>
              <a:rPr lang="en-US" sz="2400" dirty="0">
                <a:solidFill>
                  <a:srgbClr val="FF3300"/>
                </a:solidFill>
              </a:rPr>
              <a:t>the final result </a:t>
            </a:r>
            <a:r>
              <a:rPr lang="en-US" sz="2400" dirty="0" smtClean="0">
                <a:solidFill>
                  <a:srgbClr val="FF3300"/>
                </a:solidFill>
              </a:rPr>
              <a:t>is</a:t>
            </a:r>
            <a:endParaRPr lang="en-US" sz="2400" dirty="0">
              <a:solidFill>
                <a:srgbClr val="FF33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Feb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F5EFB3-723A-42ED-A9B3-D795C44ACF6E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1449388"/>
            <a:ext cx="388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400">
                <a:latin typeface="Times New Roman" panose="02020603050405020304" pitchFamily="18" charset="0"/>
              </a:rPr>
              <a:t>S → SX | SSb | XS |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→ Xb | Sa | b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3475" y="2003425"/>
            <a:ext cx="2400300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 → XSS′ |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aS′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S′ → XS′ |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SbS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′|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Ɛ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 →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| Sa | b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24100" y="4056063"/>
            <a:ext cx="160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→ Sa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8400" y="3943350"/>
            <a:ext cx="30099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 →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bX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′ |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aS′aX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′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X′ →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SS′aX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′ |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bX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′ | 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Ɛ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48400" y="4919663"/>
            <a:ext cx="32766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S → XSS′ | aS′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S′ → XS′ | SbS′| </a:t>
            </a:r>
            <a:r>
              <a:rPr lang="en-US" altLang="en-US" sz="240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Ɛ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X → bX′ | aS′aX′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X′ → SS′aX′ | bX′ | </a:t>
            </a:r>
            <a:r>
              <a:rPr lang="en-US" altLang="en-US" sz="240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Ɛ 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2025" y="4422775"/>
            <a:ext cx="236537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 →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XSS′a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|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aS′a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5257800"/>
            <a:ext cx="362902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→ XSS′a | aS′a | Xb | b </a:t>
            </a:r>
          </a:p>
          <a:p>
            <a:pPr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543800" y="35052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48400" y="35052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56800" y="2559600"/>
              <a:ext cx="4520880" cy="3152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2760" y="2544120"/>
                <a:ext cx="4549320" cy="317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Role of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Context free grammars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Derivations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Parse tree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Ambiguity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Top – Down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Recursive descent parser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Eliminating left recursion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500" dirty="0">
                <a:solidFill>
                  <a:schemeClr val="tx2">
                    <a:lumMod val="75000"/>
                  </a:schemeClr>
                </a:solidFill>
              </a:rPr>
              <a:t>Left Factoring</a:t>
            </a:r>
          </a:p>
        </p:txBody>
      </p:sp>
      <p:sp>
        <p:nvSpPr>
          <p:cNvPr id="10246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42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964152-FE8D-483C-848F-1C71AE5AF29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Left-Factoring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 predictive parser (a top-down parser without backtracking) insists  that the grammar must be </a:t>
            </a:r>
            <a:r>
              <a:rPr lang="en-US" i="1" smtClean="0"/>
              <a:t>left-factored</a:t>
            </a:r>
            <a:r>
              <a:rPr lang="en-US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	grammar </a:t>
            </a:r>
            <a:r>
              <a:rPr lang="en-US" smtClean="0">
                <a:sym typeface="Wingdings" pitchFamily="2" charset="2"/>
              </a:rPr>
              <a:t> a new equivalent grammar suitable for predictive parsing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>
              <a:sym typeface="Wingdings" pitchFamily="2" charset="2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Wingdings" pitchFamily="2" charset="2"/>
              </a:rPr>
              <a:t>stmt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smtClean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mtClean="0">
                <a:sym typeface="Symbol" pitchFamily="18" charset="2"/>
              </a:rPr>
              <a:t>  expr  </a:t>
            </a:r>
            <a:r>
              <a:rPr lang="en-US" smtClean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mtClean="0">
                <a:sym typeface="Symbol" pitchFamily="18" charset="2"/>
              </a:rPr>
              <a:t>  stmt  </a:t>
            </a:r>
            <a:r>
              <a:rPr lang="en-US" smtClean="0">
                <a:latin typeface="Courier New" pitchFamily="49" charset="0"/>
                <a:sym typeface="Symbol" pitchFamily="18" charset="2"/>
              </a:rPr>
              <a:t>else</a:t>
            </a:r>
            <a:r>
              <a:rPr lang="en-US" smtClean="0">
                <a:sym typeface="Symbol" pitchFamily="18" charset="2"/>
              </a:rPr>
              <a:t>  stmt    |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	 </a:t>
            </a:r>
            <a:r>
              <a:rPr lang="en-US" smtClean="0">
                <a:latin typeface="Courier New" pitchFamily="49" charset="0"/>
                <a:sym typeface="Symbol" pitchFamily="18" charset="2"/>
              </a:rPr>
              <a:t>if</a:t>
            </a:r>
            <a:r>
              <a:rPr lang="en-US" smtClean="0">
                <a:sym typeface="Symbol" pitchFamily="18" charset="2"/>
              </a:rPr>
              <a:t>  expr  </a:t>
            </a:r>
            <a:r>
              <a:rPr lang="en-US" smtClean="0">
                <a:latin typeface="Courier New" pitchFamily="49" charset="0"/>
                <a:sym typeface="Symbol" pitchFamily="18" charset="2"/>
              </a:rPr>
              <a:t>then</a:t>
            </a:r>
            <a:r>
              <a:rPr lang="en-US" smtClean="0">
                <a:sym typeface="Symbol" pitchFamily="18" charset="2"/>
              </a:rPr>
              <a:t>  stmt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when we see  </a:t>
            </a:r>
            <a:r>
              <a:rPr lang="en-US" smtClean="0">
                <a:latin typeface="Courier New" pitchFamily="49" charset="0"/>
              </a:rPr>
              <a:t>if</a:t>
            </a:r>
            <a:r>
              <a:rPr lang="en-US" smtClean="0"/>
              <a:t>, we cannot now which production rule to choose to  re-write </a:t>
            </a:r>
            <a:r>
              <a:rPr lang="en-US" i="1" smtClean="0"/>
              <a:t>stmt</a:t>
            </a:r>
            <a:r>
              <a:rPr lang="en-US" smtClean="0"/>
              <a:t> in the derivation.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52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60BBB7-726F-46E1-A5CC-CBA627BDEE68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Left-Factoring (cont.)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 general,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80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	A </a:t>
            </a:r>
            <a:r>
              <a:rPr lang="en-US" smtClean="0">
                <a:sym typeface="Symbol" pitchFamily="18" charset="2"/>
              </a:rPr>
              <a:t>  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 |   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		where  is non-empty and the first symbols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				of 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and 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(if they have one)are different.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80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ym typeface="Symbol" pitchFamily="18" charset="2"/>
              </a:rPr>
              <a:t>when processing  we cannot know whether expand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	A to 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   or   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	A to 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ym typeface="Symbol" pitchFamily="18" charset="2"/>
              </a:rPr>
              <a:t>But, if we re-write the grammar as follows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	 </a:t>
            </a:r>
            <a:r>
              <a:rPr lang="en-US" smtClean="0"/>
              <a:t>A </a:t>
            </a:r>
            <a:r>
              <a:rPr lang="en-US" smtClean="0">
                <a:sym typeface="Symbol" pitchFamily="18" charset="2"/>
              </a:rPr>
              <a:t>  A</a:t>
            </a:r>
            <a:r>
              <a:rPr lang="en-US" baseline="30000" smtClean="0">
                <a:sym typeface="Symbol" pitchFamily="18" charset="2"/>
              </a:rPr>
              <a:t>’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aseline="30000" smtClean="0">
                <a:sym typeface="Symbol" pitchFamily="18" charset="2"/>
              </a:rPr>
              <a:t>		 </a:t>
            </a:r>
            <a:r>
              <a:rPr lang="en-US" smtClean="0">
                <a:sym typeface="Symbol" pitchFamily="18" charset="2"/>
              </a:rPr>
              <a:t>A’  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 |   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	so, we can immediately expand A to A</a:t>
            </a:r>
            <a:r>
              <a:rPr lang="en-US" baseline="30000" smtClean="0">
                <a:sym typeface="Symbol" pitchFamily="18" charset="2"/>
              </a:rPr>
              <a:t>’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62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167468-44B9-44FE-B159-36F41C776D1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Left-Factoring -- Algorithm 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For each non-terminal A with two or more alternatives (production rules) with a common non-empty prefix, let say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8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		 A </a:t>
            </a:r>
            <a:r>
              <a:rPr lang="en-US" dirty="0" smtClean="0">
                <a:sym typeface="Symbol" pitchFamily="18" charset="2"/>
              </a:rPr>
              <a:t>  </a:t>
            </a:r>
            <a:r>
              <a:rPr lang="en-US" dirty="0" smtClean="0">
                <a:solidFill>
                  <a:srgbClr val="008000"/>
                </a:solidFill>
                <a:sym typeface="Symbol" pitchFamily="18" charset="2"/>
              </a:rPr>
              <a:t></a:t>
            </a:r>
            <a:r>
              <a:rPr lang="en-US" baseline="-25000" dirty="0" smtClean="0">
                <a:solidFill>
                  <a:srgbClr val="008000"/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rgbClr val="008000"/>
                </a:solidFill>
                <a:sym typeface="Symbol" pitchFamily="18" charset="2"/>
              </a:rPr>
              <a:t> | ... | </a:t>
            </a:r>
            <a:r>
              <a:rPr lang="en-US" baseline="-25000" dirty="0" smtClean="0">
                <a:solidFill>
                  <a:srgbClr val="008000"/>
                </a:solidFill>
                <a:sym typeface="Symbol" pitchFamily="18" charset="2"/>
              </a:rPr>
              <a:t>n </a:t>
            </a:r>
            <a:r>
              <a:rPr lang="en-US" dirty="0" smtClean="0">
                <a:solidFill>
                  <a:srgbClr val="008000"/>
                </a:solidFill>
                <a:sym typeface="Symbol" pitchFamily="18" charset="2"/>
              </a:rPr>
              <a:t> |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sym typeface="Symbol" pitchFamily="18" charset="2"/>
              </a:rPr>
              <a:t></a:t>
            </a:r>
            <a:r>
              <a:rPr lang="en-US" baseline="-25000" dirty="0" smtClean="0">
                <a:solidFill>
                  <a:schemeClr val="bg2">
                    <a:lumMod val="50000"/>
                  </a:schemeClr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sym typeface="Symbol" pitchFamily="18" charset="2"/>
              </a:rPr>
              <a:t> | ... | </a:t>
            </a:r>
            <a:r>
              <a:rPr lang="en-US" baseline="-25000" dirty="0" smtClean="0">
                <a:solidFill>
                  <a:schemeClr val="bg2">
                    <a:lumMod val="50000"/>
                  </a:schemeClr>
                </a:solidFill>
                <a:sym typeface="Symbol" pitchFamily="18" charset="2"/>
              </a:rPr>
              <a:t>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sym typeface="Symbol" pitchFamily="18" charset="2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ym typeface="Symbol" pitchFamily="18" charset="2"/>
              </a:rPr>
              <a:t>	convert it into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ym typeface="Symbol" pitchFamily="18" charset="2"/>
              </a:rPr>
              <a:t>		</a:t>
            </a:r>
            <a:r>
              <a:rPr lang="en-US" dirty="0" smtClean="0"/>
              <a:t>A </a:t>
            </a:r>
            <a:r>
              <a:rPr lang="en-US" dirty="0" smtClean="0">
                <a:sym typeface="Symbol" pitchFamily="18" charset="2"/>
              </a:rPr>
              <a:t>  </a:t>
            </a:r>
            <a:r>
              <a:rPr lang="en-US" dirty="0">
                <a:solidFill>
                  <a:srgbClr val="008000"/>
                </a:solidFill>
                <a:sym typeface="Symbol" pitchFamily="18" charset="2"/>
              </a:rPr>
              <a:t>A’ |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sym typeface="Symbol" pitchFamily="18" charset="2"/>
              </a:rPr>
              <a:t></a:t>
            </a:r>
            <a:r>
              <a:rPr lang="en-US" baseline="-25000" dirty="0" smtClean="0">
                <a:solidFill>
                  <a:schemeClr val="bg2">
                    <a:lumMod val="50000"/>
                  </a:schemeClr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sym typeface="Symbol" pitchFamily="18" charset="2"/>
              </a:rPr>
              <a:t> | ... | </a:t>
            </a:r>
            <a:r>
              <a:rPr lang="en-US" baseline="-25000" dirty="0" smtClean="0">
                <a:solidFill>
                  <a:schemeClr val="bg2">
                    <a:lumMod val="50000"/>
                  </a:schemeClr>
                </a:solidFill>
                <a:sym typeface="Symbol" pitchFamily="18" charset="2"/>
              </a:rPr>
              <a:t>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sym typeface="Symbol" pitchFamily="18" charset="2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ym typeface="Symbol" pitchFamily="18" charset="2"/>
              </a:rPr>
              <a:t>		</a:t>
            </a:r>
            <a:r>
              <a:rPr lang="en-US" dirty="0">
                <a:solidFill>
                  <a:srgbClr val="008000"/>
                </a:solidFill>
                <a:sym typeface="Symbol" pitchFamily="18" charset="2"/>
              </a:rPr>
              <a:t>A’  1 | ... | n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72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C20AB8-5451-41C3-AC5E-5DF6A1BE7FF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84360" y="3397320"/>
              <a:ext cx="1778400" cy="95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5000" y="3387960"/>
                <a:ext cx="1797120" cy="11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Left-Factoring – Example1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A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u="sng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bB | </a:t>
            </a:r>
            <a:r>
              <a:rPr lang="en-US" u="sng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B | cdg | cdeB | cdfB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</a:t>
            </a:r>
            <a:r>
              <a:rPr lang="en-US" sz="3600" smtClean="0">
                <a:sym typeface="Symbol" pitchFamily="18" charset="2"/>
              </a:rPr>
              <a:t>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A  aA</a:t>
            </a:r>
            <a:r>
              <a:rPr lang="en-US" baseline="30000" smtClean="0">
                <a:sym typeface="Symbol" pitchFamily="18" charset="2"/>
              </a:rPr>
              <a:t>’</a:t>
            </a:r>
            <a:r>
              <a:rPr lang="en-US" smtClean="0">
                <a:sym typeface="Symbol" pitchFamily="18" charset="2"/>
              </a:rPr>
              <a:t> | </a:t>
            </a:r>
            <a:r>
              <a:rPr lang="en-US" u="sng" smtClean="0">
                <a:sym typeface="Symbol" pitchFamily="18" charset="2"/>
              </a:rPr>
              <a:t>cd</a:t>
            </a:r>
            <a:r>
              <a:rPr lang="en-US" smtClean="0">
                <a:sym typeface="Symbol" pitchFamily="18" charset="2"/>
              </a:rPr>
              <a:t>g | </a:t>
            </a:r>
            <a:r>
              <a:rPr lang="en-US" u="sng" smtClean="0">
                <a:sym typeface="Symbol" pitchFamily="18" charset="2"/>
              </a:rPr>
              <a:t>cd</a:t>
            </a:r>
            <a:r>
              <a:rPr lang="en-US" smtClean="0">
                <a:sym typeface="Symbol" pitchFamily="18" charset="2"/>
              </a:rPr>
              <a:t>eB | </a:t>
            </a:r>
            <a:r>
              <a:rPr lang="en-US" u="sng" smtClean="0">
                <a:sym typeface="Symbol" pitchFamily="18" charset="2"/>
              </a:rPr>
              <a:t>cd</a:t>
            </a:r>
            <a:r>
              <a:rPr lang="en-US" smtClean="0">
                <a:sym typeface="Symbol" pitchFamily="18" charset="2"/>
              </a:rPr>
              <a:t>fB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A</a:t>
            </a:r>
            <a:r>
              <a:rPr lang="en-US" baseline="30000" smtClean="0">
                <a:sym typeface="Symbol" pitchFamily="18" charset="2"/>
              </a:rPr>
              <a:t>’</a:t>
            </a:r>
            <a:r>
              <a:rPr lang="en-US" smtClean="0">
                <a:sym typeface="Symbol" pitchFamily="18" charset="2"/>
              </a:rPr>
              <a:t>  bB | B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</a:t>
            </a:r>
            <a:r>
              <a:rPr lang="en-US" sz="3600" smtClean="0">
                <a:sym typeface="Symbol" pitchFamily="18" charset="2"/>
              </a:rPr>
              <a:t></a:t>
            </a:r>
            <a:endParaRPr lang="en-US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A  aA</a:t>
            </a:r>
            <a:r>
              <a:rPr lang="en-US" baseline="30000" smtClean="0">
                <a:sym typeface="Symbol" pitchFamily="18" charset="2"/>
              </a:rPr>
              <a:t>’</a:t>
            </a:r>
            <a:r>
              <a:rPr lang="en-US" smtClean="0">
                <a:sym typeface="Symbol" pitchFamily="18" charset="2"/>
              </a:rPr>
              <a:t> | cdA</a:t>
            </a:r>
            <a:r>
              <a:rPr lang="en-US" baseline="30000" smtClean="0">
                <a:sym typeface="Symbol" pitchFamily="18" charset="2"/>
              </a:rPr>
              <a:t>’’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A</a:t>
            </a:r>
            <a:r>
              <a:rPr lang="en-US" baseline="30000" smtClean="0">
                <a:sym typeface="Symbol" pitchFamily="18" charset="2"/>
              </a:rPr>
              <a:t>’</a:t>
            </a:r>
            <a:r>
              <a:rPr lang="en-US" smtClean="0">
                <a:sym typeface="Symbol" pitchFamily="18" charset="2"/>
              </a:rPr>
              <a:t>  bB | B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A</a:t>
            </a:r>
            <a:r>
              <a:rPr lang="en-US" baseline="30000" smtClean="0">
                <a:sym typeface="Symbol" pitchFamily="18" charset="2"/>
              </a:rPr>
              <a:t>’’ </a:t>
            </a:r>
            <a:r>
              <a:rPr lang="en-US" smtClean="0">
                <a:sym typeface="Symbol" pitchFamily="18" charset="2"/>
              </a:rPr>
              <a:t> g | eB | fB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>
              <a:sym typeface="Symbol" pitchFamily="18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18B603-DA6E-498A-A1AC-EB9CDE36A5D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Left-Factoring – Example2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A </a:t>
            </a:r>
            <a:r>
              <a:rPr lang="en-US" smtClean="0">
                <a:sym typeface="Symbol" pitchFamily="18" charset="2"/>
              </a:rPr>
              <a:t> ad | a | ab | abc | b		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	 </a:t>
            </a:r>
            <a:r>
              <a:rPr lang="en-US" sz="3600" smtClean="0">
                <a:sym typeface="Symbol" pitchFamily="18" charset="2"/>
              </a:rPr>
              <a:t></a:t>
            </a:r>
            <a:endParaRPr lang="en-US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A </a:t>
            </a:r>
            <a:r>
              <a:rPr lang="en-US" smtClean="0">
                <a:sym typeface="Symbol" pitchFamily="18" charset="2"/>
              </a:rPr>
              <a:t> aA’ | b				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A’  d |   | b | bc 			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		 </a:t>
            </a:r>
            <a:r>
              <a:rPr lang="en-US" sz="3600" smtClean="0">
                <a:sym typeface="Symbol" pitchFamily="18" charset="2"/>
              </a:rPr>
              <a:t></a:t>
            </a:r>
            <a:endParaRPr lang="en-US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A </a:t>
            </a:r>
            <a:r>
              <a:rPr lang="en-US" smtClean="0">
                <a:sym typeface="Symbol" pitchFamily="18" charset="2"/>
              </a:rPr>
              <a:t> aA’ | b				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A’  d |   | bA’’			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ym typeface="Symbol" pitchFamily="18" charset="2"/>
              </a:rPr>
              <a:t>A’’    | c				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>
              <a:sym typeface="Symbol" pitchFamily="18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993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32E903-DB48-4650-8B5B-483A372F6BD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Parsers</a:t>
            </a:r>
          </a:p>
          <a:p>
            <a:pPr lvl="1" eaLnBrk="1" hangingPunct="1"/>
            <a:r>
              <a:rPr lang="en-US" altLang="en-US" smtClean="0"/>
              <a:t>CFG </a:t>
            </a:r>
          </a:p>
          <a:p>
            <a:pPr lvl="1" eaLnBrk="1" hangingPunct="1"/>
            <a:r>
              <a:rPr lang="en-US" altLang="en-US" smtClean="0"/>
              <a:t>Ambiguity in classic programming language grammars</a:t>
            </a:r>
          </a:p>
          <a:p>
            <a:pPr lvl="2" eaLnBrk="1" hangingPunct="1"/>
            <a:r>
              <a:rPr lang="en-US" altLang="en-US" smtClean="0"/>
              <a:t>Expressions</a:t>
            </a:r>
          </a:p>
          <a:p>
            <a:pPr lvl="2" eaLnBrk="1" hangingPunct="1"/>
            <a:r>
              <a:rPr lang="en-US" altLang="en-US" smtClean="0"/>
              <a:t>If-Then-Else</a:t>
            </a:r>
          </a:p>
          <a:p>
            <a:pPr lvl="1" eaLnBrk="1" hangingPunct="1"/>
            <a:r>
              <a:rPr lang="en-US" altLang="en-US" smtClean="0"/>
              <a:t>Top-Down Parsing</a:t>
            </a:r>
          </a:p>
          <a:p>
            <a:pPr lvl="1" eaLnBrk="1" hangingPunct="1"/>
            <a:r>
              <a:rPr lang="en-US" altLang="en-US" smtClean="0"/>
              <a:t>Recursive Descent Parser</a:t>
            </a:r>
          </a:p>
          <a:p>
            <a:pPr lvl="1" eaLnBrk="1" hangingPunct="1"/>
            <a:r>
              <a:rPr lang="en-US" altLang="en-US" smtClean="0"/>
              <a:t>Modifying Grammars to facilitate Top-down parsing</a:t>
            </a:r>
            <a:endParaRPr lang="el-GR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  <p:sp>
        <p:nvSpPr>
          <p:cNvPr id="1003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338DEC-36F1-4648-9E6E-D0731CBCEBB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921880" y="224640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2520" y="2237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derivation of “</a:t>
            </a:r>
            <a:r>
              <a:rPr lang="en-US" altLang="en-US" smtClean="0">
                <a:solidFill>
                  <a:srgbClr val="FF3300"/>
                </a:solidFill>
              </a:rPr>
              <a:t>a cat runs</a:t>
            </a:r>
            <a:r>
              <a:rPr lang="en-US" altLang="en-US" smtClean="0"/>
              <a:t>”:</a:t>
            </a:r>
          </a:p>
        </p:txBody>
      </p:sp>
      <p:sp>
        <p:nvSpPr>
          <p:cNvPr id="16391" name="Date Placeholder 2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1434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400" smtClean="0">
                <a:latin typeface="Times New Roman" panose="02020603050405020304" pitchFamily="18" charset="0"/>
              </a:rPr>
              <a:t>Dr Arockia Xavier Annie R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1434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0DD4E-D18C-40D4-83EF-F5FBC66D910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4343" name="Object 4"/>
          <p:cNvGraphicFramePr>
            <a:graphicFrameLocks noChangeAspect="1"/>
          </p:cNvGraphicFramePr>
          <p:nvPr/>
        </p:nvGraphicFramePr>
        <p:xfrm>
          <a:off x="1160463" y="2438400"/>
          <a:ext cx="6823075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6819900" imgH="3708400" progId="Equation.3">
                  <p:embed/>
                </p:oleObj>
              </mc:Choice>
              <mc:Fallback>
                <p:oleObj name="Equation" r:id="rId3" imgW="6819900" imgH="370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2438400"/>
                        <a:ext cx="6823075" cy="370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Top-Down Parsing</a:t>
            </a:r>
          </a:p>
          <a:p>
            <a:pPr lvl="1" eaLnBrk="1" hangingPunct="1">
              <a:defRPr/>
            </a:pPr>
            <a:r>
              <a:rPr lang="en-US" dirty="0" smtClean="0"/>
              <a:t>Predictive Parser</a:t>
            </a:r>
          </a:p>
          <a:p>
            <a:pPr lvl="1" eaLnBrk="1" hangingPunct="1">
              <a:defRPr/>
            </a:pPr>
            <a:r>
              <a:rPr lang="en-US" dirty="0" smtClean="0"/>
              <a:t>Computation </a:t>
            </a:r>
          </a:p>
          <a:p>
            <a:pPr lvl="2" eaLnBrk="1" hangingPunct="1">
              <a:defRPr/>
            </a:pPr>
            <a:r>
              <a:rPr lang="en-US" dirty="0" smtClean="0"/>
              <a:t>First sets</a:t>
            </a:r>
          </a:p>
          <a:p>
            <a:pPr lvl="2" eaLnBrk="1" hangingPunct="1">
              <a:defRPr/>
            </a:pPr>
            <a:r>
              <a:rPr lang="en-US" dirty="0" smtClean="0"/>
              <a:t>Follow sets</a:t>
            </a:r>
          </a:p>
          <a:p>
            <a:pPr lvl="1" eaLnBrk="1" hangingPunct="1">
              <a:defRPr/>
            </a:pPr>
            <a:r>
              <a:rPr lang="en-US" dirty="0" smtClean="0"/>
              <a:t>LL(1) Parser table</a:t>
            </a:r>
          </a:p>
          <a:p>
            <a:pPr lvl="1" eaLnBrk="1" hangingPunct="1">
              <a:defRPr/>
            </a:pPr>
            <a:r>
              <a:rPr lang="en-US" dirty="0" smtClean="0"/>
              <a:t>Parsing Algorithm</a:t>
            </a:r>
          </a:p>
          <a:p>
            <a:pPr lvl="1" eaLnBrk="1" hangingPunct="1">
              <a:defRPr/>
            </a:pPr>
            <a:r>
              <a:rPr lang="en-US" dirty="0" smtClean="0"/>
              <a:t>Error handled in LL(1) grammar</a:t>
            </a: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5D645C-45C7-4D88-A020-DF57DD7BB874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Dr Arockia Xavier Annie R</a:t>
            </a:r>
            <a:endParaRPr lang="en-US"/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2293DD-78AD-47FE-B102-0D18441B40CF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derivation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Grammar: </a:t>
            </a:r>
            <a:r>
              <a:rPr lang="en-US" altLang="en-US" sz="2400" smtClean="0">
                <a:solidFill>
                  <a:schemeClr val="accent2"/>
                </a:solidFill>
              </a:rPr>
              <a:t>E </a:t>
            </a:r>
            <a:r>
              <a:rPr lang="en-US" altLang="en-US" sz="2400" smtClean="0">
                <a:solidFill>
                  <a:schemeClr val="accent2"/>
                </a:solidFill>
                <a:sym typeface="Math C" panose="05000000000000000000" pitchFamily="2" charset="2"/>
              </a:rPr>
              <a:t> n  |  id  |  ( E )  |  E + E  |  E * E</a:t>
            </a:r>
            <a:endParaRPr lang="en-US" altLang="en-US" sz="2400" smtClean="0">
              <a:solidFill>
                <a:schemeClr val="accent2"/>
              </a:solidFill>
            </a:endParaRP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a derivation: ( </a:t>
            </a:r>
            <a:r>
              <a:rPr lang="en-US" altLang="en-US" sz="2400" smtClean="0">
                <a:sym typeface="Math C" panose="05000000000000000000" pitchFamily="2" charset="2"/>
              </a:rPr>
              <a:t>n + id * id  )</a:t>
            </a:r>
            <a:endParaRPr lang="en-US" altLang="en-US" sz="2400" smtClean="0"/>
          </a:p>
          <a:p>
            <a:pPr lvl="1" eaLnBrk="1" hangingPunct="1">
              <a:buFontTx/>
              <a:buNone/>
            </a:pPr>
            <a:r>
              <a:rPr lang="en-US" altLang="en-US" sz="2000" smtClean="0"/>
              <a:t>Start with E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/>
              <a:t>rewrite E with ( E )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/>
              <a:t>( E ) 	rewrite E with n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/>
              <a:t>( n )	this is the final string of terminals</a:t>
            </a:r>
          </a:p>
          <a:p>
            <a:pPr lvl="1" eaLnBrk="1" hangingPunct="1">
              <a:buFontTx/>
              <a:buNone/>
            </a:pPr>
            <a:endParaRPr lang="en-US" altLang="en-US" sz="2000" smtClean="0"/>
          </a:p>
          <a:p>
            <a:pPr eaLnBrk="1" hangingPunct="1"/>
            <a:r>
              <a:rPr lang="en-US" altLang="en-US" sz="2400" smtClean="0"/>
              <a:t>another derivation (written more concisely):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/>
              <a:t>E </a:t>
            </a:r>
            <a:r>
              <a:rPr lang="en-US" altLang="en-US" sz="2000" smtClean="0">
                <a:sym typeface="Math C" panose="05000000000000000000" pitchFamily="2" charset="2"/>
              </a:rPr>
              <a:t> ( E )  ( E * E )  ( E + E * E )  ( n + E * E )  ( n + id * E )  ( n + id * id )</a:t>
            </a:r>
          </a:p>
          <a:p>
            <a:pPr lvl="1" eaLnBrk="1" hangingPunct="1">
              <a:buFontTx/>
              <a:buNone/>
            </a:pPr>
            <a:endParaRPr lang="en-US" altLang="en-US" sz="2000" smtClean="0">
              <a:sym typeface="Math C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1044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7618F7-70FC-4E47-9B85-A6F702E557D5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Elimination of Left Recursion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Consider the left-recursive grammar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smtClean="0"/>
              <a:t>                       </a:t>
            </a:r>
            <a:r>
              <a:rPr lang="en-US" altLang="en-US" sz="2400" smtClean="0">
                <a:solidFill>
                  <a:schemeClr val="accent2"/>
                </a:solidFill>
              </a:rPr>
              <a:t>S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 S  | 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400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accent2"/>
                </a:solidFill>
                <a:sym typeface="Symbol" pitchFamily="18" charset="2"/>
              </a:rPr>
              <a:t>S</a:t>
            </a:r>
            <a:r>
              <a:rPr lang="en-US" altLang="en-US" smtClean="0">
                <a:sym typeface="Symbol" pitchFamily="18" charset="2"/>
              </a:rPr>
              <a:t> generates all strings starting with a </a:t>
            </a:r>
            <a:r>
              <a:rPr lang="en-US" altLang="en-US" smtClean="0">
                <a:solidFill>
                  <a:schemeClr val="accent2"/>
                </a:solidFill>
                <a:sym typeface="Symbol" pitchFamily="18" charset="2"/>
              </a:rPr>
              <a:t> </a:t>
            </a:r>
            <a:r>
              <a:rPr lang="en-US" altLang="en-US" smtClean="0">
                <a:sym typeface="Symbol" pitchFamily="18" charset="2"/>
              </a:rPr>
              <a:t>and followed by a number of</a:t>
            </a:r>
            <a:r>
              <a:rPr lang="en-US" altLang="en-US" smtClean="0">
                <a:solidFill>
                  <a:schemeClr val="accent2"/>
                </a:solidFill>
                <a:sym typeface="Symbol" pitchFamily="18" charset="2"/>
              </a:rPr>
              <a:t> 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mtClean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ym typeface="Symbol" pitchFamily="18" charset="2"/>
              </a:rPr>
              <a:t>Can rewrite using right-recursion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smtClean="0"/>
              <a:t>                 </a:t>
            </a:r>
            <a:r>
              <a:rPr lang="en-US" altLang="en-US" sz="2400" smtClean="0">
                <a:solidFill>
                  <a:schemeClr val="accent2"/>
                </a:solidFill>
              </a:rPr>
              <a:t>S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  S’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smtClean="0">
                <a:solidFill>
                  <a:schemeClr val="accent2"/>
                </a:solidFill>
                <a:sym typeface="Symbol" pitchFamily="18" charset="2"/>
              </a:rPr>
              <a:t>                 S’   S’ | </a:t>
            </a:r>
            <a:r>
              <a:rPr lang="en-US" altLang="en-US" smtClean="0">
                <a:solidFill>
                  <a:schemeClr val="accent2"/>
                </a:solidFill>
                <a:sym typeface="Symbol" pitchFamily="18" charset="2"/>
              </a:rPr>
              <a:t>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1054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BA5349-B9ED-4342-A71B-0620D3ED9831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Elimination of Left-Recursion. Example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the grammar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 S </a:t>
            </a:r>
            <a:r>
              <a:rPr lang="en-US" altLang="en-US" smtClean="0">
                <a:latin typeface="cmsy10" pitchFamily="34" charset="0"/>
                <a:sym typeface="Math C" panose="05000000000000000000" pitchFamily="2" charset="2"/>
              </a:rPr>
              <a:t></a:t>
            </a:r>
            <a:r>
              <a:rPr lang="en-US" altLang="en-US" smtClean="0"/>
              <a:t> 1 | S 0     ( 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smtClean="0"/>
              <a:t> = 1 and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= 0 )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can be rewritten as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  S </a:t>
            </a:r>
            <a:r>
              <a:rPr lang="en-US" altLang="en-US" smtClean="0">
                <a:latin typeface="cmsy10" pitchFamily="34" charset="0"/>
                <a:sym typeface="Math C" panose="05000000000000000000" pitchFamily="2" charset="2"/>
              </a:rPr>
              <a:t></a:t>
            </a:r>
            <a:r>
              <a:rPr lang="en-US" altLang="en-US" smtClean="0"/>
              <a:t> 1 S’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  S’ </a:t>
            </a:r>
            <a:r>
              <a:rPr lang="en-US" altLang="en-US" smtClean="0">
                <a:latin typeface="cmsy10" pitchFamily="34" charset="0"/>
                <a:sym typeface="Math C" panose="05000000000000000000" pitchFamily="2" charset="2"/>
              </a:rPr>
              <a:t></a:t>
            </a:r>
            <a:r>
              <a:rPr lang="en-US" altLang="en-US" smtClean="0"/>
              <a:t> 0 S’ | </a:t>
            </a:r>
            <a:r>
              <a:rPr lang="en-US" altLang="en-US" smtClean="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1065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52AD01-30EA-4C25-8F4D-7DC23F026F5B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Elimination of Left-Recursion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general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</a:t>
            </a:r>
            <a:r>
              <a:rPr lang="en-US" altLang="en-US" sz="2400" smtClean="0"/>
              <a:t>              </a:t>
            </a:r>
            <a:r>
              <a:rPr lang="en-US" altLang="en-US" sz="2400" smtClean="0">
                <a:solidFill>
                  <a:schemeClr val="accent2"/>
                </a:solidFill>
              </a:rPr>
              <a:t>S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 S </a:t>
            </a:r>
            <a:r>
              <a:rPr lang="en-US" altLang="en-US" sz="2400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| … | S </a:t>
            </a:r>
            <a:r>
              <a:rPr lang="en-US" altLang="en-US" sz="2400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| </a:t>
            </a:r>
            <a:r>
              <a:rPr lang="en-US" altLang="en-US" sz="2400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 | … | </a:t>
            </a:r>
            <a:r>
              <a:rPr lang="en-US" altLang="en-US" sz="2400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endParaRPr lang="en-US" altLang="en-US" sz="24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mtClean="0"/>
              <a:t>All strings derived from </a:t>
            </a:r>
            <a:r>
              <a:rPr lang="en-US" altLang="en-US" smtClean="0">
                <a:solidFill>
                  <a:schemeClr val="accent2"/>
                </a:solidFill>
              </a:rPr>
              <a:t>S</a:t>
            </a:r>
            <a:r>
              <a:rPr lang="en-US" altLang="en-US" smtClean="0"/>
              <a:t> start with one of </a:t>
            </a:r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,…,</a:t>
            </a:r>
            <a:r>
              <a:rPr lang="en-US" altLang="en-US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and continue with several instances of</a:t>
            </a:r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,…,</a:t>
            </a:r>
            <a:r>
              <a:rPr lang="en-US" altLang="en-US" sz="2400" smtClean="0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Rewrite as</a:t>
            </a: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             S </a:t>
            </a:r>
            <a:r>
              <a:rPr lang="en-US" altLang="en-US" smtClean="0">
                <a:sym typeface="Symbol" panose="05050102010706020507" pitchFamily="18" charset="2"/>
              </a:rPr>
              <a:t> </a:t>
            </a:r>
            <a:r>
              <a:rPr lang="en-US" altLang="en-US" baseline="-25000" smtClean="0">
                <a:sym typeface="Symbol" panose="05050102010706020507" pitchFamily="18" charset="2"/>
              </a:rPr>
              <a:t>1</a:t>
            </a:r>
            <a:r>
              <a:rPr lang="en-US" altLang="en-US" smtClean="0">
                <a:sym typeface="Symbol" panose="05050102010706020507" pitchFamily="18" charset="2"/>
              </a:rPr>
              <a:t> S’ | … | </a:t>
            </a:r>
            <a:r>
              <a:rPr lang="en-US" altLang="en-US" baseline="-25000" smtClean="0">
                <a:sym typeface="Symbol" panose="05050102010706020507" pitchFamily="18" charset="2"/>
              </a:rPr>
              <a:t>m</a:t>
            </a:r>
            <a:r>
              <a:rPr lang="en-US" altLang="en-US" smtClean="0">
                <a:sym typeface="Symbol" panose="05050102010706020507" pitchFamily="18" charset="2"/>
              </a:rPr>
              <a:t> S’</a:t>
            </a:r>
            <a:endParaRPr lang="en-US" altLang="en-US" baseline="-25000" smtClean="0"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altLang="en-US" smtClean="0"/>
              <a:t>             S’ </a:t>
            </a:r>
            <a:r>
              <a:rPr lang="en-US" altLang="en-US" smtClean="0">
                <a:sym typeface="Symbol" panose="05050102010706020507" pitchFamily="18" charset="2"/>
              </a:rPr>
              <a:t> </a:t>
            </a:r>
            <a:r>
              <a:rPr lang="en-US" altLang="en-US" baseline="-25000" smtClean="0">
                <a:sym typeface="Symbol" panose="05050102010706020507" pitchFamily="18" charset="2"/>
              </a:rPr>
              <a:t>1</a:t>
            </a:r>
            <a:r>
              <a:rPr lang="en-US" altLang="en-US" smtClean="0">
                <a:sym typeface="Symbol" panose="05050102010706020507" pitchFamily="18" charset="2"/>
              </a:rPr>
              <a:t> S’ | … | </a:t>
            </a:r>
            <a:r>
              <a:rPr lang="en-US" altLang="en-US" baseline="-25000" smtClean="0">
                <a:sym typeface="Symbol" panose="05050102010706020507" pitchFamily="18" charset="2"/>
              </a:rPr>
              <a:t>n </a:t>
            </a:r>
            <a:r>
              <a:rPr lang="en-US" altLang="en-US" smtClean="0">
                <a:sym typeface="Symbol" panose="05050102010706020507" pitchFamily="18" charset="2"/>
              </a:rPr>
              <a:t>S’ | 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1075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53DD73-1A16-4EDE-8F67-49A5708E8961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Left Recursion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grammar 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      S </a:t>
            </a:r>
            <a:r>
              <a:rPr lang="en-US" altLang="en-US" smtClean="0">
                <a:sym typeface="Symbol" panose="05050102010706020507" pitchFamily="18" charset="2"/>
              </a:rPr>
              <a:t> A  | 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         A  S 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 is also left-recursive because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smtClean="0">
                <a:solidFill>
                  <a:schemeClr val="accent2"/>
                </a:solidFill>
              </a:rPr>
              <a:t>S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en-US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+</a:t>
            </a:r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 S  </a:t>
            </a:r>
            <a:endParaRPr lang="en-US" altLang="en-US" baseline="-250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This left-recursion can also be eliminated</a:t>
            </a:r>
          </a:p>
          <a:p>
            <a:pPr eaLnBrk="1" hangingPunct="1"/>
            <a:r>
              <a:rPr lang="en-US" altLang="en-US" smtClean="0"/>
              <a:t>See [ASU], Section 4.3 for general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1085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210E30-8DE8-4610-8918-3C83B0BF40F9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 handling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Common programming errors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Lexical errors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Syntactic errors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Semantic errors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Lexical errors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Error handler goals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Report the presence of errors clearly and accurately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Recover from each error quickly enough to detect subsequent errors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Add minimal overhead to the processing of correct progrms</a:t>
            </a:r>
          </a:p>
        </p:txBody>
      </p:sp>
      <p:sp>
        <p:nvSpPr>
          <p:cNvPr id="84998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095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C3557A-9B2C-4A32-93BA-081652D211C7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Error-recover strategies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mtClean="0"/>
              <a:t>Panic mode recovery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mtClean="0"/>
              <a:t>Discard input symbol one at a time until one of designated set of synchronization tokens is found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mtClean="0"/>
              <a:t>Phrase level recovery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mtClean="0"/>
              <a:t>Replacing a prefix of remaining input by some string that allows the parser to continue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mtClean="0"/>
              <a:t>Error productions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mtClean="0"/>
              <a:t>Augment the grammar with productions that generate the erroneous constructs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mtClean="0"/>
              <a:t>Global correction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mtClean="0"/>
              <a:t>Choosing minimal sequence of changes to obtain a globally least-cost correction</a:t>
            </a:r>
          </a:p>
        </p:txBody>
      </p:sp>
      <p:sp>
        <p:nvSpPr>
          <p:cNvPr id="86022" name="Date Placeholder 6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Feb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Arockia Xavier Annie R</a:t>
            </a:r>
            <a:endParaRPr lang="en-US"/>
          </a:p>
        </p:txBody>
      </p:sp>
      <p:sp>
        <p:nvSpPr>
          <p:cNvPr id="1105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DAC8D1-E933-42AF-9B26-7EDE5EE60D16}" type="slidenum">
              <a:rPr lang="en-US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n-US" altLang="en-US" sz="12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BDEBDB7A21A4408B7AEEFCEF197BD3" ma:contentTypeVersion="2" ma:contentTypeDescription="Create a new document." ma:contentTypeScope="" ma:versionID="f89b6071f407629f731bb6951c94dbee">
  <xsd:schema xmlns:xsd="http://www.w3.org/2001/XMLSchema" xmlns:xs="http://www.w3.org/2001/XMLSchema" xmlns:p="http://schemas.microsoft.com/office/2006/metadata/properties" xmlns:ns2="9d387983-9d1d-438b-8fea-b756e42c027c" targetNamespace="http://schemas.microsoft.com/office/2006/metadata/properties" ma:root="true" ma:fieldsID="31cdc3156768753420a0ff0e2b16873e" ns2:_="">
    <xsd:import namespace="9d387983-9d1d-438b-8fea-b756e42c0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387983-9d1d-438b-8fea-b756e42c02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DBAD96-E8CE-43F7-8D65-37AC4CCC591F}"/>
</file>

<file path=customXml/itemProps2.xml><?xml version="1.0" encoding="utf-8"?>
<ds:datastoreItem xmlns:ds="http://schemas.openxmlformats.org/officeDocument/2006/customXml" ds:itemID="{6915CD6A-F5BC-4A3C-A6A6-7F1A2A31EF56}"/>
</file>

<file path=customXml/itemProps3.xml><?xml version="1.0" encoding="utf-8"?>
<ds:datastoreItem xmlns:ds="http://schemas.openxmlformats.org/officeDocument/2006/customXml" ds:itemID="{6422A1FB-29A8-4A2B-A461-15BF93F2E49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4672</TotalTime>
  <Words>10418</Words>
  <Application>Microsoft Office PowerPoint</Application>
  <PresentationFormat>On-screen Show (4:3)</PresentationFormat>
  <Paragraphs>2870</Paragraphs>
  <Slides>184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184</vt:i4>
      </vt:variant>
    </vt:vector>
  </HeadingPairs>
  <TitlesOfParts>
    <vt:vector size="201" baseType="lpstr">
      <vt:lpstr>Times New Roman</vt:lpstr>
      <vt:lpstr>Arial</vt:lpstr>
      <vt:lpstr>Calibri</vt:lpstr>
      <vt:lpstr>Comic Sans MS</vt:lpstr>
      <vt:lpstr>Symbol</vt:lpstr>
      <vt:lpstr>Wingdings</vt:lpstr>
      <vt:lpstr>Courier New</vt:lpstr>
      <vt:lpstr>MS Mincho</vt:lpstr>
      <vt:lpstr>Wingdings 2</vt:lpstr>
      <vt:lpstr>cmsy10</vt:lpstr>
      <vt:lpstr>Math B</vt:lpstr>
      <vt:lpstr>Math C</vt:lpstr>
      <vt:lpstr>Helvetica</vt:lpstr>
      <vt:lpstr>Constantia</vt:lpstr>
      <vt:lpstr>Garamond</vt:lpstr>
      <vt:lpstr>Office Theme</vt:lpstr>
      <vt:lpstr>Microsoft Equation 3.0</vt:lpstr>
      <vt:lpstr>Compiler Design</vt:lpstr>
      <vt:lpstr>Outline</vt:lpstr>
      <vt:lpstr>The role of parser</vt:lpstr>
      <vt:lpstr>Parsers </vt:lpstr>
      <vt:lpstr>Outline</vt:lpstr>
      <vt:lpstr>Grammars</vt:lpstr>
      <vt:lpstr>PowerPoint Presentation</vt:lpstr>
      <vt:lpstr>PowerPoint Presentation</vt:lpstr>
      <vt:lpstr>PowerPoint Presentation</vt:lpstr>
      <vt:lpstr>PowerPoint Presentation</vt:lpstr>
      <vt:lpstr>Notation</vt:lpstr>
      <vt:lpstr>Another Example</vt:lpstr>
      <vt:lpstr>PowerPoint Presentation</vt:lpstr>
      <vt:lpstr>PowerPoint Presentation</vt:lpstr>
      <vt:lpstr>PowerPoint Presentation</vt:lpstr>
      <vt:lpstr>Outline</vt:lpstr>
      <vt:lpstr>Context Free Grammar  Backus-Naur Form Notation</vt:lpstr>
      <vt:lpstr>Example</vt:lpstr>
      <vt:lpstr>More Notation</vt:lpstr>
      <vt:lpstr>PowerPoint Presentation</vt:lpstr>
      <vt:lpstr>PowerPoint Presentation</vt:lpstr>
      <vt:lpstr>Outline</vt:lpstr>
      <vt:lpstr>Derivations</vt:lpstr>
      <vt:lpstr>Example</vt:lpstr>
      <vt:lpstr>PowerPoint Presentation</vt:lpstr>
      <vt:lpstr>Another Grammar Example</vt:lpstr>
      <vt:lpstr>More Derivations</vt:lpstr>
      <vt:lpstr>Language of a Grammar</vt:lpstr>
      <vt:lpstr>Example</vt:lpstr>
      <vt:lpstr>A Convenient Notation</vt:lpstr>
      <vt:lpstr>Linear Grammars</vt:lpstr>
      <vt:lpstr>Linear Grammars</vt:lpstr>
      <vt:lpstr>A Non-Linear Grammar</vt:lpstr>
      <vt:lpstr>Another Linear Grammar</vt:lpstr>
      <vt:lpstr>Right-Linear Grammars</vt:lpstr>
      <vt:lpstr>Left-Linear Grammars</vt:lpstr>
      <vt:lpstr>Regular Grammars</vt:lpstr>
      <vt:lpstr>Regular Grammars</vt:lpstr>
      <vt:lpstr>Observation</vt:lpstr>
      <vt:lpstr>Regular Expression   Vs  Context Free Grammar </vt:lpstr>
      <vt:lpstr>Non-Context Free Language Constructs</vt:lpstr>
      <vt:lpstr>More Derivation - Example</vt:lpstr>
      <vt:lpstr>Left-Most and Right-Most Derivations</vt:lpstr>
      <vt:lpstr>Derivations</vt:lpstr>
      <vt:lpstr>So how do derivations help us in parsing?</vt:lpstr>
      <vt:lpstr>Outline</vt:lpstr>
      <vt:lpstr>Parse Tree</vt:lpstr>
      <vt:lpstr>Outline</vt:lpstr>
      <vt:lpstr>Ambiguity</vt:lpstr>
      <vt:lpstr>Ambiguity (cont.)</vt:lpstr>
      <vt:lpstr>Ambiguity (cont.)</vt:lpstr>
      <vt:lpstr>Elimination of ambiguity</vt:lpstr>
      <vt:lpstr>Ambiguity (cont.)</vt:lpstr>
      <vt:lpstr>Ambiguity – Operator Precedence</vt:lpstr>
      <vt:lpstr>Syntax Analyzer</vt:lpstr>
      <vt:lpstr>Outline</vt:lpstr>
      <vt:lpstr>Top Down Parsing</vt:lpstr>
      <vt:lpstr>Top-Down Parser  Introduction</vt:lpstr>
      <vt:lpstr>Outline</vt:lpstr>
      <vt:lpstr>Recursive descent parsing</vt:lpstr>
      <vt:lpstr>Recursive Descent Parsing</vt:lpstr>
      <vt:lpstr>Recursive Descent Parsing. Example (Cont.)</vt:lpstr>
      <vt:lpstr>Recursive Descent Parsing. Example (Cont.)</vt:lpstr>
      <vt:lpstr>A Recursive Descent Parser (2)</vt:lpstr>
      <vt:lpstr>A Recursive Descent Parser (3)</vt:lpstr>
      <vt:lpstr>A Recursive Descent Parser (4)</vt:lpstr>
      <vt:lpstr>Recursive Descent Parsing. Notes.</vt:lpstr>
      <vt:lpstr>Recursive Descent Parsing. Notes.</vt:lpstr>
      <vt:lpstr>Recursive descent parsing (cont)</vt:lpstr>
      <vt:lpstr>Example</vt:lpstr>
      <vt:lpstr>When Recursive Descent Does Not Work</vt:lpstr>
      <vt:lpstr>Summary of Recursive Descent</vt:lpstr>
      <vt:lpstr>Outline</vt:lpstr>
      <vt:lpstr>Left Recursion</vt:lpstr>
      <vt:lpstr>Immediate Left-Recursion</vt:lpstr>
      <vt:lpstr>Left Recursion Elimination </vt:lpstr>
      <vt:lpstr>Left-Recursion -- Problem</vt:lpstr>
      <vt:lpstr>Eliminate Left-Recursion -- Algorithm</vt:lpstr>
      <vt:lpstr>Eliminate Left-Recursion -- Example</vt:lpstr>
      <vt:lpstr>Eliminate Left-Recursion – Example</vt:lpstr>
      <vt:lpstr>Left Recursion Elimination </vt:lpstr>
      <vt:lpstr>Another Example </vt:lpstr>
      <vt:lpstr>Outline</vt:lpstr>
      <vt:lpstr>Left-Factoring</vt:lpstr>
      <vt:lpstr>Left-Factoring (cont.)</vt:lpstr>
      <vt:lpstr>Left-Factoring -- Algorithm </vt:lpstr>
      <vt:lpstr>Left-Factoring – Example1</vt:lpstr>
      <vt:lpstr>Left-Factoring – Example2</vt:lpstr>
      <vt:lpstr>Summary</vt:lpstr>
      <vt:lpstr>Questions ?</vt:lpstr>
      <vt:lpstr>Next Class</vt:lpstr>
      <vt:lpstr>PowerPoint Presentation</vt:lpstr>
      <vt:lpstr>Example: derivation</vt:lpstr>
      <vt:lpstr>Elimination of Left Recursion</vt:lpstr>
      <vt:lpstr>Elimination of Left-Recursion. Example</vt:lpstr>
      <vt:lpstr>More Elimination of Left-Recursion</vt:lpstr>
      <vt:lpstr>General Left Recursion</vt:lpstr>
      <vt:lpstr>Error handling</vt:lpstr>
      <vt:lpstr>Error-recover strategies</vt:lpstr>
      <vt:lpstr>Context free grammars</vt:lpstr>
      <vt:lpstr>Derivations</vt:lpstr>
      <vt:lpstr>Parse trees</vt:lpstr>
      <vt:lpstr>Ambiguity</vt:lpstr>
      <vt:lpstr>Elimination of ambiguity (cont.)</vt:lpstr>
      <vt:lpstr>Elimination of left recursion</vt:lpstr>
      <vt:lpstr>Left recursion elimination (cont.)</vt:lpstr>
      <vt:lpstr>Left factoring</vt:lpstr>
      <vt:lpstr>Left factoring (cont.)</vt:lpstr>
      <vt:lpstr>First and Follow</vt:lpstr>
      <vt:lpstr>Computing First</vt:lpstr>
      <vt:lpstr>Computing follow</vt:lpstr>
      <vt:lpstr>LL(1) Grammars</vt:lpstr>
      <vt:lpstr>Construction of predictive parsing table</vt:lpstr>
      <vt:lpstr>Example</vt:lpstr>
      <vt:lpstr>Another example</vt:lpstr>
      <vt:lpstr>Non-recursive predicting parsing</vt:lpstr>
      <vt:lpstr>Predictive parsing algorithm</vt:lpstr>
      <vt:lpstr>Example</vt:lpstr>
      <vt:lpstr>Error recovery in predictive parsing</vt:lpstr>
      <vt:lpstr>Example</vt:lpstr>
      <vt:lpstr>Lecture 7   Predictive Parsing</vt:lpstr>
      <vt:lpstr>Overview</vt:lpstr>
      <vt:lpstr>Removing the IF-ELSE Ambiguity</vt:lpstr>
      <vt:lpstr>Recursive Descent Parsers</vt:lpstr>
      <vt:lpstr>Transition Diagrams for Predictive Parsers</vt:lpstr>
      <vt:lpstr>Example</vt:lpstr>
      <vt:lpstr>Predictive Parsing using Transition Diagrams</vt:lpstr>
      <vt:lpstr>Table Driven Predictive Parsing</vt:lpstr>
      <vt:lpstr>Table Driven Predictive Parsing</vt:lpstr>
      <vt:lpstr>M[X, a] Actions</vt:lpstr>
      <vt:lpstr>Algorithm 4.3</vt:lpstr>
      <vt:lpstr>Parse Table for Expression Grammar</vt:lpstr>
      <vt:lpstr>Parse Trace of  (z + q) * x  + w * y</vt:lpstr>
      <vt:lpstr>First and Follow Functions</vt:lpstr>
      <vt:lpstr>Algorithm to Compute First</vt:lpstr>
      <vt:lpstr>Example of First Calculation</vt:lpstr>
      <vt:lpstr>Algorithm to Compute Follow (p 189)</vt:lpstr>
      <vt:lpstr>Example of FOLLOW Calculation</vt:lpstr>
      <vt:lpstr>Construction of a Predictive Parse Table</vt:lpstr>
      <vt:lpstr>Predictive Parsing Example</vt:lpstr>
      <vt:lpstr>LL(1) Grammars</vt:lpstr>
      <vt:lpstr>Error Recovery in Predictive Parsing</vt:lpstr>
      <vt:lpstr>Parse Table with Synch Entries</vt:lpstr>
      <vt:lpstr>Trace with Error Recovery</vt:lpstr>
      <vt:lpstr>Bottom up Parsing</vt:lpstr>
      <vt:lpstr>Reductions in a Shift-Reduce Parser</vt:lpstr>
      <vt:lpstr>PowerPoint Presentation</vt:lpstr>
      <vt:lpstr>Bottom-up Parsing</vt:lpstr>
      <vt:lpstr>Introduction</vt:lpstr>
      <vt:lpstr>Shift-reduce parser</vt:lpstr>
      <vt:lpstr>Handle pruning</vt:lpstr>
      <vt:lpstr>Shift reduce parsing</vt:lpstr>
      <vt:lpstr>Shift reduce parsing (cont.)</vt:lpstr>
      <vt:lpstr>Handle will appear on top of the stack</vt:lpstr>
      <vt:lpstr>Conflicts during shit reduce parsing</vt:lpstr>
      <vt:lpstr>Reduce/reduce conflict</vt:lpstr>
      <vt:lpstr>LR Parsing</vt:lpstr>
      <vt:lpstr>States of an LR parser</vt:lpstr>
      <vt:lpstr>Constructing canonical LR(0) item sets</vt:lpstr>
      <vt:lpstr>Constructing canonical LR(0) item sets (cont.)</vt:lpstr>
      <vt:lpstr>Closure algorithm</vt:lpstr>
      <vt:lpstr>GOTO algorithm</vt:lpstr>
      <vt:lpstr>Canonical LR(0) items</vt:lpstr>
      <vt:lpstr>Example</vt:lpstr>
      <vt:lpstr>Use of LR(0) automaton</vt:lpstr>
      <vt:lpstr>LR-Parsing model</vt:lpstr>
      <vt:lpstr>LR parsing algorithm</vt:lpstr>
      <vt:lpstr>Example</vt:lpstr>
      <vt:lpstr>Constructing SLR parsing table</vt:lpstr>
      <vt:lpstr>Example grammar which is not SLR(1)</vt:lpstr>
      <vt:lpstr>LR(0) grammars and deterministic PDAs</vt:lpstr>
      <vt:lpstr>LR(0) grammars and deterministic PDAs</vt:lpstr>
      <vt:lpstr>More powerful LR parsers</vt:lpstr>
      <vt:lpstr>Canonical LR(1) items</vt:lpstr>
      <vt:lpstr>Constructing LR(1) sets of items</vt:lpstr>
      <vt:lpstr>Example</vt:lpstr>
      <vt:lpstr>Canonical LR(1) parsing table</vt:lpstr>
      <vt:lpstr>Example</vt:lpstr>
      <vt:lpstr>LALR Parsing Table</vt:lpstr>
      <vt:lpstr>Example of RR conflict in state merging</vt:lpstr>
      <vt:lpstr>An easy but space-consuming LALR table construction</vt:lpstr>
      <vt:lpstr>Compaction of LR parsing table</vt:lpstr>
      <vt:lpstr>Using ambiguous grammars</vt:lpstr>
      <vt:lpstr>Readings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Benet</dc:creator>
  <cp:lastModifiedBy>Annie</cp:lastModifiedBy>
  <cp:revision>184</cp:revision>
  <dcterms:created xsi:type="dcterms:W3CDTF">1601-01-01T00:00:00Z</dcterms:created>
  <dcterms:modified xsi:type="dcterms:W3CDTF">2020-09-07T04:55:53Z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0x010100ACBDEBDB7A21A4408B7AEEFCEF197BD3</vt:lpwstr>
  </property>
</Properties>
</file>