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5"/>
  </p:notesMasterIdLst>
  <p:handoutMasterIdLst>
    <p:handoutMasterId r:id="rId76"/>
  </p:handoutMasterIdLst>
  <p:sldIdLst>
    <p:sldId id="256" r:id="rId5"/>
    <p:sldId id="257" r:id="rId6"/>
    <p:sldId id="258" r:id="rId7"/>
    <p:sldId id="316" r:id="rId8"/>
    <p:sldId id="326" r:id="rId9"/>
    <p:sldId id="348" r:id="rId10"/>
    <p:sldId id="351" r:id="rId11"/>
    <p:sldId id="343" r:id="rId12"/>
    <p:sldId id="344" r:id="rId13"/>
    <p:sldId id="339" r:id="rId14"/>
    <p:sldId id="340" r:id="rId15"/>
    <p:sldId id="345" r:id="rId16"/>
    <p:sldId id="346" r:id="rId17"/>
    <p:sldId id="349" r:id="rId18"/>
    <p:sldId id="347" r:id="rId19"/>
    <p:sldId id="350" r:id="rId20"/>
    <p:sldId id="384" r:id="rId21"/>
    <p:sldId id="354" r:id="rId22"/>
    <p:sldId id="365" r:id="rId23"/>
    <p:sldId id="368" r:id="rId24"/>
    <p:sldId id="369" r:id="rId25"/>
    <p:sldId id="366" r:id="rId26"/>
    <p:sldId id="370" r:id="rId27"/>
    <p:sldId id="371" r:id="rId28"/>
    <p:sldId id="271" r:id="rId29"/>
    <p:sldId id="272" r:id="rId30"/>
    <p:sldId id="377" r:id="rId31"/>
    <p:sldId id="372" r:id="rId32"/>
    <p:sldId id="373" r:id="rId33"/>
    <p:sldId id="359" r:id="rId34"/>
    <p:sldId id="360" r:id="rId35"/>
    <p:sldId id="381" r:id="rId36"/>
    <p:sldId id="382" r:id="rId37"/>
    <p:sldId id="376" r:id="rId38"/>
    <p:sldId id="273" r:id="rId39"/>
    <p:sldId id="274" r:id="rId40"/>
    <p:sldId id="282" r:id="rId41"/>
    <p:sldId id="280" r:id="rId42"/>
    <p:sldId id="378" r:id="rId43"/>
    <p:sldId id="281" r:id="rId44"/>
    <p:sldId id="315" r:id="rId45"/>
    <p:sldId id="283" r:id="rId46"/>
    <p:sldId id="291" r:id="rId47"/>
    <p:sldId id="292" r:id="rId48"/>
    <p:sldId id="293" r:id="rId49"/>
    <p:sldId id="294" r:id="rId50"/>
    <p:sldId id="295" r:id="rId51"/>
    <p:sldId id="296" r:id="rId52"/>
    <p:sldId id="327" r:id="rId53"/>
    <p:sldId id="334" r:id="rId54"/>
    <p:sldId id="328" r:id="rId55"/>
    <p:sldId id="329" r:id="rId56"/>
    <p:sldId id="330" r:id="rId57"/>
    <p:sldId id="331" r:id="rId58"/>
    <p:sldId id="298" r:id="rId59"/>
    <p:sldId id="301" r:id="rId60"/>
    <p:sldId id="302" r:id="rId61"/>
    <p:sldId id="313" r:id="rId62"/>
    <p:sldId id="305" r:id="rId63"/>
    <p:sldId id="306" r:id="rId64"/>
    <p:sldId id="307" r:id="rId65"/>
    <p:sldId id="308" r:id="rId66"/>
    <p:sldId id="386" r:id="rId67"/>
    <p:sldId id="387" r:id="rId68"/>
    <p:sldId id="388" r:id="rId69"/>
    <p:sldId id="390" r:id="rId70"/>
    <p:sldId id="375" r:id="rId71"/>
    <p:sldId id="374" r:id="rId72"/>
    <p:sldId id="389" r:id="rId73"/>
    <p:sldId id="319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B8CFD5-35F2-4628-B14F-9F1F022A7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04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D6FB134-8F82-4FE6-A809-54220FCAA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87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772982-C791-4017-A286-3FC3D017278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4913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D0B25-0586-4422-95FF-94C8134C5B15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288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C6545F-D170-4D7F-86A1-A47F6200C2E7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904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D9F589-C49E-43C5-AFE1-1DD8CE309928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960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25A18D-8B8D-49A5-85C4-6403E0499871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6539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9FC6ED-0F12-4166-9AD5-6B5BE6ED4175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6085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23EB84-3263-48D8-94D2-A00C5B91F6FA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0951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C6AFB5-2AA0-44EB-B932-A0119CD08D0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2235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E3BD51-5EBC-4A08-8CF2-0DCA046B893D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0912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BBA3E1-D811-4C10-99BF-E36B8344AA8F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296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0BA7B1-6790-4E61-B010-853A603CB4FA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941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37602C-DD10-4EA2-ADCA-6F28617D5844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496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6A789B-B1D0-489E-B2E7-FCD825657B4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2727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C50DFB-6722-4561-9078-77372055A471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0693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CD567D-6299-4432-851F-5BD92C0EE983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8100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A35F00-C7C2-471C-9AB4-E1F0C4A0DA12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802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1431A5-EF29-41B9-8021-7AD9991BC5B2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5980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F9A58B-AD0C-4FB5-9413-6BB9E42385A1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578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2B61E8-4EE5-48A2-BBA0-772604FB24F8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7004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0A5FCF-DE39-444D-80E4-511BA0DE3D12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8106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B4AA12-E3E0-4C57-B5D5-9447AF0145F3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3059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9F7BE3-DC49-4CAB-A969-401E712BADA7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615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34EF17-D19E-4338-A153-AC38D93A5B55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1399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CD9D7B-831A-4049-BD71-98EA6226171C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5939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699335-E835-47BE-9D68-E1C1EF36B13A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4084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D847F0-1572-412B-8D34-36B235DE51CE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193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3DC695-9960-4355-BE4A-A54CB5B81189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6708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337E40-6D3A-425C-B80B-A46D9D8C8510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2490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C3EA02-EC11-4672-8EE8-34EDE9552256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9878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51BB97-E8B5-40DE-A7AD-23492DD0AA57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1104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8F699-5ED3-4E12-828E-05BBAB8F40F5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64901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ABDED9-C49E-440A-AAFA-8FA9816A3F8E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6808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4C872C-FBBB-45D9-9566-B7FF9A75A1DE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220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77056-CAD9-4275-AA44-CC2437965C44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3515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155C84-77FE-41EB-A1FA-0129D732DC8C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0195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2EEF6A-30D7-48F7-8E5E-5A7C8D00A47C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3258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990CC-57EE-4A95-BE91-247D0B71838E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8181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DB376A-94FE-4F33-AEB4-EE54FA4592DA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39709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27B7EB-F623-497C-BF22-E878DFDA72E4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92830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137DDF-83DC-49D4-A62D-EE12E5E47C2F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3396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C3915B-A1A7-48BB-9E2E-4A64EAC97D1D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09035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FF4668-7FF8-482A-AC31-FA4B89173531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34301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A91BD9-FB79-489F-A14A-380C068D8BF8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9423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5BB821-812B-4C0D-91DB-E45423C67E37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710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A96AAF-CC57-42BF-BADB-B2FD76E20ACE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68832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AA2E6-3079-49DB-A308-70130FA15D02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19904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D13529-E11D-4F82-854D-BFE4847CD7C9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46483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C4307C-A90A-447D-8C3C-590A6BC699F7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37779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B756B0-FE4F-4A67-B6BC-6CA28F9B833D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15085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DB5E71-0D27-4ABF-8BA0-2173BCAE8E7A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03915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E57F6D-0FA2-4FEB-98A4-C9256AAEB5B6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26215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540447-33A9-41E6-81A7-D37B0B119FC6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82870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2B3910-6477-4BCB-8301-E2111D00940C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72672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0BA338-EC84-45C7-AA8D-C9CEEA2CB228}" type="slidenum">
              <a:rPr lang="en-US" altLang="en-US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1151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E97CA3-1904-4E90-9612-74831E8EB4A8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258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0F2647-F209-4868-8B10-98A755C6200E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40913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02F607-97F5-49C3-98CD-AB26FB692B82}" type="slidenum">
              <a:rPr lang="en-US" altLang="en-US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40591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27462A-C9F4-49F4-970C-470BD5498441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71049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A7F8FA-A304-44BD-9E74-28338047B0FF}" type="slidenum">
              <a:rPr lang="en-US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5675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16399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3963FE-876E-4192-B01A-D253B514D04B}" type="slidenum">
              <a:rPr lang="en-US" altLang="en-US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64379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AD6929-AC46-4C7A-9EE7-85527C5E3036}" type="slidenum">
              <a:rPr lang="en-US" altLang="en-US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00244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018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B87F7C-26CA-4052-A88D-5669824015B3}" type="slidenum">
              <a:rPr lang="en-US" altLang="en-US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34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DA67B3-B766-451D-9615-2A7DC4654E4A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903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4ADD49-6960-4E68-800A-4625795F2BA2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2806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CB67E8-C00A-481A-977D-EB44EF8DBCB8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567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2579C-C506-4AE9-B59E-01A12FCB3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83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D3A4A-4FF7-452A-9EE1-5416FA6FAF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6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AE63E-9D3C-41E8-A105-956B3C5A06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9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C4221-4A3E-4623-AFB9-1CE6C374C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1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ACE8B-3F88-48C5-8F5C-1CA204BC8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79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B576E-A862-40BB-B7C8-DEDDD452A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44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0B8F6-E2D7-4B39-A9AA-F4C44385E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1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B77B1-18ED-4FE7-A6FD-45DD51A87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19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C4BB9-519D-4D35-AAE5-3A051CC90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20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B517F-E8CF-4866-90F2-ECCE583E9C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92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4B861-453E-4F03-8EB4-67B7CE487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92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Aug 2019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Anna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8FC01EC-9333-41A8-B914-AB32B6D81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6109 Compiler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By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Dr. Mrs. </a:t>
            </a:r>
            <a:r>
              <a:rPr lang="en-US" altLang="en-US" sz="1800" dirty="0" err="1" smtClean="0"/>
              <a:t>Arockia</a:t>
            </a:r>
            <a:r>
              <a:rPr lang="en-US" altLang="en-US" sz="1800" dirty="0" smtClean="0"/>
              <a:t> Xavier Annie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Asst. Professor, Dept. of Computer Science and Engineering,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CEG, Anna University,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Chennai -600025.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Email: aucs.annie@gmail.com/ annie@annauniv.edu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990600" y="2667000"/>
            <a:ext cx="73914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Timeline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1940’s.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Code is hand generated at 0 -1 level and entered by physical switches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Hardware is rewired according to the program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Early 1950’s.</a:t>
            </a:r>
            <a:br>
              <a:rPr lang="en-US" altLang="en-US" sz="2000" smtClean="0"/>
            </a:br>
            <a:r>
              <a:rPr lang="en-US" altLang="en-US" sz="2000" smtClean="0"/>
              <a:t>First attempts to abstraction.</a:t>
            </a:r>
            <a:br>
              <a:rPr lang="en-US" altLang="en-US" sz="2000" smtClean="0"/>
            </a:br>
            <a:r>
              <a:rPr lang="en-US" altLang="en-US" sz="2000" smtClean="0"/>
              <a:t>Grace Murray Hopper: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“translation is a compilation of a sequence of machine-language subprograms selected from a library.”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first “compiler” A-0 (by G. M. Hopper)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Code now is written in Assembly form.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Late 1950’s.</a:t>
            </a:r>
            <a:br>
              <a:rPr lang="en-US" altLang="en-US" sz="2000" smtClean="0"/>
            </a:br>
            <a:r>
              <a:rPr lang="en-US" altLang="en-US" sz="2000" smtClean="0"/>
              <a:t>FORTRAN is born together with its Compiler!!!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33" name="Picture 6" descr="diagram-l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2888"/>
            <a:ext cx="8077200" cy="661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Text Box 7"/>
          <p:cNvSpPr txBox="1">
            <a:spLocks noChangeArrowheads="1"/>
          </p:cNvSpPr>
          <p:nvPr/>
        </p:nvSpPr>
        <p:spPr bwMode="auto">
          <a:xfrm>
            <a:off x="1752600" y="6583363"/>
            <a:ext cx="5892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Monospac821 BT" pitchFamily="49" charset="0"/>
              </a:rPr>
              <a:t>diagram from http://merd.net/pixel/language-study/diagram.html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1960’s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ALGOL 60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The first Language with a formal grammar specification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FORTRAN gets improved.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Language theory is better understood, it evolves and revolutionizes compiler design.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First “Syntax-Directed Compiler” is born in 1961.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PASCAL is born (Wirth, 1968).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First attempts at automating compiler construction using elements of Formal Language Theory.</a:t>
            </a:r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1970’s, 80’s, 90’s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9986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800" smtClean="0"/>
              <a:t>C programming Language is born with its compiler (1972). Distributed as part of the UNIX operating system.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800" smtClean="0"/>
              <a:t>BASIC is born (1975).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800" smtClean="0"/>
              <a:t>“Compiler-Compiler” Tools start to be developed and used extensively.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800" smtClean="0"/>
              <a:t>Success of PCs brings compilers and interpreters in everyone’s home.</a:t>
            </a: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 Creation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Past: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1950: the first FORTRAN compiler took 18 man-years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The FORTRAN language and its compiler by a team at IBM led by John Backus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Present: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Using software tools, can be done in a few months as a student’s project</a:t>
            </a:r>
          </a:p>
        </p:txBody>
      </p:sp>
      <p:sp>
        <p:nvSpPr>
          <p:cNvPr id="32775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7480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Compilers are everywhere.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“Programming” is only one application domain...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TeX and LaTeX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smtClean="0"/>
              <a:t>language source is compiled into a document.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Postscript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smtClean="0"/>
              <a:t>language source is translated by laser printers to printer machine level instructions that print a document.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Mathematica / Matlab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smtClean="0"/>
              <a:t>use a language to specify mathematical operations.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Verilog / VHDL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smtClean="0"/>
              <a:t>compiles into a circuit</a:t>
            </a:r>
          </a:p>
        </p:txBody>
      </p:sp>
      <p:sp>
        <p:nvSpPr>
          <p:cNvPr id="34823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Applications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In addition to the development of a compiler, the techniques used in compiler design can be applicable to many problems in computer science.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Techniques used in a lexical analyzer can be used in text editors, information retrieval system, and pattern recognition programs.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Techniques used in a parser can be used in a query processing system such as SQL.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Many software having a complex front-end may need techniques used  in compiler design.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1600" smtClean="0"/>
              <a:t>    Eg.</a:t>
            </a:r>
            <a:r>
              <a:rPr lang="en-US" altLang="en-US" sz="1800" smtClean="0"/>
              <a:t> </a:t>
            </a:r>
            <a:r>
              <a:rPr lang="en-US" altLang="en-US" sz="1800" smtClean="0">
                <a:solidFill>
                  <a:srgbClr val="FF0000"/>
                </a:solidFill>
              </a:rPr>
              <a:t>symbolic equation solver</a:t>
            </a:r>
            <a:r>
              <a:rPr lang="en-US" altLang="en-US" sz="1800" smtClean="0"/>
              <a:t> which takes an equation as input. That program should parse the given input equation.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Most of the techniques used in compiler design  can be used in Natural Language Processing (NLP) systems.</a:t>
            </a:r>
          </a:p>
        </p:txBody>
      </p:sp>
      <p:sp>
        <p:nvSpPr>
          <p:cNvPr id="36871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 Translator?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A program that reads a program written in one language and translates it into another language.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z="1800" smtClean="0"/>
              <a:t>   Source language                                                      Target language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z="2800" smtClean="0"/>
              <a:t>Traditionally, compilers go from high-level languages to low-level languages.</a:t>
            </a: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276600" y="3200400"/>
            <a:ext cx="16002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Translator</a:t>
            </a:r>
          </a:p>
        </p:txBody>
      </p:sp>
      <p:sp>
        <p:nvSpPr>
          <p:cNvPr id="38919" name="Line 5"/>
          <p:cNvSpPr>
            <a:spLocks noChangeShapeType="1"/>
          </p:cNvSpPr>
          <p:nvPr/>
        </p:nvSpPr>
        <p:spPr bwMode="auto">
          <a:xfrm>
            <a:off x="2514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>
            <a:off x="48768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Language Processing &amp; Compiler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381000" y="2895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Language Processing System</a:t>
            </a:r>
          </a:p>
        </p:txBody>
      </p:sp>
      <p:grpSp>
        <p:nvGrpSpPr>
          <p:cNvPr id="43014" name="Group 3"/>
          <p:cNvGrpSpPr>
            <a:grpSpLocks/>
          </p:cNvGrpSpPr>
          <p:nvPr/>
        </p:nvGrpSpPr>
        <p:grpSpPr bwMode="auto">
          <a:xfrm>
            <a:off x="304800" y="1524000"/>
            <a:ext cx="8661400" cy="4800600"/>
            <a:chOff x="192" y="960"/>
            <a:chExt cx="5456" cy="3024"/>
          </a:xfrm>
        </p:grpSpPr>
        <p:sp>
          <p:nvSpPr>
            <p:cNvPr id="43016" name="Rectangle 4"/>
            <p:cNvSpPr>
              <a:spLocks noChangeArrowheads="1"/>
            </p:cNvSpPr>
            <p:nvPr/>
          </p:nvSpPr>
          <p:spPr bwMode="auto">
            <a:xfrm>
              <a:off x="2256" y="1488"/>
              <a:ext cx="115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Preprocessor</a:t>
              </a:r>
            </a:p>
          </p:txBody>
        </p:sp>
        <p:sp>
          <p:nvSpPr>
            <p:cNvPr id="43017" name="Line 5"/>
            <p:cNvSpPr>
              <a:spLocks noChangeShapeType="1"/>
            </p:cNvSpPr>
            <p:nvPr/>
          </p:nvSpPr>
          <p:spPr bwMode="auto">
            <a:xfrm flipH="1">
              <a:off x="3408" y="336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Rectangle 6"/>
            <p:cNvSpPr>
              <a:spLocks noChangeArrowheads="1"/>
            </p:cNvSpPr>
            <p:nvPr/>
          </p:nvSpPr>
          <p:spPr bwMode="auto">
            <a:xfrm>
              <a:off x="2256" y="2064"/>
              <a:ext cx="115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" panose="02020603050405020304" pitchFamily="18" charset="0"/>
                </a:rPr>
                <a:t>Compiler</a:t>
              </a:r>
            </a:p>
          </p:txBody>
        </p:sp>
        <p:sp>
          <p:nvSpPr>
            <p:cNvPr id="43019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115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Assembler</a:t>
              </a:r>
            </a:p>
          </p:txBody>
        </p:sp>
        <p:sp>
          <p:nvSpPr>
            <p:cNvPr id="43020" name="Rectangle 8"/>
            <p:cNvSpPr>
              <a:spLocks noChangeArrowheads="1"/>
            </p:cNvSpPr>
            <p:nvPr/>
          </p:nvSpPr>
          <p:spPr bwMode="auto">
            <a:xfrm>
              <a:off x="2256" y="3216"/>
              <a:ext cx="115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Linker/Loader</a:t>
              </a:r>
            </a:p>
          </p:txBody>
        </p:sp>
        <p:sp>
          <p:nvSpPr>
            <p:cNvPr id="43021" name="Text Box 9"/>
            <p:cNvSpPr txBox="1">
              <a:spLocks noChangeArrowheads="1"/>
            </p:cNvSpPr>
            <p:nvPr/>
          </p:nvSpPr>
          <p:spPr bwMode="auto">
            <a:xfrm>
              <a:off x="1824" y="960"/>
              <a:ext cx="20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Skeletal Source Program</a:t>
              </a:r>
            </a:p>
          </p:txBody>
        </p:sp>
        <p:sp>
          <p:nvSpPr>
            <p:cNvPr id="43022" name="Text Box 10"/>
            <p:cNvSpPr txBox="1">
              <a:spLocks noChangeArrowheads="1"/>
            </p:cNvSpPr>
            <p:nvPr/>
          </p:nvSpPr>
          <p:spPr bwMode="auto">
            <a:xfrm>
              <a:off x="1104" y="1776"/>
              <a:ext cx="1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Source Program</a:t>
              </a:r>
            </a:p>
          </p:txBody>
        </p:sp>
        <p:sp>
          <p:nvSpPr>
            <p:cNvPr id="43023" name="Text Box 11"/>
            <p:cNvSpPr txBox="1">
              <a:spLocks noChangeArrowheads="1"/>
            </p:cNvSpPr>
            <p:nvPr/>
          </p:nvSpPr>
          <p:spPr bwMode="auto">
            <a:xfrm>
              <a:off x="288" y="2352"/>
              <a:ext cx="2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Target Assembly Program</a:t>
              </a:r>
            </a:p>
          </p:txBody>
        </p:sp>
        <p:sp>
          <p:nvSpPr>
            <p:cNvPr id="43024" name="Text Box 12"/>
            <p:cNvSpPr txBox="1">
              <a:spLocks noChangeArrowheads="1"/>
            </p:cNvSpPr>
            <p:nvPr/>
          </p:nvSpPr>
          <p:spPr bwMode="auto">
            <a:xfrm>
              <a:off x="384" y="2880"/>
              <a:ext cx="20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Relocatable Object Code</a:t>
              </a:r>
            </a:p>
          </p:txBody>
        </p:sp>
        <p:sp>
          <p:nvSpPr>
            <p:cNvPr id="43025" name="Text Box 13"/>
            <p:cNvSpPr txBox="1">
              <a:spLocks noChangeArrowheads="1"/>
            </p:cNvSpPr>
            <p:nvPr/>
          </p:nvSpPr>
          <p:spPr bwMode="auto">
            <a:xfrm>
              <a:off x="1824" y="3696"/>
              <a:ext cx="19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Absolute Machine Code</a:t>
              </a:r>
            </a:p>
          </p:txBody>
        </p:sp>
        <p:sp>
          <p:nvSpPr>
            <p:cNvPr id="43026" name="Text Box 14"/>
            <p:cNvSpPr txBox="1">
              <a:spLocks noChangeArrowheads="1"/>
            </p:cNvSpPr>
            <p:nvPr/>
          </p:nvSpPr>
          <p:spPr bwMode="auto">
            <a:xfrm>
              <a:off x="3648" y="3120"/>
              <a:ext cx="200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Libraries 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Relocatable Object Files</a:t>
              </a:r>
            </a:p>
          </p:txBody>
        </p:sp>
        <p:sp>
          <p:nvSpPr>
            <p:cNvPr id="43027" name="Line 15"/>
            <p:cNvSpPr>
              <a:spLocks noChangeShapeType="1"/>
            </p:cNvSpPr>
            <p:nvPr/>
          </p:nvSpPr>
          <p:spPr bwMode="auto">
            <a:xfrm>
              <a:off x="2832" y="35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16"/>
            <p:cNvSpPr>
              <a:spLocks noChangeShapeType="1"/>
            </p:cNvSpPr>
            <p:nvPr/>
          </p:nvSpPr>
          <p:spPr bwMode="auto">
            <a:xfrm>
              <a:off x="2832" y="292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7"/>
            <p:cNvSpPr>
              <a:spLocks noChangeShapeType="1"/>
            </p:cNvSpPr>
            <p:nvPr/>
          </p:nvSpPr>
          <p:spPr bwMode="auto">
            <a:xfrm>
              <a:off x="2832" y="235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8"/>
            <p:cNvSpPr>
              <a:spLocks noChangeShapeType="1"/>
            </p:cNvSpPr>
            <p:nvPr/>
          </p:nvSpPr>
          <p:spPr bwMode="auto">
            <a:xfrm>
              <a:off x="2832" y="177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9"/>
            <p:cNvSpPr>
              <a:spLocks noChangeShapeType="1"/>
            </p:cNvSpPr>
            <p:nvPr/>
          </p:nvSpPr>
          <p:spPr bwMode="auto">
            <a:xfrm>
              <a:off x="2832" y="120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20"/>
            <p:cNvSpPr>
              <a:spLocks noChangeShapeType="1"/>
            </p:cNvSpPr>
            <p:nvPr/>
          </p:nvSpPr>
          <p:spPr bwMode="auto">
            <a:xfrm>
              <a:off x="192" y="3936"/>
              <a:ext cx="5280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5" name="Line 21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 Course Objectives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understand, design and implement a lexical analyzer.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understand, design and implement a parser.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understand and design code generation schemes.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understand optimization of codes and runtime environment.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Learn how to work on a larger software project.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Preprocessors</a:t>
            </a:r>
            <a:endParaRPr lang="en-US" altLang="en-US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mtClean="0">
                <a:ea typeface="宋体" panose="02010600030101010101" pitchFamily="2" charset="-122"/>
              </a:rPr>
              <a:t> comments, include other files, and perform macro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substitutions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Required by a language (as in C) or can be later add-ons that provide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additional facilities</a:t>
            </a:r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45063" name="Line 4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Assemblers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translator</a:t>
            </a:r>
            <a:r>
              <a:rPr lang="en-US" altLang="zh-CN" smtClean="0">
                <a:ea typeface="宋体" panose="02010600030101010101" pitchFamily="2" charset="-122"/>
              </a:rPr>
              <a:t> for the assembly language of a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particular</a:t>
            </a:r>
            <a:r>
              <a:rPr lang="en-US" altLang="zh-CN" smtClean="0">
                <a:ea typeface="宋体" panose="02010600030101010101" pitchFamily="2" charset="-122"/>
              </a:rPr>
              <a:t> computer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Assembly language is a symbolic form of  one machine language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compiler may generate assembly language as its target language and an assembler completes the translation into object code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7111" name="Line 4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Assemblers </a:t>
            </a:r>
            <a:r>
              <a:rPr lang="en-US" altLang="en-US" sz="2800" smtClean="0"/>
              <a:t>(cont’d)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523875" indent="-523875" eaLnBrk="1" hangingPunct="1">
              <a:tabLst>
                <a:tab pos="1025525" algn="l"/>
              </a:tabLst>
            </a:pPr>
            <a:r>
              <a:rPr lang="en-US" altLang="en-US" smtClean="0"/>
              <a:t>Assembly code</a:t>
            </a:r>
            <a:r>
              <a:rPr lang="en-US" altLang="en-US" sz="2800" smtClean="0"/>
              <a:t>: names are used for instructions, and names are used for memory addresses.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523875" indent="-523875" eaLnBrk="1" hangingPunct="1">
              <a:tabLst>
                <a:tab pos="1025525" algn="l"/>
              </a:tabLst>
            </a:pPr>
            <a:r>
              <a:rPr lang="en-US" altLang="en-US" smtClean="0"/>
              <a:t>Two-pass Assembly:</a:t>
            </a:r>
          </a:p>
          <a:p>
            <a:pPr marL="1025525" lvl="1" indent="-387350" eaLnBrk="1" hangingPunct="1">
              <a:tabLst>
                <a:tab pos="1025525" algn="l"/>
              </a:tabLst>
            </a:pPr>
            <a:r>
              <a:rPr lang="en-US" altLang="en-US" sz="2000" smtClean="0"/>
              <a:t>First Pass: all identifiers are assigned to memory addresses (0-offset)</a:t>
            </a:r>
            <a:br>
              <a:rPr lang="en-US" altLang="en-US" sz="2000" smtClean="0"/>
            </a:br>
            <a:r>
              <a:rPr lang="en-US" altLang="en-US" sz="2000" smtClean="0"/>
              <a:t>e.g. substitute 0 for </a:t>
            </a:r>
            <a:r>
              <a:rPr lang="en-US" altLang="en-US" sz="2000" smtClean="0">
                <a:solidFill>
                  <a:srgbClr val="FF3300"/>
                </a:solidFill>
              </a:rPr>
              <a:t>a</a:t>
            </a:r>
            <a:r>
              <a:rPr lang="en-US" altLang="en-US" sz="2000" smtClean="0"/>
              <a:t>, and 4 for </a:t>
            </a:r>
            <a:r>
              <a:rPr lang="en-US" altLang="en-US" sz="2000" smtClean="0">
                <a:solidFill>
                  <a:srgbClr val="FF3300"/>
                </a:solidFill>
              </a:rPr>
              <a:t>b</a:t>
            </a:r>
            <a:endParaRPr lang="en-US" altLang="en-US" sz="2000" smtClean="0"/>
          </a:p>
          <a:p>
            <a:pPr marL="1025525" lvl="1" indent="-387350" eaLnBrk="1" hangingPunct="1">
              <a:tabLst>
                <a:tab pos="1025525" algn="l"/>
              </a:tabLst>
            </a:pPr>
            <a:r>
              <a:rPr lang="en-US" altLang="en-US" sz="2000" smtClean="0"/>
              <a:t>Second Pass: produce relocatable machine code:</a:t>
            </a:r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3276600" y="2362200"/>
            <a:ext cx="21336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MOV </a:t>
            </a: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600" b="1">
                <a:latin typeface="Times New Roman" panose="02020603050405020304" pitchFamily="18" charset="0"/>
              </a:rPr>
              <a:t>, R1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ADD #2, R1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MOV R1, </a:t>
            </a:r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3429000" y="5257800"/>
            <a:ext cx="21336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0001 01 00 00000000 *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0011 01 10 00000010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0010 01 00 00000100 *</a:t>
            </a:r>
          </a:p>
        </p:txBody>
      </p:sp>
      <p:sp>
        <p:nvSpPr>
          <p:cNvPr id="49161" name="Text Box 6"/>
          <p:cNvSpPr txBox="1">
            <a:spLocks noChangeArrowheads="1"/>
          </p:cNvSpPr>
          <p:nvPr/>
        </p:nvSpPr>
        <p:spPr bwMode="auto">
          <a:xfrm>
            <a:off x="5562600" y="5486400"/>
            <a:ext cx="152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relocation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bit</a:t>
            </a:r>
          </a:p>
        </p:txBody>
      </p:sp>
      <p:sp>
        <p:nvSpPr>
          <p:cNvPr id="49162" name="Text Box 7"/>
          <p:cNvSpPr txBox="1">
            <a:spLocks noChangeArrowheads="1"/>
          </p:cNvSpPr>
          <p:nvPr/>
        </p:nvSpPr>
        <p:spPr bwMode="auto">
          <a:xfrm>
            <a:off x="1219200" y="5029200"/>
            <a:ext cx="914400" cy="1323975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Load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Store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add</a:t>
            </a:r>
          </a:p>
        </p:txBody>
      </p:sp>
      <p:grpSp>
        <p:nvGrpSpPr>
          <p:cNvPr id="49163" name="Group 8"/>
          <p:cNvGrpSpPr>
            <a:grpSpLocks/>
          </p:cNvGrpSpPr>
          <p:nvPr/>
        </p:nvGrpSpPr>
        <p:grpSpPr bwMode="auto">
          <a:xfrm>
            <a:off x="2133600" y="5257800"/>
            <a:ext cx="1219200" cy="914400"/>
            <a:chOff x="1344" y="3216"/>
            <a:chExt cx="768" cy="576"/>
          </a:xfrm>
        </p:grpSpPr>
        <p:sp>
          <p:nvSpPr>
            <p:cNvPr id="49166" name="Line 9"/>
            <p:cNvSpPr>
              <a:spLocks noChangeShapeType="1"/>
            </p:cNvSpPr>
            <p:nvPr/>
          </p:nvSpPr>
          <p:spPr bwMode="auto">
            <a:xfrm>
              <a:off x="1344" y="3216"/>
              <a:ext cx="76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10"/>
            <p:cNvSpPr>
              <a:spLocks noChangeShapeType="1"/>
            </p:cNvSpPr>
            <p:nvPr/>
          </p:nvSpPr>
          <p:spPr bwMode="auto">
            <a:xfrm>
              <a:off x="1344" y="3504"/>
              <a:ext cx="76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Line 11"/>
            <p:cNvSpPr>
              <a:spLocks noChangeShapeType="1"/>
            </p:cNvSpPr>
            <p:nvPr/>
          </p:nvSpPr>
          <p:spPr bwMode="auto">
            <a:xfrm flipV="1">
              <a:off x="1344" y="3504"/>
              <a:ext cx="76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304800" y="6324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Linkers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Collect separate object files 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into</a:t>
            </a:r>
            <a:r>
              <a:rPr lang="en-US" altLang="zh-CN" sz="2800" smtClean="0">
                <a:ea typeface="宋体" panose="02010600030101010101" pitchFamily="2" charset="-122"/>
              </a:rPr>
              <a:t> a directly 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executable file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Connect an object program to the code for 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standard library functions</a:t>
            </a:r>
            <a:r>
              <a:rPr lang="en-US" altLang="zh-CN" sz="2800" smtClean="0">
                <a:ea typeface="宋体" panose="02010600030101010101" pitchFamily="2" charset="-122"/>
              </a:rPr>
              <a:t> and to resource supplied by OS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Becoming one of the principle activities of a compiler, 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depends on OS and processor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Linker</a:t>
            </a:r>
            <a:r>
              <a:rPr lang="en-US" altLang="en-US" smtClean="0"/>
              <a:t>: </a:t>
            </a:r>
            <a:r>
              <a:rPr lang="en-US" altLang="en-US" sz="2800" smtClean="0"/>
              <a:t>taking many (relocatable) machine code programs (with cross-references) and produce a single file.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Need to keep track of correspondence between variable names and corresponding addresses in each piece of code.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51207" name="Line 4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Loaders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Resolve</a:t>
            </a:r>
            <a:r>
              <a:rPr lang="en-US" altLang="zh-CN" smtClean="0">
                <a:ea typeface="宋体" panose="02010600030101010101" pitchFamily="2" charset="-122"/>
              </a:rPr>
              <a:t> all re-locatable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address</a:t>
            </a:r>
            <a:r>
              <a:rPr lang="en-US" altLang="zh-CN" smtClean="0">
                <a:ea typeface="宋体" panose="02010600030101010101" pitchFamily="2" charset="-122"/>
              </a:rPr>
              <a:t> relative to a given 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Make executable code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more flexible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Often as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part of the operating environment</a:t>
            </a:r>
            <a:r>
              <a:rPr lang="en-US" altLang="zh-CN" smtClean="0">
                <a:ea typeface="宋体" panose="02010600030101010101" pitchFamily="2" charset="-122"/>
              </a:rPr>
              <a:t>, rarely as an actual separate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solidFill>
                  <a:srgbClr val="FF0000"/>
                </a:solidFill>
              </a:rPr>
              <a:t>Loader</a:t>
            </a:r>
            <a:r>
              <a:rPr lang="en-US" altLang="en-US" sz="3600" smtClean="0"/>
              <a:t>: </a:t>
            </a:r>
            <a:r>
              <a:rPr lang="en-US" altLang="en-US" smtClean="0"/>
              <a:t>taking relocatable machine code, altering the addresses and placing the altered instructions into memory.</a:t>
            </a:r>
            <a:br>
              <a:rPr lang="en-US" altLang="en-US" smtClean="0"/>
            </a:b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3255" name="Line 4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“</a:t>
            </a:r>
            <a:r>
              <a:rPr lang="en-US" altLang="en-US" i="1" smtClean="0">
                <a:solidFill>
                  <a:srgbClr val="FF0000"/>
                </a:solidFill>
              </a:rPr>
              <a:t>Compilation</a:t>
            </a:r>
            <a:r>
              <a:rPr lang="en-US" altLang="en-US" smtClean="0">
                <a:solidFill>
                  <a:srgbClr val="FF0000"/>
                </a:solidFill>
              </a:rPr>
              <a:t>”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Translation</a:t>
            </a:r>
            <a:r>
              <a:rPr lang="en-US" altLang="en-US" smtClean="0"/>
              <a:t> of a program written in a source language into a semantically equivalent program written in a target language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276600" y="5181600"/>
            <a:ext cx="205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Error messages</a:t>
            </a:r>
          </a:p>
        </p:txBody>
      </p:sp>
      <p:grpSp>
        <p:nvGrpSpPr>
          <p:cNvPr id="55304" name="Group 20"/>
          <p:cNvGrpSpPr>
            <a:grpSpLocks/>
          </p:cNvGrpSpPr>
          <p:nvPr/>
        </p:nvGrpSpPr>
        <p:grpSpPr bwMode="auto">
          <a:xfrm>
            <a:off x="914400" y="4114800"/>
            <a:ext cx="7302500" cy="1066800"/>
            <a:chOff x="291" y="2832"/>
            <a:chExt cx="5133" cy="912"/>
          </a:xfrm>
        </p:grpSpPr>
        <p:sp>
          <p:nvSpPr>
            <p:cNvPr id="55310" name="Rectangle 4"/>
            <p:cNvSpPr>
              <a:spLocks noChangeArrowheads="1"/>
            </p:cNvSpPr>
            <p:nvPr/>
          </p:nvSpPr>
          <p:spPr bwMode="auto">
            <a:xfrm>
              <a:off x="2016" y="2832"/>
              <a:ext cx="153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Compiler</a:t>
              </a:r>
            </a:p>
          </p:txBody>
        </p:sp>
        <p:sp>
          <p:nvSpPr>
            <p:cNvPr id="55311" name="Line 5"/>
            <p:cNvSpPr>
              <a:spLocks noChangeShapeType="1"/>
            </p:cNvSpPr>
            <p:nvPr/>
          </p:nvSpPr>
          <p:spPr bwMode="auto">
            <a:xfrm>
              <a:off x="1104" y="3120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6"/>
            <p:cNvSpPr>
              <a:spLocks noChangeShapeType="1"/>
            </p:cNvSpPr>
            <p:nvPr/>
          </p:nvSpPr>
          <p:spPr bwMode="auto">
            <a:xfrm>
              <a:off x="2784" y="340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Text Box 8"/>
            <p:cNvSpPr txBox="1">
              <a:spLocks noChangeArrowheads="1"/>
            </p:cNvSpPr>
            <p:nvPr/>
          </p:nvSpPr>
          <p:spPr bwMode="auto">
            <a:xfrm>
              <a:off x="291" y="2880"/>
              <a:ext cx="867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Source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Program</a:t>
              </a:r>
            </a:p>
          </p:txBody>
        </p:sp>
        <p:sp>
          <p:nvSpPr>
            <p:cNvPr id="55314" name="Line 9"/>
            <p:cNvSpPr>
              <a:spLocks noChangeShapeType="1"/>
            </p:cNvSpPr>
            <p:nvPr/>
          </p:nvSpPr>
          <p:spPr bwMode="auto">
            <a:xfrm>
              <a:off x="3552" y="3120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Rectangle 10"/>
            <p:cNvSpPr>
              <a:spLocks noChangeArrowheads="1"/>
            </p:cNvSpPr>
            <p:nvPr/>
          </p:nvSpPr>
          <p:spPr bwMode="auto">
            <a:xfrm>
              <a:off x="4464" y="2832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Target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Program</a:t>
              </a:r>
            </a:p>
          </p:txBody>
        </p:sp>
        <p:sp>
          <p:nvSpPr>
            <p:cNvPr id="55316" name="Line 11"/>
            <p:cNvSpPr>
              <a:spLocks noChangeShapeType="1"/>
            </p:cNvSpPr>
            <p:nvPr/>
          </p:nvSpPr>
          <p:spPr bwMode="auto">
            <a:xfrm>
              <a:off x="4944" y="340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5" name="Text Box 14"/>
          <p:cNvSpPr txBox="1">
            <a:spLocks noChangeArrowheads="1"/>
          </p:cNvSpPr>
          <p:nvPr/>
        </p:nvSpPr>
        <p:spPr bwMode="auto">
          <a:xfrm>
            <a:off x="7086600" y="5181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Output</a:t>
            </a:r>
          </a:p>
        </p:txBody>
      </p:sp>
      <p:sp>
        <p:nvSpPr>
          <p:cNvPr id="55306" name="Line 15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6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0" y="4876800"/>
            <a:ext cx="3352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Times New Roman" pitchFamily="18" charset="0"/>
              </a:rPr>
              <a:t>( Normally a program written in </a:t>
            </a:r>
          </a:p>
          <a:p>
            <a:pPr>
              <a:defRPr/>
            </a:pPr>
            <a:r>
              <a:rPr lang="en-US" sz="1600" dirty="0">
                <a:latin typeface="Times New Roman" pitchFamily="18" charset="0"/>
              </a:rPr>
              <a:t>a high-level programming language) </a:t>
            </a:r>
            <a:endParaRPr 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5309" name="Text Box 19"/>
          <p:cNvSpPr txBox="1">
            <a:spLocks noChangeArrowheads="1"/>
          </p:cNvSpPr>
          <p:nvPr/>
        </p:nvSpPr>
        <p:spPr bwMode="auto">
          <a:xfrm>
            <a:off x="5562600" y="5562600"/>
            <a:ext cx="3349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 Normally the equivalent program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machine code – relocatable object file)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 and Interpreters</a:t>
            </a:r>
            <a:endParaRPr lang="en-US" altLang="en-US" sz="2800" smtClean="0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3200400" y="48006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Interpreter</a:t>
            </a:r>
          </a:p>
        </p:txBody>
      </p:sp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457200" y="4572000"/>
            <a:ext cx="167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Source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Program</a:t>
            </a:r>
          </a:p>
        </p:txBody>
      </p:sp>
      <p:sp>
        <p:nvSpPr>
          <p:cNvPr id="57352" name="Text Box 5"/>
          <p:cNvSpPr txBox="1">
            <a:spLocks noChangeArrowheads="1"/>
          </p:cNvSpPr>
          <p:nvPr/>
        </p:nvSpPr>
        <p:spPr bwMode="auto">
          <a:xfrm>
            <a:off x="838200" y="54102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Input</a:t>
            </a:r>
          </a:p>
        </p:txBody>
      </p:sp>
      <p:sp>
        <p:nvSpPr>
          <p:cNvPr id="57353" name="Text Box 6"/>
          <p:cNvSpPr txBox="1">
            <a:spLocks noChangeArrowheads="1"/>
          </p:cNvSpPr>
          <p:nvPr/>
        </p:nvSpPr>
        <p:spPr bwMode="auto">
          <a:xfrm>
            <a:off x="6934200" y="4953000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Output</a:t>
            </a:r>
          </a:p>
        </p:txBody>
      </p:sp>
      <p:sp>
        <p:nvSpPr>
          <p:cNvPr id="57354" name="Line 7"/>
          <p:cNvSpPr>
            <a:spLocks noChangeShapeType="1"/>
          </p:cNvSpPr>
          <p:nvPr/>
        </p:nvSpPr>
        <p:spPr bwMode="auto">
          <a:xfrm>
            <a:off x="1828800" y="4876800"/>
            <a:ext cx="1371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8"/>
          <p:cNvSpPr>
            <a:spLocks noChangeShapeType="1"/>
          </p:cNvSpPr>
          <p:nvPr/>
        </p:nvSpPr>
        <p:spPr bwMode="auto">
          <a:xfrm flipV="1">
            <a:off x="1828800" y="5334000"/>
            <a:ext cx="1371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9"/>
          <p:cNvSpPr>
            <a:spLocks noChangeShapeType="1"/>
          </p:cNvSpPr>
          <p:nvPr/>
        </p:nvSpPr>
        <p:spPr bwMode="auto">
          <a:xfrm>
            <a:off x="5486400" y="5181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0"/>
          <p:cNvSpPr>
            <a:spLocks noChangeShapeType="1"/>
          </p:cNvSpPr>
          <p:nvPr/>
        </p:nvSpPr>
        <p:spPr bwMode="auto">
          <a:xfrm>
            <a:off x="4419600" y="5410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Text Box 11"/>
          <p:cNvSpPr txBox="1">
            <a:spLocks noChangeArrowheads="1"/>
          </p:cNvSpPr>
          <p:nvPr/>
        </p:nvSpPr>
        <p:spPr bwMode="auto">
          <a:xfrm>
            <a:off x="3429000" y="5715000"/>
            <a:ext cx="205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Error messages</a:t>
            </a:r>
          </a:p>
        </p:txBody>
      </p:sp>
      <p:sp>
        <p:nvSpPr>
          <p:cNvPr id="5735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“Interpretation”</a:t>
            </a:r>
          </a:p>
          <a:p>
            <a:pPr lvl="1" eaLnBrk="1" hangingPunct="1"/>
            <a:r>
              <a:rPr lang="en-US" altLang="en-US" sz="2000" smtClean="0"/>
              <a:t>Performing the operations implied by the source program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Execute the source program immediately rather than generating object code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Examples: BASIC, LISP, Python used often in educational or development situations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Speed of execution is slower than compiled code by a factor of 10 or more</a:t>
            </a:r>
          </a:p>
          <a:p>
            <a:pPr eaLnBrk="1" hangingPunct="1"/>
            <a:r>
              <a:rPr lang="en-US" altLang="en-US" sz="2000" smtClean="0"/>
              <a:t>Better error diagnostics than compiler</a:t>
            </a:r>
          </a:p>
          <a:p>
            <a:pPr eaLnBrk="1" hangingPunct="1">
              <a:buFontTx/>
              <a:buNone/>
            </a:pPr>
            <a:endParaRPr lang="en-US" altLang="en-US" sz="2000" smtClean="0"/>
          </a:p>
        </p:txBody>
      </p:sp>
      <p:sp>
        <p:nvSpPr>
          <p:cNvPr id="57360" name="Line 13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14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41313" y="228600"/>
          <a:ext cx="8802687" cy="6305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804"/>
                <a:gridCol w="4297867"/>
                <a:gridCol w="3754016"/>
              </a:tblGrid>
              <a:tr h="39576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S.No</a:t>
                      </a:r>
                      <a:endParaRPr lang="en-US" sz="1800" dirty="0"/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Compiler</a:t>
                      </a:r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Interpreter</a:t>
                      </a:r>
                    </a:p>
                  </a:txBody>
                  <a:tcPr marL="91444" marR="91444" marT="45725" marB="45725" anchor="ctr"/>
                </a:tc>
              </a:tr>
              <a:tr h="683100"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US" sz="1800"/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Compiler Takes </a:t>
                      </a:r>
                      <a:r>
                        <a:rPr lang="en-US" sz="1800" b="1" dirty="0"/>
                        <a:t>Entire</a:t>
                      </a:r>
                      <a:r>
                        <a:rPr lang="en-US" sz="1800" dirty="0"/>
                        <a:t> program as input</a:t>
                      </a:r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Interpreter Takes </a:t>
                      </a:r>
                      <a:r>
                        <a:rPr lang="en-US" sz="1800" b="1" dirty="0"/>
                        <a:t>Single</a:t>
                      </a:r>
                      <a:r>
                        <a:rPr lang="en-US" sz="1800" dirty="0"/>
                        <a:t> instruction as input .</a:t>
                      </a:r>
                    </a:p>
                  </a:txBody>
                  <a:tcPr marL="91444" marR="91444" marT="45725" marB="45725" anchor="ctr"/>
                </a:tc>
              </a:tr>
              <a:tr h="683100">
                <a:tc>
                  <a:txBody>
                    <a:bodyPr/>
                    <a:lstStyle/>
                    <a:p>
                      <a:r>
                        <a:rPr lang="en-US" sz="1800" b="1" dirty="0"/>
                        <a:t>2</a:t>
                      </a:r>
                      <a:endParaRPr lang="en-US" sz="1800" dirty="0"/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800" dirty="0"/>
                        <a:t>Intermediate Object Code is </a:t>
                      </a:r>
                      <a:r>
                        <a:rPr lang="en-US" sz="1800" b="1" dirty="0"/>
                        <a:t>Generated</a:t>
                      </a:r>
                      <a:endParaRPr lang="en-US" sz="1800" dirty="0"/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No</a:t>
                      </a:r>
                      <a:r>
                        <a:rPr lang="en-US" sz="1800"/>
                        <a:t> Intermediate Object Code is </a:t>
                      </a:r>
                      <a:r>
                        <a:rPr lang="en-US" sz="1800" b="1"/>
                        <a:t>Generated</a:t>
                      </a:r>
                      <a:endParaRPr lang="en-US" sz="1800"/>
                    </a:p>
                  </a:txBody>
                  <a:tcPr marL="91444" marR="91444" marT="45725" marB="45725" anchor="ctr"/>
                </a:tc>
              </a:tr>
              <a:tr h="975858">
                <a:tc>
                  <a:txBody>
                    <a:bodyPr/>
                    <a:lstStyle/>
                    <a:p>
                      <a:r>
                        <a:rPr lang="en-US" sz="1800" b="1"/>
                        <a:t>3</a:t>
                      </a:r>
                      <a:endParaRPr lang="en-US" sz="1800"/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Conditional Control Statements are Executes </a:t>
                      </a:r>
                      <a:r>
                        <a:rPr lang="en-US" sz="1800" b="1" dirty="0"/>
                        <a:t>faster</a:t>
                      </a:r>
                      <a:endParaRPr lang="en-US" sz="1800" dirty="0"/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Conditional Control Statements are Executes </a:t>
                      </a:r>
                      <a:r>
                        <a:rPr lang="en-US" sz="1800" b="1"/>
                        <a:t>slower</a:t>
                      </a:r>
                      <a:endParaRPr lang="en-US" sz="1800"/>
                    </a:p>
                  </a:txBody>
                  <a:tcPr marL="91444" marR="91444" marT="45725" marB="45725" anchor="ctr"/>
                </a:tc>
              </a:tr>
              <a:tr h="975858">
                <a:tc>
                  <a:txBody>
                    <a:bodyPr/>
                    <a:lstStyle/>
                    <a:p>
                      <a:r>
                        <a:rPr lang="en-US" sz="1800" b="1" dirty="0"/>
                        <a:t>4</a:t>
                      </a:r>
                      <a:endParaRPr lang="en-US" sz="1800" dirty="0"/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Memory Requirement</a:t>
                      </a:r>
                      <a:r>
                        <a:rPr lang="en-US" sz="1800"/>
                        <a:t> : </a:t>
                      </a:r>
                      <a:r>
                        <a:rPr lang="en-US" sz="1800" b="1"/>
                        <a:t>More</a:t>
                      </a:r>
                      <a:r>
                        <a:rPr lang="en-US" sz="1800"/>
                        <a:t> (Since Object Code is Generated)</a:t>
                      </a:r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Memory Requirement</a:t>
                      </a:r>
                      <a:r>
                        <a:rPr lang="en-US" sz="1800" dirty="0"/>
                        <a:t> is </a:t>
                      </a:r>
                      <a:r>
                        <a:rPr lang="en-US" sz="1800" b="1" dirty="0"/>
                        <a:t>Less</a:t>
                      </a:r>
                      <a:endParaRPr lang="en-US" sz="1800" dirty="0"/>
                    </a:p>
                  </a:txBody>
                  <a:tcPr marL="91444" marR="91444" marT="45725" marB="45725" anchor="ctr"/>
                </a:tc>
              </a:tr>
              <a:tr h="975858">
                <a:tc>
                  <a:txBody>
                    <a:bodyPr/>
                    <a:lstStyle/>
                    <a:p>
                      <a:r>
                        <a:rPr lang="en-US" sz="1800" b="1"/>
                        <a:t>5</a:t>
                      </a:r>
                      <a:endParaRPr lang="en-US" sz="1800"/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Program need not be </a:t>
                      </a:r>
                      <a:r>
                        <a:rPr lang="en-US" sz="1800" b="1"/>
                        <a:t>compiled</a:t>
                      </a:r>
                      <a:r>
                        <a:rPr lang="en-US" sz="1800"/>
                        <a:t> every time</a:t>
                      </a:r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Every time higher level program is converted into lower level program</a:t>
                      </a:r>
                    </a:p>
                  </a:txBody>
                  <a:tcPr marL="91444" marR="91444" marT="45725" marB="45725" anchor="ctr"/>
                </a:tc>
              </a:tr>
              <a:tr h="975858">
                <a:tc>
                  <a:txBody>
                    <a:bodyPr/>
                    <a:lstStyle/>
                    <a:p>
                      <a:r>
                        <a:rPr lang="en-US" sz="1800" b="1"/>
                        <a:t>6</a:t>
                      </a:r>
                      <a:endParaRPr lang="en-US" sz="1800"/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Errors</a:t>
                      </a:r>
                      <a:r>
                        <a:rPr lang="en-US" sz="1800"/>
                        <a:t> are displayed after </a:t>
                      </a:r>
                      <a:r>
                        <a:rPr lang="en-US" sz="1800" b="1"/>
                        <a:t>entire program</a:t>
                      </a:r>
                      <a:r>
                        <a:rPr lang="en-US" sz="1800"/>
                        <a:t> is checked</a:t>
                      </a:r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Errors</a:t>
                      </a:r>
                      <a:r>
                        <a:rPr lang="en-US" sz="1800"/>
                        <a:t> are displayed for </a:t>
                      </a:r>
                      <a:r>
                        <a:rPr lang="en-US" sz="1800" b="1"/>
                        <a:t>every instruction</a:t>
                      </a:r>
                      <a:r>
                        <a:rPr lang="en-US" sz="1800"/>
                        <a:t> interpreted (if any)</a:t>
                      </a:r>
                    </a:p>
                  </a:txBody>
                  <a:tcPr marL="91444" marR="91444" marT="45725" marB="45725" anchor="ctr"/>
                </a:tc>
              </a:tr>
              <a:tr h="640156">
                <a:tc>
                  <a:txBody>
                    <a:bodyPr/>
                    <a:lstStyle/>
                    <a:p>
                      <a:r>
                        <a:rPr lang="en-US" sz="1800" b="1"/>
                        <a:t>7</a:t>
                      </a:r>
                      <a:endParaRPr lang="en-US" sz="1800"/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Example</a:t>
                      </a:r>
                      <a:r>
                        <a:rPr lang="en-US" sz="1800" dirty="0"/>
                        <a:t> : C Compiler</a:t>
                      </a:r>
                    </a:p>
                  </a:txBody>
                  <a:tcPr marL="91444" marR="91444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Example</a:t>
                      </a:r>
                      <a:r>
                        <a:rPr lang="en-US" sz="1800" dirty="0"/>
                        <a:t> : </a:t>
                      </a:r>
                      <a:r>
                        <a:rPr lang="en-US" sz="1800" dirty="0" smtClean="0"/>
                        <a:t>BASIC, Perl, Python</a:t>
                      </a:r>
                    </a:p>
                    <a:p>
                      <a:r>
                        <a:rPr lang="en-US" sz="1800" dirty="0" smtClean="0"/>
                        <a:t>Java script etc.,</a:t>
                      </a:r>
                      <a:endParaRPr lang="en-US" sz="1800" dirty="0"/>
                    </a:p>
                  </a:txBody>
                  <a:tcPr marL="91444" marR="91444" marT="45725" marB="45725"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Hybrid Compiler</a:t>
            </a:r>
          </a:p>
        </p:txBody>
      </p:sp>
      <p:sp>
        <p:nvSpPr>
          <p:cNvPr id="60422" name="Line 3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Line 4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991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Hybrid Compiler </a:t>
            </a:r>
          </a:p>
          <a:p>
            <a:pPr lvl="1" eaLnBrk="1" hangingPunct="1"/>
            <a:r>
              <a:rPr lang="en-US" altLang="en-US" smtClean="0"/>
              <a:t>Combines Compilation and Interpretation eg. Java 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pSp>
        <p:nvGrpSpPr>
          <p:cNvPr id="60425" name="Group 6"/>
          <p:cNvGrpSpPr>
            <a:grpSpLocks/>
          </p:cNvGrpSpPr>
          <p:nvPr/>
        </p:nvGrpSpPr>
        <p:grpSpPr bwMode="auto">
          <a:xfrm>
            <a:off x="2133600" y="2667000"/>
            <a:ext cx="5907088" cy="3302000"/>
            <a:chOff x="1152" y="1008"/>
            <a:chExt cx="3721" cy="2080"/>
          </a:xfrm>
        </p:grpSpPr>
        <p:sp>
          <p:nvSpPr>
            <p:cNvPr id="60426" name="Line 7"/>
            <p:cNvSpPr>
              <a:spLocks noChangeShapeType="1"/>
            </p:cNvSpPr>
            <p:nvPr/>
          </p:nvSpPr>
          <p:spPr bwMode="auto">
            <a:xfrm>
              <a:off x="182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27" name="Group 8"/>
            <p:cNvGrpSpPr>
              <a:grpSpLocks/>
            </p:cNvGrpSpPr>
            <p:nvPr/>
          </p:nvGrpSpPr>
          <p:grpSpPr bwMode="auto">
            <a:xfrm>
              <a:off x="1152" y="1008"/>
              <a:ext cx="3721" cy="2080"/>
              <a:chOff x="1152" y="1008"/>
              <a:chExt cx="3721" cy="2080"/>
            </a:xfrm>
          </p:grpSpPr>
          <p:sp>
            <p:nvSpPr>
              <p:cNvPr id="60428" name="Text Box 9"/>
              <p:cNvSpPr txBox="1">
                <a:spLocks noChangeArrowheads="1"/>
              </p:cNvSpPr>
              <p:nvPr/>
            </p:nvSpPr>
            <p:spPr bwMode="auto">
              <a:xfrm>
                <a:off x="1152" y="1632"/>
                <a:ext cx="1344" cy="25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/>
                  <a:t>Translator</a:t>
                </a:r>
              </a:p>
            </p:txBody>
          </p:sp>
          <p:sp>
            <p:nvSpPr>
              <p:cNvPr id="60429" name="Text Box 10"/>
              <p:cNvSpPr txBox="1">
                <a:spLocks noChangeArrowheads="1"/>
              </p:cNvSpPr>
              <p:nvPr/>
            </p:nvSpPr>
            <p:spPr bwMode="auto">
              <a:xfrm>
                <a:off x="1296" y="1008"/>
                <a:ext cx="105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" panose="02020603050405020304" pitchFamily="18" charset="0"/>
                  </a:rPr>
                  <a:t>Source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" panose="02020603050405020304" pitchFamily="18" charset="0"/>
                  </a:rPr>
                  <a:t>Program</a:t>
                </a:r>
              </a:p>
            </p:txBody>
          </p:sp>
          <p:sp>
            <p:nvSpPr>
              <p:cNvPr id="60430" name="Line 11"/>
              <p:cNvSpPr>
                <a:spLocks noChangeShapeType="1"/>
              </p:cNvSpPr>
              <p:nvPr/>
            </p:nvSpPr>
            <p:spPr bwMode="auto">
              <a:xfrm>
                <a:off x="1824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1" name="Text Box 12"/>
              <p:cNvSpPr txBox="1">
                <a:spLocks noChangeArrowheads="1"/>
              </p:cNvSpPr>
              <p:nvPr/>
            </p:nvSpPr>
            <p:spPr bwMode="auto">
              <a:xfrm>
                <a:off x="1200" y="2160"/>
                <a:ext cx="1440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" panose="02020603050405020304" pitchFamily="18" charset="0"/>
                  </a:rPr>
                  <a:t>Intermediate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" panose="02020603050405020304" pitchFamily="18" charset="0"/>
                  </a:rPr>
                  <a:t>Program</a:t>
                </a:r>
              </a:p>
            </p:txBody>
          </p:sp>
          <p:sp>
            <p:nvSpPr>
              <p:cNvPr id="60432" name="Text Box 13"/>
              <p:cNvSpPr txBox="1">
                <a:spLocks noChangeArrowheads="1"/>
              </p:cNvSpPr>
              <p:nvPr/>
            </p:nvSpPr>
            <p:spPr bwMode="auto">
              <a:xfrm>
                <a:off x="1632" y="2784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" panose="02020603050405020304" pitchFamily="18" charset="0"/>
                  </a:rPr>
                  <a:t>Input</a:t>
                </a:r>
              </a:p>
            </p:txBody>
          </p:sp>
          <p:sp>
            <p:nvSpPr>
              <p:cNvPr id="60433" name="Text Box 14"/>
              <p:cNvSpPr txBox="1">
                <a:spLocks noChangeArrowheads="1"/>
              </p:cNvSpPr>
              <p:nvPr/>
            </p:nvSpPr>
            <p:spPr bwMode="auto">
              <a:xfrm>
                <a:off x="2592" y="2256"/>
                <a:ext cx="1296" cy="83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/>
                  <a:t>Virtual </a:t>
                </a:r>
              </a:p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/>
                  <a:t>Machine</a:t>
                </a:r>
              </a:p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60434" name="Line 15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5" name="Line 16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6" name="Line 17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7" name="Text Box 18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64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" panose="02020603050405020304" pitchFamily="18" charset="0"/>
                  </a:rPr>
                  <a:t>Output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3581400" y="990600"/>
            <a:ext cx="4953000" cy="5486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Compile-time Environment</a:t>
            </a:r>
          </a:p>
        </p:txBody>
      </p:sp>
      <p:sp>
        <p:nvSpPr>
          <p:cNvPr id="62470" name="Rectangle 3"/>
          <p:cNvSpPr>
            <a:spLocks noChangeArrowheads="1"/>
          </p:cNvSpPr>
          <p:nvPr/>
        </p:nvSpPr>
        <p:spPr bwMode="auto">
          <a:xfrm>
            <a:off x="457200" y="990600"/>
            <a:ext cx="3124200" cy="5486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Compile-time Environment</a:t>
            </a:r>
          </a:p>
        </p:txBody>
      </p:sp>
      <p:sp>
        <p:nvSpPr>
          <p:cNvPr id="62471" name="Rectangle 4"/>
          <p:cNvSpPr>
            <a:spLocks noChangeArrowheads="1"/>
          </p:cNvSpPr>
          <p:nvPr/>
        </p:nvSpPr>
        <p:spPr bwMode="auto">
          <a:xfrm>
            <a:off x="3549650" y="6340475"/>
            <a:ext cx="22288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72" name="Oval 5"/>
          <p:cNvSpPr>
            <a:spLocks noChangeArrowheads="1"/>
          </p:cNvSpPr>
          <p:nvPr/>
        </p:nvSpPr>
        <p:spPr bwMode="auto">
          <a:xfrm>
            <a:off x="3257550" y="3276600"/>
            <a:ext cx="1314450" cy="1316038"/>
          </a:xfrm>
          <a:prstGeom prst="ellipse">
            <a:avLst/>
          </a:prstGeom>
          <a:solidFill>
            <a:srgbClr val="B1E9E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Java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Bytecodes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move locally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or through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network</a:t>
            </a:r>
          </a:p>
        </p:txBody>
      </p:sp>
      <p:sp>
        <p:nvSpPr>
          <p:cNvPr id="62473" name="Oval 6"/>
          <p:cNvSpPr>
            <a:spLocks noChangeArrowheads="1"/>
          </p:cNvSpPr>
          <p:nvPr/>
        </p:nvSpPr>
        <p:spPr bwMode="auto">
          <a:xfrm>
            <a:off x="1371600" y="2286000"/>
            <a:ext cx="1243013" cy="1006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Java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Source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(.java)</a:t>
            </a:r>
          </a:p>
        </p:txBody>
      </p:sp>
      <p:sp>
        <p:nvSpPr>
          <p:cNvPr id="62474" name="Rectangle 7"/>
          <p:cNvSpPr>
            <a:spLocks noChangeArrowheads="1"/>
          </p:cNvSpPr>
          <p:nvPr/>
        </p:nvSpPr>
        <p:spPr bwMode="auto">
          <a:xfrm>
            <a:off x="1371600" y="3886200"/>
            <a:ext cx="1235075" cy="890588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Java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Compiler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(javac)</a:t>
            </a:r>
          </a:p>
        </p:txBody>
      </p:sp>
      <p:sp>
        <p:nvSpPr>
          <p:cNvPr id="62475" name="Oval 8"/>
          <p:cNvSpPr>
            <a:spLocks noChangeArrowheads="1"/>
          </p:cNvSpPr>
          <p:nvPr/>
        </p:nvSpPr>
        <p:spPr bwMode="auto">
          <a:xfrm>
            <a:off x="1219200" y="5530850"/>
            <a:ext cx="1384300" cy="1006475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Java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Bytecode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/>
              <a:t>(.class )</a:t>
            </a:r>
          </a:p>
        </p:txBody>
      </p:sp>
      <p:sp>
        <p:nvSpPr>
          <p:cNvPr id="62476" name="Freeform 9"/>
          <p:cNvSpPr>
            <a:spLocks/>
          </p:cNvSpPr>
          <p:nvPr/>
        </p:nvSpPr>
        <p:spPr bwMode="auto">
          <a:xfrm flipH="1">
            <a:off x="1890713" y="3354388"/>
            <a:ext cx="46037" cy="531812"/>
          </a:xfrm>
          <a:custGeom>
            <a:avLst/>
            <a:gdLst>
              <a:gd name="T0" fmla="*/ 0 w 1"/>
              <a:gd name="T1" fmla="*/ 0 h 434"/>
              <a:gd name="T2" fmla="*/ 0 w 1"/>
              <a:gd name="T3" fmla="*/ 650167128 h 434"/>
              <a:gd name="T4" fmla="*/ 0 60000 65536"/>
              <a:gd name="T5" fmla="*/ 0 60000 65536"/>
              <a:gd name="T6" fmla="*/ 0 w 1"/>
              <a:gd name="T7" fmla="*/ 0 h 434"/>
              <a:gd name="T8" fmla="*/ 1 w 1"/>
              <a:gd name="T9" fmla="*/ 434 h 4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34">
                <a:moveTo>
                  <a:pt x="0" y="0"/>
                </a:moveTo>
                <a:lnTo>
                  <a:pt x="0" y="433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Freeform 10"/>
          <p:cNvSpPr>
            <a:spLocks/>
          </p:cNvSpPr>
          <p:nvPr/>
        </p:nvSpPr>
        <p:spPr bwMode="auto">
          <a:xfrm>
            <a:off x="1936750" y="4800600"/>
            <a:ext cx="1588" cy="688975"/>
          </a:xfrm>
          <a:custGeom>
            <a:avLst/>
            <a:gdLst>
              <a:gd name="T0" fmla="*/ 0 w 1"/>
              <a:gd name="T1" fmla="*/ 0 h 434"/>
              <a:gd name="T2" fmla="*/ 0 w 1"/>
              <a:gd name="T3" fmla="*/ 1091228450 h 434"/>
              <a:gd name="T4" fmla="*/ 0 60000 65536"/>
              <a:gd name="T5" fmla="*/ 0 60000 65536"/>
              <a:gd name="T6" fmla="*/ 0 w 1"/>
              <a:gd name="T7" fmla="*/ 0 h 434"/>
              <a:gd name="T8" fmla="*/ 1 w 1"/>
              <a:gd name="T9" fmla="*/ 434 h 4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34">
                <a:moveTo>
                  <a:pt x="0" y="0"/>
                </a:moveTo>
                <a:lnTo>
                  <a:pt x="0" y="433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Rectangle 11"/>
          <p:cNvSpPr>
            <a:spLocks noChangeArrowheads="1"/>
          </p:cNvSpPr>
          <p:nvPr/>
        </p:nvSpPr>
        <p:spPr bwMode="auto">
          <a:xfrm>
            <a:off x="5181600" y="2921000"/>
            <a:ext cx="2544763" cy="2136775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00E5E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5181600" y="3132138"/>
            <a:ext cx="2513013" cy="9017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Just-in-Time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Compiler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( </a:t>
            </a:r>
            <a:r>
              <a:rPr lang="en-US" altLang="en-US" sz="1800" b="1">
                <a:solidFill>
                  <a:schemeClr val="accent2"/>
                </a:solidFill>
              </a:rPr>
              <a:t>Java Interpreter )</a:t>
            </a:r>
          </a:p>
        </p:txBody>
      </p:sp>
      <p:sp>
        <p:nvSpPr>
          <p:cNvPr id="62480" name="Rectangle 15"/>
          <p:cNvSpPr>
            <a:spLocks noChangeArrowheads="1"/>
          </p:cNvSpPr>
          <p:nvPr/>
        </p:nvSpPr>
        <p:spPr bwMode="auto">
          <a:xfrm>
            <a:off x="5287963" y="4632325"/>
            <a:ext cx="2311400" cy="374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Runtime System</a:t>
            </a:r>
          </a:p>
        </p:txBody>
      </p:sp>
      <p:sp>
        <p:nvSpPr>
          <p:cNvPr id="62481" name="Line 16"/>
          <p:cNvSpPr>
            <a:spLocks noChangeShapeType="1"/>
          </p:cNvSpPr>
          <p:nvPr/>
        </p:nvSpPr>
        <p:spPr bwMode="auto">
          <a:xfrm>
            <a:off x="5486400" y="4038600"/>
            <a:ext cx="9525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Line 17"/>
          <p:cNvSpPr>
            <a:spLocks noChangeShapeType="1"/>
          </p:cNvSpPr>
          <p:nvPr/>
        </p:nvSpPr>
        <p:spPr bwMode="auto">
          <a:xfrm>
            <a:off x="72390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Rectangle 18"/>
          <p:cNvSpPr>
            <a:spLocks noChangeArrowheads="1"/>
          </p:cNvSpPr>
          <p:nvPr/>
        </p:nvSpPr>
        <p:spPr bwMode="auto">
          <a:xfrm>
            <a:off x="5865813" y="1731963"/>
            <a:ext cx="1049337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Class Loader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Bytecode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Verifier</a:t>
            </a:r>
          </a:p>
        </p:txBody>
      </p:sp>
      <p:sp>
        <p:nvSpPr>
          <p:cNvPr id="62484" name="Rectangle 19"/>
          <p:cNvSpPr>
            <a:spLocks noChangeArrowheads="1"/>
          </p:cNvSpPr>
          <p:nvPr/>
        </p:nvSpPr>
        <p:spPr bwMode="auto">
          <a:xfrm>
            <a:off x="7239000" y="1752600"/>
            <a:ext cx="1049338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Java Class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Libraries</a:t>
            </a:r>
          </a:p>
        </p:txBody>
      </p:sp>
      <p:sp>
        <p:nvSpPr>
          <p:cNvPr id="62485" name="Freeform 20"/>
          <p:cNvSpPr>
            <a:spLocks/>
          </p:cNvSpPr>
          <p:nvPr/>
        </p:nvSpPr>
        <p:spPr bwMode="auto">
          <a:xfrm>
            <a:off x="6934200" y="2133600"/>
            <a:ext cx="298450" cy="1588"/>
          </a:xfrm>
          <a:custGeom>
            <a:avLst/>
            <a:gdLst>
              <a:gd name="T0" fmla="*/ 0 w 188"/>
              <a:gd name="T1" fmla="*/ 0 h 1"/>
              <a:gd name="T2" fmla="*/ 471270013 w 188"/>
              <a:gd name="T3" fmla="*/ 0 h 1"/>
              <a:gd name="T4" fmla="*/ 0 60000 65536"/>
              <a:gd name="T5" fmla="*/ 0 60000 65536"/>
              <a:gd name="T6" fmla="*/ 0 w 188"/>
              <a:gd name="T7" fmla="*/ 0 h 1"/>
              <a:gd name="T8" fmla="*/ 188 w 18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8" h="1">
                <a:moveTo>
                  <a:pt x="0" y="0"/>
                </a:moveTo>
                <a:lnTo>
                  <a:pt x="187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Freeform 21"/>
          <p:cNvSpPr>
            <a:spLocks/>
          </p:cNvSpPr>
          <p:nvPr/>
        </p:nvSpPr>
        <p:spPr bwMode="auto">
          <a:xfrm>
            <a:off x="5646738" y="2736850"/>
            <a:ext cx="631825" cy="393700"/>
          </a:xfrm>
          <a:custGeom>
            <a:avLst/>
            <a:gdLst>
              <a:gd name="T0" fmla="*/ 1000502825 w 398"/>
              <a:gd name="T1" fmla="*/ 0 h 248"/>
              <a:gd name="T2" fmla="*/ 0 w 398"/>
              <a:gd name="T3" fmla="*/ 622479388 h 248"/>
              <a:gd name="T4" fmla="*/ 0 60000 65536"/>
              <a:gd name="T5" fmla="*/ 0 60000 65536"/>
              <a:gd name="T6" fmla="*/ 0 w 398"/>
              <a:gd name="T7" fmla="*/ 0 h 248"/>
              <a:gd name="T8" fmla="*/ 398 w 398"/>
              <a:gd name="T9" fmla="*/ 248 h 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8" h="248">
                <a:moveTo>
                  <a:pt x="397" y="0"/>
                </a:moveTo>
                <a:lnTo>
                  <a:pt x="0" y="24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Freeform 22"/>
          <p:cNvSpPr>
            <a:spLocks/>
          </p:cNvSpPr>
          <p:nvPr/>
        </p:nvSpPr>
        <p:spPr bwMode="auto">
          <a:xfrm>
            <a:off x="6465888" y="2736850"/>
            <a:ext cx="631825" cy="393700"/>
          </a:xfrm>
          <a:custGeom>
            <a:avLst/>
            <a:gdLst>
              <a:gd name="T0" fmla="*/ 0 w 398"/>
              <a:gd name="T1" fmla="*/ 0 h 248"/>
              <a:gd name="T2" fmla="*/ 1000502825 w 398"/>
              <a:gd name="T3" fmla="*/ 622479388 h 248"/>
              <a:gd name="T4" fmla="*/ 0 60000 65536"/>
              <a:gd name="T5" fmla="*/ 0 60000 65536"/>
              <a:gd name="T6" fmla="*/ 0 w 398"/>
              <a:gd name="T7" fmla="*/ 0 h 248"/>
              <a:gd name="T8" fmla="*/ 398 w 398"/>
              <a:gd name="T9" fmla="*/ 248 h 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8" h="248">
                <a:moveTo>
                  <a:pt x="0" y="0"/>
                </a:moveTo>
                <a:lnTo>
                  <a:pt x="397" y="24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Rectangle 23"/>
          <p:cNvSpPr>
            <a:spLocks noChangeArrowheads="1"/>
          </p:cNvSpPr>
          <p:nvPr/>
        </p:nvSpPr>
        <p:spPr bwMode="auto">
          <a:xfrm>
            <a:off x="5257800" y="5562600"/>
            <a:ext cx="2311400" cy="268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Operating System</a:t>
            </a:r>
          </a:p>
        </p:txBody>
      </p:sp>
      <p:sp>
        <p:nvSpPr>
          <p:cNvPr id="62489" name="Rectangle 24"/>
          <p:cNvSpPr>
            <a:spLocks noChangeArrowheads="1"/>
          </p:cNvSpPr>
          <p:nvPr/>
        </p:nvSpPr>
        <p:spPr bwMode="auto">
          <a:xfrm>
            <a:off x="5334000" y="6096000"/>
            <a:ext cx="2311400" cy="268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Hardware</a:t>
            </a:r>
          </a:p>
        </p:txBody>
      </p:sp>
      <p:sp>
        <p:nvSpPr>
          <p:cNvPr id="62490" name="Freeform 25"/>
          <p:cNvSpPr>
            <a:spLocks/>
          </p:cNvSpPr>
          <p:nvPr/>
        </p:nvSpPr>
        <p:spPr bwMode="auto">
          <a:xfrm>
            <a:off x="6324600" y="5029200"/>
            <a:ext cx="1588" cy="571500"/>
          </a:xfrm>
          <a:custGeom>
            <a:avLst/>
            <a:gdLst>
              <a:gd name="T0" fmla="*/ 0 w 1"/>
              <a:gd name="T1" fmla="*/ 0 h 360"/>
              <a:gd name="T2" fmla="*/ 0 w 1"/>
              <a:gd name="T3" fmla="*/ 904736888 h 360"/>
              <a:gd name="T4" fmla="*/ 0 60000 65536"/>
              <a:gd name="T5" fmla="*/ 0 60000 65536"/>
              <a:gd name="T6" fmla="*/ 0 w 1"/>
              <a:gd name="T7" fmla="*/ 0 h 360"/>
              <a:gd name="T8" fmla="*/ 1 w 1"/>
              <a:gd name="T9" fmla="*/ 360 h 3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0">
                <a:moveTo>
                  <a:pt x="0" y="0"/>
                </a:moveTo>
                <a:lnTo>
                  <a:pt x="0" y="359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Freeform 26"/>
          <p:cNvSpPr>
            <a:spLocks/>
          </p:cNvSpPr>
          <p:nvPr/>
        </p:nvSpPr>
        <p:spPr bwMode="auto">
          <a:xfrm>
            <a:off x="6400800" y="5791200"/>
            <a:ext cx="1588" cy="320675"/>
          </a:xfrm>
          <a:custGeom>
            <a:avLst/>
            <a:gdLst>
              <a:gd name="T0" fmla="*/ 0 w 1"/>
              <a:gd name="T1" fmla="*/ 0 h 202"/>
              <a:gd name="T2" fmla="*/ 0 w 1"/>
              <a:gd name="T3" fmla="*/ 506552200 h 202"/>
              <a:gd name="T4" fmla="*/ 0 60000 65536"/>
              <a:gd name="T5" fmla="*/ 0 60000 65536"/>
              <a:gd name="T6" fmla="*/ 0 w 1"/>
              <a:gd name="T7" fmla="*/ 0 h 202"/>
              <a:gd name="T8" fmla="*/ 1 w 1"/>
              <a:gd name="T9" fmla="*/ 202 h 2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02">
                <a:moveTo>
                  <a:pt x="0" y="0"/>
                </a:moveTo>
                <a:lnTo>
                  <a:pt x="0" y="201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Rectangle 27"/>
          <p:cNvSpPr>
            <a:spLocks noChangeArrowheads="1"/>
          </p:cNvSpPr>
          <p:nvPr/>
        </p:nvSpPr>
        <p:spPr bwMode="auto">
          <a:xfrm>
            <a:off x="5867400" y="4114800"/>
            <a:ext cx="1524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Java Virtual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Machine</a:t>
            </a:r>
          </a:p>
        </p:txBody>
      </p:sp>
      <p:sp>
        <p:nvSpPr>
          <p:cNvPr id="62493" name="Freeform 28"/>
          <p:cNvSpPr>
            <a:spLocks/>
          </p:cNvSpPr>
          <p:nvPr/>
        </p:nvSpPr>
        <p:spPr bwMode="auto">
          <a:xfrm>
            <a:off x="2286000" y="4419600"/>
            <a:ext cx="1295400" cy="1219200"/>
          </a:xfrm>
          <a:custGeom>
            <a:avLst/>
            <a:gdLst>
              <a:gd name="T0" fmla="*/ 0 w 546"/>
              <a:gd name="T1" fmla="*/ 2147483646 h 566"/>
              <a:gd name="T2" fmla="*/ 782414482 w 546"/>
              <a:gd name="T3" fmla="*/ 2147483646 h 566"/>
              <a:gd name="T4" fmla="*/ 2147483646 w 546"/>
              <a:gd name="T5" fmla="*/ 0 h 566"/>
              <a:gd name="T6" fmla="*/ 0 60000 65536"/>
              <a:gd name="T7" fmla="*/ 0 60000 65536"/>
              <a:gd name="T8" fmla="*/ 0 60000 65536"/>
              <a:gd name="T9" fmla="*/ 0 w 546"/>
              <a:gd name="T10" fmla="*/ 0 h 566"/>
              <a:gd name="T11" fmla="*/ 546 w 546"/>
              <a:gd name="T12" fmla="*/ 566 h 5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6" h="566">
                <a:moveTo>
                  <a:pt x="0" y="565"/>
                </a:moveTo>
                <a:lnTo>
                  <a:pt x="139" y="565"/>
                </a:lnTo>
                <a:lnTo>
                  <a:pt x="545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Freeform 29"/>
          <p:cNvSpPr>
            <a:spLocks/>
          </p:cNvSpPr>
          <p:nvPr/>
        </p:nvSpPr>
        <p:spPr bwMode="auto">
          <a:xfrm>
            <a:off x="4294188" y="2171700"/>
            <a:ext cx="1454150" cy="1139825"/>
          </a:xfrm>
          <a:custGeom>
            <a:avLst/>
            <a:gdLst>
              <a:gd name="T0" fmla="*/ 0 w 916"/>
              <a:gd name="T1" fmla="*/ 1806952825 h 718"/>
              <a:gd name="T2" fmla="*/ 1323082825 w 916"/>
              <a:gd name="T3" fmla="*/ 0 h 718"/>
              <a:gd name="T4" fmla="*/ 2147483646 w 916"/>
              <a:gd name="T5" fmla="*/ 0 h 718"/>
              <a:gd name="T6" fmla="*/ 0 60000 65536"/>
              <a:gd name="T7" fmla="*/ 0 60000 65536"/>
              <a:gd name="T8" fmla="*/ 0 60000 65536"/>
              <a:gd name="T9" fmla="*/ 0 w 916"/>
              <a:gd name="T10" fmla="*/ 0 h 718"/>
              <a:gd name="T11" fmla="*/ 916 w 916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6" h="718">
                <a:moveTo>
                  <a:pt x="0" y="717"/>
                </a:moveTo>
                <a:lnTo>
                  <a:pt x="525" y="0"/>
                </a:lnTo>
                <a:lnTo>
                  <a:pt x="915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Hybrid Compiler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Motivation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As a Discipline involves the Application of a wide range of Multiple CS &amp; 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Compiler writing spans</a:t>
            </a:r>
            <a:r>
              <a:rPr lang="en-US" altLang="en-US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Data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Programming Languages &amp;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Computer Architecture &amp; Operating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Language theory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Software engineering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Theoretical Techniques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Good SE experience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Better understanding of programming languages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Editors</a:t>
            </a:r>
            <a:endParaRPr lang="en-US" altLang="en-US" smtClean="0"/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Compilers have been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bundled together with</a:t>
            </a:r>
            <a:r>
              <a:rPr lang="en-US" altLang="zh-CN" smtClean="0">
                <a:ea typeface="宋体" panose="02010600030101010101" pitchFamily="2" charset="-122"/>
              </a:rPr>
              <a:t> editor and other programs into an interactive development environment (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IDE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Oriented toward the format or structure</a:t>
            </a:r>
            <a:r>
              <a:rPr lang="en-US" altLang="zh-CN" smtClean="0">
                <a:ea typeface="宋体" panose="02010600030101010101" pitchFamily="2" charset="-122"/>
              </a:rPr>
              <a:t> of the programming language, called structure-based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May include some operations of a compiler,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informing some more errors</a:t>
            </a:r>
          </a:p>
        </p:txBody>
      </p:sp>
      <p:sp>
        <p:nvSpPr>
          <p:cNvPr id="64519" name="Line 4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Debuggers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Used to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determine</a:t>
            </a:r>
            <a:r>
              <a:rPr lang="en-US" altLang="zh-CN" smtClean="0">
                <a:ea typeface="宋体" panose="02010600030101010101" pitchFamily="2" charset="-122"/>
              </a:rPr>
              <a:t> execution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error</a:t>
            </a:r>
            <a:r>
              <a:rPr lang="en-US" altLang="zh-CN" smtClean="0">
                <a:ea typeface="宋体" panose="02010600030101010101" pitchFamily="2" charset="-122"/>
              </a:rPr>
              <a:t> in a compiled program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Keep tracks</a:t>
            </a:r>
            <a:r>
              <a:rPr lang="en-US" altLang="zh-CN" smtClean="0">
                <a:ea typeface="宋体" panose="02010600030101010101" pitchFamily="2" charset="-122"/>
              </a:rPr>
              <a:t> of most or all of the source code information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Halt execution at pre-specified locations called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breakpoints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Must be supplied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 with </a:t>
            </a:r>
            <a:r>
              <a:rPr lang="en-US" altLang="zh-CN" smtClean="0">
                <a:ea typeface="宋体" panose="02010600030101010101" pitchFamily="2" charset="-122"/>
              </a:rPr>
              <a:t>appropriate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symbolic information</a:t>
            </a:r>
            <a:r>
              <a:rPr lang="en-US" altLang="zh-CN" smtClean="0">
                <a:ea typeface="宋体" panose="02010600030101010101" pitchFamily="2" charset="-122"/>
              </a:rPr>
              <a:t> by the compiler </a:t>
            </a:r>
          </a:p>
        </p:txBody>
      </p:sp>
      <p:sp>
        <p:nvSpPr>
          <p:cNvPr id="66567" name="Line 4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Qualities of a Compiler </a:t>
            </a:r>
            <a:r>
              <a:rPr lang="en-US" altLang="en-US" sz="2400" smtClean="0"/>
              <a:t>(1/2)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Correct: </a:t>
            </a:r>
            <a:r>
              <a:rPr lang="en-US" dirty="0" smtClean="0"/>
              <a:t>the meaning of sentences must be preserved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Robust: </a:t>
            </a:r>
            <a:r>
              <a:rPr lang="en-US" dirty="0" smtClean="0"/>
              <a:t>wrong input is the common case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compilers and interpreters can’t just crash on wrong input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they need to diagnose all kinds of errors safely and reliably</a:t>
            </a:r>
          </a:p>
        </p:txBody>
      </p:sp>
      <p:sp>
        <p:nvSpPr>
          <p:cNvPr id="68615" name="Line 4"/>
          <p:cNvSpPr>
            <a:spLocks noChangeShapeType="1"/>
          </p:cNvSpPr>
          <p:nvPr/>
        </p:nvSpPr>
        <p:spPr bwMode="auto">
          <a:xfrm>
            <a:off x="457200" y="1371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Qualities of a Compiler </a:t>
            </a:r>
            <a:r>
              <a:rPr lang="en-US" altLang="en-US" sz="2400" smtClean="0"/>
              <a:t>(2/2)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Efficient:</a:t>
            </a:r>
            <a:r>
              <a:rPr lang="en-US" dirty="0" smtClean="0"/>
              <a:t> resource usage should be minimal in two ways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the process of compilation or interpretation itself is efficient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the generated code is efficient when interpreted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Usable: </a:t>
            </a:r>
            <a:r>
              <a:rPr lang="en-US" dirty="0" smtClean="0"/>
              <a:t>integrate with environment, accurate feedback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work well with other tools(editors, linkers, debuggers, . . ) 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descriptive error messages, relating accurately to source</a:t>
            </a:r>
            <a:endParaRPr lang="en-US" altLang="zh-CN" sz="2400" dirty="0" smtClean="0">
              <a:ea typeface="SimSun" pitchFamily="2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70663" name="Line 4"/>
          <p:cNvSpPr>
            <a:spLocks noChangeShapeType="1"/>
          </p:cNvSpPr>
          <p:nvPr/>
        </p:nvSpPr>
        <p:spPr bwMode="auto">
          <a:xfrm>
            <a:off x="457200" y="1371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Architecture of Compiler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381000" y="2895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Analysis-Synthesis Model of Compilation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There are two parts to compilation:</a:t>
            </a:r>
          </a:p>
          <a:p>
            <a:pPr lvl="1" eaLnBrk="1" hangingPunct="1"/>
            <a:r>
              <a:rPr lang="en-US" altLang="en-US" i="1" u="sng" smtClean="0"/>
              <a:t>Analysis</a:t>
            </a:r>
            <a:r>
              <a:rPr lang="en-US" altLang="en-US" smtClean="0"/>
              <a:t> determines the operations implied by the source program which are recorded in a tree structure</a:t>
            </a:r>
          </a:p>
          <a:p>
            <a:pPr lvl="1" eaLnBrk="1" hangingPunct="1"/>
            <a:r>
              <a:rPr lang="en-US" altLang="en-US" i="1" u="sng" smtClean="0"/>
              <a:t>Synthesis</a:t>
            </a:r>
            <a:r>
              <a:rPr lang="en-US" altLang="en-US" smtClean="0"/>
              <a:t> takes the tree structure and translates the operations therein into the target program</a:t>
            </a:r>
          </a:p>
        </p:txBody>
      </p:sp>
      <p:sp>
        <p:nvSpPr>
          <p:cNvPr id="74759" name="Line 4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Tools that Use the Analysis-Synthesis Model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Structure Editors</a:t>
            </a:r>
            <a:r>
              <a:rPr lang="en-US" altLang="en-US" smtClean="0"/>
              <a:t> (syntax highlighting)</a:t>
            </a:r>
          </a:p>
          <a:p>
            <a:pPr eaLnBrk="1" hangingPunct="1"/>
            <a:r>
              <a:rPr lang="en-US" altLang="en-US" i="1" smtClean="0"/>
              <a:t>Pretty printers</a:t>
            </a:r>
            <a:r>
              <a:rPr lang="en-US" altLang="en-US" smtClean="0"/>
              <a:t> (e.g. Doxygen)</a:t>
            </a:r>
          </a:p>
          <a:p>
            <a:pPr eaLnBrk="1" hangingPunct="1"/>
            <a:r>
              <a:rPr lang="en-US" altLang="en-US" i="1" smtClean="0"/>
              <a:t>Static checkers</a:t>
            </a:r>
            <a:r>
              <a:rPr lang="en-US" altLang="en-US" smtClean="0"/>
              <a:t> (e.g. Lint and Splint)</a:t>
            </a:r>
          </a:p>
          <a:p>
            <a:pPr eaLnBrk="1" hangingPunct="1"/>
            <a:r>
              <a:rPr lang="en-US" altLang="en-US" i="1" smtClean="0"/>
              <a:t>Interpreters(e.g.Perl, Matlab, Python, Jscript)</a:t>
            </a:r>
            <a:endParaRPr lang="en-US" altLang="en-US" smtClean="0"/>
          </a:p>
          <a:p>
            <a:pPr eaLnBrk="1" hangingPunct="1"/>
            <a:r>
              <a:rPr lang="en-US" altLang="en-US" i="1" smtClean="0"/>
              <a:t>Text formatters</a:t>
            </a:r>
            <a:r>
              <a:rPr lang="en-US" altLang="en-US" smtClean="0"/>
              <a:t> (e.g. TeX and LaTeX)</a:t>
            </a:r>
          </a:p>
          <a:p>
            <a:pPr eaLnBrk="1" hangingPunct="1"/>
            <a:r>
              <a:rPr lang="en-US" altLang="en-US" i="1" smtClean="0"/>
              <a:t>Silicon compilers </a:t>
            </a:r>
            <a:r>
              <a:rPr lang="en-US" altLang="en-US" smtClean="0"/>
              <a:t>(e.g. VHDL)</a:t>
            </a:r>
          </a:p>
          <a:p>
            <a:pPr eaLnBrk="1" hangingPunct="1"/>
            <a:r>
              <a:rPr lang="en-US" altLang="en-US" i="1" smtClean="0"/>
              <a:t>Query interpreters/compilers </a:t>
            </a:r>
            <a:r>
              <a:rPr lang="en-US" altLang="en-US" smtClean="0"/>
              <a:t>(Databases)</a:t>
            </a:r>
          </a:p>
        </p:txBody>
      </p:sp>
      <p:sp>
        <p:nvSpPr>
          <p:cNvPr id="76807" name="Line 4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5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Tools that Use the Analysis-Synthesis Model </a:t>
            </a:r>
            <a:r>
              <a:rPr lang="en-US" altLang="en-US" sz="2400" smtClean="0"/>
              <a:t>(1/4)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Today: There are many </a:t>
            </a:r>
            <a:r>
              <a:rPr lang="en-US" altLang="en-US" sz="240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 Tools</a:t>
            </a:r>
            <a:r>
              <a:rPr lang="en-US" altLang="en-US" sz="2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for helping with the </a:t>
            </a:r>
            <a:r>
              <a:rPr lang="en-US" altLang="en-US" sz="240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Analysis</a:t>
            </a:r>
            <a:r>
              <a:rPr lang="en-US" altLang="en-US" sz="2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part.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 / Syntax directed editors: </a:t>
            </a:r>
            <a:r>
              <a:rPr lang="en-US" altLang="en-US" smtClean="0">
                <a:solidFill>
                  <a:srgbClr val="A5002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Force “syntactically” correct code to be entered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Takes input as a sequence of commands to build a source program.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Performs:</a:t>
            </a: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Text-creation</a:t>
            </a: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Text modifications</a:t>
            </a: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Analyzes the source program</a:t>
            </a:r>
            <a:endParaRPr lang="en-US" altLang="en-US" smtClean="0">
              <a:solidFill>
                <a:srgbClr val="FF33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8855" name="Line 4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6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Tools that Use the Analysis-Synthesis Model </a:t>
            </a:r>
            <a:r>
              <a:rPr lang="en-US" altLang="en-US" sz="2400" smtClean="0"/>
              <a:t>(2/4)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 smtClean="0">
                <a:solidFill>
                  <a:srgbClr val="A50021"/>
                </a:solidFill>
              </a:rPr>
              <a:t>Pretty Printers:</a:t>
            </a:r>
            <a:r>
              <a:rPr lang="en-US" altLang="en-US" sz="2400" smtClean="0"/>
              <a:t> Standardized version for program structure (i.e., blank space, indenting, etc.)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b="1" smtClean="0"/>
              <a:t>Analyzes the source program and prints it in such a way that the structure of the program becomes clearly visible.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b="1" smtClean="0"/>
              <a:t>Examples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 smtClean="0"/>
              <a:t>Comments may appear in a special font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 smtClean="0"/>
              <a:t>Statements may appear with an amount of indentations proportional to the depth of their nesting in a hierarchical organization of the stmts.</a:t>
            </a:r>
          </a:p>
        </p:txBody>
      </p:sp>
      <p:sp>
        <p:nvSpPr>
          <p:cNvPr id="80903" name="Line 4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4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 smtClean="0">
                <a:solidFill>
                  <a:srgbClr val="A50021"/>
                </a:solidFill>
              </a:rPr>
              <a:t>Static Checkers:</a:t>
            </a:r>
            <a:r>
              <a:rPr lang="en-US" altLang="en-US" sz="2400" smtClean="0"/>
              <a:t> A “quick” compilation to detect rudimentary errors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b="1" smtClean="0"/>
              <a:t>Examples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 smtClean="0"/>
              <a:t>Detects parts of the program that can never be executed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 smtClean="0"/>
              <a:t>A variable used before it is defined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 smtClean="0">
                <a:solidFill>
                  <a:srgbClr val="A50021"/>
                </a:solidFill>
              </a:rPr>
              <a:t>Interpreters:</a:t>
            </a:r>
            <a:r>
              <a:rPr lang="en-US" altLang="en-US" sz="2400" smtClean="0"/>
              <a:t> “real” time execution of code: “line-at-a-time”</a:t>
            </a:r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Tools that Use the Analysis-Synthesis Model </a:t>
            </a:r>
            <a:r>
              <a:rPr lang="en-US" altLang="en-US" sz="2400" smtClean="0"/>
              <a:t>(3/4)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Features of compilers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Correctness </a:t>
            </a:r>
          </a:p>
          <a:p>
            <a:pPr eaLnBrk="1" hangingPunct="1"/>
            <a:r>
              <a:rPr lang="en-US" altLang="en-US" smtClean="0"/>
              <a:t>Speed of target code</a:t>
            </a:r>
          </a:p>
          <a:p>
            <a:pPr eaLnBrk="1" hangingPunct="1"/>
            <a:r>
              <a:rPr lang="en-US" altLang="en-US" smtClean="0"/>
              <a:t>Speed of compilation</a:t>
            </a:r>
          </a:p>
          <a:p>
            <a:pPr eaLnBrk="1" hangingPunct="1"/>
            <a:r>
              <a:rPr lang="en-US" altLang="en-US" smtClean="0"/>
              <a:t>Good error reporting/handling</a:t>
            </a:r>
          </a:p>
          <a:p>
            <a:pPr eaLnBrk="1" hangingPunct="1"/>
            <a:r>
              <a:rPr lang="en-US" altLang="en-US" smtClean="0"/>
              <a:t>Cooperation with the debugger</a:t>
            </a:r>
          </a:p>
          <a:p>
            <a:pPr eaLnBrk="1" hangingPunct="1"/>
            <a:r>
              <a:rPr lang="en-US" altLang="en-US" smtClean="0"/>
              <a:t>Support for separate compilation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Tools that Use the Analysis-Synthesis Model </a:t>
            </a:r>
            <a:r>
              <a:rPr lang="en-US" altLang="en-US" sz="2400" smtClean="0"/>
              <a:t>(4/4)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smtClean="0"/>
              <a:t>Compilation Is </a:t>
            </a:r>
            <a:r>
              <a:rPr lang="en-US" altLang="en-US" sz="2400" b="1" u="sng" smtClean="0">
                <a:solidFill>
                  <a:srgbClr val="FF5050"/>
                </a:solidFill>
              </a:rPr>
              <a:t>Not</a:t>
            </a:r>
            <a:r>
              <a:rPr lang="en-US" altLang="en-US" sz="2400" smtClean="0"/>
              <a:t> Limited to Programming Language Applications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200" smtClean="0"/>
              <a:t>Text Formatters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smtClean="0"/>
              <a:t>LATEX &amp; TROFF Are Languages Whose Commands Format Text ( paragraphs, figures, mathematical structures etc)</a:t>
            </a:r>
            <a:endParaRPr lang="en-US" altLang="en-US" sz="180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200" smtClean="0"/>
              <a:t>Silicon Compilers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smtClean="0"/>
              <a:t>Textual/Graphical: Take Input and  Generate Circuit Design</a:t>
            </a:r>
            <a:r>
              <a:rPr lang="en-US" altLang="en-US" sz="180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200" smtClean="0"/>
              <a:t>Database Query Processors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smtClean="0"/>
              <a:t>Database Query Languages Are Also a Programming Language  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smtClean="0"/>
              <a:t>Input is compiled Into a Set of Operations for Accessing the Database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83975" name="Line 5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6" name="Line 6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Many Phases of a Compiler</a:t>
            </a:r>
          </a:p>
        </p:txBody>
      </p:sp>
      <p:grpSp>
        <p:nvGrpSpPr>
          <p:cNvPr id="86022" name="Group 3"/>
          <p:cNvGrpSpPr>
            <a:grpSpLocks/>
          </p:cNvGrpSpPr>
          <p:nvPr/>
        </p:nvGrpSpPr>
        <p:grpSpPr bwMode="auto">
          <a:xfrm>
            <a:off x="1828800" y="1303338"/>
            <a:ext cx="5791200" cy="5554662"/>
            <a:chOff x="144" y="816"/>
            <a:chExt cx="3984" cy="4367"/>
          </a:xfrm>
        </p:grpSpPr>
        <p:sp>
          <p:nvSpPr>
            <p:cNvPr id="86024" name="Text Box 4"/>
            <p:cNvSpPr txBox="1">
              <a:spLocks noChangeArrowheads="1"/>
            </p:cNvSpPr>
            <p:nvPr/>
          </p:nvSpPr>
          <p:spPr bwMode="auto">
            <a:xfrm>
              <a:off x="1633" y="816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Source Program</a:t>
              </a:r>
            </a:p>
          </p:txBody>
        </p:sp>
        <p:grpSp>
          <p:nvGrpSpPr>
            <p:cNvPr id="86025" name="Group 5"/>
            <p:cNvGrpSpPr>
              <a:grpSpLocks/>
            </p:cNvGrpSpPr>
            <p:nvPr/>
          </p:nvGrpSpPr>
          <p:grpSpPr bwMode="auto">
            <a:xfrm>
              <a:off x="1487" y="1248"/>
              <a:ext cx="1345" cy="432"/>
              <a:chOff x="1487" y="1248"/>
              <a:chExt cx="1345" cy="432"/>
            </a:xfrm>
          </p:grpSpPr>
          <p:sp>
            <p:nvSpPr>
              <p:cNvPr id="86072" name="Rectangle 6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6073" name="Text Box 7"/>
              <p:cNvSpPr txBox="1">
                <a:spLocks noChangeArrowheads="1"/>
              </p:cNvSpPr>
              <p:nvPr/>
            </p:nvSpPr>
            <p:spPr bwMode="auto">
              <a:xfrm>
                <a:off x="1664" y="1289"/>
                <a:ext cx="115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Lexical Analyzer</a:t>
                </a:r>
              </a:p>
            </p:txBody>
          </p:sp>
          <p:sp>
            <p:nvSpPr>
              <p:cNvPr id="86074" name="Text Box 8"/>
              <p:cNvSpPr txBox="1">
                <a:spLocks noChangeArrowheads="1"/>
              </p:cNvSpPr>
              <p:nvPr/>
            </p:nvSpPr>
            <p:spPr bwMode="auto">
              <a:xfrm>
                <a:off x="1487" y="1248"/>
                <a:ext cx="14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86026" name="Group 9"/>
            <p:cNvGrpSpPr>
              <a:grpSpLocks/>
            </p:cNvGrpSpPr>
            <p:nvPr/>
          </p:nvGrpSpPr>
          <p:grpSpPr bwMode="auto">
            <a:xfrm>
              <a:off x="1487" y="1824"/>
              <a:ext cx="1345" cy="432"/>
              <a:chOff x="1487" y="1248"/>
              <a:chExt cx="1345" cy="432"/>
            </a:xfrm>
          </p:grpSpPr>
          <p:sp>
            <p:nvSpPr>
              <p:cNvPr id="86069" name="Rectangle 10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6070" name="Text Box 11"/>
              <p:cNvSpPr txBox="1">
                <a:spLocks noChangeArrowheads="1"/>
              </p:cNvSpPr>
              <p:nvPr/>
            </p:nvSpPr>
            <p:spPr bwMode="auto">
              <a:xfrm>
                <a:off x="1682" y="1346"/>
                <a:ext cx="1006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Syntax Analyzer</a:t>
                </a:r>
              </a:p>
            </p:txBody>
          </p:sp>
          <p:sp>
            <p:nvSpPr>
              <p:cNvPr id="86071" name="Text Box 12"/>
              <p:cNvSpPr txBox="1">
                <a:spLocks noChangeArrowheads="1"/>
              </p:cNvSpPr>
              <p:nvPr/>
            </p:nvSpPr>
            <p:spPr bwMode="auto">
              <a:xfrm>
                <a:off x="1487" y="1248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86027" name="Group 13"/>
            <p:cNvGrpSpPr>
              <a:grpSpLocks/>
            </p:cNvGrpSpPr>
            <p:nvPr/>
          </p:nvGrpSpPr>
          <p:grpSpPr bwMode="auto">
            <a:xfrm>
              <a:off x="1487" y="2400"/>
              <a:ext cx="1585" cy="432"/>
              <a:chOff x="1487" y="2400"/>
              <a:chExt cx="1585" cy="432"/>
            </a:xfrm>
          </p:grpSpPr>
          <p:sp>
            <p:nvSpPr>
              <p:cNvPr id="86066" name="Rectangle 14"/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6067" name="Text Box 15"/>
              <p:cNvSpPr txBox="1">
                <a:spLocks noChangeArrowheads="1"/>
              </p:cNvSpPr>
              <p:nvPr/>
            </p:nvSpPr>
            <p:spPr bwMode="auto">
              <a:xfrm>
                <a:off x="1681" y="2496"/>
                <a:ext cx="139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Semantic Analyzer</a:t>
                </a:r>
              </a:p>
            </p:txBody>
          </p:sp>
          <p:sp>
            <p:nvSpPr>
              <p:cNvPr id="86068" name="Text Box 16"/>
              <p:cNvSpPr txBox="1">
                <a:spLocks noChangeArrowheads="1"/>
              </p:cNvSpPr>
              <p:nvPr/>
            </p:nvSpPr>
            <p:spPr bwMode="auto">
              <a:xfrm>
                <a:off x="1487" y="2400"/>
                <a:ext cx="14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86028" name="Group 17"/>
            <p:cNvGrpSpPr>
              <a:grpSpLocks/>
            </p:cNvGrpSpPr>
            <p:nvPr/>
          </p:nvGrpSpPr>
          <p:grpSpPr bwMode="auto">
            <a:xfrm>
              <a:off x="1487" y="3024"/>
              <a:ext cx="1345" cy="458"/>
              <a:chOff x="1487" y="3024"/>
              <a:chExt cx="1345" cy="458"/>
            </a:xfrm>
          </p:grpSpPr>
          <p:sp>
            <p:nvSpPr>
              <p:cNvPr id="86063" name="Rectangle 18"/>
              <p:cNvSpPr>
                <a:spLocks noChangeArrowheads="1"/>
              </p:cNvSpPr>
              <p:nvPr/>
            </p:nvSpPr>
            <p:spPr bwMode="auto">
              <a:xfrm>
                <a:off x="1488" y="3024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6064" name="Text Box 19"/>
              <p:cNvSpPr txBox="1">
                <a:spLocks noChangeArrowheads="1"/>
              </p:cNvSpPr>
              <p:nvPr/>
            </p:nvSpPr>
            <p:spPr bwMode="auto">
              <a:xfrm>
                <a:off x="1681" y="3071"/>
                <a:ext cx="100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Intermediate Representation</a:t>
                </a:r>
              </a:p>
            </p:txBody>
          </p:sp>
          <p:sp>
            <p:nvSpPr>
              <p:cNvPr id="86065" name="Text Box 20"/>
              <p:cNvSpPr txBox="1">
                <a:spLocks noChangeArrowheads="1"/>
              </p:cNvSpPr>
              <p:nvPr/>
            </p:nvSpPr>
            <p:spPr bwMode="auto">
              <a:xfrm>
                <a:off x="1487" y="3024"/>
                <a:ext cx="14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86029" name="Group 21"/>
            <p:cNvGrpSpPr>
              <a:grpSpLocks/>
            </p:cNvGrpSpPr>
            <p:nvPr/>
          </p:nvGrpSpPr>
          <p:grpSpPr bwMode="auto">
            <a:xfrm>
              <a:off x="1487" y="3695"/>
              <a:ext cx="1345" cy="433"/>
              <a:chOff x="1487" y="1247"/>
              <a:chExt cx="1345" cy="433"/>
            </a:xfrm>
          </p:grpSpPr>
          <p:sp>
            <p:nvSpPr>
              <p:cNvPr id="86060" name="Rectangle 22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6061" name="Text Box 23"/>
              <p:cNvSpPr txBox="1">
                <a:spLocks noChangeArrowheads="1"/>
              </p:cNvSpPr>
              <p:nvPr/>
            </p:nvSpPr>
            <p:spPr bwMode="auto">
              <a:xfrm>
                <a:off x="1681" y="1343"/>
                <a:ext cx="100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Code Optimizer</a:t>
                </a:r>
              </a:p>
            </p:txBody>
          </p:sp>
          <p:sp>
            <p:nvSpPr>
              <p:cNvPr id="86062" name="Text Box 24"/>
              <p:cNvSpPr txBox="1">
                <a:spLocks noChangeArrowheads="1"/>
              </p:cNvSpPr>
              <p:nvPr/>
            </p:nvSpPr>
            <p:spPr bwMode="auto">
              <a:xfrm>
                <a:off x="1487" y="1247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86030" name="Group 25"/>
            <p:cNvGrpSpPr>
              <a:grpSpLocks/>
            </p:cNvGrpSpPr>
            <p:nvPr/>
          </p:nvGrpSpPr>
          <p:grpSpPr bwMode="auto">
            <a:xfrm>
              <a:off x="1487" y="4320"/>
              <a:ext cx="1345" cy="432"/>
              <a:chOff x="1487" y="1248"/>
              <a:chExt cx="1345" cy="432"/>
            </a:xfrm>
          </p:grpSpPr>
          <p:sp>
            <p:nvSpPr>
              <p:cNvPr id="86057" name="Rectangle 26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1344" cy="432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6058" name="Text Box 27"/>
              <p:cNvSpPr txBox="1">
                <a:spLocks noChangeArrowheads="1"/>
              </p:cNvSpPr>
              <p:nvPr/>
            </p:nvSpPr>
            <p:spPr bwMode="auto">
              <a:xfrm>
                <a:off x="1682" y="1346"/>
                <a:ext cx="100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Code Generator</a:t>
                </a:r>
              </a:p>
            </p:txBody>
          </p:sp>
          <p:sp>
            <p:nvSpPr>
              <p:cNvPr id="86059" name="Text Box 28"/>
              <p:cNvSpPr txBox="1">
                <a:spLocks noChangeArrowheads="1"/>
              </p:cNvSpPr>
              <p:nvPr/>
            </p:nvSpPr>
            <p:spPr bwMode="auto">
              <a:xfrm>
                <a:off x="1487" y="1250"/>
                <a:ext cx="14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86031" name="Text Box 29"/>
            <p:cNvSpPr txBox="1">
              <a:spLocks noChangeArrowheads="1"/>
            </p:cNvSpPr>
            <p:nvPr/>
          </p:nvSpPr>
          <p:spPr bwMode="auto">
            <a:xfrm>
              <a:off x="1633" y="4943"/>
              <a:ext cx="129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Target Program</a:t>
              </a:r>
            </a:p>
          </p:txBody>
        </p:sp>
        <p:sp>
          <p:nvSpPr>
            <p:cNvPr id="86032" name="Line 30"/>
            <p:cNvSpPr>
              <a:spLocks noChangeShapeType="1"/>
            </p:cNvSpPr>
            <p:nvPr/>
          </p:nvSpPr>
          <p:spPr bwMode="auto">
            <a:xfrm>
              <a:off x="2112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3" name="Line 31"/>
            <p:cNvSpPr>
              <a:spLocks noChangeShapeType="1"/>
            </p:cNvSpPr>
            <p:nvPr/>
          </p:nvSpPr>
          <p:spPr bwMode="auto">
            <a:xfrm>
              <a:off x="2112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4" name="Line 32"/>
            <p:cNvSpPr>
              <a:spLocks noChangeShapeType="1"/>
            </p:cNvSpPr>
            <p:nvPr/>
          </p:nvSpPr>
          <p:spPr bwMode="auto">
            <a:xfrm>
              <a:off x="2112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5" name="Line 33"/>
            <p:cNvSpPr>
              <a:spLocks noChangeShapeType="1"/>
            </p:cNvSpPr>
            <p:nvPr/>
          </p:nvSpPr>
          <p:spPr bwMode="auto">
            <a:xfrm>
              <a:off x="211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34"/>
            <p:cNvSpPr>
              <a:spLocks noChangeShapeType="1"/>
            </p:cNvSpPr>
            <p:nvPr/>
          </p:nvSpPr>
          <p:spPr bwMode="auto">
            <a:xfrm>
              <a:off x="21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7" name="Line 35"/>
            <p:cNvSpPr>
              <a:spLocks noChangeShapeType="1"/>
            </p:cNvSpPr>
            <p:nvPr/>
          </p:nvSpPr>
          <p:spPr bwMode="auto">
            <a:xfrm>
              <a:off x="2112" y="41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8" name="Line 36"/>
            <p:cNvSpPr>
              <a:spLocks noChangeShapeType="1"/>
            </p:cNvSpPr>
            <p:nvPr/>
          </p:nvSpPr>
          <p:spPr bwMode="auto">
            <a:xfrm>
              <a:off x="2112" y="47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039" name="Group 37"/>
            <p:cNvGrpSpPr>
              <a:grpSpLocks/>
            </p:cNvGrpSpPr>
            <p:nvPr/>
          </p:nvGrpSpPr>
          <p:grpSpPr bwMode="auto">
            <a:xfrm>
              <a:off x="144" y="2640"/>
              <a:ext cx="1104" cy="576"/>
              <a:chOff x="144" y="2640"/>
              <a:chExt cx="1104" cy="576"/>
            </a:xfrm>
          </p:grpSpPr>
          <p:sp>
            <p:nvSpPr>
              <p:cNvPr id="86055" name="Rectangle 38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104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6056" name="Text Box 39"/>
              <p:cNvSpPr txBox="1">
                <a:spLocks noChangeArrowheads="1"/>
              </p:cNvSpPr>
              <p:nvPr/>
            </p:nvSpPr>
            <p:spPr bwMode="auto">
              <a:xfrm>
                <a:off x="240" y="2784"/>
                <a:ext cx="91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Symbol-table Manager</a:t>
                </a:r>
              </a:p>
            </p:txBody>
          </p:sp>
        </p:grpSp>
        <p:grpSp>
          <p:nvGrpSpPr>
            <p:cNvPr id="86040" name="Group 40"/>
            <p:cNvGrpSpPr>
              <a:grpSpLocks/>
            </p:cNvGrpSpPr>
            <p:nvPr/>
          </p:nvGrpSpPr>
          <p:grpSpPr bwMode="auto">
            <a:xfrm>
              <a:off x="3024" y="2640"/>
              <a:ext cx="1104" cy="576"/>
              <a:chOff x="144" y="2640"/>
              <a:chExt cx="1104" cy="576"/>
            </a:xfrm>
          </p:grpSpPr>
          <p:sp>
            <p:nvSpPr>
              <p:cNvPr id="86053" name="Rectangle 41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104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6054" name="Text Box 42"/>
              <p:cNvSpPr txBox="1">
                <a:spLocks noChangeArrowheads="1"/>
              </p:cNvSpPr>
              <p:nvPr/>
            </p:nvSpPr>
            <p:spPr bwMode="auto">
              <a:xfrm>
                <a:off x="240" y="2784"/>
                <a:ext cx="91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Error Handler</a:t>
                </a:r>
              </a:p>
            </p:txBody>
          </p:sp>
        </p:grpSp>
        <p:sp>
          <p:nvSpPr>
            <p:cNvPr id="86041" name="Line 43"/>
            <p:cNvSpPr>
              <a:spLocks noChangeShapeType="1"/>
            </p:cNvSpPr>
            <p:nvPr/>
          </p:nvSpPr>
          <p:spPr bwMode="auto">
            <a:xfrm flipH="1">
              <a:off x="384" y="1440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2" name="Line 44"/>
            <p:cNvSpPr>
              <a:spLocks noChangeShapeType="1"/>
            </p:cNvSpPr>
            <p:nvPr/>
          </p:nvSpPr>
          <p:spPr bwMode="auto">
            <a:xfrm flipH="1">
              <a:off x="720" y="20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3" name="Line 45"/>
            <p:cNvSpPr>
              <a:spLocks noChangeShapeType="1"/>
            </p:cNvSpPr>
            <p:nvPr/>
          </p:nvSpPr>
          <p:spPr bwMode="auto">
            <a:xfrm flipH="1">
              <a:off x="1056" y="2544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4" name="Line 46"/>
            <p:cNvSpPr>
              <a:spLocks noChangeShapeType="1"/>
            </p:cNvSpPr>
            <p:nvPr/>
          </p:nvSpPr>
          <p:spPr bwMode="auto">
            <a:xfrm flipH="1" flipV="1">
              <a:off x="2832" y="2544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5" name="Line 47"/>
            <p:cNvSpPr>
              <a:spLocks noChangeShapeType="1"/>
            </p:cNvSpPr>
            <p:nvPr/>
          </p:nvSpPr>
          <p:spPr bwMode="auto">
            <a:xfrm flipH="1" flipV="1">
              <a:off x="2832" y="20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6" name="Line 48"/>
            <p:cNvSpPr>
              <a:spLocks noChangeShapeType="1"/>
            </p:cNvSpPr>
            <p:nvPr/>
          </p:nvSpPr>
          <p:spPr bwMode="auto">
            <a:xfrm flipH="1" flipV="1">
              <a:off x="2832" y="1440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7" name="Line 49"/>
            <p:cNvSpPr>
              <a:spLocks noChangeShapeType="1"/>
            </p:cNvSpPr>
            <p:nvPr/>
          </p:nvSpPr>
          <p:spPr bwMode="auto">
            <a:xfrm flipV="1">
              <a:off x="2832" y="3216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8" name="Line 50"/>
            <p:cNvSpPr>
              <a:spLocks noChangeShapeType="1"/>
            </p:cNvSpPr>
            <p:nvPr/>
          </p:nvSpPr>
          <p:spPr bwMode="auto">
            <a:xfrm>
              <a:off x="384" y="3216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9" name="Line 51"/>
            <p:cNvSpPr>
              <a:spLocks noChangeShapeType="1"/>
            </p:cNvSpPr>
            <p:nvPr/>
          </p:nvSpPr>
          <p:spPr bwMode="auto">
            <a:xfrm flipV="1">
              <a:off x="2832" y="32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0" name="Line 52"/>
            <p:cNvSpPr>
              <a:spLocks noChangeShapeType="1"/>
            </p:cNvSpPr>
            <p:nvPr/>
          </p:nvSpPr>
          <p:spPr bwMode="auto">
            <a:xfrm>
              <a:off x="720" y="321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1" name="Line 53"/>
            <p:cNvSpPr>
              <a:spLocks noChangeShapeType="1"/>
            </p:cNvSpPr>
            <p:nvPr/>
          </p:nvSpPr>
          <p:spPr bwMode="auto">
            <a:xfrm flipV="1">
              <a:off x="2832" y="321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2" name="Line 54"/>
            <p:cNvSpPr>
              <a:spLocks noChangeShapeType="1"/>
            </p:cNvSpPr>
            <p:nvPr/>
          </p:nvSpPr>
          <p:spPr bwMode="auto">
            <a:xfrm>
              <a:off x="1056" y="321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3" name="Line 55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The Analysis Task For Compilation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Linear / Lexical Analysis: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mtClean="0"/>
              <a:t>L-to-R Scan to Identify Tokens</a:t>
            </a:r>
            <a:br>
              <a:rPr lang="en-US" altLang="en-US" smtClean="0"/>
            </a:br>
            <a:r>
              <a:rPr lang="en-US" altLang="en-US" sz="2000" smtClean="0"/>
              <a:t>token: sequence of chars having a collective meaning</a:t>
            </a:r>
            <a:endParaRPr lang="en-US" altLang="en-US" sz="280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Hierarchical Analysis: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mtClean="0"/>
              <a:t>Grouping of Tokens Into Meaningful Collection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Semantic Analysis: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mtClean="0"/>
              <a:t>Checking to ensure Correctness of Components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88071" name="Line 5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2" name="Line 6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Easiest Analysis - Identify tokens which are the basic building blocks</a:t>
            </a:r>
          </a:p>
        </p:txBody>
      </p:sp>
      <p:sp>
        <p:nvSpPr>
          <p:cNvPr id="90118" name="Text Box 4"/>
          <p:cNvSpPr txBox="1">
            <a:spLocks noChangeArrowheads="1"/>
          </p:cNvSpPr>
          <p:nvPr/>
        </p:nvSpPr>
        <p:spPr bwMode="auto">
          <a:xfrm>
            <a:off x="1219200" y="2286000"/>
            <a:ext cx="2971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200"/>
              <a:t>For Example</a:t>
            </a:r>
            <a:r>
              <a:rPr lang="en-US" altLang="en-US" sz="2200" b="1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</a:p>
        </p:txBody>
      </p:sp>
      <p:grpSp>
        <p:nvGrpSpPr>
          <p:cNvPr id="90119" name="Group 5"/>
          <p:cNvGrpSpPr>
            <a:grpSpLocks/>
          </p:cNvGrpSpPr>
          <p:nvPr/>
        </p:nvGrpSpPr>
        <p:grpSpPr bwMode="auto">
          <a:xfrm>
            <a:off x="3276600" y="3429000"/>
            <a:ext cx="3581400" cy="1219200"/>
            <a:chOff x="2064" y="2160"/>
            <a:chExt cx="2256" cy="768"/>
          </a:xfrm>
        </p:grpSpPr>
        <p:sp>
          <p:nvSpPr>
            <p:cNvPr id="90126" name="Rectangle 6"/>
            <p:cNvSpPr>
              <a:spLocks noChangeArrowheads="1"/>
            </p:cNvSpPr>
            <p:nvPr/>
          </p:nvSpPr>
          <p:spPr bwMode="auto">
            <a:xfrm>
              <a:off x="2064" y="2592"/>
              <a:ext cx="17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0127" name="Text Box 7"/>
            <p:cNvSpPr txBox="1">
              <a:spLocks noChangeArrowheads="1"/>
            </p:cNvSpPr>
            <p:nvPr/>
          </p:nvSpPr>
          <p:spPr bwMode="auto">
            <a:xfrm>
              <a:off x="2160" y="2640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All are tokens</a:t>
              </a:r>
            </a:p>
          </p:txBody>
        </p:sp>
        <p:sp>
          <p:nvSpPr>
            <p:cNvPr id="90128" name="Line 8"/>
            <p:cNvSpPr>
              <a:spLocks noChangeShapeType="1"/>
            </p:cNvSpPr>
            <p:nvPr/>
          </p:nvSpPr>
          <p:spPr bwMode="auto">
            <a:xfrm flipH="1" flipV="1">
              <a:off x="2112" y="2160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9" name="Line 9"/>
            <p:cNvSpPr>
              <a:spLocks noChangeShapeType="1"/>
            </p:cNvSpPr>
            <p:nvPr/>
          </p:nvSpPr>
          <p:spPr bwMode="auto">
            <a:xfrm flipV="1">
              <a:off x="2544" y="2160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0" name="Line 10"/>
            <p:cNvSpPr>
              <a:spLocks noChangeShapeType="1"/>
            </p:cNvSpPr>
            <p:nvPr/>
          </p:nvSpPr>
          <p:spPr bwMode="auto">
            <a:xfrm flipV="1">
              <a:off x="2880" y="2160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1" name="Line 11"/>
            <p:cNvSpPr>
              <a:spLocks noChangeShapeType="1"/>
            </p:cNvSpPr>
            <p:nvPr/>
          </p:nvSpPr>
          <p:spPr bwMode="auto">
            <a:xfrm flipV="1">
              <a:off x="3120" y="216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2" name="Line 12"/>
            <p:cNvSpPr>
              <a:spLocks noChangeShapeType="1"/>
            </p:cNvSpPr>
            <p:nvPr/>
          </p:nvSpPr>
          <p:spPr bwMode="auto">
            <a:xfrm flipV="1">
              <a:off x="3408" y="2160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3" name="Line 13"/>
            <p:cNvSpPr>
              <a:spLocks noChangeShapeType="1"/>
            </p:cNvSpPr>
            <p:nvPr/>
          </p:nvSpPr>
          <p:spPr bwMode="auto">
            <a:xfrm flipV="1">
              <a:off x="3552" y="2160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4" name="Line 14"/>
            <p:cNvSpPr>
              <a:spLocks noChangeShapeType="1"/>
            </p:cNvSpPr>
            <p:nvPr/>
          </p:nvSpPr>
          <p:spPr bwMode="auto">
            <a:xfrm flipV="1">
              <a:off x="3696" y="2160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5" name="Line 15"/>
            <p:cNvSpPr>
              <a:spLocks noChangeShapeType="1"/>
            </p:cNvSpPr>
            <p:nvPr/>
          </p:nvSpPr>
          <p:spPr bwMode="auto">
            <a:xfrm flipV="1">
              <a:off x="3792" y="2160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20" name="Text Box 16"/>
          <p:cNvSpPr txBox="1">
            <a:spLocks noChangeArrowheads="1"/>
          </p:cNvSpPr>
          <p:nvPr/>
        </p:nvSpPr>
        <p:spPr bwMode="auto">
          <a:xfrm>
            <a:off x="2057400" y="4876800"/>
            <a:ext cx="5715000" cy="95567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/>
              <a:t>Blanks, Line breaks, etc. are scanned out</a:t>
            </a:r>
          </a:p>
        </p:txBody>
      </p:sp>
      <p:sp>
        <p:nvSpPr>
          <p:cNvPr id="90121" name="Text Box 17"/>
          <p:cNvSpPr txBox="1">
            <a:spLocks noChangeArrowheads="1"/>
          </p:cNvSpPr>
          <p:nvPr/>
        </p:nvSpPr>
        <p:spPr bwMode="auto">
          <a:xfrm>
            <a:off x="1600200" y="28956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F5050"/>
                </a:solidFill>
                <a:latin typeface="Times New Roman" panose="02020603050405020304" pitchFamily="18" charset="0"/>
              </a:rPr>
              <a:t>Position    :=    initial  +  rate   * 60 ;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90122" name="Text Box 18"/>
          <p:cNvSpPr txBox="1">
            <a:spLocks noChangeArrowheads="1"/>
          </p:cNvSpPr>
          <p:nvPr/>
        </p:nvSpPr>
        <p:spPr bwMode="auto">
          <a:xfrm>
            <a:off x="1600200" y="3124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_______  __   _____  _  ___  _  __ _</a:t>
            </a:r>
          </a:p>
        </p:txBody>
      </p:sp>
      <p:sp>
        <p:nvSpPr>
          <p:cNvPr id="90123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Phase 1. Lexical Analysis</a:t>
            </a:r>
          </a:p>
        </p:txBody>
      </p:sp>
      <p:sp>
        <p:nvSpPr>
          <p:cNvPr id="90124" name="Line 21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5" name="Line 22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Phase 2. Hierarchical Analysis</a:t>
            </a:r>
            <a:br>
              <a:rPr lang="en-US" altLang="en-US" smtClean="0"/>
            </a:br>
            <a:r>
              <a:rPr lang="en-US" altLang="en-US" smtClean="0"/>
              <a:t>Parsing or Syntax Analysis</a:t>
            </a:r>
          </a:p>
        </p:txBody>
      </p:sp>
      <p:sp>
        <p:nvSpPr>
          <p:cNvPr id="92166" name="Text Box 3"/>
          <p:cNvSpPr txBox="1">
            <a:spLocks noChangeArrowheads="1"/>
          </p:cNvSpPr>
          <p:nvPr/>
        </p:nvSpPr>
        <p:spPr bwMode="auto">
          <a:xfrm>
            <a:off x="5486400" y="1524000"/>
            <a:ext cx="36576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For previous example,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we would have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Parse Tree:</a:t>
            </a:r>
          </a:p>
        </p:txBody>
      </p:sp>
      <p:grpSp>
        <p:nvGrpSpPr>
          <p:cNvPr id="92167" name="Group 4"/>
          <p:cNvGrpSpPr>
            <a:grpSpLocks/>
          </p:cNvGrpSpPr>
          <p:nvPr/>
        </p:nvGrpSpPr>
        <p:grpSpPr bwMode="auto">
          <a:xfrm>
            <a:off x="990600" y="1752600"/>
            <a:ext cx="8153400" cy="3886200"/>
            <a:chOff x="192" y="1344"/>
            <a:chExt cx="3936" cy="2448"/>
          </a:xfrm>
        </p:grpSpPr>
        <p:sp>
          <p:nvSpPr>
            <p:cNvPr id="92171" name="Text Box 5"/>
            <p:cNvSpPr txBox="1">
              <a:spLocks noChangeArrowheads="1"/>
            </p:cNvSpPr>
            <p:nvPr/>
          </p:nvSpPr>
          <p:spPr bwMode="auto">
            <a:xfrm>
              <a:off x="192" y="201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A50021"/>
                  </a:solidFill>
                  <a:latin typeface="Times New Roman" panose="02020603050405020304" pitchFamily="18" charset="0"/>
                </a:rPr>
                <a:t>identifier</a:t>
              </a:r>
            </a:p>
          </p:txBody>
        </p:sp>
        <p:sp>
          <p:nvSpPr>
            <p:cNvPr id="92172" name="Text Box 6"/>
            <p:cNvSpPr txBox="1">
              <a:spLocks noChangeArrowheads="1"/>
            </p:cNvSpPr>
            <p:nvPr/>
          </p:nvSpPr>
          <p:spPr bwMode="auto">
            <a:xfrm>
              <a:off x="1008" y="278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A50021"/>
                  </a:solidFill>
                  <a:latin typeface="Times New Roman" panose="02020603050405020304" pitchFamily="18" charset="0"/>
                </a:rPr>
                <a:t>identifier</a:t>
              </a:r>
            </a:p>
          </p:txBody>
        </p:sp>
        <p:sp>
          <p:nvSpPr>
            <p:cNvPr id="92173" name="Text Box 7"/>
            <p:cNvSpPr txBox="1">
              <a:spLocks noChangeArrowheads="1"/>
            </p:cNvSpPr>
            <p:nvPr/>
          </p:nvSpPr>
          <p:spPr bwMode="auto">
            <a:xfrm>
              <a:off x="1008" y="244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expression</a:t>
              </a:r>
              <a:endParaRPr lang="en-US" altLang="en-US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92174" name="Text Box 8"/>
            <p:cNvSpPr txBox="1">
              <a:spLocks noChangeArrowheads="1"/>
            </p:cNvSpPr>
            <p:nvPr/>
          </p:nvSpPr>
          <p:spPr bwMode="auto">
            <a:xfrm>
              <a:off x="2160" y="3168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A50021"/>
                  </a:solidFill>
                  <a:latin typeface="Times New Roman" panose="02020603050405020304" pitchFamily="18" charset="0"/>
                </a:rPr>
                <a:t>identifier</a:t>
              </a:r>
            </a:p>
          </p:txBody>
        </p:sp>
        <p:sp>
          <p:nvSpPr>
            <p:cNvPr id="92175" name="Text Box 9"/>
            <p:cNvSpPr txBox="1">
              <a:spLocks noChangeArrowheads="1"/>
            </p:cNvSpPr>
            <p:nvPr/>
          </p:nvSpPr>
          <p:spPr bwMode="auto">
            <a:xfrm>
              <a:off x="2160" y="28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expression</a:t>
              </a:r>
            </a:p>
          </p:txBody>
        </p:sp>
        <p:sp>
          <p:nvSpPr>
            <p:cNvPr id="92176" name="Text Box 10"/>
            <p:cNvSpPr txBox="1">
              <a:spLocks noChangeArrowheads="1"/>
            </p:cNvSpPr>
            <p:nvPr/>
          </p:nvSpPr>
          <p:spPr bwMode="auto">
            <a:xfrm>
              <a:off x="3360" y="3168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990000"/>
                  </a:solidFill>
                  <a:latin typeface="Times New Roman" panose="02020603050405020304" pitchFamily="18" charset="0"/>
                </a:rPr>
                <a:t>number</a:t>
              </a:r>
            </a:p>
          </p:txBody>
        </p:sp>
        <p:sp>
          <p:nvSpPr>
            <p:cNvPr id="92177" name="Text Box 11"/>
            <p:cNvSpPr txBox="1">
              <a:spLocks noChangeArrowheads="1"/>
            </p:cNvSpPr>
            <p:nvPr/>
          </p:nvSpPr>
          <p:spPr bwMode="auto">
            <a:xfrm>
              <a:off x="3360" y="28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expression</a:t>
              </a:r>
              <a:endParaRPr lang="en-US" altLang="en-US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92178" name="Text Box 12"/>
            <p:cNvSpPr txBox="1">
              <a:spLocks noChangeArrowheads="1"/>
            </p:cNvSpPr>
            <p:nvPr/>
          </p:nvSpPr>
          <p:spPr bwMode="auto">
            <a:xfrm>
              <a:off x="2784" y="240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expression</a:t>
              </a:r>
              <a:endParaRPr lang="en-US" altLang="en-US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92179" name="Text Box 13"/>
            <p:cNvSpPr txBox="1">
              <a:spLocks noChangeArrowheads="1"/>
            </p:cNvSpPr>
            <p:nvPr/>
          </p:nvSpPr>
          <p:spPr bwMode="auto">
            <a:xfrm>
              <a:off x="1824" y="20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expression</a:t>
              </a:r>
              <a:endParaRPr lang="en-US" altLang="en-US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92180" name="Text Box 14"/>
            <p:cNvSpPr txBox="1">
              <a:spLocks noChangeArrowheads="1"/>
            </p:cNvSpPr>
            <p:nvPr/>
          </p:nvSpPr>
          <p:spPr bwMode="auto">
            <a:xfrm>
              <a:off x="960" y="1344"/>
              <a:ext cx="86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assignment statement</a:t>
              </a:r>
              <a:endParaRPr lang="en-US" altLang="en-US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92181" name="Text Box 15"/>
            <p:cNvSpPr txBox="1">
              <a:spLocks noChangeArrowheads="1"/>
            </p:cNvSpPr>
            <p:nvPr/>
          </p:nvSpPr>
          <p:spPr bwMode="auto">
            <a:xfrm>
              <a:off x="192" y="240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position</a:t>
              </a:r>
            </a:p>
          </p:txBody>
        </p:sp>
        <p:sp>
          <p:nvSpPr>
            <p:cNvPr id="92182" name="Text Box 16"/>
            <p:cNvSpPr txBox="1">
              <a:spLocks noChangeArrowheads="1"/>
            </p:cNvSpPr>
            <p:nvPr/>
          </p:nvSpPr>
          <p:spPr bwMode="auto">
            <a:xfrm>
              <a:off x="1200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:=</a:t>
              </a:r>
            </a:p>
          </p:txBody>
        </p:sp>
        <p:sp>
          <p:nvSpPr>
            <p:cNvPr id="92183" name="Text Box 17"/>
            <p:cNvSpPr txBox="1">
              <a:spLocks noChangeArrowheads="1"/>
            </p:cNvSpPr>
            <p:nvPr/>
          </p:nvSpPr>
          <p:spPr bwMode="auto">
            <a:xfrm>
              <a:off x="2016" y="22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2184" name="Text Box 18"/>
            <p:cNvSpPr txBox="1">
              <a:spLocks noChangeArrowheads="1"/>
            </p:cNvSpPr>
            <p:nvPr/>
          </p:nvSpPr>
          <p:spPr bwMode="auto">
            <a:xfrm>
              <a:off x="2976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2185" name="Text Box 19"/>
            <p:cNvSpPr txBox="1">
              <a:spLocks noChangeArrowheads="1"/>
            </p:cNvSpPr>
            <p:nvPr/>
          </p:nvSpPr>
          <p:spPr bwMode="auto">
            <a:xfrm>
              <a:off x="3552" y="35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92186" name="Text Box 20"/>
            <p:cNvSpPr txBox="1">
              <a:spLocks noChangeArrowheads="1"/>
            </p:cNvSpPr>
            <p:nvPr/>
          </p:nvSpPr>
          <p:spPr bwMode="auto">
            <a:xfrm>
              <a:off x="1056" y="312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initial</a:t>
              </a:r>
            </a:p>
          </p:txBody>
        </p:sp>
        <p:sp>
          <p:nvSpPr>
            <p:cNvPr id="92187" name="Text Box 21"/>
            <p:cNvSpPr txBox="1">
              <a:spLocks noChangeArrowheads="1"/>
            </p:cNvSpPr>
            <p:nvPr/>
          </p:nvSpPr>
          <p:spPr bwMode="auto">
            <a:xfrm>
              <a:off x="2208" y="350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rate</a:t>
              </a:r>
            </a:p>
          </p:txBody>
        </p:sp>
        <p:sp>
          <p:nvSpPr>
            <p:cNvPr id="92188" name="Line 22"/>
            <p:cNvSpPr>
              <a:spLocks noChangeShapeType="1"/>
            </p:cNvSpPr>
            <p:nvPr/>
          </p:nvSpPr>
          <p:spPr bwMode="auto">
            <a:xfrm>
              <a:off x="1344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9" name="Line 23"/>
            <p:cNvSpPr>
              <a:spLocks noChangeShapeType="1"/>
            </p:cNvSpPr>
            <p:nvPr/>
          </p:nvSpPr>
          <p:spPr bwMode="auto">
            <a:xfrm flipH="1">
              <a:off x="624" y="168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0" name="Line 24"/>
            <p:cNvSpPr>
              <a:spLocks noChangeShapeType="1"/>
            </p:cNvSpPr>
            <p:nvPr/>
          </p:nvSpPr>
          <p:spPr bwMode="auto">
            <a:xfrm>
              <a:off x="480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1" name="Line 25"/>
            <p:cNvSpPr>
              <a:spLocks noChangeShapeType="1"/>
            </p:cNvSpPr>
            <p:nvPr/>
          </p:nvSpPr>
          <p:spPr bwMode="auto">
            <a:xfrm>
              <a:off x="1728" y="163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2" name="Line 26"/>
            <p:cNvSpPr>
              <a:spLocks noChangeShapeType="1"/>
            </p:cNvSpPr>
            <p:nvPr/>
          </p:nvSpPr>
          <p:spPr bwMode="auto">
            <a:xfrm>
              <a:off x="2160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3" name="Line 27"/>
            <p:cNvSpPr>
              <a:spLocks noChangeShapeType="1"/>
            </p:cNvSpPr>
            <p:nvPr/>
          </p:nvSpPr>
          <p:spPr bwMode="auto">
            <a:xfrm flipH="1">
              <a:off x="1440" y="220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4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5" name="Line 29"/>
            <p:cNvSpPr>
              <a:spLocks noChangeShapeType="1"/>
            </p:cNvSpPr>
            <p:nvPr/>
          </p:nvSpPr>
          <p:spPr bwMode="auto">
            <a:xfrm>
              <a:off x="1344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6" name="Line 30"/>
            <p:cNvSpPr>
              <a:spLocks noChangeShapeType="1"/>
            </p:cNvSpPr>
            <p:nvPr/>
          </p:nvSpPr>
          <p:spPr bwMode="auto">
            <a:xfrm>
              <a:off x="2400" y="2208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7" name="Line 31"/>
            <p:cNvSpPr>
              <a:spLocks noChangeShapeType="1"/>
            </p:cNvSpPr>
            <p:nvPr/>
          </p:nvSpPr>
          <p:spPr bwMode="auto">
            <a:xfrm>
              <a:off x="3120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8" name="Line 32"/>
            <p:cNvSpPr>
              <a:spLocks noChangeShapeType="1"/>
            </p:cNvSpPr>
            <p:nvPr/>
          </p:nvSpPr>
          <p:spPr bwMode="auto">
            <a:xfrm flipH="1">
              <a:off x="2496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9" name="Line 33"/>
            <p:cNvSpPr>
              <a:spLocks noChangeShapeType="1"/>
            </p:cNvSpPr>
            <p:nvPr/>
          </p:nvSpPr>
          <p:spPr bwMode="auto">
            <a:xfrm>
              <a:off x="3312" y="259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0" name="Line 34"/>
            <p:cNvSpPr>
              <a:spLocks noChangeShapeType="1"/>
            </p:cNvSpPr>
            <p:nvPr/>
          </p:nvSpPr>
          <p:spPr bwMode="auto">
            <a:xfrm>
              <a:off x="2496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1" name="Line 35"/>
            <p:cNvSpPr>
              <a:spLocks noChangeShapeType="1"/>
            </p:cNvSpPr>
            <p:nvPr/>
          </p:nvSpPr>
          <p:spPr bwMode="auto">
            <a:xfrm>
              <a:off x="2496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2" name="Line 36"/>
            <p:cNvSpPr>
              <a:spLocks noChangeShapeType="1"/>
            </p:cNvSpPr>
            <p:nvPr/>
          </p:nvSpPr>
          <p:spPr bwMode="auto">
            <a:xfrm>
              <a:off x="3696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3" name="Line 37"/>
            <p:cNvSpPr>
              <a:spLocks noChangeShapeType="1"/>
            </p:cNvSpPr>
            <p:nvPr/>
          </p:nvSpPr>
          <p:spPr bwMode="auto">
            <a:xfrm>
              <a:off x="3696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68" name="Rectangle 38"/>
          <p:cNvSpPr>
            <a:spLocks noChangeArrowheads="1"/>
          </p:cNvSpPr>
          <p:nvPr/>
        </p:nvSpPr>
        <p:spPr bwMode="auto">
          <a:xfrm>
            <a:off x="457200" y="5638800"/>
            <a:ext cx="8509000" cy="469900"/>
          </a:xfrm>
          <a:prstGeom prst="rect">
            <a:avLst/>
          </a:prstGeom>
          <a:solidFill>
            <a:srgbClr val="CCFFFF"/>
          </a:solidFill>
          <a:ln w="12700">
            <a:solidFill>
              <a:srgbClr val="DDDDDD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Nodes of tree are constructed using a </a:t>
            </a:r>
            <a:r>
              <a:rPr lang="en-US" altLang="en-US" sz="2400" b="1" u="sng">
                <a:solidFill>
                  <a:schemeClr val="accent2"/>
                </a:solidFill>
                <a:latin typeface="Times New Roman" panose="02020603050405020304" pitchFamily="18" charset="0"/>
              </a:rPr>
              <a:t>grammar</a:t>
            </a:r>
            <a:r>
              <a:rPr lang="en-US" altLang="en-US" sz="2400" b="1">
                <a:latin typeface="Times New Roman" panose="02020603050405020304" pitchFamily="18" charset="0"/>
              </a:rPr>
              <a:t> for the language</a:t>
            </a:r>
          </a:p>
        </p:txBody>
      </p:sp>
      <p:sp>
        <p:nvSpPr>
          <p:cNvPr id="92169" name="Line 40"/>
          <p:cNvSpPr>
            <a:spLocks noChangeShapeType="1"/>
          </p:cNvSpPr>
          <p:nvPr/>
        </p:nvSpPr>
        <p:spPr bwMode="auto">
          <a:xfrm>
            <a:off x="457200" y="14478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Line 41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 Grammar?</a:t>
            </a: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165225"/>
          </a:xfrm>
        </p:spPr>
        <p:txBody>
          <a:bodyPr/>
          <a:lstStyle/>
          <a:p>
            <a:pPr marL="523875" indent="-523875" eaLnBrk="1" hangingPunct="1">
              <a:tabLst>
                <a:tab pos="1025525" algn="l"/>
              </a:tabLst>
            </a:pPr>
            <a:r>
              <a:rPr lang="en-US" altLang="en-US" sz="2400" smtClean="0"/>
              <a:t>Grammar is a Set of Rules Which Govern the Interdependencies &amp; Structure Among the Tokens</a:t>
            </a:r>
          </a:p>
        </p:txBody>
      </p:sp>
      <p:sp>
        <p:nvSpPr>
          <p:cNvPr id="94215" name="Text Box 4"/>
          <p:cNvSpPr txBox="1">
            <a:spLocks noChangeArrowheads="1"/>
          </p:cNvSpPr>
          <p:nvPr/>
        </p:nvSpPr>
        <p:spPr bwMode="auto">
          <a:xfrm>
            <a:off x="1066800" y="2286000"/>
            <a:ext cx="2532063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i="1">
                <a:latin typeface="Comic Sans MS" panose="030F0702030302020204" pitchFamily="66" charset="0"/>
              </a:rPr>
              <a:t>statement</a:t>
            </a:r>
          </a:p>
        </p:txBody>
      </p:sp>
      <p:sp>
        <p:nvSpPr>
          <p:cNvPr id="94216" name="Text Box 5"/>
          <p:cNvSpPr txBox="1">
            <a:spLocks noChangeArrowheads="1"/>
          </p:cNvSpPr>
          <p:nvPr/>
        </p:nvSpPr>
        <p:spPr bwMode="auto">
          <a:xfrm>
            <a:off x="4038600" y="2286000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is an</a:t>
            </a:r>
          </a:p>
        </p:txBody>
      </p:sp>
      <p:sp>
        <p:nvSpPr>
          <p:cNvPr id="94217" name="Text Box 6"/>
          <p:cNvSpPr txBox="1">
            <a:spLocks noChangeArrowheads="1"/>
          </p:cNvSpPr>
          <p:nvPr/>
        </p:nvSpPr>
        <p:spPr bwMode="auto">
          <a:xfrm>
            <a:off x="5029200" y="2286000"/>
            <a:ext cx="3657600" cy="1168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assignment statement, or while statement, or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if statement, or ...</a:t>
            </a:r>
          </a:p>
        </p:txBody>
      </p:sp>
      <p:sp>
        <p:nvSpPr>
          <p:cNvPr id="94218" name="Text Box 7"/>
          <p:cNvSpPr txBox="1">
            <a:spLocks noChangeArrowheads="1"/>
          </p:cNvSpPr>
          <p:nvPr/>
        </p:nvSpPr>
        <p:spPr bwMode="auto">
          <a:xfrm>
            <a:off x="1066800" y="3581400"/>
            <a:ext cx="3000375" cy="406400"/>
          </a:xfrm>
          <a:prstGeom prst="rect">
            <a:avLst/>
          </a:prstGeom>
          <a:noFill/>
          <a:ln w="9525">
            <a:solidFill>
              <a:srgbClr val="FF7C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mic Sans MS" panose="030F0702030302020204" pitchFamily="66" charset="0"/>
              </a:rPr>
              <a:t>assignment statement</a:t>
            </a:r>
          </a:p>
        </p:txBody>
      </p:sp>
      <p:sp>
        <p:nvSpPr>
          <p:cNvPr id="94219" name="Text Box 8"/>
          <p:cNvSpPr txBox="1">
            <a:spLocks noChangeArrowheads="1"/>
          </p:cNvSpPr>
          <p:nvPr/>
        </p:nvSpPr>
        <p:spPr bwMode="auto">
          <a:xfrm>
            <a:off x="1125538" y="4362450"/>
            <a:ext cx="2532062" cy="4064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i="1">
                <a:solidFill>
                  <a:srgbClr val="0066FF"/>
                </a:solidFill>
                <a:latin typeface="Comic Sans MS" panose="030F0702030302020204" pitchFamily="66" charset="0"/>
              </a:rPr>
              <a:t>expression</a:t>
            </a:r>
            <a:endParaRPr lang="en-US" altLang="en-US" sz="2000" b="1" i="1">
              <a:latin typeface="Comic Sans MS" panose="030F0702030302020204" pitchFamily="66" charset="0"/>
            </a:endParaRPr>
          </a:p>
        </p:txBody>
      </p:sp>
      <p:sp>
        <p:nvSpPr>
          <p:cNvPr id="94220" name="Text Box 9"/>
          <p:cNvSpPr txBox="1">
            <a:spLocks noChangeArrowheads="1"/>
          </p:cNvSpPr>
          <p:nvPr/>
        </p:nvSpPr>
        <p:spPr bwMode="auto">
          <a:xfrm>
            <a:off x="4038600" y="4419600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is an</a:t>
            </a:r>
          </a:p>
        </p:txBody>
      </p:sp>
      <p:sp>
        <p:nvSpPr>
          <p:cNvPr id="94221" name="Text Box 10"/>
          <p:cNvSpPr txBox="1">
            <a:spLocks noChangeArrowheads="1"/>
          </p:cNvSpPr>
          <p:nvPr/>
        </p:nvSpPr>
        <p:spPr bwMode="auto">
          <a:xfrm>
            <a:off x="4038600" y="3581400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is an</a:t>
            </a:r>
          </a:p>
        </p:txBody>
      </p:sp>
      <p:sp>
        <p:nvSpPr>
          <p:cNvPr id="94222" name="Text Box 11"/>
          <p:cNvSpPr txBox="1">
            <a:spLocks noChangeArrowheads="1"/>
          </p:cNvSpPr>
          <p:nvPr/>
        </p:nvSpPr>
        <p:spPr bwMode="auto">
          <a:xfrm>
            <a:off x="5029200" y="3581400"/>
            <a:ext cx="3657600" cy="406400"/>
          </a:xfrm>
          <a:prstGeom prst="rect">
            <a:avLst/>
          </a:prstGeom>
          <a:noFill/>
          <a:ln w="9525">
            <a:solidFill>
              <a:srgbClr val="FF7C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identifier := expression ;</a:t>
            </a:r>
          </a:p>
        </p:txBody>
      </p:sp>
      <p:sp>
        <p:nvSpPr>
          <p:cNvPr id="94223" name="Text Box 12"/>
          <p:cNvSpPr txBox="1">
            <a:spLocks noChangeArrowheads="1"/>
          </p:cNvSpPr>
          <p:nvPr/>
        </p:nvSpPr>
        <p:spPr bwMode="auto">
          <a:xfrm>
            <a:off x="5029200" y="4267200"/>
            <a:ext cx="3962400" cy="19304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(expression), or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expression + expression, or expression * expression, or number, or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identifier, or ...</a:t>
            </a:r>
          </a:p>
        </p:txBody>
      </p:sp>
      <p:sp>
        <p:nvSpPr>
          <p:cNvPr id="94224" name="Line 13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5" name="Line 14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Have We Divided Analysis </a:t>
            </a:r>
            <a:br>
              <a:rPr lang="en-US" altLang="en-US" smtClean="0"/>
            </a:br>
            <a:r>
              <a:rPr lang="en-US" altLang="en-US" smtClean="0"/>
              <a:t>in This Manner?</a:t>
            </a:r>
          </a:p>
        </p:txBody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3875" indent="-523875" eaLnBrk="1" hangingPunct="1">
              <a:tabLst>
                <a:tab pos="1025525" algn="l"/>
              </a:tabLst>
            </a:pPr>
            <a:r>
              <a:rPr lang="en-US" altLang="en-US" sz="2400" b="1" smtClean="0">
                <a:solidFill>
                  <a:srgbClr val="FF0000"/>
                </a:solidFill>
              </a:rPr>
              <a:t>Lexical Analysis</a:t>
            </a:r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- Scans Input, Its Linear Actions Are Not Recursive</a:t>
            </a:r>
          </a:p>
          <a:p>
            <a:pPr marL="1025525" lvl="1" indent="-387350" eaLnBrk="1" hangingPunct="1">
              <a:tabLst>
                <a:tab pos="1025525" algn="l"/>
              </a:tabLst>
            </a:pPr>
            <a:r>
              <a:rPr lang="en-US" altLang="en-US" sz="2200" smtClean="0"/>
              <a:t>Identify Only Individual “words” that are the the Tokens of the Language</a:t>
            </a:r>
          </a:p>
          <a:p>
            <a:pPr marL="523875" indent="-523875" eaLnBrk="1" hangingPunct="1">
              <a:tabLst>
                <a:tab pos="1025525" algn="l"/>
              </a:tabLst>
            </a:pPr>
            <a:r>
              <a:rPr lang="en-US" altLang="en-US" sz="2400" smtClean="0"/>
              <a:t>Recursion Is Required to Identify Structure of an Expression, As Indicated in Parse Tree</a:t>
            </a:r>
          </a:p>
          <a:p>
            <a:pPr marL="1025525" lvl="1" indent="-387350" eaLnBrk="1" hangingPunct="1">
              <a:tabLst>
                <a:tab pos="1025525" algn="l"/>
              </a:tabLst>
            </a:pPr>
            <a:r>
              <a:rPr lang="en-US" altLang="en-US" sz="2200" smtClean="0"/>
              <a:t>Verify that the “words” are Correctly Assembled into “sentences” </a:t>
            </a:r>
          </a:p>
          <a:p>
            <a:pPr marL="523875" indent="-523875" eaLnBrk="1" hangingPunct="1">
              <a:tabLst>
                <a:tab pos="1025525" algn="l"/>
              </a:tabLst>
            </a:pPr>
            <a:r>
              <a:rPr lang="en-US" altLang="en-US" sz="2400" smtClean="0"/>
              <a:t>What is Third Phase?</a:t>
            </a:r>
          </a:p>
          <a:p>
            <a:pPr marL="1025525" lvl="1" indent="-387350" eaLnBrk="1" hangingPunct="1">
              <a:tabLst>
                <a:tab pos="1025525" algn="l"/>
              </a:tabLst>
            </a:pPr>
            <a:r>
              <a:rPr lang="en-US" altLang="en-US" sz="2200" smtClean="0"/>
              <a:t>Determine Whether the Sentences have One and Only One Unambiguous Interpretation</a:t>
            </a:r>
          </a:p>
          <a:p>
            <a:pPr marL="1025525" lvl="1" indent="-387350" eaLnBrk="1" hangingPunct="1">
              <a:buFontTx/>
              <a:buNone/>
              <a:tabLst>
                <a:tab pos="1025525" algn="l"/>
              </a:tabLst>
            </a:pPr>
            <a:r>
              <a:rPr lang="en-US" altLang="en-US" sz="2200" smtClean="0"/>
              <a:t>e.g. “John Took Picture of Mary Out on the Patio”, 24</a:t>
            </a:r>
          </a:p>
        </p:txBody>
      </p:sp>
      <p:sp>
        <p:nvSpPr>
          <p:cNvPr id="96263" name="Line 4"/>
          <p:cNvSpPr>
            <a:spLocks noChangeShapeType="1"/>
          </p:cNvSpPr>
          <p:nvPr/>
        </p:nvSpPr>
        <p:spPr bwMode="auto">
          <a:xfrm>
            <a:off x="457200" y="14478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4" name="Line 6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Phase 3. Semantic Analysis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25575"/>
          </a:xfrm>
        </p:spPr>
        <p:txBody>
          <a:bodyPr/>
          <a:lstStyle/>
          <a:p>
            <a:pPr marL="523875" indent="-523875" eaLnBrk="1" hangingPunct="1">
              <a:spcBef>
                <a:spcPct val="50000"/>
              </a:spcBef>
              <a:tabLst>
                <a:tab pos="1025525" algn="l"/>
              </a:tabLst>
            </a:pPr>
            <a:r>
              <a:rPr lang="en-US" altLang="en-US" smtClean="0"/>
              <a:t>Find More Complicated Semantic Errors and Support Code Generation</a:t>
            </a:r>
          </a:p>
          <a:p>
            <a:pPr marL="523875" indent="-523875" eaLnBrk="1" hangingPunct="1">
              <a:lnSpc>
                <a:spcPct val="69000"/>
              </a:lnSpc>
              <a:spcBef>
                <a:spcPct val="50000"/>
              </a:spcBef>
              <a:tabLst>
                <a:tab pos="1025525" algn="l"/>
              </a:tabLst>
            </a:pPr>
            <a:r>
              <a:rPr lang="en-US" altLang="en-US" smtClean="0"/>
              <a:t>Parse Tree Is Augmented With Semantic Actions</a:t>
            </a:r>
            <a:endParaRPr lang="en-US" altLang="en-US" sz="2800" smtClean="0"/>
          </a:p>
        </p:txBody>
      </p:sp>
      <p:grpSp>
        <p:nvGrpSpPr>
          <p:cNvPr id="98311" name="Group 4"/>
          <p:cNvGrpSpPr>
            <a:grpSpLocks/>
          </p:cNvGrpSpPr>
          <p:nvPr/>
        </p:nvGrpSpPr>
        <p:grpSpPr bwMode="auto">
          <a:xfrm>
            <a:off x="762000" y="3810000"/>
            <a:ext cx="2743200" cy="1585913"/>
            <a:chOff x="192" y="2160"/>
            <a:chExt cx="1728" cy="999"/>
          </a:xfrm>
        </p:grpSpPr>
        <p:sp>
          <p:nvSpPr>
            <p:cNvPr id="98334" name="Text Box 5"/>
            <p:cNvSpPr txBox="1">
              <a:spLocks noChangeArrowheads="1"/>
            </p:cNvSpPr>
            <p:nvPr/>
          </p:nvSpPr>
          <p:spPr bwMode="auto">
            <a:xfrm>
              <a:off x="192" y="2352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position</a:t>
              </a:r>
            </a:p>
          </p:txBody>
        </p:sp>
        <p:sp>
          <p:nvSpPr>
            <p:cNvPr id="98335" name="Text Box 6"/>
            <p:cNvSpPr txBox="1">
              <a:spLocks noChangeArrowheads="1"/>
            </p:cNvSpPr>
            <p:nvPr/>
          </p:nvSpPr>
          <p:spPr bwMode="auto">
            <a:xfrm>
              <a:off x="528" y="2640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initial</a:t>
              </a:r>
            </a:p>
          </p:txBody>
        </p:sp>
        <p:sp>
          <p:nvSpPr>
            <p:cNvPr id="98336" name="Text Box 7"/>
            <p:cNvSpPr txBox="1">
              <a:spLocks noChangeArrowheads="1"/>
            </p:cNvSpPr>
            <p:nvPr/>
          </p:nvSpPr>
          <p:spPr bwMode="auto">
            <a:xfrm>
              <a:off x="912" y="2928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rate</a:t>
              </a:r>
            </a:p>
          </p:txBody>
        </p:sp>
        <p:sp>
          <p:nvSpPr>
            <p:cNvPr id="98337" name="Text Box 8"/>
            <p:cNvSpPr txBox="1">
              <a:spLocks noChangeArrowheads="1"/>
            </p:cNvSpPr>
            <p:nvPr/>
          </p:nvSpPr>
          <p:spPr bwMode="auto">
            <a:xfrm>
              <a:off x="720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:=</a:t>
              </a:r>
            </a:p>
          </p:txBody>
        </p:sp>
        <p:sp>
          <p:nvSpPr>
            <p:cNvPr id="98338" name="Text Box 9"/>
            <p:cNvSpPr txBox="1">
              <a:spLocks noChangeArrowheads="1"/>
            </p:cNvSpPr>
            <p:nvPr/>
          </p:nvSpPr>
          <p:spPr bwMode="auto">
            <a:xfrm>
              <a:off x="960" y="235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8339" name="Text Box 10"/>
            <p:cNvSpPr txBox="1">
              <a:spLocks noChangeArrowheads="1"/>
            </p:cNvSpPr>
            <p:nvPr/>
          </p:nvSpPr>
          <p:spPr bwMode="auto">
            <a:xfrm>
              <a:off x="1248" y="264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8340" name="Text Box 11"/>
            <p:cNvSpPr txBox="1">
              <a:spLocks noChangeArrowheads="1"/>
            </p:cNvSpPr>
            <p:nvPr/>
          </p:nvSpPr>
          <p:spPr bwMode="auto">
            <a:xfrm>
              <a:off x="1536" y="292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98341" name="Line 12"/>
            <p:cNvSpPr>
              <a:spLocks noChangeShapeType="1"/>
            </p:cNvSpPr>
            <p:nvPr/>
          </p:nvSpPr>
          <p:spPr bwMode="auto">
            <a:xfrm flipH="1">
              <a:off x="672" y="235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2" name="Line 13"/>
            <p:cNvSpPr>
              <a:spLocks noChangeShapeType="1"/>
            </p:cNvSpPr>
            <p:nvPr/>
          </p:nvSpPr>
          <p:spPr bwMode="auto">
            <a:xfrm>
              <a:off x="912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3" name="Line 14"/>
            <p:cNvSpPr>
              <a:spLocks noChangeShapeType="1"/>
            </p:cNvSpPr>
            <p:nvPr/>
          </p:nvSpPr>
          <p:spPr bwMode="auto">
            <a:xfrm flipH="1">
              <a:off x="912" y="254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4" name="Line 15"/>
            <p:cNvSpPr>
              <a:spLocks noChangeShapeType="1"/>
            </p:cNvSpPr>
            <p:nvPr/>
          </p:nvSpPr>
          <p:spPr bwMode="auto">
            <a:xfrm>
              <a:off x="1200" y="249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Line 16"/>
            <p:cNvSpPr>
              <a:spLocks noChangeShapeType="1"/>
            </p:cNvSpPr>
            <p:nvPr/>
          </p:nvSpPr>
          <p:spPr bwMode="auto">
            <a:xfrm>
              <a:off x="1152" y="249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6" name="Line 17"/>
            <p:cNvSpPr>
              <a:spLocks noChangeShapeType="1"/>
            </p:cNvSpPr>
            <p:nvPr/>
          </p:nvSpPr>
          <p:spPr bwMode="auto">
            <a:xfrm flipH="1">
              <a:off x="1248" y="27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7" name="Line 18"/>
            <p:cNvSpPr>
              <a:spLocks noChangeShapeType="1"/>
            </p:cNvSpPr>
            <p:nvPr/>
          </p:nvSpPr>
          <p:spPr bwMode="auto">
            <a:xfrm>
              <a:off x="1488" y="27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12" name="Text Box 19"/>
          <p:cNvSpPr txBox="1">
            <a:spLocks noChangeArrowheads="1"/>
          </p:cNvSpPr>
          <p:nvPr/>
        </p:nvSpPr>
        <p:spPr bwMode="auto">
          <a:xfrm>
            <a:off x="1219200" y="56388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Compressed Tree</a:t>
            </a:r>
          </a:p>
        </p:txBody>
      </p:sp>
      <p:grpSp>
        <p:nvGrpSpPr>
          <p:cNvPr id="98313" name="Group 20"/>
          <p:cNvGrpSpPr>
            <a:grpSpLocks/>
          </p:cNvGrpSpPr>
          <p:nvPr/>
        </p:nvGrpSpPr>
        <p:grpSpPr bwMode="auto">
          <a:xfrm>
            <a:off x="5181600" y="3581400"/>
            <a:ext cx="3276600" cy="2271713"/>
            <a:chOff x="2112" y="2160"/>
            <a:chExt cx="2064" cy="1431"/>
          </a:xfrm>
        </p:grpSpPr>
        <p:sp>
          <p:nvSpPr>
            <p:cNvPr id="98318" name="Text Box 21"/>
            <p:cNvSpPr txBox="1">
              <a:spLocks noChangeArrowheads="1"/>
            </p:cNvSpPr>
            <p:nvPr/>
          </p:nvSpPr>
          <p:spPr bwMode="auto">
            <a:xfrm>
              <a:off x="2112" y="2352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position</a:t>
              </a:r>
            </a:p>
          </p:txBody>
        </p:sp>
        <p:sp>
          <p:nvSpPr>
            <p:cNvPr id="98319" name="Text Box 22"/>
            <p:cNvSpPr txBox="1">
              <a:spLocks noChangeArrowheads="1"/>
            </p:cNvSpPr>
            <p:nvPr/>
          </p:nvSpPr>
          <p:spPr bwMode="auto">
            <a:xfrm>
              <a:off x="2448" y="2640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initial</a:t>
              </a:r>
            </a:p>
          </p:txBody>
        </p:sp>
        <p:sp>
          <p:nvSpPr>
            <p:cNvPr id="98320" name="Text Box 23"/>
            <p:cNvSpPr txBox="1">
              <a:spLocks noChangeArrowheads="1"/>
            </p:cNvSpPr>
            <p:nvPr/>
          </p:nvSpPr>
          <p:spPr bwMode="auto">
            <a:xfrm>
              <a:off x="2832" y="2928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rate</a:t>
              </a:r>
            </a:p>
          </p:txBody>
        </p:sp>
        <p:sp>
          <p:nvSpPr>
            <p:cNvPr id="98321" name="Text Box 24"/>
            <p:cNvSpPr txBox="1">
              <a:spLocks noChangeArrowheads="1"/>
            </p:cNvSpPr>
            <p:nvPr/>
          </p:nvSpPr>
          <p:spPr bwMode="auto">
            <a:xfrm>
              <a:off x="2640" y="2160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:=</a:t>
              </a:r>
            </a:p>
          </p:txBody>
        </p:sp>
        <p:sp>
          <p:nvSpPr>
            <p:cNvPr id="98322" name="Text Box 25"/>
            <p:cNvSpPr txBox="1">
              <a:spLocks noChangeArrowheads="1"/>
            </p:cNvSpPr>
            <p:nvPr/>
          </p:nvSpPr>
          <p:spPr bwMode="auto">
            <a:xfrm>
              <a:off x="2880" y="235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8323" name="Text Box 26"/>
            <p:cNvSpPr txBox="1">
              <a:spLocks noChangeArrowheads="1"/>
            </p:cNvSpPr>
            <p:nvPr/>
          </p:nvSpPr>
          <p:spPr bwMode="auto">
            <a:xfrm>
              <a:off x="3168" y="2640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8324" name="Text Box 27"/>
            <p:cNvSpPr txBox="1">
              <a:spLocks noChangeArrowheads="1"/>
            </p:cNvSpPr>
            <p:nvPr/>
          </p:nvSpPr>
          <p:spPr bwMode="auto">
            <a:xfrm>
              <a:off x="3312" y="2928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inttoreal</a:t>
              </a:r>
            </a:p>
          </p:txBody>
        </p:sp>
        <p:sp>
          <p:nvSpPr>
            <p:cNvPr id="98325" name="Line 28"/>
            <p:cNvSpPr>
              <a:spLocks noChangeShapeType="1"/>
            </p:cNvSpPr>
            <p:nvPr/>
          </p:nvSpPr>
          <p:spPr bwMode="auto">
            <a:xfrm flipH="1">
              <a:off x="2592" y="2352"/>
              <a:ext cx="10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6" name="Line 29"/>
            <p:cNvSpPr>
              <a:spLocks noChangeShapeType="1"/>
            </p:cNvSpPr>
            <p:nvPr/>
          </p:nvSpPr>
          <p:spPr bwMode="auto">
            <a:xfrm>
              <a:off x="2832" y="2304"/>
              <a:ext cx="2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7" name="Line 30"/>
            <p:cNvSpPr>
              <a:spLocks noChangeShapeType="1"/>
            </p:cNvSpPr>
            <p:nvPr/>
          </p:nvSpPr>
          <p:spPr bwMode="auto">
            <a:xfrm flipH="1">
              <a:off x="2832" y="2544"/>
              <a:ext cx="2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8" name="Line 31"/>
            <p:cNvSpPr>
              <a:spLocks noChangeShapeType="1"/>
            </p:cNvSpPr>
            <p:nvPr/>
          </p:nvSpPr>
          <p:spPr bwMode="auto">
            <a:xfrm>
              <a:off x="3120" y="2496"/>
              <a:ext cx="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9" name="Line 32"/>
            <p:cNvSpPr>
              <a:spLocks noChangeShapeType="1"/>
            </p:cNvSpPr>
            <p:nvPr/>
          </p:nvSpPr>
          <p:spPr bwMode="auto">
            <a:xfrm>
              <a:off x="3072" y="2496"/>
              <a:ext cx="27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Line 33"/>
            <p:cNvSpPr>
              <a:spLocks noChangeShapeType="1"/>
            </p:cNvSpPr>
            <p:nvPr/>
          </p:nvSpPr>
          <p:spPr bwMode="auto">
            <a:xfrm flipH="1">
              <a:off x="3168" y="2784"/>
              <a:ext cx="16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Line 34"/>
            <p:cNvSpPr>
              <a:spLocks noChangeShapeType="1"/>
            </p:cNvSpPr>
            <p:nvPr/>
          </p:nvSpPr>
          <p:spPr bwMode="auto">
            <a:xfrm>
              <a:off x="3456" y="27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2" name="Line 35"/>
            <p:cNvSpPr>
              <a:spLocks noChangeShapeType="1"/>
            </p:cNvSpPr>
            <p:nvPr/>
          </p:nvSpPr>
          <p:spPr bwMode="auto">
            <a:xfrm>
              <a:off x="369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3" name="Text Box 36"/>
            <p:cNvSpPr txBox="1">
              <a:spLocks noChangeArrowheads="1"/>
            </p:cNvSpPr>
            <p:nvPr/>
          </p:nvSpPr>
          <p:spPr bwMode="auto">
            <a:xfrm>
              <a:off x="3504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60</a:t>
              </a:r>
            </a:p>
          </p:txBody>
        </p:sp>
      </p:grpSp>
      <p:sp>
        <p:nvSpPr>
          <p:cNvPr id="98314" name="Text Box 37"/>
          <p:cNvSpPr txBox="1">
            <a:spLocks noChangeArrowheads="1"/>
          </p:cNvSpPr>
          <p:nvPr/>
        </p:nvSpPr>
        <p:spPr bwMode="auto">
          <a:xfrm>
            <a:off x="5867400" y="57912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Conversion Action</a:t>
            </a:r>
          </a:p>
        </p:txBody>
      </p:sp>
      <p:cxnSp>
        <p:nvCxnSpPr>
          <p:cNvPr id="98315" name="AutoShape 38"/>
          <p:cNvCxnSpPr>
            <a:cxnSpLocks noChangeShapeType="1"/>
          </p:cNvCxnSpPr>
          <p:nvPr/>
        </p:nvCxnSpPr>
        <p:spPr bwMode="auto">
          <a:xfrm rot="-5400000">
            <a:off x="6241256" y="4198144"/>
            <a:ext cx="776288" cy="1066800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16" name="Line 39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7" name="Line 40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Phase 3. Semantic Analysis</a:t>
            </a:r>
          </a:p>
        </p:txBody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 marL="523875" indent="-523875" eaLnBrk="1" hangingPunct="1">
              <a:spcBef>
                <a:spcPct val="50000"/>
              </a:spcBef>
              <a:tabLst>
                <a:tab pos="1025525" algn="l"/>
              </a:tabLst>
            </a:pPr>
            <a:r>
              <a:rPr lang="en-US" altLang="en-US" u="sng" smtClean="0">
                <a:solidFill>
                  <a:srgbClr val="A50021"/>
                </a:solidFill>
              </a:rPr>
              <a:t>Most Important</a:t>
            </a:r>
            <a:r>
              <a:rPr lang="en-US" altLang="en-US" smtClean="0"/>
              <a:t> Activity in This Phase:</a:t>
            </a:r>
          </a:p>
          <a:p>
            <a:pPr marL="523875" indent="-523875" eaLnBrk="1" hangingPunct="1">
              <a:spcBef>
                <a:spcPct val="50000"/>
              </a:spcBef>
              <a:tabLst>
                <a:tab pos="1025525" algn="l"/>
              </a:tabLst>
            </a:pPr>
            <a:r>
              <a:rPr lang="en-US" altLang="en-US" smtClean="0">
                <a:solidFill>
                  <a:schemeClr val="accent2"/>
                </a:solidFill>
              </a:rPr>
              <a:t>Type Checking - Legality of Operands</a:t>
            </a:r>
          </a:p>
          <a:p>
            <a:pPr marL="523875" indent="-523875" eaLnBrk="1" hangingPunct="1">
              <a:spcBef>
                <a:spcPct val="50000"/>
              </a:spcBef>
              <a:tabLst>
                <a:tab pos="1025525" algn="l"/>
              </a:tabLst>
            </a:pPr>
            <a:r>
              <a:rPr lang="en-US" altLang="en-US" smtClean="0"/>
              <a:t>Many Different Situations:</a:t>
            </a:r>
            <a:endParaRPr lang="en-US" altLang="en-US" sz="2800" smtClean="0"/>
          </a:p>
          <a:p>
            <a:pPr marL="523875" indent="-523875" eaLnBrk="1" hangingPunct="1">
              <a:spcBef>
                <a:spcPct val="50000"/>
              </a:spcBef>
              <a:tabLst>
                <a:tab pos="1025525" algn="l"/>
              </a:tabLst>
            </a:pPr>
            <a:endParaRPr lang="en-US" altLang="en-US" sz="2800" smtClean="0">
              <a:solidFill>
                <a:srgbClr val="FF5050"/>
              </a:solidFill>
            </a:endParaRPr>
          </a:p>
        </p:txBody>
      </p:sp>
      <p:sp>
        <p:nvSpPr>
          <p:cNvPr id="100359" name="Text Box 4"/>
          <p:cNvSpPr txBox="1">
            <a:spLocks noChangeArrowheads="1"/>
          </p:cNvSpPr>
          <p:nvPr/>
        </p:nvSpPr>
        <p:spPr bwMode="auto">
          <a:xfrm>
            <a:off x="1981200" y="3657600"/>
            <a:ext cx="5486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Example: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1.	real := int + char 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2.	A[int] := A[real] + int ;</a:t>
            </a:r>
          </a:p>
          <a:p>
            <a:pPr>
              <a:spcBef>
                <a:spcPct val="50000"/>
              </a:spcBef>
              <a:buFontTx/>
              <a:buAutoNum type="arabicPeriod" startAt="3"/>
            </a:pPr>
            <a:r>
              <a:rPr lang="en-US" altLang="en-US" sz="2400">
                <a:latin typeface="Comic Sans MS" panose="030F0702030302020204" pitchFamily="66" charset="0"/>
              </a:rPr>
              <a:t>while char &lt;&gt; int  do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…. Etc.</a:t>
            </a:r>
          </a:p>
        </p:txBody>
      </p:sp>
      <p:sp>
        <p:nvSpPr>
          <p:cNvPr id="100360" name="Line 5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1" name="Line 6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Phase 4: Intermediate Code Generation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data passed between the analysis and synthesis phases is called the </a:t>
            </a:r>
            <a:r>
              <a:rPr lang="en-US" altLang="en-US" sz="2800" b="1" smtClean="0"/>
              <a:t>intermediate representation </a:t>
            </a:r>
            <a:r>
              <a:rPr lang="en-US" altLang="en-US" sz="2800" smtClean="0"/>
              <a:t>(</a:t>
            </a:r>
            <a:r>
              <a:rPr lang="en-US" altLang="en-US" sz="2800" b="1" smtClean="0"/>
              <a:t>IR</a:t>
            </a:r>
            <a:r>
              <a:rPr lang="en-US" altLang="en-US" sz="2800" smtClean="0"/>
              <a:t>) of the program </a:t>
            </a:r>
          </a:p>
          <a:p>
            <a:pPr eaLnBrk="1" hangingPunct="1"/>
            <a:r>
              <a:rPr lang="en-US" altLang="en-US" sz="2800" smtClean="0"/>
              <a:t>IR facilitates the independence of the analysis and synthesis (front and back-end) phases. </a:t>
            </a:r>
          </a:p>
          <a:p>
            <a:pPr eaLnBrk="1" hangingPunct="1"/>
            <a:r>
              <a:rPr lang="en-US" altLang="en-US" sz="2800" smtClean="0"/>
              <a:t>IR may be </a:t>
            </a:r>
          </a:p>
          <a:p>
            <a:pPr lvl="1" eaLnBrk="1" hangingPunct="1"/>
            <a:r>
              <a:rPr lang="en-US" altLang="en-US" sz="2400" smtClean="0"/>
              <a:t>assembly language like or </a:t>
            </a:r>
          </a:p>
          <a:p>
            <a:pPr lvl="1" eaLnBrk="1" hangingPunct="1"/>
            <a:r>
              <a:rPr lang="en-US" altLang="en-US" sz="2400" smtClean="0"/>
              <a:t>be an abstract syntax tree. </a:t>
            </a:r>
          </a:p>
          <a:p>
            <a:pPr eaLnBrk="1" hangingPunct="1"/>
            <a:endParaRPr lang="en-US" altLang="en-US" sz="2800" smtClean="0"/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  <p:sp>
        <p:nvSpPr>
          <p:cNvPr id="102407" name="Line 4"/>
          <p:cNvSpPr>
            <a:spLocks noChangeShapeType="1"/>
          </p:cNvSpPr>
          <p:nvPr/>
        </p:nvSpPr>
        <p:spPr bwMode="auto">
          <a:xfrm>
            <a:off x="457200" y="14478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8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9" name="Text Box 6"/>
          <p:cNvSpPr txBox="1">
            <a:spLocks noChangeArrowheads="1"/>
          </p:cNvSpPr>
          <p:nvPr/>
        </p:nvSpPr>
        <p:spPr bwMode="auto">
          <a:xfrm>
            <a:off x="5715000" y="3962400"/>
            <a:ext cx="5486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temp1 := inttoreal(60)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temp2 := id3 * temp1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temp3 := id2 + temp2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id1 := temp3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Bibliography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304800" y="1371600"/>
            <a:ext cx="83343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dirty="0"/>
              <a:t>Textbook:</a:t>
            </a:r>
          </a:p>
          <a:p>
            <a:pPr lvl="1" eaLnBrk="1" hangingPunct="1">
              <a:defRPr/>
            </a:pPr>
            <a:r>
              <a:rPr lang="en-US" sz="3200" i="1" dirty="0"/>
              <a:t>Compilers: Principles, Techniques and Tools</a:t>
            </a:r>
            <a:r>
              <a:rPr lang="en-US" sz="3200" dirty="0"/>
              <a:t>, </a:t>
            </a:r>
            <a:r>
              <a:rPr lang="en-US" sz="3200" dirty="0" err="1"/>
              <a:t>Aho</a:t>
            </a:r>
            <a:r>
              <a:rPr lang="en-US" sz="3200" dirty="0"/>
              <a:t>, Lam, </a:t>
            </a:r>
            <a:r>
              <a:rPr lang="en-US" sz="3200" dirty="0" err="1"/>
              <a:t>Sethi</a:t>
            </a:r>
            <a:r>
              <a:rPr lang="en-US" sz="3200" dirty="0"/>
              <a:t> &amp; </a:t>
            </a:r>
            <a:r>
              <a:rPr lang="en-US" sz="3200" dirty="0" err="1"/>
              <a:t>Ullman</a:t>
            </a:r>
            <a:r>
              <a:rPr lang="en-US" sz="3200" dirty="0"/>
              <a:t>, 2007  (required)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b="1" dirty="0"/>
              <a:t>References: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dirty="0"/>
              <a:t>Randy Allen, Ken Kennedy, “Optimizing Compilers for Modern Architectures:   </a:t>
            </a:r>
          </a:p>
          <a:p>
            <a:pPr marL="342900" indent="-342900" eaLnBrk="1" hangingPunct="1">
              <a:defRPr/>
            </a:pPr>
            <a:r>
              <a:rPr lang="en-US" dirty="0"/>
              <a:t>      A Dependence-based Approach”, Morgan Kaufmann Publishers, 2002</a:t>
            </a:r>
          </a:p>
          <a:p>
            <a:pPr marL="342900" indent="-342900" eaLnBrk="1" hangingPunct="1">
              <a:buFontTx/>
              <a:buAutoNum type="arabicPeriod" startAt="2"/>
              <a:defRPr/>
            </a:pPr>
            <a:r>
              <a:rPr lang="en-US" dirty="0"/>
              <a:t>Steven S. </a:t>
            </a:r>
            <a:r>
              <a:rPr lang="en-US" dirty="0" err="1"/>
              <a:t>Muchnick</a:t>
            </a:r>
            <a:r>
              <a:rPr lang="en-US" dirty="0"/>
              <a:t>, Advanced Compiler Design and Implementation”, </a:t>
            </a:r>
          </a:p>
          <a:p>
            <a:pPr marL="342900" indent="-342900" eaLnBrk="1" hangingPunct="1">
              <a:defRPr/>
            </a:pPr>
            <a:r>
              <a:rPr lang="en-US" dirty="0"/>
              <a:t>      Morgan Kaufmann Publishers - Elsevier Science, India, Indian Reprint 2003.</a:t>
            </a:r>
          </a:p>
          <a:p>
            <a:pPr eaLnBrk="1" hangingPunct="1">
              <a:defRPr/>
            </a:pPr>
            <a:r>
              <a:rPr lang="en-US" dirty="0"/>
              <a:t>3.   Keith D Cooper and Linda </a:t>
            </a:r>
            <a:r>
              <a:rPr lang="en-US" dirty="0" err="1"/>
              <a:t>Torczon</a:t>
            </a:r>
            <a:r>
              <a:rPr lang="en-US" dirty="0"/>
              <a:t>, “Engineering a Compiler”, Morgan  </a:t>
            </a:r>
          </a:p>
          <a:p>
            <a:pPr eaLnBrk="1" hangingPunct="1">
              <a:defRPr/>
            </a:pPr>
            <a:r>
              <a:rPr lang="en-US" dirty="0"/>
              <a:t>      Kaufmann Publishers Elsevier Science, 2004.</a:t>
            </a:r>
          </a:p>
          <a:p>
            <a:pPr eaLnBrk="1" hangingPunct="1">
              <a:defRPr/>
            </a:pPr>
            <a:r>
              <a:rPr lang="en-US" dirty="0"/>
              <a:t>4.   Charles N. Fischer, Richard  J LeBlanc, “Crafting a Compiler  with C”  </a:t>
            </a:r>
          </a:p>
          <a:p>
            <a:pPr eaLnBrk="1" hangingPunct="1">
              <a:defRPr/>
            </a:pPr>
            <a:r>
              <a:rPr lang="en-US" dirty="0"/>
              <a:t>       Pearson Education, 2008.</a:t>
            </a: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Phase 4: Intermediate Code Generation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 compiler may produce an explicit intermediate code representing  the source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These intermediate codes are generally machine (architecture independent). But the level of intermediate codes is close to the level   of machine codes.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Ex: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 err="1" smtClean="0"/>
              <a:t>newval</a:t>
            </a:r>
            <a:r>
              <a:rPr lang="en-US" altLang="en-US" sz="2000" dirty="0" smtClean="0"/>
              <a:t>  :=  </a:t>
            </a:r>
            <a:r>
              <a:rPr lang="en-US" altLang="en-US" sz="2000" dirty="0" err="1" smtClean="0"/>
              <a:t>oldval</a:t>
            </a:r>
            <a:r>
              <a:rPr lang="en-US" altLang="en-US" sz="2000" dirty="0" smtClean="0"/>
              <a:t> * fact + 1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id1  :=  id2 * id3 + 1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 smtClean="0"/>
              <a:t>MUL  </a:t>
            </a:r>
            <a:r>
              <a:rPr lang="en-US" altLang="en-US" sz="2000" dirty="0" smtClean="0"/>
              <a:t>	id2,id3,temp1	     </a:t>
            </a:r>
            <a:r>
              <a:rPr lang="en-US" altLang="en-US" sz="2000" i="1" dirty="0" smtClean="0"/>
              <a:t>Intermediates Codes (</a:t>
            </a:r>
            <a:r>
              <a:rPr lang="en-US" altLang="en-US" sz="2000" i="1" dirty="0" smtClean="0"/>
              <a:t>Quadruples</a:t>
            </a:r>
            <a:r>
              <a:rPr lang="en-US" altLang="en-US" sz="2000" i="1" dirty="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ADD	temp1,#1,temp2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MOV	temp2,,id1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</p:txBody>
      </p:sp>
      <p:sp>
        <p:nvSpPr>
          <p:cNvPr id="104455" name="Line 4"/>
          <p:cNvSpPr>
            <a:spLocks noChangeShapeType="1"/>
          </p:cNvSpPr>
          <p:nvPr/>
        </p:nvSpPr>
        <p:spPr bwMode="auto">
          <a:xfrm>
            <a:off x="457200" y="14478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Phase 5: Code Optimizer</a:t>
            </a:r>
            <a:r>
              <a:rPr lang="en-US" altLang="en-US" sz="2400" smtClean="0"/>
              <a:t> (1/3)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Goal is to Improve Performance</a:t>
            </a:r>
          </a:p>
          <a:p>
            <a:pPr lvl="1" eaLnBrk="1" hangingPunct="1"/>
            <a:r>
              <a:rPr lang="en-US" altLang="en-US" smtClean="0"/>
              <a:t>Speed</a:t>
            </a:r>
          </a:p>
          <a:p>
            <a:pPr lvl="1" eaLnBrk="1" hangingPunct="1"/>
            <a:r>
              <a:rPr lang="en-US" altLang="en-US" smtClean="0"/>
              <a:t>Code Size</a:t>
            </a:r>
          </a:p>
          <a:p>
            <a:pPr lvl="1" eaLnBrk="1" hangingPunct="1"/>
            <a:r>
              <a:rPr lang="en-US" altLang="en-US" smtClean="0"/>
              <a:t>Power Consumption</a:t>
            </a:r>
          </a:p>
          <a:p>
            <a:pPr lvl="1" eaLnBrk="1" hangingPunct="1"/>
            <a:r>
              <a:rPr lang="en-US" altLang="en-US" smtClean="0"/>
              <a:t>Fast/Efficient Compilation</a:t>
            </a:r>
          </a:p>
          <a:p>
            <a:pPr lvl="1" eaLnBrk="1" hangingPunct="1"/>
            <a:r>
              <a:rPr lang="en-US" altLang="en-US" smtClean="0"/>
              <a:t>Security/Reliability</a:t>
            </a:r>
          </a:p>
          <a:p>
            <a:pPr lvl="1" eaLnBrk="1" hangingPunct="1"/>
            <a:r>
              <a:rPr lang="en-US" altLang="en-US" smtClean="0"/>
              <a:t>Debugging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6503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Phase 5: Code Optimizer</a:t>
            </a:r>
            <a:r>
              <a:rPr lang="en-US" altLang="en-US" sz="2400" smtClean="0"/>
              <a:t> (2/3)</a:t>
            </a:r>
            <a:endParaRPr lang="en-US" altLang="en-US" smtClean="0"/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The </a:t>
            </a:r>
            <a:r>
              <a:rPr lang="en-US" altLang="zh-CN" b="1" smtClean="0">
                <a:ea typeface="宋体" panose="02010600030101010101" pitchFamily="2" charset="-122"/>
              </a:rPr>
              <a:t>earliest point</a:t>
            </a:r>
            <a:r>
              <a:rPr lang="en-US" altLang="zh-CN" smtClean="0">
                <a:ea typeface="宋体" panose="02010600030101010101" pitchFamily="2" charset="-122"/>
              </a:rPr>
              <a:t> of most optimization steps is just after semantic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The code improvement depends </a:t>
            </a:r>
            <a:r>
              <a:rPr lang="en-US" altLang="zh-CN" b="1" smtClean="0">
                <a:ea typeface="宋体" panose="02010600030101010101" pitchFamily="2" charset="-122"/>
              </a:rPr>
              <a:t>only on the source code</a:t>
            </a:r>
            <a:r>
              <a:rPr lang="en-US" altLang="zh-CN" smtClean="0">
                <a:ea typeface="宋体" panose="02010600030101010101" pitchFamily="2" charset="-122"/>
              </a:rPr>
              <a:t>, and as a separate phase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Individual compilers exhibit </a:t>
            </a:r>
            <a:r>
              <a:rPr lang="en-US" altLang="zh-CN" b="1" smtClean="0">
                <a:ea typeface="宋体" panose="02010600030101010101" pitchFamily="2" charset="-122"/>
              </a:rPr>
              <a:t>a wide variation</a:t>
            </a:r>
            <a:r>
              <a:rPr lang="en-US" altLang="zh-CN" smtClean="0">
                <a:ea typeface="宋体" panose="02010600030101010101" pitchFamily="2" charset="-122"/>
              </a:rPr>
              <a:t> in optimization kinds as well as placement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code optimizer optimizes the code produced by the intermediate code generator in the terms of time and space.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08551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2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Phase 5: Code Optimizer</a:t>
            </a:r>
            <a:r>
              <a:rPr lang="en-US" altLang="en-US" sz="2400" smtClean="0"/>
              <a:t> (3/3)</a:t>
            </a:r>
            <a:endParaRPr lang="en-US" altLang="en-US" smtClean="0"/>
          </a:p>
        </p:txBody>
      </p:sp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9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00600" y="1524000"/>
            <a:ext cx="4114800" cy="1512888"/>
            <a:chOff x="3024" y="1056"/>
            <a:chExt cx="2592" cy="953"/>
          </a:xfrm>
        </p:grpSpPr>
        <p:sp>
          <p:nvSpPr>
            <p:cNvPr id="110612" name="Rectangle 7"/>
            <p:cNvSpPr>
              <a:spLocks noChangeArrowheads="1"/>
            </p:cNvSpPr>
            <p:nvPr/>
          </p:nvSpPr>
          <p:spPr bwMode="auto">
            <a:xfrm>
              <a:off x="3305" y="1206"/>
              <a:ext cx="2031" cy="28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Intermediate-code Generator</a:t>
              </a:r>
            </a:p>
          </p:txBody>
        </p:sp>
        <p:sp>
          <p:nvSpPr>
            <p:cNvPr id="110613" name="Oval 8"/>
            <p:cNvSpPr>
              <a:spLocks noChangeArrowheads="1"/>
            </p:cNvSpPr>
            <p:nvPr/>
          </p:nvSpPr>
          <p:spPr bwMode="auto">
            <a:xfrm>
              <a:off x="3024" y="1769"/>
              <a:ext cx="259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Non-optimized Intermediate Code</a:t>
              </a:r>
            </a:p>
          </p:txBody>
        </p:sp>
        <p:cxnSp>
          <p:nvCxnSpPr>
            <p:cNvPr id="110614" name="AutoShape 9"/>
            <p:cNvCxnSpPr>
              <a:cxnSpLocks noChangeShapeType="1"/>
              <a:stCxn id="110612" idx="2"/>
              <a:endCxn id="110613" idx="0"/>
            </p:cNvCxnSpPr>
            <p:nvPr/>
          </p:nvCxnSpPr>
          <p:spPr bwMode="auto">
            <a:xfrm flipH="1">
              <a:off x="4320" y="1489"/>
              <a:ext cx="1" cy="28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5" name="AutoShape 10"/>
            <p:cNvCxnSpPr>
              <a:cxnSpLocks noChangeShapeType="1"/>
              <a:endCxn id="110612" idx="0"/>
            </p:cNvCxnSpPr>
            <p:nvPr/>
          </p:nvCxnSpPr>
          <p:spPr bwMode="auto">
            <a:xfrm>
              <a:off x="4320" y="1056"/>
              <a:ext cx="1" cy="15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05400" y="3048000"/>
            <a:ext cx="3505200" cy="1719263"/>
            <a:chOff x="3216" y="2009"/>
            <a:chExt cx="2208" cy="1083"/>
          </a:xfrm>
        </p:grpSpPr>
        <p:sp>
          <p:nvSpPr>
            <p:cNvPr id="110608" name="Rectangle 12"/>
            <p:cNvSpPr>
              <a:spLocks noChangeArrowheads="1"/>
            </p:cNvSpPr>
            <p:nvPr/>
          </p:nvSpPr>
          <p:spPr bwMode="auto">
            <a:xfrm>
              <a:off x="3301" y="2289"/>
              <a:ext cx="2039" cy="28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Intermediate-code Optimizer</a:t>
              </a:r>
            </a:p>
          </p:txBody>
        </p:sp>
        <p:sp>
          <p:nvSpPr>
            <p:cNvPr id="110609" name="Oval 13"/>
            <p:cNvSpPr>
              <a:spLocks noChangeArrowheads="1"/>
            </p:cNvSpPr>
            <p:nvPr/>
          </p:nvSpPr>
          <p:spPr bwMode="auto">
            <a:xfrm>
              <a:off x="3216" y="2852"/>
              <a:ext cx="2208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Optimized Intermediate Code</a:t>
              </a:r>
            </a:p>
          </p:txBody>
        </p:sp>
        <p:cxnSp>
          <p:nvCxnSpPr>
            <p:cNvPr id="110610" name="AutoShape 14"/>
            <p:cNvCxnSpPr>
              <a:cxnSpLocks noChangeShapeType="1"/>
              <a:endCxn id="110608" idx="0"/>
            </p:cNvCxnSpPr>
            <p:nvPr/>
          </p:nvCxnSpPr>
          <p:spPr bwMode="auto">
            <a:xfrm>
              <a:off x="4320" y="2009"/>
              <a:ext cx="1" cy="28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1" name="AutoShape 15"/>
            <p:cNvCxnSpPr>
              <a:cxnSpLocks noChangeShapeType="1"/>
              <a:stCxn id="110608" idx="2"/>
              <a:endCxn id="110609" idx="0"/>
            </p:cNvCxnSpPr>
            <p:nvPr/>
          </p:nvCxnSpPr>
          <p:spPr bwMode="auto">
            <a:xfrm flipH="1">
              <a:off x="4320" y="2572"/>
              <a:ext cx="1" cy="28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0602" name="Rectangle 22"/>
          <p:cNvSpPr>
            <a:spLocks noChangeArrowheads="1"/>
          </p:cNvSpPr>
          <p:nvPr/>
        </p:nvSpPr>
        <p:spPr bwMode="auto">
          <a:xfrm>
            <a:off x="5259388" y="5092700"/>
            <a:ext cx="3197225" cy="4492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Target-code Generator</a:t>
            </a:r>
          </a:p>
        </p:txBody>
      </p:sp>
      <p:sp>
        <p:nvSpPr>
          <p:cNvPr id="110603" name="Oval 23"/>
          <p:cNvSpPr>
            <a:spLocks noChangeArrowheads="1"/>
          </p:cNvSpPr>
          <p:nvPr/>
        </p:nvSpPr>
        <p:spPr bwMode="auto">
          <a:xfrm>
            <a:off x="4914900" y="5867400"/>
            <a:ext cx="38862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Optimized Target machine code</a:t>
            </a:r>
          </a:p>
        </p:txBody>
      </p:sp>
      <p:cxnSp>
        <p:nvCxnSpPr>
          <p:cNvPr id="110604" name="AutoShape 24"/>
          <p:cNvCxnSpPr>
            <a:cxnSpLocks noChangeShapeType="1"/>
            <a:endCxn id="110602" idx="0"/>
          </p:cNvCxnSpPr>
          <p:nvPr/>
        </p:nvCxnSpPr>
        <p:spPr bwMode="auto">
          <a:xfrm>
            <a:off x="6858000" y="4648200"/>
            <a:ext cx="0" cy="4445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5" name="AutoShape 25"/>
          <p:cNvCxnSpPr>
            <a:cxnSpLocks noChangeShapeType="1"/>
            <a:stCxn id="110602" idx="2"/>
            <a:endCxn id="110603" idx="0"/>
          </p:cNvCxnSpPr>
          <p:nvPr/>
        </p:nvCxnSpPr>
        <p:spPr bwMode="auto">
          <a:xfrm>
            <a:off x="6858000" y="5541963"/>
            <a:ext cx="0" cy="3254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06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5181600" cy="4343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improves the target code generated by the code generator: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Address modes</a:t>
            </a:r>
            <a:r>
              <a:rPr lang="en-US" altLang="zh-CN" smtClean="0">
                <a:ea typeface="宋体" panose="02010600030101010101" pitchFamily="2" charset="-122"/>
              </a:rPr>
              <a:t> choosing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Instructions replacing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As well as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redundant eliminating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Ex.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MULT  	id2,id3,temp1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ADD	temp1,#1,id1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110607" name="Rectangle 28"/>
          <p:cNvSpPr>
            <a:spLocks noChangeArrowheads="1"/>
          </p:cNvSpPr>
          <p:nvPr/>
        </p:nvSpPr>
        <p:spPr bwMode="auto">
          <a:xfrm>
            <a:off x="5181600" y="1079500"/>
            <a:ext cx="3197225" cy="449263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COMPILER FRONT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Phase 6: Code Generator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Generate Relocatable Machine Dependent Code</a:t>
            </a:r>
          </a:p>
          <a:p>
            <a:pPr eaLnBrk="1" hangingPunct="1"/>
            <a:r>
              <a:rPr lang="en-US" altLang="en-US" sz="2400" smtClean="0"/>
              <a:t>This phase generates the target code consisting of assembly code.</a:t>
            </a:r>
          </a:p>
          <a:p>
            <a:pPr lvl="1" eaLnBrk="1" hangingPunct="1"/>
            <a:r>
              <a:rPr lang="en-US" altLang="en-US" sz="1800" smtClean="0"/>
              <a:t>Memory locations are selected for each variable</a:t>
            </a:r>
          </a:p>
          <a:p>
            <a:pPr lvl="1" eaLnBrk="1" hangingPunct="1"/>
            <a:r>
              <a:rPr lang="en-US" altLang="en-US" sz="1800" smtClean="0"/>
              <a:t>Instructions are translated into a sequence of assembly instructions</a:t>
            </a:r>
          </a:p>
          <a:p>
            <a:pPr lvl="1" eaLnBrk="1" hangingPunct="1"/>
            <a:r>
              <a:rPr lang="en-US" altLang="en-US" sz="1800" smtClean="0"/>
              <a:t>Variables and intermediate results are assigned to memory registers.</a:t>
            </a:r>
          </a:p>
          <a:p>
            <a:pPr lvl="1" eaLnBrk="1" hangingPunct="1"/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Ex. 	( assume that we have an architecture with instructions whose at least one of its operands is a machine register)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/>
              <a:t>MOVF id3, R2 	The F stands for floating-point instruction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/>
              <a:t>MULF #60.0, R2 	The # means that 60.0 is a constant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/>
              <a:t>MOVF id2, R1 	The first and second operand of each instruction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/>
              <a:t>ADDF R2, R1 	Specify a source and a destination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/>
              <a:t>MOVF R1, id1</a:t>
            </a:r>
          </a:p>
        </p:txBody>
      </p:sp>
      <p:sp>
        <p:nvSpPr>
          <p:cNvPr id="112647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8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Supporting Phases / Activities   for Analysis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Symbol Table Creation / Maintenance</a:t>
            </a:r>
            <a:endParaRPr lang="en-US" altLang="en-US" sz="2000" smtClean="0">
              <a:solidFill>
                <a:srgbClr val="0066FF"/>
              </a:solidFill>
            </a:endParaRPr>
          </a:p>
          <a:p>
            <a:pPr lvl="1" eaLnBrk="1" hangingPunct="1"/>
            <a:r>
              <a:rPr lang="en-US" altLang="en-US" sz="2400" smtClean="0"/>
              <a:t>Contains Info (storage, type, scope, args) on Each “Meaningful” Token, Typically Identifiers</a:t>
            </a:r>
          </a:p>
          <a:p>
            <a:pPr lvl="1" eaLnBrk="1" hangingPunct="1"/>
            <a:r>
              <a:rPr lang="en-US" altLang="en-US" sz="2400" smtClean="0"/>
              <a:t>Data Structure Created / Initialized During Lexical Analysis</a:t>
            </a:r>
          </a:p>
          <a:p>
            <a:pPr lvl="1" eaLnBrk="1" hangingPunct="1"/>
            <a:r>
              <a:rPr lang="en-US" altLang="en-US" sz="2400" smtClean="0"/>
              <a:t>Utilized / Updated During Later Analysis &amp; Synthesis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Error Handling</a:t>
            </a:r>
          </a:p>
          <a:p>
            <a:pPr lvl="1" eaLnBrk="1" hangingPunct="1"/>
            <a:r>
              <a:rPr lang="en-US" altLang="en-US" sz="2300" smtClean="0"/>
              <a:t>Detection of Different Errors Which Correspond to All Phases</a:t>
            </a:r>
          </a:p>
          <a:p>
            <a:pPr lvl="1" eaLnBrk="1" hangingPunct="1"/>
            <a:r>
              <a:rPr lang="en-US" altLang="en-US" sz="2300" smtClean="0"/>
              <a:t>What Kinds of Errors Are Found During the Analysis Phase?</a:t>
            </a:r>
          </a:p>
          <a:p>
            <a:pPr lvl="1" eaLnBrk="1" hangingPunct="1"/>
            <a:r>
              <a:rPr lang="en-US" altLang="en-US" sz="2300" smtClean="0"/>
              <a:t>What Happens When an Error Is Found?</a:t>
            </a:r>
          </a:p>
        </p:txBody>
      </p:sp>
      <p:sp>
        <p:nvSpPr>
          <p:cNvPr id="114694" name="Line 4"/>
          <p:cNvSpPr>
            <a:spLocks noChangeShapeType="1"/>
          </p:cNvSpPr>
          <p:nvPr/>
        </p:nvSpPr>
        <p:spPr bwMode="auto">
          <a:xfrm>
            <a:off x="457200" y="14478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Reviewing the Entire Process</a:t>
            </a:r>
          </a:p>
        </p:txBody>
      </p:sp>
      <p:sp>
        <p:nvSpPr>
          <p:cNvPr id="116742" name="Rectangle 3"/>
          <p:cNvSpPr>
            <a:spLocks noChangeArrowheads="1"/>
          </p:cNvSpPr>
          <p:nvPr/>
        </p:nvSpPr>
        <p:spPr bwMode="auto">
          <a:xfrm>
            <a:off x="7543800" y="3657600"/>
            <a:ext cx="533400" cy="2819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6743" name="Text Box 4"/>
          <p:cNvSpPr txBox="1">
            <a:spLocks noChangeArrowheads="1"/>
          </p:cNvSpPr>
          <p:nvPr/>
        </p:nvSpPr>
        <p:spPr bwMode="auto">
          <a:xfrm>
            <a:off x="7696200" y="4343400"/>
            <a:ext cx="304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A50021"/>
                </a:solidFill>
                <a:latin typeface="Times New Roman" panose="02020603050405020304" pitchFamily="18" charset="0"/>
              </a:rPr>
              <a:t>Errors</a:t>
            </a:r>
            <a:endParaRPr lang="en-US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4" name="Text Box 5"/>
          <p:cNvSpPr txBox="1">
            <a:spLocks noChangeArrowheads="1"/>
          </p:cNvSpPr>
          <p:nvPr/>
        </p:nvSpPr>
        <p:spPr bwMode="auto">
          <a:xfrm>
            <a:off x="3276600" y="1104900"/>
            <a:ext cx="350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position   :=   initial  +  rate * 60</a:t>
            </a:r>
          </a:p>
        </p:txBody>
      </p:sp>
      <p:grpSp>
        <p:nvGrpSpPr>
          <p:cNvPr id="116745" name="Group 6"/>
          <p:cNvGrpSpPr>
            <a:grpSpLocks/>
          </p:cNvGrpSpPr>
          <p:nvPr/>
        </p:nvGrpSpPr>
        <p:grpSpPr bwMode="auto">
          <a:xfrm>
            <a:off x="3124200" y="1562100"/>
            <a:ext cx="4038600" cy="336550"/>
            <a:chOff x="912" y="528"/>
            <a:chExt cx="2544" cy="212"/>
          </a:xfrm>
        </p:grpSpPr>
        <p:sp>
          <p:nvSpPr>
            <p:cNvPr id="116800" name="Rectangle 7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801" name="Text Box 8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lexical analyzer</a:t>
              </a:r>
            </a:p>
          </p:txBody>
        </p:sp>
      </p:grpSp>
      <p:grpSp>
        <p:nvGrpSpPr>
          <p:cNvPr id="116746" name="Group 9"/>
          <p:cNvGrpSpPr>
            <a:grpSpLocks/>
          </p:cNvGrpSpPr>
          <p:nvPr/>
        </p:nvGrpSpPr>
        <p:grpSpPr bwMode="auto">
          <a:xfrm>
            <a:off x="3200400" y="2247900"/>
            <a:ext cx="4038600" cy="336550"/>
            <a:chOff x="912" y="528"/>
            <a:chExt cx="2544" cy="212"/>
          </a:xfrm>
        </p:grpSpPr>
        <p:sp>
          <p:nvSpPr>
            <p:cNvPr id="116798" name="Rectangle 10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799" name="Text Box 11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syntax analyzer</a:t>
              </a:r>
            </a:p>
          </p:txBody>
        </p:sp>
      </p:grpSp>
      <p:grpSp>
        <p:nvGrpSpPr>
          <p:cNvPr id="116747" name="Group 12"/>
          <p:cNvGrpSpPr>
            <a:grpSpLocks/>
          </p:cNvGrpSpPr>
          <p:nvPr/>
        </p:nvGrpSpPr>
        <p:grpSpPr bwMode="auto">
          <a:xfrm>
            <a:off x="3200400" y="3771900"/>
            <a:ext cx="4038600" cy="336550"/>
            <a:chOff x="912" y="528"/>
            <a:chExt cx="2544" cy="212"/>
          </a:xfrm>
        </p:grpSpPr>
        <p:sp>
          <p:nvSpPr>
            <p:cNvPr id="116796" name="Rectangle 13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797" name="Text Box 14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semantic analyzer</a:t>
              </a:r>
            </a:p>
          </p:txBody>
        </p:sp>
      </p:grpSp>
      <p:grpSp>
        <p:nvGrpSpPr>
          <p:cNvPr id="116748" name="Group 15"/>
          <p:cNvGrpSpPr>
            <a:grpSpLocks/>
          </p:cNvGrpSpPr>
          <p:nvPr/>
        </p:nvGrpSpPr>
        <p:grpSpPr bwMode="auto">
          <a:xfrm>
            <a:off x="3200400" y="5676900"/>
            <a:ext cx="4038600" cy="336550"/>
            <a:chOff x="912" y="528"/>
            <a:chExt cx="2544" cy="212"/>
          </a:xfrm>
        </p:grpSpPr>
        <p:sp>
          <p:nvSpPr>
            <p:cNvPr id="116794" name="Rectangle 16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795" name="Text Box 17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intermediate code generator</a:t>
              </a:r>
            </a:p>
          </p:txBody>
        </p:sp>
      </p:grpSp>
      <p:sp>
        <p:nvSpPr>
          <p:cNvPr id="116749" name="Text Box 18"/>
          <p:cNvSpPr txBox="1">
            <a:spLocks noChangeArrowheads="1"/>
          </p:cNvSpPr>
          <p:nvPr/>
        </p:nvSpPr>
        <p:spPr bwMode="auto">
          <a:xfrm>
            <a:off x="3429000" y="1866900"/>
            <a:ext cx="350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id1  :=   id2  +  id3 * 60</a:t>
            </a:r>
          </a:p>
        </p:txBody>
      </p:sp>
      <p:grpSp>
        <p:nvGrpSpPr>
          <p:cNvPr id="116750" name="Group 19"/>
          <p:cNvGrpSpPr>
            <a:grpSpLocks/>
          </p:cNvGrpSpPr>
          <p:nvPr/>
        </p:nvGrpSpPr>
        <p:grpSpPr bwMode="auto">
          <a:xfrm>
            <a:off x="3276600" y="2552700"/>
            <a:ext cx="3429000" cy="1281113"/>
            <a:chOff x="1344" y="1392"/>
            <a:chExt cx="2160" cy="807"/>
          </a:xfrm>
        </p:grpSpPr>
        <p:sp>
          <p:nvSpPr>
            <p:cNvPr id="116780" name="Text Box 20"/>
            <p:cNvSpPr txBox="1">
              <a:spLocks noChangeArrowheads="1"/>
            </p:cNvSpPr>
            <p:nvPr/>
          </p:nvSpPr>
          <p:spPr bwMode="auto">
            <a:xfrm>
              <a:off x="1872" y="139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:=</a:t>
              </a:r>
            </a:p>
          </p:txBody>
        </p:sp>
        <p:sp>
          <p:nvSpPr>
            <p:cNvPr id="116781" name="Text Box 21"/>
            <p:cNvSpPr txBox="1">
              <a:spLocks noChangeArrowheads="1"/>
            </p:cNvSpPr>
            <p:nvPr/>
          </p:nvSpPr>
          <p:spPr bwMode="auto">
            <a:xfrm>
              <a:off x="1344" y="1632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id1</a:t>
              </a:r>
            </a:p>
          </p:txBody>
        </p:sp>
        <p:sp>
          <p:nvSpPr>
            <p:cNvPr id="116782" name="Text Box 22"/>
            <p:cNvSpPr txBox="1">
              <a:spLocks noChangeArrowheads="1"/>
            </p:cNvSpPr>
            <p:nvPr/>
          </p:nvSpPr>
          <p:spPr bwMode="auto">
            <a:xfrm>
              <a:off x="1920" y="1776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id2</a:t>
              </a:r>
            </a:p>
          </p:txBody>
        </p:sp>
        <p:sp>
          <p:nvSpPr>
            <p:cNvPr id="116783" name="Text Box 23"/>
            <p:cNvSpPr txBox="1">
              <a:spLocks noChangeArrowheads="1"/>
            </p:cNvSpPr>
            <p:nvPr/>
          </p:nvSpPr>
          <p:spPr bwMode="auto">
            <a:xfrm>
              <a:off x="2352" y="1968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id3</a:t>
              </a:r>
            </a:p>
          </p:txBody>
        </p:sp>
        <p:sp>
          <p:nvSpPr>
            <p:cNvPr id="116784" name="Text Box 24"/>
            <p:cNvSpPr txBox="1">
              <a:spLocks noChangeArrowheads="1"/>
            </p:cNvSpPr>
            <p:nvPr/>
          </p:nvSpPr>
          <p:spPr bwMode="auto">
            <a:xfrm>
              <a:off x="2304" y="158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6785" name="Text Box 25"/>
            <p:cNvSpPr txBox="1">
              <a:spLocks noChangeArrowheads="1"/>
            </p:cNvSpPr>
            <p:nvPr/>
          </p:nvSpPr>
          <p:spPr bwMode="auto">
            <a:xfrm>
              <a:off x="2736" y="177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6786" name="Text Box 26"/>
            <p:cNvSpPr txBox="1">
              <a:spLocks noChangeArrowheads="1"/>
            </p:cNvSpPr>
            <p:nvPr/>
          </p:nvSpPr>
          <p:spPr bwMode="auto">
            <a:xfrm>
              <a:off x="3120" y="196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16787" name="Line 27"/>
            <p:cNvSpPr>
              <a:spLocks noChangeShapeType="1"/>
            </p:cNvSpPr>
            <p:nvPr/>
          </p:nvSpPr>
          <p:spPr bwMode="auto">
            <a:xfrm>
              <a:off x="2352" y="177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8" name="Line 28"/>
            <p:cNvSpPr>
              <a:spLocks noChangeShapeType="1"/>
            </p:cNvSpPr>
            <p:nvPr/>
          </p:nvSpPr>
          <p:spPr bwMode="auto">
            <a:xfrm flipH="1">
              <a:off x="1728" y="158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9" name="Line 29"/>
            <p:cNvSpPr>
              <a:spLocks noChangeShapeType="1"/>
            </p:cNvSpPr>
            <p:nvPr/>
          </p:nvSpPr>
          <p:spPr bwMode="auto">
            <a:xfrm>
              <a:off x="2112" y="158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0" name="Line 30"/>
            <p:cNvSpPr>
              <a:spLocks noChangeShapeType="1"/>
            </p:cNvSpPr>
            <p:nvPr/>
          </p:nvSpPr>
          <p:spPr bwMode="auto">
            <a:xfrm>
              <a:off x="2544" y="172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1" name="Line 31"/>
            <p:cNvSpPr>
              <a:spLocks noChangeShapeType="1"/>
            </p:cNvSpPr>
            <p:nvPr/>
          </p:nvSpPr>
          <p:spPr bwMode="auto">
            <a:xfrm>
              <a:off x="3024" y="192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2" name="Line 32"/>
            <p:cNvSpPr>
              <a:spLocks noChangeShapeType="1"/>
            </p:cNvSpPr>
            <p:nvPr/>
          </p:nvSpPr>
          <p:spPr bwMode="auto">
            <a:xfrm flipH="1">
              <a:off x="278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3" name="Line 33"/>
            <p:cNvSpPr>
              <a:spLocks noChangeShapeType="1"/>
            </p:cNvSpPr>
            <p:nvPr/>
          </p:nvSpPr>
          <p:spPr bwMode="auto">
            <a:xfrm flipH="1">
              <a:off x="230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51" name="Group 34"/>
          <p:cNvGrpSpPr>
            <a:grpSpLocks/>
          </p:cNvGrpSpPr>
          <p:nvPr/>
        </p:nvGrpSpPr>
        <p:grpSpPr bwMode="auto">
          <a:xfrm>
            <a:off x="3352800" y="4076700"/>
            <a:ext cx="4038600" cy="1662113"/>
            <a:chOff x="1056" y="2304"/>
            <a:chExt cx="2544" cy="1047"/>
          </a:xfrm>
        </p:grpSpPr>
        <p:sp>
          <p:nvSpPr>
            <p:cNvPr id="116764" name="Text Box 35"/>
            <p:cNvSpPr txBox="1">
              <a:spLocks noChangeArrowheads="1"/>
            </p:cNvSpPr>
            <p:nvPr/>
          </p:nvSpPr>
          <p:spPr bwMode="auto">
            <a:xfrm>
              <a:off x="1584" y="23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:=</a:t>
              </a:r>
            </a:p>
          </p:txBody>
        </p:sp>
        <p:sp>
          <p:nvSpPr>
            <p:cNvPr id="116765" name="Text Box 36"/>
            <p:cNvSpPr txBox="1">
              <a:spLocks noChangeArrowheads="1"/>
            </p:cNvSpPr>
            <p:nvPr/>
          </p:nvSpPr>
          <p:spPr bwMode="auto">
            <a:xfrm>
              <a:off x="1056" y="2544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id1</a:t>
              </a:r>
            </a:p>
          </p:txBody>
        </p:sp>
        <p:sp>
          <p:nvSpPr>
            <p:cNvPr id="116766" name="Text Box 37"/>
            <p:cNvSpPr txBox="1">
              <a:spLocks noChangeArrowheads="1"/>
            </p:cNvSpPr>
            <p:nvPr/>
          </p:nvSpPr>
          <p:spPr bwMode="auto">
            <a:xfrm>
              <a:off x="1632" y="2688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id2l</a:t>
              </a:r>
            </a:p>
          </p:txBody>
        </p:sp>
        <p:sp>
          <p:nvSpPr>
            <p:cNvPr id="116767" name="Text Box 38"/>
            <p:cNvSpPr txBox="1">
              <a:spLocks noChangeArrowheads="1"/>
            </p:cNvSpPr>
            <p:nvPr/>
          </p:nvSpPr>
          <p:spPr bwMode="auto">
            <a:xfrm>
              <a:off x="2064" y="2880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id3</a:t>
              </a:r>
            </a:p>
          </p:txBody>
        </p:sp>
        <p:sp>
          <p:nvSpPr>
            <p:cNvPr id="116768" name="Text Box 39"/>
            <p:cNvSpPr txBox="1">
              <a:spLocks noChangeArrowheads="1"/>
            </p:cNvSpPr>
            <p:nvPr/>
          </p:nvSpPr>
          <p:spPr bwMode="auto">
            <a:xfrm>
              <a:off x="2016" y="249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6769" name="Text Box 40"/>
            <p:cNvSpPr txBox="1">
              <a:spLocks noChangeArrowheads="1"/>
            </p:cNvSpPr>
            <p:nvPr/>
          </p:nvSpPr>
          <p:spPr bwMode="auto">
            <a:xfrm>
              <a:off x="2448" y="268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6770" name="Text Box 41"/>
            <p:cNvSpPr txBox="1">
              <a:spLocks noChangeArrowheads="1"/>
            </p:cNvSpPr>
            <p:nvPr/>
          </p:nvSpPr>
          <p:spPr bwMode="auto">
            <a:xfrm>
              <a:off x="2832" y="2880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inttoreal</a:t>
              </a:r>
            </a:p>
          </p:txBody>
        </p:sp>
        <p:sp>
          <p:nvSpPr>
            <p:cNvPr id="116771" name="Line 42"/>
            <p:cNvSpPr>
              <a:spLocks noChangeShapeType="1"/>
            </p:cNvSpPr>
            <p:nvPr/>
          </p:nvSpPr>
          <p:spPr bwMode="auto">
            <a:xfrm>
              <a:off x="2064" y="2689"/>
              <a:ext cx="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2" name="Line 43"/>
            <p:cNvSpPr>
              <a:spLocks noChangeShapeType="1"/>
            </p:cNvSpPr>
            <p:nvPr/>
          </p:nvSpPr>
          <p:spPr bwMode="auto">
            <a:xfrm flipH="1">
              <a:off x="1440" y="2496"/>
              <a:ext cx="16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3" name="Line 44"/>
            <p:cNvSpPr>
              <a:spLocks noChangeShapeType="1"/>
            </p:cNvSpPr>
            <p:nvPr/>
          </p:nvSpPr>
          <p:spPr bwMode="auto">
            <a:xfrm>
              <a:off x="1824" y="2496"/>
              <a:ext cx="3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4" name="Line 45"/>
            <p:cNvSpPr>
              <a:spLocks noChangeShapeType="1"/>
            </p:cNvSpPr>
            <p:nvPr/>
          </p:nvSpPr>
          <p:spPr bwMode="auto">
            <a:xfrm>
              <a:off x="2256" y="2640"/>
              <a:ext cx="3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5" name="Line 46"/>
            <p:cNvSpPr>
              <a:spLocks noChangeShapeType="1"/>
            </p:cNvSpPr>
            <p:nvPr/>
          </p:nvSpPr>
          <p:spPr bwMode="auto">
            <a:xfrm>
              <a:off x="2736" y="2832"/>
              <a:ext cx="27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6" name="Line 47"/>
            <p:cNvSpPr>
              <a:spLocks noChangeShapeType="1"/>
            </p:cNvSpPr>
            <p:nvPr/>
          </p:nvSpPr>
          <p:spPr bwMode="auto">
            <a:xfrm flipH="1">
              <a:off x="2496" y="2832"/>
              <a:ext cx="1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7" name="Line 48"/>
            <p:cNvSpPr>
              <a:spLocks noChangeShapeType="1"/>
            </p:cNvSpPr>
            <p:nvPr/>
          </p:nvSpPr>
          <p:spPr bwMode="auto">
            <a:xfrm flipH="1">
              <a:off x="2016" y="2640"/>
              <a:ext cx="1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8" name="Text Box 49"/>
            <p:cNvSpPr txBox="1">
              <a:spLocks noChangeArrowheads="1"/>
            </p:cNvSpPr>
            <p:nvPr/>
          </p:nvSpPr>
          <p:spPr bwMode="auto">
            <a:xfrm>
              <a:off x="2976" y="312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16779" name="Line 50"/>
            <p:cNvSpPr>
              <a:spLocks noChangeShapeType="1"/>
            </p:cNvSpPr>
            <p:nvPr/>
          </p:nvSpPr>
          <p:spPr bwMode="auto">
            <a:xfrm>
              <a:off x="3216" y="312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52" name="Rectangle 51"/>
          <p:cNvSpPr>
            <a:spLocks noChangeArrowheads="1"/>
          </p:cNvSpPr>
          <p:nvPr/>
        </p:nvSpPr>
        <p:spPr bwMode="auto">
          <a:xfrm>
            <a:off x="1676400" y="4191000"/>
            <a:ext cx="1447800" cy="2209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6753" name="Text Box 52"/>
          <p:cNvSpPr txBox="1">
            <a:spLocks noChangeArrowheads="1"/>
          </p:cNvSpPr>
          <p:nvPr/>
        </p:nvSpPr>
        <p:spPr bwMode="auto">
          <a:xfrm>
            <a:off x="1828800" y="4343400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Symbol Table</a:t>
            </a:r>
          </a:p>
        </p:txBody>
      </p:sp>
      <p:sp>
        <p:nvSpPr>
          <p:cNvPr id="116754" name="Text Box 53"/>
          <p:cNvSpPr txBox="1">
            <a:spLocks noChangeArrowheads="1"/>
          </p:cNvSpPr>
          <p:nvPr/>
        </p:nvSpPr>
        <p:spPr bwMode="auto">
          <a:xfrm>
            <a:off x="1676400" y="5105400"/>
            <a:ext cx="1447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position ....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initial ….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rate….</a:t>
            </a:r>
          </a:p>
        </p:txBody>
      </p:sp>
      <p:cxnSp>
        <p:nvCxnSpPr>
          <p:cNvPr id="116755" name="AutoShape 54"/>
          <p:cNvCxnSpPr>
            <a:cxnSpLocks noChangeShapeType="1"/>
            <a:stCxn id="116800" idx="1"/>
            <a:endCxn id="116752" idx="0"/>
          </p:cNvCxnSpPr>
          <p:nvPr/>
        </p:nvCxnSpPr>
        <p:spPr bwMode="auto">
          <a:xfrm rot="10800000" flipV="1">
            <a:off x="2400300" y="1714500"/>
            <a:ext cx="7239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56" name="Line 55"/>
          <p:cNvSpPr>
            <a:spLocks noChangeShapeType="1"/>
          </p:cNvSpPr>
          <p:nvPr/>
        </p:nvSpPr>
        <p:spPr bwMode="auto">
          <a:xfrm flipH="1">
            <a:off x="2590800" y="2438400"/>
            <a:ext cx="609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Line 56"/>
          <p:cNvSpPr>
            <a:spLocks noChangeShapeType="1"/>
          </p:cNvSpPr>
          <p:nvPr/>
        </p:nvSpPr>
        <p:spPr bwMode="auto">
          <a:xfrm flipH="1">
            <a:off x="2819400" y="3962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6758" name="AutoShape 57"/>
          <p:cNvCxnSpPr>
            <a:cxnSpLocks noChangeShapeType="1"/>
            <a:stCxn id="116794" idx="1"/>
            <a:endCxn id="116752" idx="3"/>
          </p:cNvCxnSpPr>
          <p:nvPr/>
        </p:nvCxnSpPr>
        <p:spPr bwMode="auto">
          <a:xfrm rot="10800000">
            <a:off x="3124200" y="5295900"/>
            <a:ext cx="762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59" name="Line 58"/>
          <p:cNvSpPr>
            <a:spLocks noChangeShapeType="1"/>
          </p:cNvSpPr>
          <p:nvPr/>
        </p:nvSpPr>
        <p:spPr bwMode="auto">
          <a:xfrm flipV="1">
            <a:off x="7239000" y="5715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Line 59"/>
          <p:cNvSpPr>
            <a:spLocks noChangeShapeType="1"/>
          </p:cNvSpPr>
          <p:nvPr/>
        </p:nvSpPr>
        <p:spPr bwMode="auto">
          <a:xfrm>
            <a:off x="72390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Line 60"/>
          <p:cNvSpPr>
            <a:spLocks noChangeShapeType="1"/>
          </p:cNvSpPr>
          <p:nvPr/>
        </p:nvSpPr>
        <p:spPr bwMode="auto">
          <a:xfrm>
            <a:off x="7239000" y="2362200"/>
            <a:ext cx="457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6762" name="AutoShape 61"/>
          <p:cNvCxnSpPr>
            <a:cxnSpLocks noChangeShapeType="1"/>
            <a:stCxn id="116800" idx="3"/>
            <a:endCxn id="116742" idx="0"/>
          </p:cNvCxnSpPr>
          <p:nvPr/>
        </p:nvCxnSpPr>
        <p:spPr bwMode="auto">
          <a:xfrm>
            <a:off x="7162800" y="1714500"/>
            <a:ext cx="647700" cy="1943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63" name="Line 62"/>
          <p:cNvSpPr>
            <a:spLocks noChangeShapeType="1"/>
          </p:cNvSpPr>
          <p:nvPr/>
        </p:nvSpPr>
        <p:spPr bwMode="auto">
          <a:xfrm>
            <a:off x="457200" y="10668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Reviewing the Entire Process </a:t>
            </a:r>
            <a:r>
              <a:rPr lang="en-US" altLang="en-US" sz="2400" smtClean="0"/>
              <a:t>(cont’d)</a:t>
            </a:r>
          </a:p>
        </p:txBody>
      </p:sp>
      <p:sp>
        <p:nvSpPr>
          <p:cNvPr id="118789" name="Rectangle 3"/>
          <p:cNvSpPr>
            <a:spLocks noChangeArrowheads="1"/>
          </p:cNvSpPr>
          <p:nvPr/>
        </p:nvSpPr>
        <p:spPr bwMode="auto">
          <a:xfrm>
            <a:off x="7162800" y="1143000"/>
            <a:ext cx="5334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8790" name="Text Box 4"/>
          <p:cNvSpPr txBox="1">
            <a:spLocks noChangeArrowheads="1"/>
          </p:cNvSpPr>
          <p:nvPr/>
        </p:nvSpPr>
        <p:spPr bwMode="auto">
          <a:xfrm>
            <a:off x="7315200" y="1600200"/>
            <a:ext cx="304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Errors</a:t>
            </a:r>
            <a:endParaRPr lang="en-US" altLang="en-US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8791" name="Group 5"/>
          <p:cNvGrpSpPr>
            <a:grpSpLocks/>
          </p:cNvGrpSpPr>
          <p:nvPr/>
        </p:nvGrpSpPr>
        <p:grpSpPr bwMode="auto">
          <a:xfrm>
            <a:off x="2819400" y="2552700"/>
            <a:ext cx="4038600" cy="336550"/>
            <a:chOff x="912" y="528"/>
            <a:chExt cx="2544" cy="212"/>
          </a:xfrm>
        </p:grpSpPr>
        <p:sp>
          <p:nvSpPr>
            <p:cNvPr id="118812" name="Rectangle 6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813" name="Text Box 7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intermediate code generator</a:t>
              </a:r>
            </a:p>
          </p:txBody>
        </p:sp>
      </p:grpSp>
      <p:grpSp>
        <p:nvGrpSpPr>
          <p:cNvPr id="118792" name="Group 8"/>
          <p:cNvGrpSpPr>
            <a:grpSpLocks/>
          </p:cNvGrpSpPr>
          <p:nvPr/>
        </p:nvGrpSpPr>
        <p:grpSpPr bwMode="auto">
          <a:xfrm>
            <a:off x="2819400" y="4076700"/>
            <a:ext cx="4038600" cy="336550"/>
            <a:chOff x="912" y="528"/>
            <a:chExt cx="2544" cy="212"/>
          </a:xfrm>
        </p:grpSpPr>
        <p:sp>
          <p:nvSpPr>
            <p:cNvPr id="118810" name="Rectangle 9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811" name="Text Box 10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code optimizer</a:t>
              </a:r>
            </a:p>
          </p:txBody>
        </p:sp>
      </p:grpSp>
      <p:grpSp>
        <p:nvGrpSpPr>
          <p:cNvPr id="118793" name="Group 11"/>
          <p:cNvGrpSpPr>
            <a:grpSpLocks/>
          </p:cNvGrpSpPr>
          <p:nvPr/>
        </p:nvGrpSpPr>
        <p:grpSpPr bwMode="auto">
          <a:xfrm>
            <a:off x="2819400" y="4991100"/>
            <a:ext cx="4038600" cy="336550"/>
            <a:chOff x="912" y="528"/>
            <a:chExt cx="2544" cy="212"/>
          </a:xfrm>
        </p:grpSpPr>
        <p:sp>
          <p:nvSpPr>
            <p:cNvPr id="118808" name="Rectangle 12"/>
            <p:cNvSpPr>
              <a:spLocks noChangeArrowheads="1"/>
            </p:cNvSpPr>
            <p:nvPr/>
          </p:nvSpPr>
          <p:spPr bwMode="auto">
            <a:xfrm>
              <a:off x="912" y="528"/>
              <a:ext cx="254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809" name="Text Box 13"/>
            <p:cNvSpPr txBox="1">
              <a:spLocks noChangeArrowheads="1"/>
            </p:cNvSpPr>
            <p:nvPr/>
          </p:nvSpPr>
          <p:spPr bwMode="auto">
            <a:xfrm>
              <a:off x="1008" y="528"/>
              <a:ext cx="2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final code generator</a:t>
              </a:r>
            </a:p>
          </p:txBody>
        </p:sp>
      </p:grpSp>
      <p:sp>
        <p:nvSpPr>
          <p:cNvPr id="118794" name="Text Box 14"/>
          <p:cNvSpPr txBox="1">
            <a:spLocks noChangeArrowheads="1"/>
          </p:cNvSpPr>
          <p:nvPr/>
        </p:nvSpPr>
        <p:spPr bwMode="auto">
          <a:xfrm>
            <a:off x="3352800" y="2857500"/>
            <a:ext cx="33528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temp1 := inttoreal(60)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temp2 := id3 * temp1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temp3 := id2 + temp2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id1 := temp3</a:t>
            </a:r>
          </a:p>
        </p:txBody>
      </p:sp>
      <p:sp>
        <p:nvSpPr>
          <p:cNvPr id="118795" name="Text Box 15"/>
          <p:cNvSpPr txBox="1">
            <a:spLocks noChangeArrowheads="1"/>
          </p:cNvSpPr>
          <p:nvPr/>
        </p:nvSpPr>
        <p:spPr bwMode="auto">
          <a:xfrm>
            <a:off x="3352800" y="4381500"/>
            <a:ext cx="33528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temp1 := id3 * 60.0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id1 := id2 + temp1</a:t>
            </a:r>
          </a:p>
        </p:txBody>
      </p:sp>
      <p:sp>
        <p:nvSpPr>
          <p:cNvPr id="118796" name="Text Box 16"/>
          <p:cNvSpPr txBox="1">
            <a:spLocks noChangeArrowheads="1"/>
          </p:cNvSpPr>
          <p:nvPr/>
        </p:nvSpPr>
        <p:spPr bwMode="auto">
          <a:xfrm>
            <a:off x="3581400" y="5257800"/>
            <a:ext cx="2133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MOVF id3, R2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MULF #60.0, R2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MOVF id2, R1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ADDF R2, R1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MOVF R1, id1</a:t>
            </a:r>
          </a:p>
        </p:txBody>
      </p:sp>
      <p:sp>
        <p:nvSpPr>
          <p:cNvPr id="118797" name="Rectangle 17"/>
          <p:cNvSpPr>
            <a:spLocks noChangeArrowheads="1"/>
          </p:cNvSpPr>
          <p:nvPr/>
        </p:nvSpPr>
        <p:spPr bwMode="auto">
          <a:xfrm>
            <a:off x="1295400" y="1219200"/>
            <a:ext cx="14478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8798" name="Text Box 18"/>
          <p:cNvSpPr txBox="1">
            <a:spLocks noChangeArrowheads="1"/>
          </p:cNvSpPr>
          <p:nvPr/>
        </p:nvSpPr>
        <p:spPr bwMode="auto">
          <a:xfrm>
            <a:off x="1295400" y="1981200"/>
            <a:ext cx="1447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position ....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initial ….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rate….</a:t>
            </a:r>
          </a:p>
        </p:txBody>
      </p:sp>
      <p:cxnSp>
        <p:nvCxnSpPr>
          <p:cNvPr id="118799" name="AutoShape 19"/>
          <p:cNvCxnSpPr>
            <a:cxnSpLocks noChangeShapeType="1"/>
            <a:stCxn id="118812" idx="1"/>
            <a:endCxn id="118797" idx="3"/>
          </p:cNvCxnSpPr>
          <p:nvPr/>
        </p:nvCxnSpPr>
        <p:spPr bwMode="auto">
          <a:xfrm rot="10800000">
            <a:off x="2743200" y="2247900"/>
            <a:ext cx="762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800" name="Line 20"/>
          <p:cNvSpPr>
            <a:spLocks noChangeShapeType="1"/>
          </p:cNvSpPr>
          <p:nvPr/>
        </p:nvSpPr>
        <p:spPr bwMode="auto">
          <a:xfrm flipH="1" flipV="1">
            <a:off x="2286000" y="32766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1" name="Line 21"/>
          <p:cNvSpPr>
            <a:spLocks noChangeShapeType="1"/>
          </p:cNvSpPr>
          <p:nvPr/>
        </p:nvSpPr>
        <p:spPr bwMode="auto">
          <a:xfrm flipH="1" flipV="1">
            <a:off x="1905000" y="3276600"/>
            <a:ext cx="914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8802" name="AutoShape 22"/>
          <p:cNvCxnSpPr>
            <a:cxnSpLocks noChangeShapeType="1"/>
            <a:stCxn id="118808" idx="3"/>
            <a:endCxn id="118789" idx="2"/>
          </p:cNvCxnSpPr>
          <p:nvPr/>
        </p:nvCxnSpPr>
        <p:spPr bwMode="auto">
          <a:xfrm flipV="1">
            <a:off x="6858000" y="3733800"/>
            <a:ext cx="571500" cy="1409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803" name="Line 23"/>
          <p:cNvSpPr>
            <a:spLocks noChangeShapeType="1"/>
          </p:cNvSpPr>
          <p:nvPr/>
        </p:nvSpPr>
        <p:spPr bwMode="auto">
          <a:xfrm flipV="1">
            <a:off x="6858000" y="3733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4" name="Line 24"/>
          <p:cNvSpPr>
            <a:spLocks noChangeShapeType="1"/>
          </p:cNvSpPr>
          <p:nvPr/>
        </p:nvSpPr>
        <p:spPr bwMode="auto">
          <a:xfrm flipV="1">
            <a:off x="6858000" y="2590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5" name="Rectangle 25"/>
          <p:cNvSpPr>
            <a:spLocks noChangeArrowheads="1"/>
          </p:cNvSpPr>
          <p:nvPr/>
        </p:nvSpPr>
        <p:spPr bwMode="auto">
          <a:xfrm>
            <a:off x="1344613" y="1524000"/>
            <a:ext cx="1387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Symbol Table</a:t>
            </a:r>
          </a:p>
        </p:txBody>
      </p:sp>
      <p:sp>
        <p:nvSpPr>
          <p:cNvPr id="118806" name="Rectangle 26"/>
          <p:cNvSpPr>
            <a:spLocks noChangeArrowheads="1"/>
          </p:cNvSpPr>
          <p:nvPr/>
        </p:nvSpPr>
        <p:spPr bwMode="auto">
          <a:xfrm>
            <a:off x="5562600" y="3505200"/>
            <a:ext cx="1371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3 address code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18807" name="Line 27"/>
          <p:cNvSpPr>
            <a:spLocks noChangeShapeType="1"/>
          </p:cNvSpPr>
          <p:nvPr/>
        </p:nvSpPr>
        <p:spPr bwMode="auto">
          <a:xfrm>
            <a:off x="457200" y="990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Compiler Cousins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000" smtClean="0"/>
              <a:t>Provides Input to Compilers</a:t>
            </a:r>
            <a:endParaRPr lang="en-US" altLang="en-US" sz="4000" i="1" smtClean="0"/>
          </a:p>
          <a:p>
            <a:pPr eaLnBrk="1" hangingPunct="1"/>
            <a:r>
              <a:rPr lang="en-US" altLang="en-US" i="1" smtClean="0"/>
              <a:t>Macro processing</a:t>
            </a:r>
            <a:endParaRPr lang="en-US" altLang="en-US" smtClean="0"/>
          </a:p>
          <a:p>
            <a:pPr eaLnBrk="1" hangingPunct="1"/>
            <a:r>
              <a:rPr lang="en-US" altLang="en-US" i="1" smtClean="0"/>
              <a:t>File Inclusion</a:t>
            </a:r>
          </a:p>
          <a:p>
            <a:pPr eaLnBrk="1" hangingPunct="1"/>
            <a:r>
              <a:rPr lang="en-US" altLang="en-US" i="1" smtClean="0"/>
              <a:t>Rational preprocessors</a:t>
            </a:r>
          </a:p>
          <a:p>
            <a:pPr eaLnBrk="1" hangingPunct="1"/>
            <a:r>
              <a:rPr lang="en-US" altLang="en-US" i="1" smtClean="0"/>
              <a:t>Language Extensions</a:t>
            </a:r>
          </a:p>
        </p:txBody>
      </p:sp>
      <p:sp>
        <p:nvSpPr>
          <p:cNvPr id="120839" name="Line 4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0" name="Line 5"/>
          <p:cNvSpPr>
            <a:spLocks noChangeShapeType="1"/>
          </p:cNvSpPr>
          <p:nvPr/>
        </p:nvSpPr>
        <p:spPr bwMode="auto">
          <a:xfrm>
            <a:off x="457200" y="1524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1. Macro Processing</a:t>
            </a:r>
          </a:p>
        </p:txBody>
      </p:sp>
      <p:sp>
        <p:nvSpPr>
          <p:cNvPr id="122886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807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#define  in C: does text substitution before compiling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22887" name="Text Box 5"/>
          <p:cNvSpPr txBox="1">
            <a:spLocks noChangeArrowheads="1"/>
          </p:cNvSpPr>
          <p:nvPr/>
        </p:nvSpPr>
        <p:spPr bwMode="auto">
          <a:xfrm>
            <a:off x="2438400" y="3048000"/>
            <a:ext cx="3633788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#define  X  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#define  Y  A*B+C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#define Z  getchar()</a:t>
            </a:r>
          </a:p>
        </p:txBody>
      </p:sp>
      <p:sp>
        <p:nvSpPr>
          <p:cNvPr id="122888" name="Line 6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9" name="Line 7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A Brief History on Compilers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81000" y="2895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 File Inclusion</a:t>
            </a:r>
          </a:p>
        </p:txBody>
      </p:sp>
      <p:sp>
        <p:nvSpPr>
          <p:cNvPr id="124934" name="Text Box 3"/>
          <p:cNvSpPr txBox="1">
            <a:spLocks noChangeArrowheads="1"/>
          </p:cNvSpPr>
          <p:nvPr/>
        </p:nvSpPr>
        <p:spPr bwMode="auto">
          <a:xfrm>
            <a:off x="1143000" y="1524000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#include  in C - bring in another file before compiling</a:t>
            </a:r>
          </a:p>
        </p:txBody>
      </p:sp>
      <p:grpSp>
        <p:nvGrpSpPr>
          <p:cNvPr id="124935" name="Group 4"/>
          <p:cNvGrpSpPr>
            <a:grpSpLocks/>
          </p:cNvGrpSpPr>
          <p:nvPr/>
        </p:nvGrpSpPr>
        <p:grpSpPr bwMode="auto">
          <a:xfrm>
            <a:off x="1447800" y="2209800"/>
            <a:ext cx="6324600" cy="3276600"/>
            <a:chOff x="192" y="3456"/>
            <a:chExt cx="3984" cy="2064"/>
          </a:xfrm>
        </p:grpSpPr>
        <p:sp>
          <p:nvSpPr>
            <p:cNvPr id="124938" name="Rectangle 5"/>
            <p:cNvSpPr>
              <a:spLocks noChangeArrowheads="1"/>
            </p:cNvSpPr>
            <p:nvPr/>
          </p:nvSpPr>
          <p:spPr bwMode="auto">
            <a:xfrm>
              <a:off x="192" y="3696"/>
              <a:ext cx="91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39" name="Rectangle 6"/>
            <p:cNvSpPr>
              <a:spLocks noChangeArrowheads="1"/>
            </p:cNvSpPr>
            <p:nvPr/>
          </p:nvSpPr>
          <p:spPr bwMode="auto">
            <a:xfrm>
              <a:off x="2928" y="3696"/>
              <a:ext cx="1248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40" name="Text Box 7"/>
            <p:cNvSpPr txBox="1">
              <a:spLocks noChangeArrowheads="1"/>
            </p:cNvSpPr>
            <p:nvPr/>
          </p:nvSpPr>
          <p:spPr bwMode="auto">
            <a:xfrm>
              <a:off x="192" y="3456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defs.h</a:t>
              </a:r>
            </a:p>
          </p:txBody>
        </p:sp>
        <p:sp>
          <p:nvSpPr>
            <p:cNvPr id="124941" name="Text Box 8"/>
            <p:cNvSpPr txBox="1">
              <a:spLocks noChangeArrowheads="1"/>
            </p:cNvSpPr>
            <p:nvPr/>
          </p:nvSpPr>
          <p:spPr bwMode="auto">
            <a:xfrm>
              <a:off x="432" y="3936"/>
              <a:ext cx="624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//////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//////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//////</a:t>
              </a:r>
            </a:p>
          </p:txBody>
        </p:sp>
        <p:sp>
          <p:nvSpPr>
            <p:cNvPr id="124942" name="Rectangle 9"/>
            <p:cNvSpPr>
              <a:spLocks noChangeArrowheads="1"/>
            </p:cNvSpPr>
            <p:nvPr/>
          </p:nvSpPr>
          <p:spPr bwMode="auto">
            <a:xfrm>
              <a:off x="1248" y="3696"/>
              <a:ext cx="120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43" name="Text Box 10"/>
            <p:cNvSpPr txBox="1">
              <a:spLocks noChangeArrowheads="1"/>
            </p:cNvSpPr>
            <p:nvPr/>
          </p:nvSpPr>
          <p:spPr bwMode="auto">
            <a:xfrm>
              <a:off x="1296" y="3456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main.c</a:t>
              </a:r>
            </a:p>
          </p:txBody>
        </p:sp>
        <p:sp>
          <p:nvSpPr>
            <p:cNvPr id="124944" name="Text Box 11"/>
            <p:cNvSpPr txBox="1">
              <a:spLocks noChangeArrowheads="1"/>
            </p:cNvSpPr>
            <p:nvPr/>
          </p:nvSpPr>
          <p:spPr bwMode="auto">
            <a:xfrm>
              <a:off x="1296" y="3840"/>
              <a:ext cx="1200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#include “defs.h”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…---…---…---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…---…---…---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…---…---…---</a:t>
              </a:r>
            </a:p>
          </p:txBody>
        </p:sp>
        <p:sp>
          <p:nvSpPr>
            <p:cNvPr id="124945" name="AutoShape 12"/>
            <p:cNvSpPr>
              <a:spLocks/>
            </p:cNvSpPr>
            <p:nvPr/>
          </p:nvSpPr>
          <p:spPr bwMode="auto">
            <a:xfrm>
              <a:off x="2496" y="3888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46" name="AutoShape 13"/>
            <p:cNvSpPr>
              <a:spLocks/>
            </p:cNvSpPr>
            <p:nvPr/>
          </p:nvSpPr>
          <p:spPr bwMode="auto">
            <a:xfrm>
              <a:off x="2496" y="4176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47" name="Line 14"/>
            <p:cNvSpPr>
              <a:spLocks noChangeShapeType="1"/>
            </p:cNvSpPr>
            <p:nvPr/>
          </p:nvSpPr>
          <p:spPr bwMode="auto">
            <a:xfrm>
              <a:off x="1104" y="41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8" name="AutoShape 15"/>
            <p:cNvSpPr>
              <a:spLocks/>
            </p:cNvSpPr>
            <p:nvPr/>
          </p:nvSpPr>
          <p:spPr bwMode="auto">
            <a:xfrm>
              <a:off x="2736" y="384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49" name="Text Box 16"/>
            <p:cNvSpPr txBox="1">
              <a:spLocks noChangeArrowheads="1"/>
            </p:cNvSpPr>
            <p:nvPr/>
          </p:nvSpPr>
          <p:spPr bwMode="auto">
            <a:xfrm>
              <a:off x="2976" y="3792"/>
              <a:ext cx="624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//////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//////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//////</a:t>
              </a:r>
            </a:p>
          </p:txBody>
        </p:sp>
        <p:sp>
          <p:nvSpPr>
            <p:cNvPr id="124950" name="Line 17"/>
            <p:cNvSpPr>
              <a:spLocks noChangeShapeType="1"/>
            </p:cNvSpPr>
            <p:nvPr/>
          </p:nvSpPr>
          <p:spPr bwMode="auto">
            <a:xfrm>
              <a:off x="2544" y="39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1" name="Text Box 18"/>
            <p:cNvSpPr txBox="1">
              <a:spLocks noChangeArrowheads="1"/>
            </p:cNvSpPr>
            <p:nvPr/>
          </p:nvSpPr>
          <p:spPr bwMode="auto">
            <a:xfrm>
              <a:off x="2976" y="4464"/>
              <a:ext cx="1200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…---…---…---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…---…---…---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…---…---…---</a:t>
              </a:r>
            </a:p>
          </p:txBody>
        </p:sp>
        <p:sp>
          <p:nvSpPr>
            <p:cNvPr id="124952" name="AutoShape 19"/>
            <p:cNvSpPr>
              <a:spLocks/>
            </p:cNvSpPr>
            <p:nvPr/>
          </p:nvSpPr>
          <p:spPr bwMode="auto">
            <a:xfrm>
              <a:off x="2784" y="4560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953" name="Line 20"/>
            <p:cNvSpPr>
              <a:spLocks noChangeShapeType="1"/>
            </p:cNvSpPr>
            <p:nvPr/>
          </p:nvSpPr>
          <p:spPr bwMode="auto">
            <a:xfrm>
              <a:off x="2592" y="4416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936" name="Line 21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7" name="Line 22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 Rational Preprocessors</a:t>
            </a:r>
          </a:p>
        </p:txBody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43100"/>
          </a:xfrm>
        </p:spPr>
        <p:txBody>
          <a:bodyPr/>
          <a:lstStyle/>
          <a:p>
            <a:pPr marL="523875" indent="-523875" eaLnBrk="1" hangingPunct="1">
              <a:spcBef>
                <a:spcPct val="50000"/>
              </a:spcBef>
              <a:tabLst>
                <a:tab pos="1025525" algn="l"/>
              </a:tabLst>
            </a:pPr>
            <a:r>
              <a:rPr lang="en-US" altLang="en-US" smtClean="0"/>
              <a:t> Augment “Old” Languages With Modern Constructs</a:t>
            </a:r>
          </a:p>
          <a:p>
            <a:pPr marL="523875" indent="-523875" eaLnBrk="1" hangingPunct="1">
              <a:spcBef>
                <a:spcPct val="50000"/>
              </a:spcBef>
              <a:tabLst>
                <a:tab pos="1025525" algn="l"/>
              </a:tabLst>
            </a:pPr>
            <a:r>
              <a:rPr lang="en-US" altLang="en-US" smtClean="0"/>
              <a:t> Add Macros for   If - Then,  While,  Etc. </a:t>
            </a:r>
          </a:p>
          <a:p>
            <a:pPr marL="523875" indent="-523875" eaLnBrk="1" hangingPunct="1">
              <a:spcBef>
                <a:spcPct val="50000"/>
              </a:spcBef>
              <a:tabLst>
                <a:tab pos="1025525" algn="l"/>
              </a:tabLst>
            </a:pPr>
            <a:r>
              <a:rPr lang="en-US" altLang="en-US" smtClean="0"/>
              <a:t> #Define Can Make C Code More Pascal-like</a:t>
            </a:r>
            <a:endParaRPr lang="en-US" altLang="en-US" sz="2800" smtClean="0"/>
          </a:p>
        </p:txBody>
      </p:sp>
      <p:sp>
        <p:nvSpPr>
          <p:cNvPr id="126983" name="Text Box 4"/>
          <p:cNvSpPr txBox="1">
            <a:spLocks noChangeArrowheads="1"/>
          </p:cNvSpPr>
          <p:nvPr/>
        </p:nvSpPr>
        <p:spPr bwMode="auto">
          <a:xfrm>
            <a:off x="2895600" y="4419600"/>
            <a:ext cx="350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#define   begin    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#define   end         }</a:t>
            </a:r>
          </a:p>
        </p:txBody>
      </p:sp>
      <p:sp>
        <p:nvSpPr>
          <p:cNvPr id="126984" name="Line 5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5" name="Line 6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 Language Extensions for a</a:t>
            </a:r>
            <a:br>
              <a:rPr lang="en-US" altLang="en-US" smtClean="0"/>
            </a:br>
            <a:r>
              <a:rPr lang="en-US" altLang="en-US" smtClean="0"/>
              <a:t> Database System</a:t>
            </a:r>
          </a:p>
        </p:txBody>
      </p:sp>
      <p:sp>
        <p:nvSpPr>
          <p:cNvPr id="129030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742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SEQUEL - Database query language embedded in C</a:t>
            </a:r>
          </a:p>
        </p:txBody>
      </p:sp>
      <p:sp>
        <p:nvSpPr>
          <p:cNvPr id="129031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76962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## Retrieve (DN = Department.Dnum) where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##          Department.Dname = ‘Research’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is   Preprocessed   into: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ingres_system(“Retr…..Research’”,____,____);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 procedure call in a programming language.</a:t>
            </a:r>
          </a:p>
        </p:txBody>
      </p:sp>
      <p:sp>
        <p:nvSpPr>
          <p:cNvPr id="129032" name="Line 5"/>
          <p:cNvSpPr>
            <a:spLocks noChangeShapeType="1"/>
          </p:cNvSpPr>
          <p:nvPr/>
        </p:nvSpPr>
        <p:spPr bwMode="auto">
          <a:xfrm>
            <a:off x="457200" y="14478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3" name="Line 6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981200" y="2895600"/>
            <a:ext cx="4572000" cy="213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1219200" y="3962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65532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2209800" y="3352800"/>
            <a:ext cx="1981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 End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language specific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4495800" y="3352800"/>
            <a:ext cx="1828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 End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machine specific</a:t>
            </a:r>
          </a:p>
        </p:txBody>
      </p:sp>
      <p:sp>
        <p:nvSpPr>
          <p:cNvPr id="131081" name="Text Box 10"/>
          <p:cNvSpPr txBox="1">
            <a:spLocks noChangeArrowheads="1"/>
          </p:cNvSpPr>
          <p:nvPr/>
        </p:nvSpPr>
        <p:spPr bwMode="auto">
          <a:xfrm>
            <a:off x="762000" y="3276600"/>
            <a:ext cx="9858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Source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Language</a:t>
            </a:r>
          </a:p>
        </p:txBody>
      </p:sp>
      <p:sp>
        <p:nvSpPr>
          <p:cNvPr id="131082" name="Text Box 11"/>
          <p:cNvSpPr txBox="1">
            <a:spLocks noChangeArrowheads="1"/>
          </p:cNvSpPr>
          <p:nvPr/>
        </p:nvSpPr>
        <p:spPr bwMode="auto">
          <a:xfrm>
            <a:off x="6842125" y="3567113"/>
            <a:ext cx="156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Target Language</a:t>
            </a:r>
          </a:p>
        </p:txBody>
      </p:sp>
      <p:sp>
        <p:nvSpPr>
          <p:cNvPr id="131083" name="Text Box 14"/>
          <p:cNvSpPr txBox="1">
            <a:spLocks noChangeArrowheads="1"/>
          </p:cNvSpPr>
          <p:nvPr/>
        </p:nvSpPr>
        <p:spPr bwMode="auto">
          <a:xfrm>
            <a:off x="2743200" y="28194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Intermediate Language</a:t>
            </a:r>
          </a:p>
        </p:txBody>
      </p:sp>
      <p:sp>
        <p:nvSpPr>
          <p:cNvPr id="131084" name="Text Box 18"/>
          <p:cNvSpPr txBox="1">
            <a:spLocks noChangeArrowheads="1"/>
          </p:cNvSpPr>
          <p:nvPr/>
        </p:nvSpPr>
        <p:spPr bwMode="auto">
          <a:xfrm>
            <a:off x="1066800" y="4953000"/>
            <a:ext cx="314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Separation of Concerns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Retargeting</a:t>
            </a:r>
          </a:p>
        </p:txBody>
      </p:sp>
      <p:cxnSp>
        <p:nvCxnSpPr>
          <p:cNvPr id="18" name="Straight Arrow Connector 17"/>
          <p:cNvCxnSpPr>
            <a:stCxn id="131079" idx="3"/>
            <a:endCxn id="131080" idx="1"/>
          </p:cNvCxnSpPr>
          <p:nvPr/>
        </p:nvCxnSpPr>
        <p:spPr>
          <a:xfrm>
            <a:off x="4191000" y="40005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Grouping of Phases</a:t>
            </a:r>
          </a:p>
        </p:txBody>
      </p:sp>
      <p:sp>
        <p:nvSpPr>
          <p:cNvPr id="131087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66FF"/>
                </a:solidFill>
                <a:latin typeface="Comic Sans MS" panose="030F0702030302020204" pitchFamily="66" charset="0"/>
              </a:rPr>
              <a:t>Front End</a:t>
            </a:r>
            <a:r>
              <a:rPr lang="en-US" altLang="en-US" sz="2000" b="1">
                <a:latin typeface="Comic Sans MS" panose="030F0702030302020204" pitchFamily="66" charset="0"/>
              </a:rPr>
              <a:t>   :   </a:t>
            </a:r>
            <a:r>
              <a:rPr lang="en-US" altLang="en-US" sz="2000" b="1"/>
              <a:t>Analysis  + Intermediate Representation (IR)       Generation </a:t>
            </a:r>
            <a:r>
              <a:rPr lang="en-US" altLang="en-US" sz="1800" b="1"/>
              <a:t>( </a:t>
            </a:r>
            <a:r>
              <a:rPr lang="en-US" altLang="en-US" sz="1800" b="1" i="1"/>
              <a:t>source language dependent</a:t>
            </a:r>
            <a:r>
              <a:rPr lang="en-US" altLang="en-US" sz="1800" b="1"/>
              <a:t>)</a:t>
            </a:r>
          </a:p>
        </p:txBody>
      </p:sp>
      <p:sp>
        <p:nvSpPr>
          <p:cNvPr id="131088" name="Text Box 4"/>
          <p:cNvSpPr txBox="1">
            <a:spLocks noChangeArrowheads="1"/>
          </p:cNvSpPr>
          <p:nvPr/>
        </p:nvSpPr>
        <p:spPr bwMode="auto">
          <a:xfrm>
            <a:off x="1143000" y="2057400"/>
            <a:ext cx="686752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CC00"/>
                </a:solidFill>
                <a:latin typeface="Comic Sans MS" panose="030F0702030302020204" pitchFamily="66" charset="0"/>
              </a:rPr>
              <a:t>Back End</a:t>
            </a:r>
            <a:r>
              <a:rPr lang="en-US" altLang="en-US" sz="2000" b="1">
                <a:latin typeface="Comic Sans MS" panose="030F0702030302020204" pitchFamily="66" charset="0"/>
              </a:rPr>
              <a:t>   :   </a:t>
            </a:r>
            <a:r>
              <a:rPr lang="en-US" altLang="en-US" sz="2000" b="1"/>
              <a:t>Code Generation  +  Code Optimization </a:t>
            </a:r>
            <a:r>
              <a:rPr lang="en-US" altLang="en-US" sz="1800" b="1"/>
              <a:t>(</a:t>
            </a:r>
            <a:r>
              <a:rPr lang="en-US" altLang="en-US" sz="1800" b="1" i="1"/>
              <a:t>machine dependent</a:t>
            </a:r>
            <a:r>
              <a:rPr lang="en-US" altLang="en-US" sz="1800" b="1"/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000" b="1"/>
          </a:p>
        </p:txBody>
      </p:sp>
      <p:sp>
        <p:nvSpPr>
          <p:cNvPr id="131089" name="Rectangle 7"/>
          <p:cNvSpPr>
            <a:spLocks noChangeArrowheads="1"/>
          </p:cNvSpPr>
          <p:nvPr/>
        </p:nvSpPr>
        <p:spPr bwMode="auto">
          <a:xfrm>
            <a:off x="838200" y="1295400"/>
            <a:ext cx="7772400" cy="144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1090" name="Line 10"/>
          <p:cNvSpPr>
            <a:spLocks noChangeShapeType="1"/>
          </p:cNvSpPr>
          <p:nvPr/>
        </p:nvSpPr>
        <p:spPr bwMode="auto">
          <a:xfrm>
            <a:off x="457200" y="1143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 Passes</a:t>
            </a:r>
          </a:p>
        </p:txBody>
      </p:sp>
      <p:sp>
        <p:nvSpPr>
          <p:cNvPr id="133126" name="Line 5"/>
          <p:cNvSpPr>
            <a:spLocks noChangeShapeType="1"/>
          </p:cNvSpPr>
          <p:nvPr/>
        </p:nvSpPr>
        <p:spPr bwMode="auto">
          <a:xfrm>
            <a:off x="457200" y="14478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7" name="Line 6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304800" y="1524000"/>
            <a:ext cx="861060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Compiler passes</a:t>
            </a:r>
            <a:r>
              <a:rPr lang="en-US" altLang="en-US" sz="2800"/>
              <a:t>: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 A</a:t>
            </a:r>
            <a:r>
              <a:rPr lang="en-US" altLang="en-US" sz="1800"/>
              <a:t> </a:t>
            </a:r>
            <a:r>
              <a:rPr lang="en-US" altLang="en-US"/>
              <a:t>collection of phases is done only once (single pass) or multiple times (multi pass)</a:t>
            </a:r>
          </a:p>
          <a:p>
            <a:pPr lvl="1" eaLnBrk="1" hangingPunct="1">
              <a:buFontTx/>
              <a:buChar char="•"/>
            </a:pPr>
            <a:endParaRPr lang="en-US" altLang="en-US"/>
          </a:p>
          <a:p>
            <a:pPr lvl="2" eaLnBrk="1" hangingPunct="1">
              <a:buFontTx/>
              <a:buChar char="–"/>
            </a:pPr>
            <a:r>
              <a:rPr lang="en-US" altLang="en-US" i="1"/>
              <a:t>Single pass: usually requires everything to be defined before being used in source program</a:t>
            </a:r>
          </a:p>
          <a:p>
            <a:pPr lvl="2" eaLnBrk="1" hangingPunct="1">
              <a:buFontTx/>
              <a:buChar char="–"/>
            </a:pPr>
            <a:endParaRPr lang="en-US" altLang="en-US" i="1"/>
          </a:p>
          <a:p>
            <a:pPr lvl="2" eaLnBrk="1" hangingPunct="1">
              <a:buFontTx/>
              <a:buChar char="–"/>
            </a:pPr>
            <a:r>
              <a:rPr lang="en-US" altLang="en-US" i="1"/>
              <a:t>Multi pass: compiler may have to keep entire program representation in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Traditional two pass compiler</a:t>
            </a:r>
          </a:p>
        </p:txBody>
      </p:sp>
      <p:pic>
        <p:nvPicPr>
          <p:cNvPr id="135173" name="Picture 3" descr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8707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Rectangle 4"/>
          <p:cNvSpPr>
            <a:spLocks noChangeArrowheads="1"/>
          </p:cNvSpPr>
          <p:nvPr/>
        </p:nvSpPr>
        <p:spPr bwMode="auto">
          <a:xfrm>
            <a:off x="2133600" y="3505200"/>
            <a:ext cx="5648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cs typeface="Helvetica" panose="020B0604020202020204" pitchFamily="34" charset="0"/>
              </a:rPr>
              <a:t>intermediate representation (IR)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cs typeface="Helvetica" panose="020B0604020202020204" pitchFamily="34" charset="0"/>
              </a:rPr>
              <a:t>front end maps legal code into IR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cs typeface="Helvetica" panose="020B0604020202020204" pitchFamily="34" charset="0"/>
              </a:rPr>
              <a:t>back end maps IR onto target machine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cs typeface="Helvetica" panose="020B0604020202020204" pitchFamily="34" charset="0"/>
              </a:rPr>
              <a:t>simplify retargeting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cs typeface="Helvetica" panose="020B0604020202020204" pitchFamily="34" charset="0"/>
              </a:rPr>
              <a:t>allows multiple front ends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cs typeface="Helvetica" panose="020B0604020202020204" pitchFamily="34" charset="0"/>
              </a:rPr>
              <a:t>multiple passes </a:t>
            </a:r>
            <a:r>
              <a:rPr lang="en-US" altLang="en-US" sz="1800">
                <a:cs typeface="Helvetica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1800">
                <a:cs typeface="Helvetica" panose="020B0604020202020204" pitchFamily="34" charset="0"/>
              </a:rPr>
              <a:t> better code </a:t>
            </a:r>
          </a:p>
        </p:txBody>
      </p:sp>
      <p:sp>
        <p:nvSpPr>
          <p:cNvPr id="135176" name="Line 5"/>
          <p:cNvSpPr>
            <a:spLocks noChangeShapeType="1"/>
          </p:cNvSpPr>
          <p:nvPr/>
        </p:nvSpPr>
        <p:spPr bwMode="auto">
          <a:xfrm>
            <a:off x="457200" y="1295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7" name="Line 5"/>
          <p:cNvSpPr>
            <a:spLocks noChangeShapeType="1"/>
          </p:cNvSpPr>
          <p:nvPr/>
        </p:nvSpPr>
        <p:spPr bwMode="auto">
          <a:xfrm>
            <a:off x="304800" y="5943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Traditional three pass compiler</a:t>
            </a:r>
          </a:p>
        </p:txBody>
      </p:sp>
      <p:sp>
        <p:nvSpPr>
          <p:cNvPr id="136198" name="Line 5"/>
          <p:cNvSpPr>
            <a:spLocks noChangeShapeType="1"/>
          </p:cNvSpPr>
          <p:nvPr/>
        </p:nvSpPr>
        <p:spPr bwMode="auto">
          <a:xfrm>
            <a:off x="457200" y="1295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9" name="Line 5"/>
          <p:cNvSpPr>
            <a:spLocks noChangeShapeType="1"/>
          </p:cNvSpPr>
          <p:nvPr/>
        </p:nvSpPr>
        <p:spPr bwMode="auto">
          <a:xfrm>
            <a:off x="304800" y="5943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6200" name="Picture 3" descr="1-three-pass-compi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4713"/>
            <a:ext cx="9144000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01" name="Rectangle 4"/>
          <p:cNvSpPr>
            <a:spLocks noChangeArrowheads="1"/>
          </p:cNvSpPr>
          <p:nvPr/>
        </p:nvSpPr>
        <p:spPr bwMode="auto">
          <a:xfrm>
            <a:off x="2667000" y="4191000"/>
            <a:ext cx="388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95263" indent="-195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analyzes and changes IR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goal is to reduce runtime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must preserve values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Recap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381000" y="2895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Compiler Phases </a:t>
            </a:r>
          </a:p>
        </p:txBody>
      </p:sp>
      <p:graphicFrame>
        <p:nvGraphicFramePr>
          <p:cNvPr id="297987" name="Group 3"/>
          <p:cNvGraphicFramePr>
            <a:graphicFrameLocks noGrp="1"/>
          </p:cNvGraphicFramePr>
          <p:nvPr/>
        </p:nvGraphicFramePr>
        <p:xfrm>
          <a:off x="76200" y="647700"/>
          <a:ext cx="8991600" cy="6248400"/>
        </p:xfrm>
        <a:graphic>
          <a:graphicData uri="http://schemas.openxmlformats.org/drawingml/2006/table">
            <a:tbl>
              <a:tblPr/>
              <a:tblGrid>
                <a:gridCol w="3200400"/>
                <a:gridCol w="2895600"/>
                <a:gridCol w="2895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Phase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Output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Sample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Programmer (source code producer)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Source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A = B + C;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Scanner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(performs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lexical analysis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Token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‘A’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‘=’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‘B’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‘+’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‘C’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‘;’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And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 table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with names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Parser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(performs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syntax analysis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based on the grammar of the programming language)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Parse tree or abstract syntax 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;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|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=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/ \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   +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/ \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B   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Semantic analyzer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(type checking,  etc)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Annotated parse tree or abstract syntax 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Intermediate code generator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Three-address code, quads, or RTL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int2fp B          t1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      t1    C    t2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:=     t2        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Code Optimizer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Three-address code, quads, or RTL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int2fp B          t1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      t1   #2.3 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Code generator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Assembly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MOVF  #2.3,r1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ADDF2 r1,r2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MOVF  r2,A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Peephole optimizer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Assembly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ADDF2 #2.3,r2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MOVF  r2,A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77B1-18ED-4FE7-A6FD-45DD51A8747C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What you should know!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754563"/>
          </a:xfrm>
        </p:spPr>
        <p:txBody>
          <a:bodyPr/>
          <a:lstStyle/>
          <a:p>
            <a:pPr marL="474663" indent="-474663" eaLnBrk="1" hangingPunct="1">
              <a:lnSpc>
                <a:spcPct val="85000"/>
              </a:lnSpc>
              <a:buClr>
                <a:srgbClr val="00027F"/>
              </a:buClr>
            </a:pPr>
            <a:r>
              <a:rPr lang="en-US" altLang="en-US" sz="2600" i="1" smtClean="0"/>
              <a:t>What is the difference between a compiler and an interpreter?</a:t>
            </a:r>
          </a:p>
          <a:p>
            <a:pPr marL="474663" indent="-474663" eaLnBrk="1" hangingPunct="1">
              <a:lnSpc>
                <a:spcPct val="85000"/>
              </a:lnSpc>
              <a:buClr>
                <a:srgbClr val="00027F"/>
              </a:buClr>
            </a:pPr>
            <a:r>
              <a:rPr lang="en-US" altLang="en-US" sz="2600" i="1" smtClean="0"/>
              <a:t>What are important qualities of compilers?</a:t>
            </a:r>
          </a:p>
          <a:p>
            <a:pPr marL="474663" indent="-474663" eaLnBrk="1" hangingPunct="1">
              <a:lnSpc>
                <a:spcPct val="85000"/>
              </a:lnSpc>
              <a:buClr>
                <a:srgbClr val="00027F"/>
              </a:buClr>
            </a:pPr>
            <a:r>
              <a:rPr lang="en-US" altLang="en-US" sz="2600" i="1" smtClean="0"/>
              <a:t>Why are compilers commonly split into multiple passes?</a:t>
            </a:r>
          </a:p>
          <a:p>
            <a:pPr marL="474663" indent="-474663" eaLnBrk="1" hangingPunct="1">
              <a:lnSpc>
                <a:spcPct val="85000"/>
              </a:lnSpc>
              <a:buClr>
                <a:srgbClr val="00027F"/>
              </a:buClr>
            </a:pPr>
            <a:r>
              <a:rPr lang="en-US" altLang="en-US" sz="2600" i="1" smtClean="0"/>
              <a:t>What are the typical responsibilities of the different parts of a modern compiler?</a:t>
            </a:r>
          </a:p>
          <a:p>
            <a:pPr marL="474663" indent="-474663" eaLnBrk="1" hangingPunct="1">
              <a:lnSpc>
                <a:spcPct val="85000"/>
              </a:lnSpc>
              <a:buClr>
                <a:srgbClr val="00027F"/>
              </a:buClr>
            </a:pPr>
            <a:r>
              <a:rPr lang="en-US" altLang="en-US" sz="2600" i="1" smtClean="0"/>
              <a:t>How are context-free grammars specified?</a:t>
            </a:r>
          </a:p>
          <a:p>
            <a:pPr marL="474663" indent="-474663" eaLnBrk="1" hangingPunct="1">
              <a:lnSpc>
                <a:spcPct val="85000"/>
              </a:lnSpc>
              <a:buClr>
                <a:srgbClr val="00027F"/>
              </a:buClr>
            </a:pPr>
            <a:r>
              <a:rPr lang="en-US" altLang="en-US" sz="2600" i="1" smtClean="0"/>
              <a:t>What is “abstract” about an abstract syntax tree?</a:t>
            </a:r>
          </a:p>
          <a:p>
            <a:pPr marL="474663" indent="-474663" eaLnBrk="1" hangingPunct="1">
              <a:lnSpc>
                <a:spcPct val="85000"/>
              </a:lnSpc>
              <a:buClr>
                <a:srgbClr val="00027F"/>
              </a:buClr>
            </a:pPr>
            <a:r>
              <a:rPr lang="en-US" altLang="en-US" sz="2600" i="1" smtClean="0"/>
              <a:t>What is intermediate representation and what is it for?</a:t>
            </a:r>
          </a:p>
          <a:p>
            <a:pPr marL="474663" indent="-474663" eaLnBrk="1" hangingPunct="1">
              <a:lnSpc>
                <a:spcPct val="85000"/>
              </a:lnSpc>
              <a:buClr>
                <a:srgbClr val="00027F"/>
              </a:buClr>
            </a:pPr>
            <a:r>
              <a:rPr lang="en-US" altLang="en-US" sz="2600" i="1" smtClean="0"/>
              <a:t>Why is optimization a separate activity?</a:t>
            </a:r>
          </a:p>
        </p:txBody>
      </p:sp>
      <p:sp>
        <p:nvSpPr>
          <p:cNvPr id="141319" name="Line 5"/>
          <p:cNvSpPr>
            <a:spLocks noChangeShapeType="1"/>
          </p:cNvSpPr>
          <p:nvPr/>
        </p:nvSpPr>
        <p:spPr bwMode="auto">
          <a:xfrm>
            <a:off x="457200" y="990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0" name="Line 5"/>
          <p:cNvSpPr>
            <a:spLocks noChangeShapeType="1"/>
          </p:cNvSpPr>
          <p:nvPr/>
        </p:nvSpPr>
        <p:spPr bwMode="auto">
          <a:xfrm>
            <a:off x="457200" y="60960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 Compiler ?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Writing machine language numeric codes is time consuming and tedious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/>
              <a:t>                </a:t>
            </a:r>
            <a:r>
              <a:rPr lang="en-US" altLang="en-US" sz="1400" u="sng" smtClean="0"/>
              <a:t>Operation	Register	      Tag	Memory Address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0001 01 00 0000 0000 (load)	0001	    01	 00	 0000 0000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0011 01 10 0000 0010 (add)	0011	    01	 10	 0000 0010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0010 01 00 0000 0100 (store)	0010	    01	 00	 0000 0100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The assembly language has a number of defects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Not easy to write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Difficult to read and understand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C7 06 0000 0002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Mov x, 2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X=2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1800" smtClean="0">
              <a:ea typeface="宋体" panose="02010600030101010101" pitchFamily="2" charset="-122"/>
            </a:endParaRP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in the beginning of time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105400"/>
            <a:ext cx="8305800" cy="38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how do you program this??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	Changing Gears!</a:t>
            </a:r>
          </a:p>
        </p:txBody>
      </p:sp>
      <p:pic>
        <p:nvPicPr>
          <p:cNvPr id="20487" name="Picture 4" descr="babbage-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1192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1371600" y="1371600"/>
            <a:ext cx="231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Monospac821 BT" pitchFamily="49" charset="0"/>
              </a:rPr>
              <a:t>the man...</a:t>
            </a:r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4800600" y="1371600"/>
            <a:ext cx="316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Monospac821 BT" pitchFamily="49" charset="0"/>
              </a:rPr>
              <a:t>... the legend</a:t>
            </a:r>
          </a:p>
        </p:txBody>
      </p:sp>
      <p:pic>
        <p:nvPicPr>
          <p:cNvPr id="20490" name="Picture 7" descr="babbage-differ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284321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7683500" y="2743200"/>
            <a:ext cx="14605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Monospac821 BT" pitchFamily="49" charset="0"/>
              </a:rPr>
              <a:t>and this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Monospac821 BT" pitchFamily="49" charset="0"/>
              </a:rPr>
              <a:t>is only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Monospac821 BT" pitchFamily="49" charset="0"/>
              </a:rPr>
              <a:t>a small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Monospac821 BT" pitchFamily="49" charset="0"/>
              </a:rPr>
              <a:t>part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Monospac821 BT" pitchFamily="49" charset="0"/>
              </a:rPr>
              <a:t>the machine!</a:t>
            </a:r>
          </a:p>
        </p:txBody>
      </p:sp>
      <p:sp>
        <p:nvSpPr>
          <p:cNvPr id="20492" name="Text Box 9"/>
          <p:cNvSpPr txBox="1">
            <a:spLocks noChangeArrowheads="1"/>
          </p:cNvSpPr>
          <p:nvPr/>
        </p:nvSpPr>
        <p:spPr bwMode="auto">
          <a:xfrm>
            <a:off x="914400" y="3124200"/>
            <a:ext cx="316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Monospac821 BT" pitchFamily="49" charset="0"/>
              </a:rPr>
              <a:t>the programmer</a:t>
            </a:r>
          </a:p>
        </p:txBody>
      </p:sp>
      <p:pic>
        <p:nvPicPr>
          <p:cNvPr id="20493" name="Picture 10" descr="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657600"/>
            <a:ext cx="11191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105400" y="5334000"/>
            <a:ext cx="2409825" cy="638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7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itchFamily="2" charset="2"/>
              <a:buNone/>
              <a:defRPr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Charles Babbage</a:t>
            </a:r>
          </a:p>
          <a:p>
            <a:pPr algn="ctr" eaLnBrk="1" hangingPunct="1">
              <a:lnSpc>
                <a:spcPct val="7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itchFamily="2" charset="2"/>
              <a:buNone/>
              <a:defRPr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 Difference Engine” (1822)</a:t>
            </a:r>
          </a:p>
          <a:p>
            <a:pPr algn="ctr" eaLnBrk="1" hangingPunct="1">
              <a:lnSpc>
                <a:spcPct val="7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itchFamily="2" charset="2"/>
              <a:buNone/>
              <a:defRPr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Lady Ada of Lovelace</a:t>
            </a:r>
          </a:p>
        </p:txBody>
      </p:sp>
      <p:sp>
        <p:nvSpPr>
          <p:cNvPr id="20495" name="Line 12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3"/>
          <p:cNvSpPr>
            <a:spLocks noChangeShapeType="1"/>
          </p:cNvSpPr>
          <p:nvPr/>
        </p:nvSpPr>
        <p:spPr bwMode="auto">
          <a:xfrm>
            <a:off x="457200" y="13716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Computers!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Electronic Numerical Integrator and Computer --- ENIAC, 1942</a:t>
            </a:r>
          </a:p>
        </p:txBody>
      </p:sp>
      <p:pic>
        <p:nvPicPr>
          <p:cNvPr id="22535" name="Picture 4" descr="enia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54864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679450" y="5562600"/>
            <a:ext cx="7681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9000"/>
              </a:lnSpc>
              <a:spcBef>
                <a:spcPct val="1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/>
              <a:t>how do you program this??</a:t>
            </a:r>
            <a:r>
              <a:rPr lang="en-US" altLang="en-US" sz="2000" b="1">
                <a:latin typeface="Comic Sans MS" panose="030F0702030302020204" pitchFamily="66" charset="0"/>
              </a:rPr>
              <a:t>			</a:t>
            </a:r>
            <a:r>
              <a:rPr lang="en-US" altLang="en-US" sz="2000"/>
              <a:t>Flicking Switches</a:t>
            </a:r>
            <a:r>
              <a:rPr lang="en-US" altLang="en-US" sz="2000" b="1">
                <a:latin typeface="Comic Sans MS" panose="030F0702030302020204" pitchFamily="66" charset="0"/>
              </a:rPr>
              <a:t>!</a:t>
            </a:r>
          </a:p>
        </p:txBody>
      </p:sp>
      <p:sp>
        <p:nvSpPr>
          <p:cNvPr id="22537" name="Line 6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7"/>
          <p:cNvSpPr>
            <a:spLocks noChangeShapeType="1"/>
          </p:cNvSpPr>
          <p:nvPr/>
        </p:nvSpPr>
        <p:spPr bwMode="auto">
          <a:xfrm>
            <a:off x="304800" y="6248400"/>
            <a:ext cx="83820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C4221-4A3E-4623-AFB9-1CE6C374C0D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BDEBDB7A21A4408B7AEEFCEF197BD3" ma:contentTypeVersion="2" ma:contentTypeDescription="Create a new document." ma:contentTypeScope="" ma:versionID="f89b6071f407629f731bb6951c94dbee">
  <xsd:schema xmlns:xsd="http://www.w3.org/2001/XMLSchema" xmlns:xs="http://www.w3.org/2001/XMLSchema" xmlns:p="http://schemas.microsoft.com/office/2006/metadata/properties" xmlns:ns2="9d387983-9d1d-438b-8fea-b756e42c027c" targetNamespace="http://schemas.microsoft.com/office/2006/metadata/properties" ma:root="true" ma:fieldsID="31cdc3156768753420a0ff0e2b16873e" ns2:_="">
    <xsd:import namespace="9d387983-9d1d-438b-8fea-b756e42c0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387983-9d1d-438b-8fea-b756e42c0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E5B9BE-A21F-49AE-ACE3-FBA107D4C0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A3141D-ACBA-4D32-912C-49A1882C96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78091E-31D3-426F-891E-682E1CAF3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387983-9d1d-438b-8fea-b756e42c0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3425</Words>
  <Application>Microsoft Office PowerPoint</Application>
  <PresentationFormat>On-screen Show (4:3)</PresentationFormat>
  <Paragraphs>812</Paragraphs>
  <Slides>70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Arial Unicode MS</vt:lpstr>
      <vt:lpstr>SimSun</vt:lpstr>
      <vt:lpstr>SimSun</vt:lpstr>
      <vt:lpstr>Arial</vt:lpstr>
      <vt:lpstr>Comic Sans MS</vt:lpstr>
      <vt:lpstr>Courier New</vt:lpstr>
      <vt:lpstr>Helvetica</vt:lpstr>
      <vt:lpstr>Monospac821 BT</vt:lpstr>
      <vt:lpstr>Symbol</vt:lpstr>
      <vt:lpstr>Times</vt:lpstr>
      <vt:lpstr>Times New Roman</vt:lpstr>
      <vt:lpstr>Wingdings</vt:lpstr>
      <vt:lpstr>Default Design</vt:lpstr>
      <vt:lpstr>CS 6109 Compiler Design</vt:lpstr>
      <vt:lpstr>Compiler Course Objectives</vt:lpstr>
      <vt:lpstr>Motivation</vt:lpstr>
      <vt:lpstr>Features of compilers</vt:lpstr>
      <vt:lpstr>Bibliography</vt:lpstr>
      <vt:lpstr>A Brief History on Compilers</vt:lpstr>
      <vt:lpstr>Why Compiler ?</vt:lpstr>
      <vt:lpstr>Computing in the beginning of time</vt:lpstr>
      <vt:lpstr>Computers!</vt:lpstr>
      <vt:lpstr>Timeline</vt:lpstr>
      <vt:lpstr>PowerPoint Presentation</vt:lpstr>
      <vt:lpstr>1960’s</vt:lpstr>
      <vt:lpstr>The 1970’s, 80’s, 90’s</vt:lpstr>
      <vt:lpstr>Compiler Creation</vt:lpstr>
      <vt:lpstr>Application</vt:lpstr>
      <vt:lpstr>Other Applications</vt:lpstr>
      <vt:lpstr>What is a Translator?</vt:lpstr>
      <vt:lpstr>Language Processing &amp; Compiler </vt:lpstr>
      <vt:lpstr>Language Processing System</vt:lpstr>
      <vt:lpstr>Preprocessors</vt:lpstr>
      <vt:lpstr>Assemblers</vt:lpstr>
      <vt:lpstr>Assemblers (cont’d)</vt:lpstr>
      <vt:lpstr>Linkers</vt:lpstr>
      <vt:lpstr>Loaders</vt:lpstr>
      <vt:lpstr>Compilers</vt:lpstr>
      <vt:lpstr>Compilers and Interpreters</vt:lpstr>
      <vt:lpstr>PowerPoint Presentation</vt:lpstr>
      <vt:lpstr>Hybrid Compiler</vt:lpstr>
      <vt:lpstr>Hybrid Compiler</vt:lpstr>
      <vt:lpstr>Editors</vt:lpstr>
      <vt:lpstr>Debuggers</vt:lpstr>
      <vt:lpstr>Qualities of a Compiler (1/2)</vt:lpstr>
      <vt:lpstr>Qualities of a Compiler (2/2)</vt:lpstr>
      <vt:lpstr>Architecture of Compiler</vt:lpstr>
      <vt:lpstr>The Analysis-Synthesis Model of Compilation</vt:lpstr>
      <vt:lpstr>Tools that Use the Analysis-Synthesis Model</vt:lpstr>
      <vt:lpstr>Tools that Use the Analysis-Synthesis Model (1/4)</vt:lpstr>
      <vt:lpstr>Tools that Use the Analysis-Synthesis Model (2/4)</vt:lpstr>
      <vt:lpstr>Tools that Use the Analysis-Synthesis Model (3/4)</vt:lpstr>
      <vt:lpstr>Tools that Use the Analysis-Synthesis Model (4/4)</vt:lpstr>
      <vt:lpstr>The Many Phases of a Compiler</vt:lpstr>
      <vt:lpstr>The Analysis Task For Compilation</vt:lpstr>
      <vt:lpstr>Phase 1. Lexical Analysis</vt:lpstr>
      <vt:lpstr>Phase 2. Hierarchical Analysis Parsing or Syntax Analysis</vt:lpstr>
      <vt:lpstr>What is a Grammar?</vt:lpstr>
      <vt:lpstr>Why Have We Divided Analysis  in This Manner?</vt:lpstr>
      <vt:lpstr>Phase 3. Semantic Analysis</vt:lpstr>
      <vt:lpstr>Phase 3. Semantic Analysis</vt:lpstr>
      <vt:lpstr>Phase 4: Intermediate Code Generation</vt:lpstr>
      <vt:lpstr>Phase 4: Intermediate Code Generation</vt:lpstr>
      <vt:lpstr>Phase 5: Code Optimizer (1/3)</vt:lpstr>
      <vt:lpstr>Phase 5: Code Optimizer (2/3)</vt:lpstr>
      <vt:lpstr>Phase 5: Code Optimizer (3/3)</vt:lpstr>
      <vt:lpstr>Phase 6: Code Generator</vt:lpstr>
      <vt:lpstr>Supporting Phases / Activities   for Analysis</vt:lpstr>
      <vt:lpstr>Reviewing the Entire Process</vt:lpstr>
      <vt:lpstr>Reviewing the Entire Process (cont’d)</vt:lpstr>
      <vt:lpstr> Compiler Cousins  </vt:lpstr>
      <vt:lpstr>1. Macro Processing</vt:lpstr>
      <vt:lpstr>2. File Inclusion</vt:lpstr>
      <vt:lpstr>3. Rational Preprocessors</vt:lpstr>
      <vt:lpstr>4. Language Extensions for a  Database System</vt:lpstr>
      <vt:lpstr>PowerPoint Presentation</vt:lpstr>
      <vt:lpstr>Compiler Passes</vt:lpstr>
      <vt:lpstr>Traditional two pass compiler</vt:lpstr>
      <vt:lpstr>Traditional three pass compiler</vt:lpstr>
      <vt:lpstr>Recap</vt:lpstr>
      <vt:lpstr>Compiler Phases </vt:lpstr>
      <vt:lpstr>What you should know!</vt:lpstr>
      <vt:lpstr>Questions ???</vt:lpstr>
    </vt:vector>
  </TitlesOfParts>
  <Company>anna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Compiler Design</dc:title>
  <dc:creator>admin</dc:creator>
  <cp:lastModifiedBy>Microsoft account</cp:lastModifiedBy>
  <cp:revision>72</cp:revision>
  <dcterms:created xsi:type="dcterms:W3CDTF">2009-04-06T09:28:35Z</dcterms:created>
  <dcterms:modified xsi:type="dcterms:W3CDTF">2022-08-22T07:25:15Z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0x010100ACBDEBDB7A21A4408B7AEEFCEF197BD3</vt:lpwstr>
  </property>
</Properties>
</file>