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5.xml" ContentType="application/vnd.openxmlformats-officedocument.presentationml.slide+xml"/>
  <Override PartName="/ppt/slides/slide84.xml" ContentType="application/vnd.openxmlformats-officedocument.presentationml.slide+xml"/>
  <Override PartName="/ppt/slides/slide8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85.xml" ContentType="application/vnd.openxmlformats-officedocument.presentationml.slide+xml"/>
  <Override PartName="/ppt/slides/slide14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91.xml" ContentType="application/vnd.openxmlformats-officedocument.presentationml.slide+xml"/>
  <Override PartName="/ppt/slides/slide13.xml" ContentType="application/vnd.openxmlformats-officedocument.presentationml.slide+xml"/>
  <Override PartName="/ppt/slides/slide93.xml" ContentType="application/vnd.openxmlformats-officedocument.presentationml.slide+xml"/>
  <Override PartName="/ppt/slides/slide96.xml" ContentType="application/vnd.openxmlformats-officedocument.presentationml.slide+xml"/>
  <Override PartName="/ppt/slides/slide92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9" r:id="rId1"/>
  </p:sldMasterIdLst>
  <p:notesMasterIdLst>
    <p:notesMasterId r:id="rId98"/>
  </p:notesMasterIdLst>
  <p:sldIdLst>
    <p:sldId id="256" r:id="rId2"/>
    <p:sldId id="514" r:id="rId3"/>
    <p:sldId id="257" r:id="rId4"/>
    <p:sldId id="471" r:id="rId5"/>
    <p:sldId id="512" r:id="rId6"/>
    <p:sldId id="518" r:id="rId7"/>
    <p:sldId id="519" r:id="rId8"/>
    <p:sldId id="408" r:id="rId9"/>
    <p:sldId id="515" r:id="rId10"/>
    <p:sldId id="477" r:id="rId11"/>
    <p:sldId id="416" r:id="rId12"/>
    <p:sldId id="513" r:id="rId13"/>
    <p:sldId id="520" r:id="rId14"/>
    <p:sldId id="516" r:id="rId15"/>
    <p:sldId id="289" r:id="rId16"/>
    <p:sldId id="290" r:id="rId17"/>
    <p:sldId id="525" r:id="rId18"/>
    <p:sldId id="526" r:id="rId19"/>
    <p:sldId id="291" r:id="rId20"/>
    <p:sldId id="527" r:id="rId21"/>
    <p:sldId id="543" r:id="rId22"/>
    <p:sldId id="536" r:id="rId23"/>
    <p:sldId id="537" r:id="rId24"/>
    <p:sldId id="538" r:id="rId25"/>
    <p:sldId id="539" r:id="rId26"/>
    <p:sldId id="293" r:id="rId27"/>
    <p:sldId id="529" r:id="rId28"/>
    <p:sldId id="294" r:id="rId29"/>
    <p:sldId id="295" r:id="rId30"/>
    <p:sldId id="540" r:id="rId31"/>
    <p:sldId id="528" r:id="rId32"/>
    <p:sldId id="298" r:id="rId33"/>
    <p:sldId id="541" r:id="rId34"/>
    <p:sldId id="522" r:id="rId35"/>
    <p:sldId id="299" r:id="rId36"/>
    <p:sldId id="300" r:id="rId37"/>
    <p:sldId id="533" r:id="rId38"/>
    <p:sldId id="542" r:id="rId39"/>
    <p:sldId id="535" r:id="rId40"/>
    <p:sldId id="530" r:id="rId41"/>
    <p:sldId id="483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6" r:id="rId50"/>
    <p:sldId id="497" r:id="rId51"/>
    <p:sldId id="498" r:id="rId52"/>
    <p:sldId id="499" r:id="rId53"/>
    <p:sldId id="500" r:id="rId54"/>
    <p:sldId id="501" r:id="rId55"/>
    <p:sldId id="504" r:id="rId56"/>
    <p:sldId id="505" r:id="rId57"/>
    <p:sldId id="506" r:id="rId58"/>
    <p:sldId id="507" r:id="rId59"/>
    <p:sldId id="508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426" r:id="rId84"/>
    <p:sldId id="427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282" r:id="rId9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FFFFBD"/>
    <a:srgbClr val="FFFFCC"/>
    <a:srgbClr val="E5F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105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65AE91-5E28-413C-A0E3-15D563FDB614}" type="datetimeFigureOut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B03BC1-7738-4A6A-9FF9-D22ED7078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3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236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911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308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157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8706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340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121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265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2057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8109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875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1349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2761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907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8629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494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739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7102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3324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2154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7849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826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712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175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25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14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22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721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008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8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B7A7-DF17-4511-B699-1CD4AAF52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8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6B968-3B78-4398-92A0-3232B5300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1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74D1-8E8A-4D53-9136-589A54205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94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90513" y="1220788"/>
            <a:ext cx="8307387" cy="522446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39444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0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0235-9212-413F-A74C-C9B147666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6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A15F-0E99-47CA-AA47-978CC7779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4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AF196-055B-490D-BCD5-A6938DEF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312F-B8B2-4C87-AE27-AD0B2BAAB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8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98C0B-A42B-48A7-8670-0C2EF8E2C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1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834D-76B6-425B-A9A7-9548F1422E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55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871-7FA8-4F8A-9429-F49B17B1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9E3F-CAB8-4C98-A320-3F9FD43A2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024E57-0AB3-4627-9C86-A03775920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Chapter 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Syntax Analysis -  Top Down Parser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Recursion Elimination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-&gt; E + T | 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-&gt; T * F | F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-&gt; (E) | 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97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65DABB-51C3-4C05-9DBB-AA89A4AA0D1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1830388"/>
            <a:ext cx="187007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-&gt; TE’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E’ -&gt; +TE’ |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-&gt; FT’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T’ -&gt; *FT’ |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-&gt; (E) |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Left-Factoring 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 general,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8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	A </a:t>
            </a:r>
            <a:r>
              <a:rPr lang="en-US" smtClean="0">
                <a:sym typeface="Symbol" pitchFamily="18" charset="2"/>
              </a:rPr>
              <a:t>  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 |   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		where  is non-empty and the first symbols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			of 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and 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(if they have one)are different.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80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when processing  we cannot know whether expand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A to 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   or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A to 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But, if we re-write the grammar as follows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 A</a:t>
            </a:r>
            <a:r>
              <a:rPr lang="en-US" baseline="30000" smtClean="0">
                <a:sym typeface="Symbol" pitchFamily="18" charset="2"/>
              </a:rPr>
              <a:t>’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aseline="30000" smtClean="0">
                <a:sym typeface="Symbol" pitchFamily="18" charset="2"/>
              </a:rPr>
              <a:t>		 </a:t>
            </a:r>
            <a:r>
              <a:rPr lang="en-US" smtClean="0">
                <a:sym typeface="Symbol" pitchFamily="18" charset="2"/>
              </a:rPr>
              <a:t>A’  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 |   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	so, we can immediately expand A to A</a:t>
            </a:r>
            <a:r>
              <a:rPr lang="en-US" baseline="30000" smtClean="0">
                <a:sym typeface="Symbol" pitchFamily="18" charset="2"/>
              </a:rPr>
              <a:t>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86EB6-E6F3-4E51-A7F5-FAE94A4280A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Transition Diagrams -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altLang="en-US" smtClean="0"/>
              <a:t>E   </a:t>
            </a:r>
            <a:r>
              <a:rPr lang="en-US" altLang="en-US" smtClean="0">
                <a:sym typeface="Wingdings" panose="05000000000000000000" pitchFamily="2" charset="2"/>
              </a:rPr>
              <a:t>   T E’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E’     +  T E’   |  - T E’  | </a:t>
            </a:r>
            <a:r>
              <a:rPr lang="el-GR" altLang="en-US" smtClean="0">
                <a:sym typeface="Wingdings" panose="05000000000000000000" pitchFamily="2" charset="2"/>
              </a:rPr>
              <a:t>ε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T    F T’</a:t>
            </a: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T’    * F T’   |  /  F T’   |   </a:t>
            </a:r>
            <a:r>
              <a:rPr lang="el-GR" altLang="en-US" smtClean="0">
                <a:sym typeface="Wingdings" panose="05000000000000000000" pitchFamily="2" charset="2"/>
              </a:rPr>
              <a:t>ε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F      id   |   num   |   (  E  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9144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906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34963" y="3487738"/>
            <a:ext cx="244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2954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7526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8288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1336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6670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1408113" y="3868738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2208213" y="3868738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914400" y="54102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990600" y="54102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9" name="Text Box 21"/>
          <p:cNvSpPr txBox="1">
            <a:spLocks noChangeArrowheads="1"/>
          </p:cNvSpPr>
          <p:nvPr/>
        </p:nvSpPr>
        <p:spPr bwMode="auto">
          <a:xfrm>
            <a:off x="341313" y="4859338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1295400" y="55626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51" name="Oval 23"/>
          <p:cNvSpPr>
            <a:spLocks noChangeArrowheads="1"/>
          </p:cNvSpPr>
          <p:nvPr/>
        </p:nvSpPr>
        <p:spPr bwMode="auto">
          <a:xfrm>
            <a:off x="1752600" y="54102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1828800" y="54102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53" name="Line 25"/>
          <p:cNvSpPr>
            <a:spLocks noChangeShapeType="1"/>
          </p:cNvSpPr>
          <p:nvPr/>
        </p:nvSpPr>
        <p:spPr bwMode="auto">
          <a:xfrm>
            <a:off x="2133600" y="55626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54" name="Oval 26"/>
          <p:cNvSpPr>
            <a:spLocks noChangeArrowheads="1"/>
          </p:cNvSpPr>
          <p:nvPr/>
        </p:nvSpPr>
        <p:spPr bwMode="auto">
          <a:xfrm>
            <a:off x="2590800" y="54102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2667000" y="54102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6" name="Text Box 28"/>
          <p:cNvSpPr txBox="1">
            <a:spLocks noChangeArrowheads="1"/>
          </p:cNvSpPr>
          <p:nvPr/>
        </p:nvSpPr>
        <p:spPr bwMode="auto">
          <a:xfrm>
            <a:off x="1408113" y="5240338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457" name="Text Box 29"/>
          <p:cNvSpPr txBox="1">
            <a:spLocks noChangeArrowheads="1"/>
          </p:cNvSpPr>
          <p:nvPr/>
        </p:nvSpPr>
        <p:spPr bwMode="auto">
          <a:xfrm>
            <a:off x="2214563" y="5240338"/>
            <a:ext cx="295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</a:t>
            </a:r>
          </a:p>
        </p:txBody>
      </p:sp>
      <p:sp>
        <p:nvSpPr>
          <p:cNvPr id="18458" name="Oval 30"/>
          <p:cNvSpPr>
            <a:spLocks noChangeArrowheads="1"/>
          </p:cNvSpPr>
          <p:nvPr/>
        </p:nvSpPr>
        <p:spPr bwMode="auto">
          <a:xfrm>
            <a:off x="44196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31"/>
          <p:cNvSpPr txBox="1">
            <a:spLocks noChangeArrowheads="1"/>
          </p:cNvSpPr>
          <p:nvPr/>
        </p:nvSpPr>
        <p:spPr bwMode="auto">
          <a:xfrm>
            <a:off x="44958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60" name="Text Box 32"/>
          <p:cNvSpPr txBox="1">
            <a:spLocks noChangeArrowheads="1"/>
          </p:cNvSpPr>
          <p:nvPr/>
        </p:nvSpPr>
        <p:spPr bwMode="auto">
          <a:xfrm>
            <a:off x="3808413" y="3487738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8461" name="Line 33"/>
          <p:cNvSpPr>
            <a:spLocks noChangeShapeType="1"/>
          </p:cNvSpPr>
          <p:nvPr/>
        </p:nvSpPr>
        <p:spPr bwMode="auto">
          <a:xfrm>
            <a:off x="48006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62" name="Oval 34"/>
          <p:cNvSpPr>
            <a:spLocks noChangeArrowheads="1"/>
          </p:cNvSpPr>
          <p:nvPr/>
        </p:nvSpPr>
        <p:spPr bwMode="auto">
          <a:xfrm>
            <a:off x="52578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3" name="Text Box 35"/>
          <p:cNvSpPr txBox="1">
            <a:spLocks noChangeArrowheads="1"/>
          </p:cNvSpPr>
          <p:nvPr/>
        </p:nvSpPr>
        <p:spPr bwMode="auto">
          <a:xfrm>
            <a:off x="53340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64" name="Line 36"/>
          <p:cNvSpPr>
            <a:spLocks noChangeShapeType="1"/>
          </p:cNvSpPr>
          <p:nvPr/>
        </p:nvSpPr>
        <p:spPr bwMode="auto">
          <a:xfrm>
            <a:off x="56388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65" name="Oval 37"/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6" name="Text Box 38"/>
          <p:cNvSpPr txBox="1">
            <a:spLocks noChangeArrowheads="1"/>
          </p:cNvSpPr>
          <p:nvPr/>
        </p:nvSpPr>
        <p:spPr bwMode="auto">
          <a:xfrm>
            <a:off x="61722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67" name="Text Box 39"/>
          <p:cNvSpPr txBox="1">
            <a:spLocks noChangeArrowheads="1"/>
          </p:cNvSpPr>
          <p:nvPr/>
        </p:nvSpPr>
        <p:spPr bwMode="auto">
          <a:xfrm>
            <a:off x="4953000" y="3886200"/>
            <a:ext cx="225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8468" name="Text Box 40"/>
          <p:cNvSpPr txBox="1">
            <a:spLocks noChangeArrowheads="1"/>
          </p:cNvSpPr>
          <p:nvPr/>
        </p:nvSpPr>
        <p:spPr bwMode="auto">
          <a:xfrm>
            <a:off x="5751513" y="3868738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69" name="Line 41"/>
          <p:cNvSpPr>
            <a:spLocks noChangeShapeType="1"/>
          </p:cNvSpPr>
          <p:nvPr/>
        </p:nvSpPr>
        <p:spPr bwMode="auto">
          <a:xfrm>
            <a:off x="64770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70" name="Oval 42"/>
          <p:cNvSpPr>
            <a:spLocks noChangeArrowheads="1"/>
          </p:cNvSpPr>
          <p:nvPr/>
        </p:nvSpPr>
        <p:spPr bwMode="auto">
          <a:xfrm>
            <a:off x="69342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1" name="Text Box 43"/>
          <p:cNvSpPr txBox="1">
            <a:spLocks noChangeArrowheads="1"/>
          </p:cNvSpPr>
          <p:nvPr/>
        </p:nvSpPr>
        <p:spPr bwMode="auto">
          <a:xfrm>
            <a:off x="7010400" y="4038600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2" name="Text Box 44"/>
          <p:cNvSpPr txBox="1">
            <a:spLocks noChangeArrowheads="1"/>
          </p:cNvSpPr>
          <p:nvPr/>
        </p:nvSpPr>
        <p:spPr bwMode="auto">
          <a:xfrm>
            <a:off x="6551613" y="3868738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8473" name="Oval 45"/>
          <p:cNvSpPr>
            <a:spLocks noChangeArrowheads="1"/>
          </p:cNvSpPr>
          <p:nvPr/>
        </p:nvSpPr>
        <p:spPr bwMode="auto">
          <a:xfrm>
            <a:off x="5257800" y="4894263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4" name="Text Box 46"/>
          <p:cNvSpPr txBox="1">
            <a:spLocks noChangeArrowheads="1"/>
          </p:cNvSpPr>
          <p:nvPr/>
        </p:nvSpPr>
        <p:spPr bwMode="auto">
          <a:xfrm>
            <a:off x="5334000" y="4894263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5" name="Line 47"/>
          <p:cNvSpPr>
            <a:spLocks noChangeShapeType="1"/>
          </p:cNvSpPr>
          <p:nvPr/>
        </p:nvSpPr>
        <p:spPr bwMode="auto">
          <a:xfrm>
            <a:off x="5638800" y="5046663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76" name="Oval 48"/>
          <p:cNvSpPr>
            <a:spLocks noChangeArrowheads="1"/>
          </p:cNvSpPr>
          <p:nvPr/>
        </p:nvSpPr>
        <p:spPr bwMode="auto">
          <a:xfrm>
            <a:off x="6096000" y="4894263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77" name="Text Box 49"/>
          <p:cNvSpPr txBox="1">
            <a:spLocks noChangeArrowheads="1"/>
          </p:cNvSpPr>
          <p:nvPr/>
        </p:nvSpPr>
        <p:spPr bwMode="auto">
          <a:xfrm>
            <a:off x="6172200" y="4894263"/>
            <a:ext cx="219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8" name="Text Box 50"/>
          <p:cNvSpPr txBox="1">
            <a:spLocks noChangeArrowheads="1"/>
          </p:cNvSpPr>
          <p:nvPr/>
        </p:nvSpPr>
        <p:spPr bwMode="auto">
          <a:xfrm>
            <a:off x="5751513" y="4724400"/>
            <a:ext cx="231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79" name="Line 51"/>
          <p:cNvSpPr>
            <a:spLocks noChangeShapeType="1"/>
          </p:cNvSpPr>
          <p:nvPr/>
        </p:nvSpPr>
        <p:spPr bwMode="auto">
          <a:xfrm flipV="1">
            <a:off x="6477000" y="4419600"/>
            <a:ext cx="533400" cy="627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80" name="Text Box 54"/>
          <p:cNvSpPr txBox="1">
            <a:spLocks noChangeArrowheads="1"/>
          </p:cNvSpPr>
          <p:nvPr/>
        </p:nvSpPr>
        <p:spPr bwMode="auto">
          <a:xfrm>
            <a:off x="6778625" y="4648200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8481" name="Line 55"/>
          <p:cNvSpPr>
            <a:spLocks noChangeShapeType="1"/>
          </p:cNvSpPr>
          <p:nvPr/>
        </p:nvSpPr>
        <p:spPr bwMode="auto">
          <a:xfrm>
            <a:off x="4724400" y="4419600"/>
            <a:ext cx="5334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82" name="Text Box 56"/>
          <p:cNvSpPr txBox="1">
            <a:spLocks noChangeArrowheads="1"/>
          </p:cNvSpPr>
          <p:nvPr/>
        </p:nvSpPr>
        <p:spPr bwMode="auto">
          <a:xfrm>
            <a:off x="4794250" y="4648200"/>
            <a:ext cx="168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8483" name="Freeform 57"/>
          <p:cNvSpPr>
            <a:spLocks/>
          </p:cNvSpPr>
          <p:nvPr/>
        </p:nvSpPr>
        <p:spPr bwMode="auto">
          <a:xfrm>
            <a:off x="4648200" y="3429000"/>
            <a:ext cx="2362200" cy="609600"/>
          </a:xfrm>
          <a:custGeom>
            <a:avLst/>
            <a:gdLst>
              <a:gd name="T0" fmla="*/ 0 w 1488"/>
              <a:gd name="T1" fmla="*/ 2147483646 h 384"/>
              <a:gd name="T2" fmla="*/ 2147483646 w 1488"/>
              <a:gd name="T3" fmla="*/ 2147483646 h 384"/>
              <a:gd name="T4" fmla="*/ 2147483646 w 1488"/>
              <a:gd name="T5" fmla="*/ 0 h 384"/>
              <a:gd name="T6" fmla="*/ 2147483646 w 1488"/>
              <a:gd name="T7" fmla="*/ 2147483646 h 384"/>
              <a:gd name="T8" fmla="*/ 2147483646 w 1488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384"/>
              <a:gd name="T17" fmla="*/ 1488 w 1488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384">
                <a:moveTo>
                  <a:pt x="0" y="384"/>
                </a:moveTo>
                <a:cubicBezTo>
                  <a:pt x="104" y="272"/>
                  <a:pt x="208" y="160"/>
                  <a:pt x="336" y="96"/>
                </a:cubicBezTo>
                <a:cubicBezTo>
                  <a:pt x="464" y="32"/>
                  <a:pt x="624" y="0"/>
                  <a:pt x="768" y="0"/>
                </a:cubicBezTo>
                <a:cubicBezTo>
                  <a:pt x="912" y="0"/>
                  <a:pt x="1080" y="32"/>
                  <a:pt x="1200" y="96"/>
                </a:cubicBezTo>
                <a:cubicBezTo>
                  <a:pt x="1320" y="160"/>
                  <a:pt x="1440" y="336"/>
                  <a:pt x="1488" y="384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484" name="Text Box 58"/>
          <p:cNvSpPr txBox="1">
            <a:spLocks noChangeArrowheads="1"/>
          </p:cNvSpPr>
          <p:nvPr/>
        </p:nvSpPr>
        <p:spPr bwMode="auto">
          <a:xfrm>
            <a:off x="5691188" y="3030538"/>
            <a:ext cx="200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en-US" sz="2400"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8485" name="Text Box 59"/>
          <p:cNvSpPr txBox="1">
            <a:spLocks noChangeArrowheads="1"/>
          </p:cNvSpPr>
          <p:nvPr/>
        </p:nvSpPr>
        <p:spPr bwMode="auto">
          <a:xfrm>
            <a:off x="4779963" y="5849938"/>
            <a:ext cx="1096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Etcetera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Date Placeholder 5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8487" name="Slide Number Placeholder 5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EF272-190C-4EAF-9556-D9ACF4CB3C3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Dr Arockia Xavier Annie 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Recap</a:t>
            </a:r>
          </a:p>
          <a:p>
            <a:pPr eaLnBrk="1" hangingPunct="1">
              <a:defRPr/>
            </a:pPr>
            <a:r>
              <a:rPr lang="en-US" dirty="0" smtClean="0"/>
              <a:t>Top-Down Parsing</a:t>
            </a:r>
          </a:p>
          <a:p>
            <a:pPr lvl="1" eaLnBrk="1" hangingPunct="1">
              <a:defRPr/>
            </a:pPr>
            <a:r>
              <a:rPr lang="en-US" dirty="0" smtClean="0"/>
              <a:t>Predictive Parser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Computation 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First sets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Follow sets</a:t>
            </a:r>
          </a:p>
          <a:p>
            <a:pPr lvl="1" eaLnBrk="1" hangingPunct="1">
              <a:defRPr/>
            </a:pPr>
            <a:r>
              <a:rPr lang="en-US" dirty="0" smtClean="0"/>
              <a:t>LL(1) Parser table</a:t>
            </a:r>
          </a:p>
          <a:p>
            <a:pPr lvl="1" eaLnBrk="1" hangingPunct="1">
              <a:defRPr/>
            </a:pPr>
            <a:r>
              <a:rPr lang="en-US" dirty="0" smtClean="0"/>
              <a:t>Parsing Algorithm</a:t>
            </a:r>
          </a:p>
          <a:p>
            <a:pPr lvl="1" eaLnBrk="1" hangingPunct="1">
              <a:defRPr/>
            </a:pPr>
            <a:r>
              <a:rPr lang="en-US" dirty="0" smtClean="0"/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7B0A6-18D6-4E95-A861-84CEE677CC0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and Follow Functions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z="2800" dirty="0" smtClean="0"/>
              <a:t>We are going to develop two </a:t>
            </a:r>
            <a:r>
              <a:rPr lang="en-US" altLang="en-US" sz="2800" dirty="0" smtClean="0"/>
              <a:t>auxiliary </a:t>
            </a:r>
            <a:r>
              <a:rPr lang="en-US" altLang="en-US" sz="2800" dirty="0" smtClean="0"/>
              <a:t>functions for facilitating the computation of parse tables.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z="28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800" dirty="0" smtClean="0">
                <a:solidFill>
                  <a:schemeClr val="bg2">
                    <a:lumMod val="50000"/>
                  </a:schemeClr>
                </a:solidFill>
              </a:rPr>
              <a:t>FIRST(</a:t>
            </a:r>
            <a:r>
              <a:rPr lang="el-GR" altLang="en-US" sz="2800" dirty="0" smtClean="0">
                <a:solidFill>
                  <a:schemeClr val="bg2">
                    <a:lumMod val="50000"/>
                  </a:schemeClr>
                </a:solidFill>
              </a:rPr>
              <a:t>α</a:t>
            </a:r>
            <a:r>
              <a:rPr lang="en-US" altLang="en-US" sz="28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altLang="en-US" sz="2800" dirty="0" smtClean="0"/>
              <a:t>  is the set of tokens that can start strings derivable from </a:t>
            </a:r>
            <a:r>
              <a:rPr lang="el-GR" altLang="en-US" sz="2800" dirty="0" smtClean="0"/>
              <a:t>α</a:t>
            </a:r>
            <a:r>
              <a:rPr lang="en-US" altLang="en-US" sz="2800" dirty="0" smtClean="0"/>
              <a:t>, also if </a:t>
            </a:r>
            <a:r>
              <a:rPr lang="el-GR" altLang="en-US" sz="2800" dirty="0" smtClean="0"/>
              <a:t>α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Wingdings" pitchFamily="2" charset="2"/>
              </a:rPr>
              <a:t> </a:t>
            </a:r>
            <a:r>
              <a:rPr lang="el-GR" altLang="en-US" sz="2800" dirty="0" smtClean="0">
                <a:sym typeface="Wingdings" pitchFamily="2" charset="2"/>
              </a:rPr>
              <a:t>ε</a:t>
            </a:r>
            <a:r>
              <a:rPr lang="en-US" altLang="en-US" sz="2800" dirty="0" smtClean="0">
                <a:sym typeface="Wingdings" pitchFamily="2" charset="2"/>
              </a:rPr>
              <a:t> then we add </a:t>
            </a:r>
            <a:r>
              <a:rPr lang="el-GR" altLang="en-US" sz="2800" dirty="0" smtClean="0">
                <a:sym typeface="Wingdings" pitchFamily="2" charset="2"/>
              </a:rPr>
              <a:t>ε</a:t>
            </a:r>
            <a:r>
              <a:rPr lang="en-US" altLang="en-US" sz="2800" dirty="0" smtClean="0">
                <a:sym typeface="Wingdings" pitchFamily="2" charset="2"/>
              </a:rPr>
              <a:t> to </a:t>
            </a:r>
            <a:r>
              <a:rPr lang="en-US" altLang="en-US" sz="2800" dirty="0" smtClean="0"/>
              <a:t>First(</a:t>
            </a:r>
            <a:r>
              <a:rPr lang="el-GR" altLang="en-US" sz="2800" dirty="0" smtClean="0"/>
              <a:t>α</a:t>
            </a:r>
            <a:r>
              <a:rPr lang="en-US" altLang="en-US" sz="2800" dirty="0" smtClean="0"/>
              <a:t>).</a:t>
            </a:r>
          </a:p>
          <a:p>
            <a:pPr eaLnBrk="1" hangingPunct="1">
              <a:lnSpc>
                <a:spcPct val="50000"/>
              </a:lnSpc>
              <a:buFont typeface="Arial" charset="0"/>
              <a:buChar char="•"/>
              <a:defRPr/>
            </a:pPr>
            <a:endParaRPr lang="en-US" altLang="en-US" sz="28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800" dirty="0" smtClean="0">
                <a:solidFill>
                  <a:schemeClr val="bg2">
                    <a:lumMod val="50000"/>
                  </a:schemeClr>
                </a:solidFill>
              </a:rPr>
              <a:t>FOLLOW(N)</a:t>
            </a:r>
            <a:r>
              <a:rPr lang="en-US" altLang="en-US" sz="2800" dirty="0" smtClean="0"/>
              <a:t> is the set of tokens that can follow the </a:t>
            </a:r>
            <a:r>
              <a:rPr lang="en-US" altLang="en-US" sz="2800" dirty="0" err="1" smtClean="0"/>
              <a:t>nonterminal</a:t>
            </a:r>
            <a:r>
              <a:rPr lang="en-US" altLang="en-US" sz="2800" dirty="0" smtClean="0"/>
              <a:t> N in some sentential form, i.e.,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 dirty="0" smtClean="0"/>
              <a:t> 	FOLLOW(N)  = { t | S </a:t>
            </a:r>
            <a:r>
              <a:rPr lang="en-US" altLang="en-US" sz="2800" dirty="0" smtClean="0">
                <a:sym typeface="Wingdings" pitchFamily="2" charset="2"/>
              </a:rPr>
              <a:t> </a:t>
            </a:r>
            <a:r>
              <a:rPr lang="el-GR" altLang="en-US" sz="2800" dirty="0" smtClean="0"/>
              <a:t>α</a:t>
            </a:r>
            <a:r>
              <a:rPr lang="en-US" altLang="en-US" sz="2800" dirty="0" err="1" smtClean="0"/>
              <a:t>Nt</a:t>
            </a:r>
            <a:r>
              <a:rPr lang="el-GR" altLang="en-US" sz="2800" dirty="0" smtClean="0"/>
              <a:t>β</a:t>
            </a:r>
            <a:r>
              <a:rPr lang="en-US" altLang="en-US" sz="2800" dirty="0" smtClean="0"/>
              <a:t> }</a:t>
            </a:r>
            <a:endParaRPr lang="el-GR" alt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D832F-5FD7-4B37-A7FD-E572A8B2E0E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3886200" y="53340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*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and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First() is set of terminals that begins strings derived from 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=&gt;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 then is also in First(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)</a:t>
            </a:r>
          </a:p>
          <a:p>
            <a:pPr marL="273050" lvl="2" indent="-273050" eaLnBrk="1" fontAlgn="auto" hangingPunct="1"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2600" dirty="0" smtClean="0"/>
              <a:t>In predictive parsing when we have A-&gt; </a:t>
            </a:r>
            <a:r>
              <a:rPr lang="el-GR" sz="2600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z="2600" dirty="0" smtClean="0"/>
              <a:t>|</a:t>
            </a:r>
            <a:r>
              <a:rPr lang="el-GR" sz="2600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z="2600" dirty="0" smtClean="0"/>
              <a:t>, if First(</a:t>
            </a:r>
            <a:r>
              <a:rPr lang="el-GR" sz="2600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z="2600" dirty="0" smtClean="0"/>
              <a:t>) and First(</a:t>
            </a:r>
            <a:r>
              <a:rPr lang="el-GR" sz="2600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z="2600" dirty="0" smtClean="0"/>
              <a:t>) are disjoint sets then we can select appropriate A-production by looking at the next input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/>
              <a:t>Follow(A), for any non-terminal A, is set of terminals a that can appear immediately after A in some sentential form</a:t>
            </a:r>
          </a:p>
          <a:p>
            <a:pPr marL="384048" lvl="1" indent="-182880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we have S =&gt;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err="1" smtClean="0"/>
              <a:t>Aa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 for some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and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then a is in Follow(A)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A can be the rightmost symbol in some sentential form, then $ is in Follow(A)</a:t>
            </a:r>
            <a:endParaRPr lang="en-US" dirty="0"/>
          </a:p>
        </p:txBody>
      </p:sp>
      <p:sp>
        <p:nvSpPr>
          <p:cNvPr id="102408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F1540-7334-41C7-8C21-2D1E4BCAF4C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TextBox 4"/>
          <p:cNvSpPr txBox="1">
            <a:spLocks noChangeArrowheads="1"/>
          </p:cNvSpPr>
          <p:nvPr/>
        </p:nvSpPr>
        <p:spPr bwMode="auto">
          <a:xfrm>
            <a:off x="1219200" y="1905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3560" name="TextBox 5"/>
          <p:cNvSpPr txBox="1">
            <a:spLocks noChangeArrowheads="1"/>
          </p:cNvSpPr>
          <p:nvPr/>
        </p:nvSpPr>
        <p:spPr bwMode="auto">
          <a:xfrm>
            <a:off x="2362200" y="4267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/>
              <a:t>To compute First(X) for all grammar symbols X, apply following rules until no more terminals or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can be added to any First set: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X is a terminal then First(X) = {X}.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X is a </a:t>
            </a:r>
            <a:r>
              <a:rPr lang="en-US" dirty="0" err="1" smtClean="0"/>
              <a:t>nonterminal</a:t>
            </a:r>
            <a:r>
              <a:rPr lang="en-US" dirty="0" smtClean="0"/>
              <a:t> and X-&gt;Y</a:t>
            </a:r>
            <a:r>
              <a:rPr lang="en-US" sz="1900" dirty="0" smtClean="0"/>
              <a:t>1</a:t>
            </a:r>
            <a:r>
              <a:rPr lang="en-US" dirty="0" smtClean="0"/>
              <a:t>Y</a:t>
            </a:r>
            <a:r>
              <a:rPr lang="en-US" sz="19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Y</a:t>
            </a:r>
            <a:r>
              <a:rPr lang="en-US" sz="1900" dirty="0" err="1" smtClean="0"/>
              <a:t>k</a:t>
            </a:r>
            <a:r>
              <a:rPr lang="en-US" dirty="0" smtClean="0"/>
              <a:t> is a production for some k &gt;= 1, then place a in First(X) if for some </a:t>
            </a:r>
            <a:r>
              <a:rPr lang="en-US" dirty="0" err="1" smtClean="0"/>
              <a:t>i</a:t>
            </a:r>
            <a:r>
              <a:rPr lang="en-US" dirty="0" smtClean="0"/>
              <a:t> ‘a’ is in First(Y</a:t>
            </a:r>
            <a:r>
              <a:rPr lang="en-US" sz="1900" dirty="0" smtClean="0"/>
              <a:t>i</a:t>
            </a:r>
            <a:r>
              <a:rPr lang="en-US" dirty="0" smtClean="0"/>
              <a:t>) and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is in all of First(Y</a:t>
            </a:r>
            <a:r>
              <a:rPr lang="en-US" sz="1900" dirty="0" smtClean="0"/>
              <a:t>1</a:t>
            </a:r>
            <a:r>
              <a:rPr lang="en-US" dirty="0" smtClean="0"/>
              <a:t>),…,</a:t>
            </a:r>
            <a:r>
              <a:rPr lang="en-US" sz="2600" dirty="0" smtClean="0"/>
              <a:t>First(Y</a:t>
            </a:r>
            <a:r>
              <a:rPr lang="en-US" sz="1900" dirty="0" smtClean="0"/>
              <a:t>i-1</a:t>
            </a:r>
            <a:r>
              <a:rPr lang="en-US" dirty="0" smtClean="0"/>
              <a:t>) that is Y</a:t>
            </a:r>
            <a:r>
              <a:rPr lang="en-US" sz="1900" dirty="0" smtClean="0"/>
              <a:t>1</a:t>
            </a:r>
            <a:r>
              <a:rPr lang="en-US" dirty="0" smtClean="0"/>
              <a:t>…Y</a:t>
            </a:r>
            <a:r>
              <a:rPr lang="en-US" sz="1900" dirty="0" smtClean="0"/>
              <a:t>i-1</a:t>
            </a:r>
            <a:r>
              <a:rPr lang="en-US" dirty="0" smtClean="0"/>
              <a:t> =&gt;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ɛ. </a:t>
            </a:r>
            <a:r>
              <a:rPr lang="en-US" dirty="0" smtClean="0"/>
              <a:t>if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 is in First(</a:t>
            </a:r>
            <a:r>
              <a:rPr lang="en-US" dirty="0" err="1" smtClean="0"/>
              <a:t>Y</a:t>
            </a:r>
            <a:r>
              <a:rPr lang="en-US" sz="2200" dirty="0" err="1" smtClean="0"/>
              <a:t>j</a:t>
            </a:r>
            <a:r>
              <a:rPr lang="en-US" dirty="0" smtClean="0"/>
              <a:t>) for j=1,…,k then add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to First(X).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X-&gt;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 ɛ </a:t>
            </a:r>
            <a:r>
              <a:rPr lang="en-US" dirty="0" smtClean="0"/>
              <a:t>is a production then add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to First(X)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103432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5526AA-487F-455F-915C-E83B260E4DF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TextBox 3"/>
          <p:cNvSpPr txBox="1">
            <a:spLocks noChangeArrowheads="1"/>
          </p:cNvSpPr>
          <p:nvPr/>
        </p:nvSpPr>
        <p:spPr bwMode="auto">
          <a:xfrm>
            <a:off x="1752600" y="4724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584" name="TextBox 4"/>
          <p:cNvSpPr txBox="1">
            <a:spLocks noChangeArrowheads="1"/>
          </p:cNvSpPr>
          <p:nvPr/>
        </p:nvSpPr>
        <p:spPr bwMode="auto">
          <a:xfrm>
            <a:off x="1371600" y="2286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7A0E2-EC1C-4AF1-A20E-A6F5E1F4B7A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Compute FIRST for Any String X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If X is a terminal symbol  	</a:t>
            </a:r>
            <a:r>
              <a:rPr lang="en-US" altLang="en-US" sz="2400" smtClean="0">
                <a:sym typeface="Wingdings" panose="05000000000000000000" pitchFamily="2" charset="2"/>
              </a:rPr>
              <a:t>	</a:t>
            </a:r>
            <a:r>
              <a:rPr lang="en-US" alt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FIRST(X)={X}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ym typeface="Wingdings" panose="05000000000000000000" pitchFamily="2" charset="2"/>
              </a:rPr>
              <a:t>If X is a non-terminal symbol  and  X </a:t>
            </a:r>
            <a:r>
              <a:rPr lang="en-US" altLang="en-US" sz="2400" smtClean="0">
                <a:sym typeface="Symbol" panose="05050102010706020507" pitchFamily="18" charset="2"/>
              </a:rPr>
              <a:t>  is a production rule                </a:t>
            </a:r>
            <a:r>
              <a:rPr lang="en-US" altLang="en-US" sz="2400" smtClean="0">
                <a:sym typeface="Wingdings" panose="05000000000000000000" pitchFamily="2" charset="2"/>
              </a:rPr>
              <a:t>   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  is in FIRST(X).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ym typeface="Wingdings" panose="05000000000000000000" pitchFamily="2" charset="2"/>
              </a:rPr>
              <a:t>If X is a non-terminal symbol  and  X </a:t>
            </a:r>
            <a:r>
              <a:rPr lang="en-US" altLang="en-US" sz="2400" smtClean="0">
                <a:sym typeface="Symbol" panose="05050102010706020507" pitchFamily="18" charset="2"/>
              </a:rPr>
              <a:t> 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..Y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n </a:t>
            </a:r>
            <a:r>
              <a:rPr lang="en-US" altLang="en-US" sz="2400" smtClean="0">
                <a:sym typeface="Symbol" panose="05050102010706020507" pitchFamily="18" charset="2"/>
              </a:rPr>
              <a:t> is a production rule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 </a:t>
            </a:r>
            <a:r>
              <a:rPr lang="en-US" altLang="en-US" sz="2400" smtClean="0">
                <a:sym typeface="Wingdings" panose="05000000000000000000" pitchFamily="2" charset="2"/>
              </a:rPr>
              <a:t>if a terminal </a:t>
            </a:r>
            <a:r>
              <a:rPr lang="en-US" altLang="en-US" sz="2400" b="1" smtClean="0">
                <a:sym typeface="Wingdings" panose="05000000000000000000" pitchFamily="2" charset="2"/>
              </a:rPr>
              <a:t>a</a:t>
            </a:r>
            <a:r>
              <a:rPr lang="en-US" altLang="en-US" sz="2400" smtClean="0">
                <a:sym typeface="Wingdings" panose="05000000000000000000" pitchFamily="2" charset="2"/>
              </a:rPr>
              <a:t> in FIRST(Y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i</a:t>
            </a:r>
            <a:r>
              <a:rPr lang="en-US" altLang="en-US" sz="2400" smtClean="0">
                <a:sym typeface="Wingdings" panose="05000000000000000000" pitchFamily="2" charset="2"/>
              </a:rPr>
              <a:t>) and </a:t>
            </a:r>
            <a:r>
              <a:rPr lang="en-US" altLang="en-US" sz="2400" smtClean="0">
                <a:sym typeface="Symbol" panose="05050102010706020507" pitchFamily="18" charset="2"/>
              </a:rPr>
              <a:t> is in all FIRST(Y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j</a:t>
            </a:r>
            <a:r>
              <a:rPr lang="en-US" altLang="en-US" sz="2400" smtClean="0">
                <a:sym typeface="Symbol" panose="05050102010706020507" pitchFamily="18" charset="2"/>
              </a:rPr>
              <a:t>) for j=1,...,i-1                     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	then </a:t>
            </a:r>
            <a:r>
              <a:rPr lang="en-US" altLang="en-US" sz="2400" b="1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 is in FIRST(X).</a:t>
            </a:r>
            <a:r>
              <a:rPr lang="en-US" altLang="en-US" sz="2400" smtClean="0">
                <a:sym typeface="Symbol" panose="05050102010706020507" pitchFamily="18" charset="2"/>
              </a:rPr>
              <a:t>                                                                         </a:t>
            </a:r>
            <a:r>
              <a:rPr lang="en-US" altLang="en-US" sz="2400" smtClean="0">
                <a:sym typeface="Wingdings" panose="05000000000000000000" pitchFamily="2" charset="2"/>
              </a:rPr>
              <a:t>if </a:t>
            </a:r>
            <a:r>
              <a:rPr lang="en-US" altLang="en-US" sz="2400" smtClean="0">
                <a:sym typeface="Symbol" panose="05050102010706020507" pitchFamily="18" charset="2"/>
              </a:rPr>
              <a:t> is in all FIRST(Y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j</a:t>
            </a:r>
            <a:r>
              <a:rPr lang="en-US" altLang="en-US" sz="2400" smtClean="0">
                <a:sym typeface="Symbol" panose="05050102010706020507" pitchFamily="18" charset="2"/>
              </a:rPr>
              <a:t>) for j=1,...,n 	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then  is in FIRST(X).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If X is </a:t>
            </a:r>
            <a:r>
              <a:rPr lang="en-US" altLang="en-US" sz="2400" smtClean="0">
                <a:sym typeface="Symbol" panose="05050102010706020507" pitchFamily="18" charset="2"/>
              </a:rPr>
              <a:t> </a:t>
            </a:r>
            <a:r>
              <a:rPr lang="en-US" altLang="en-US" sz="2400" smtClean="0"/>
              <a:t>	</a:t>
            </a:r>
            <a:r>
              <a:rPr lang="en-US" altLang="en-US" sz="2400" smtClean="0">
                <a:sym typeface="Wingdings" panose="05000000000000000000" pitchFamily="2" charset="2"/>
              </a:rPr>
              <a:t>	</a:t>
            </a:r>
            <a:r>
              <a:rPr lang="en-US" alt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FIRST(X)={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If X is 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..Y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n </a:t>
            </a:r>
            <a:r>
              <a:rPr lang="en-US" altLang="en-US" sz="2400" smtClean="0">
                <a:sym typeface="Symbol" panose="05050102010706020507" pitchFamily="18" charset="2"/>
              </a:rPr>
              <a:t> 							         </a:t>
            </a:r>
            <a:r>
              <a:rPr lang="en-US" altLang="en-US" sz="2400" smtClean="0">
                <a:sym typeface="Wingdings" panose="05000000000000000000" pitchFamily="2" charset="2"/>
              </a:rPr>
              <a:t>if a terminal </a:t>
            </a:r>
            <a:r>
              <a:rPr lang="en-US" altLang="en-US" sz="2400" b="1" smtClean="0">
                <a:sym typeface="Wingdings" panose="05000000000000000000" pitchFamily="2" charset="2"/>
              </a:rPr>
              <a:t>a</a:t>
            </a:r>
            <a:r>
              <a:rPr lang="en-US" altLang="en-US" sz="2400" smtClean="0">
                <a:sym typeface="Wingdings" panose="05000000000000000000" pitchFamily="2" charset="2"/>
              </a:rPr>
              <a:t> in FIRST(Y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i</a:t>
            </a:r>
            <a:r>
              <a:rPr lang="en-US" altLang="en-US" sz="2400" smtClean="0">
                <a:sym typeface="Wingdings" panose="05000000000000000000" pitchFamily="2" charset="2"/>
              </a:rPr>
              <a:t>) and </a:t>
            </a:r>
            <a:r>
              <a:rPr lang="en-US" altLang="en-US" sz="2400" smtClean="0">
                <a:sym typeface="Symbol" panose="05050102010706020507" pitchFamily="18" charset="2"/>
              </a:rPr>
              <a:t> is in all FIRST(Y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j</a:t>
            </a:r>
            <a:r>
              <a:rPr lang="en-US" altLang="en-US" sz="2400" smtClean="0">
                <a:sym typeface="Symbol" panose="05050102010706020507" pitchFamily="18" charset="2"/>
              </a:rPr>
              <a:t>) for j=1,...,i-1                     	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then </a:t>
            </a:r>
            <a:r>
              <a:rPr lang="en-US" altLang="en-US" sz="2400" b="1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 is in FIRST(X).                                                                         </a:t>
            </a:r>
            <a:r>
              <a:rPr lang="en-US" altLang="en-US" sz="2400" smtClean="0">
                <a:sym typeface="Wingdings" panose="05000000000000000000" pitchFamily="2" charset="2"/>
              </a:rPr>
              <a:t>if </a:t>
            </a:r>
            <a:r>
              <a:rPr lang="en-US" altLang="en-US" sz="2400" smtClean="0">
                <a:sym typeface="Symbol" panose="05050102010706020507" pitchFamily="18" charset="2"/>
              </a:rPr>
              <a:t> is in all FIRST(Y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j</a:t>
            </a:r>
            <a:r>
              <a:rPr lang="en-US" altLang="en-US" sz="2400" smtClean="0">
                <a:sym typeface="Symbol" panose="05050102010706020507" pitchFamily="18" charset="2"/>
              </a:rPr>
              <a:t>) for j=1,...,n    </a:t>
            </a: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then  is in FIRST(X). 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sym typeface="Symbol" panose="05050102010706020507" pitchFamily="18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First Set – Example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49263" y="1524000"/>
            <a:ext cx="8229600" cy="4525963"/>
          </a:xfrm>
        </p:spPr>
        <p:txBody>
          <a:bodyPr/>
          <a:lstStyle/>
          <a:p>
            <a:r>
              <a:rPr lang="en-US" altLang="en-US" sz="2600" smtClean="0"/>
              <a:t>S → XSa | Y c</a:t>
            </a:r>
          </a:p>
          <a:p>
            <a:r>
              <a:rPr lang="en-US" altLang="en-US" sz="2600" smtClean="0"/>
              <a:t>X → aY | Y Y</a:t>
            </a:r>
          </a:p>
          <a:p>
            <a:r>
              <a:rPr lang="en-US" altLang="en-US" sz="2600" smtClean="0"/>
              <a:t>Y → bSa | cX | </a:t>
            </a:r>
            <a:r>
              <a:rPr lang="el-GR" altLang="en-US" sz="2600" smtClean="0"/>
              <a:t>ϵ</a:t>
            </a:r>
            <a:r>
              <a:rPr lang="en-US" altLang="en-US" sz="2600" smtClean="0"/>
              <a:t> </a:t>
            </a:r>
          </a:p>
          <a:p>
            <a:r>
              <a:rPr lang="en-US" altLang="en-US" sz="2600" smtClean="0"/>
              <a:t>FIRST(X) = {a, b, c, </a:t>
            </a:r>
            <a:r>
              <a:rPr lang="el-GR" altLang="en-US" sz="2600" smtClean="0"/>
              <a:t>ϵ</a:t>
            </a:r>
            <a:r>
              <a:rPr lang="en-US" altLang="en-US" sz="2600" smtClean="0"/>
              <a:t>} so, FIRST(XSa) = {a, b, c}</a:t>
            </a:r>
          </a:p>
          <a:p>
            <a:r>
              <a:rPr lang="en-US" altLang="en-US" sz="2600" smtClean="0"/>
              <a:t>FIRST(Y ) = {b, c, </a:t>
            </a:r>
            <a:r>
              <a:rPr lang="el-GR" altLang="en-US" sz="2600" smtClean="0"/>
              <a:t>ϵ</a:t>
            </a:r>
            <a:r>
              <a:rPr lang="en-US" altLang="en-US" sz="2600" smtClean="0"/>
              <a:t>} so, FIRST(Y c) = {b, c}</a:t>
            </a:r>
          </a:p>
          <a:p>
            <a:r>
              <a:rPr lang="en-US" altLang="en-US" sz="2600" smtClean="0"/>
              <a:t>FIRST(a) = {a} = FIRST(aY ) FIRST(cX) = {c}</a:t>
            </a:r>
          </a:p>
          <a:p>
            <a:r>
              <a:rPr lang="en-US" altLang="en-US" sz="2600" smtClean="0"/>
              <a:t>FIRST(Y Y ) = {b, c, </a:t>
            </a:r>
            <a:r>
              <a:rPr lang="el-GR" altLang="en-US" sz="2600" smtClean="0"/>
              <a:t>ϵ</a:t>
            </a:r>
            <a:r>
              <a:rPr lang="en-US" altLang="en-US" sz="2600" smtClean="0"/>
              <a:t>} FIRST(</a:t>
            </a:r>
            <a:r>
              <a:rPr lang="el-GR" altLang="en-US" sz="2600" smtClean="0"/>
              <a:t>ϵ</a:t>
            </a:r>
            <a:r>
              <a:rPr lang="en-US" altLang="en-US" sz="2600" smtClean="0"/>
              <a:t>) = {</a:t>
            </a:r>
            <a:r>
              <a:rPr lang="el-GR" altLang="en-US" sz="2600" smtClean="0"/>
              <a:t>ϵ</a:t>
            </a:r>
            <a:r>
              <a:rPr lang="en-US" altLang="en-US" sz="2600" smtClean="0"/>
              <a:t>}</a:t>
            </a:r>
          </a:p>
          <a:p>
            <a:r>
              <a:rPr lang="en-US" altLang="en-US" sz="2600" smtClean="0"/>
              <a:t>FIRST(bSa) = {b}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19837C-82AE-4345-95E2-0E4B32BBB68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/>
              <a:t> To compute First(A) for all </a:t>
            </a:r>
            <a:r>
              <a:rPr lang="en-US" dirty="0" err="1" smtClean="0"/>
              <a:t>nonterminals</a:t>
            </a:r>
            <a:r>
              <a:rPr lang="en-US" dirty="0" smtClean="0"/>
              <a:t> A, apply following rules until nothing can be added to any follow set: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Place $ in Follow(S) where S is the start symbol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there is a production A-&gt;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B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dirty="0" smtClean="0"/>
              <a:t>then everything in First(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) except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is in Follow(B).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there is a production A-&gt;B or a production               A-&gt;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B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dirty="0" smtClean="0"/>
              <a:t>where First(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) contains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, then everything in Follow(A) is in Follow(B)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Example!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454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765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1738C-14A2-4946-BE10-52D9073E687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Recap</a:t>
            </a:r>
          </a:p>
          <a:p>
            <a:pPr eaLnBrk="1" hangingPunct="1">
              <a:defRPr/>
            </a:pPr>
            <a:r>
              <a:rPr lang="en-US" dirty="0" smtClean="0"/>
              <a:t>Top-Down Parsing</a:t>
            </a:r>
          </a:p>
          <a:p>
            <a:pPr lvl="1" eaLnBrk="1" hangingPunct="1">
              <a:defRPr/>
            </a:pPr>
            <a:r>
              <a:rPr lang="en-US" dirty="0" smtClean="0"/>
              <a:t>Predictive Parser</a:t>
            </a:r>
          </a:p>
          <a:p>
            <a:pPr lvl="1" eaLnBrk="1" hangingPunct="1">
              <a:defRPr/>
            </a:pPr>
            <a:r>
              <a:rPr lang="en-US" dirty="0" smtClean="0"/>
              <a:t>Computation </a:t>
            </a:r>
          </a:p>
          <a:p>
            <a:pPr lvl="2" eaLnBrk="1" hangingPunct="1">
              <a:defRPr/>
            </a:pPr>
            <a:r>
              <a:rPr lang="en-US" dirty="0" smtClean="0"/>
              <a:t>First sets</a:t>
            </a:r>
          </a:p>
          <a:p>
            <a:pPr lvl="2" eaLnBrk="1" hangingPunct="1">
              <a:defRPr/>
            </a:pPr>
            <a:r>
              <a:rPr lang="en-US" dirty="0" smtClean="0"/>
              <a:t>Follow sets</a:t>
            </a:r>
          </a:p>
          <a:p>
            <a:pPr lvl="1" eaLnBrk="1" hangingPunct="1">
              <a:defRPr/>
            </a:pPr>
            <a:r>
              <a:rPr lang="en-US" dirty="0" smtClean="0"/>
              <a:t>LL(1) Parser table</a:t>
            </a:r>
          </a:p>
          <a:p>
            <a:pPr lvl="1" eaLnBrk="1" hangingPunct="1">
              <a:defRPr/>
            </a:pPr>
            <a:r>
              <a:rPr lang="en-US" dirty="0" smtClean="0"/>
              <a:t>Parsing Algorithm</a:t>
            </a:r>
          </a:p>
          <a:p>
            <a:pPr lvl="1" eaLnBrk="1" hangingPunct="1">
              <a:defRPr/>
            </a:pPr>
            <a:r>
              <a:rPr lang="en-US" dirty="0" smtClean="0"/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0F02C-AA1E-4445-898A-CA9BD71AE14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/>
              <a:t>Follow set - 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a ∈ FOLLOW(S) since S ∗⇒ </a:t>
            </a:r>
            <a:r>
              <a:rPr lang="en-US" altLang="en-US" sz="2600" dirty="0" err="1" smtClean="0"/>
              <a:t>XSa</a:t>
            </a:r>
            <a:r>
              <a:rPr lang="en-US" altLang="en-US" sz="2600" dirty="0" smtClean="0"/>
              <a:t> c ∈ FOLLOW(S),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b ∈ FOLLOW(S), $ ∈ FOLLOW(S) since S ∗⇒S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a, b, c ∈ FOLLOW(X) since S ∗⇒ </a:t>
            </a:r>
            <a:r>
              <a:rPr lang="en-US" altLang="en-US" sz="2600" dirty="0" err="1" smtClean="0"/>
              <a:t>XXSaa</a:t>
            </a:r>
            <a:r>
              <a:rPr lang="en-US" altLang="en-US" sz="2600" dirty="0" smtClean="0"/>
              <a:t> and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FIRST(X) = {a, b, c, </a:t>
            </a:r>
            <a:r>
              <a:rPr lang="el-GR" altLang="en-US" sz="2600" dirty="0" smtClean="0"/>
              <a:t>ϵ </a:t>
            </a:r>
            <a:r>
              <a:rPr lang="en-US" altLang="en-US" sz="2600" dirty="0" smtClean="0"/>
              <a:t>}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$  ∈ FOLLOW(X)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since every sentential form (except S) ends with     a or c  a, b, c ∈ FOLLOW(Y 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since S ∗⇒ </a:t>
            </a:r>
            <a:r>
              <a:rPr lang="en-US" altLang="en-US" sz="2600" dirty="0" err="1" smtClean="0"/>
              <a:t>aY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XSaa</a:t>
            </a:r>
            <a:r>
              <a:rPr lang="en-US" altLang="en-US" sz="2600" dirty="0" smtClean="0"/>
              <a:t> and FIRST(X) = {a, b, c, </a:t>
            </a:r>
            <a:r>
              <a:rPr lang="el-GR" altLang="en-US" sz="2600" dirty="0" smtClean="0"/>
              <a:t>ϵ </a:t>
            </a:r>
            <a:r>
              <a:rPr lang="en-US" altLang="en-US" sz="2600" dirty="0" smtClean="0"/>
              <a:t>}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2600" dirty="0" smtClean="0"/>
              <a:t>$  ∈ FOLLOW(Y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Dr Arockia Xavier Annie R</a:t>
            </a:r>
            <a:endParaRPr lang="en-US" dirty="0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02B5C-48A6-43B7-B66F-23FA95B0647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9" name="Object 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101556" imgH="190417" progId="Equation.3">
                  <p:embed/>
                </p:oleObj>
              </mc:Choice>
              <mc:Fallback>
                <p:oleObj name="Equation" r:id="rId3" imgW="101556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5715000" y="1620838"/>
            <a:ext cx="381000" cy="762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17"/>
          <p:cNvSpPr txBox="1">
            <a:spLocks noChangeArrowheads="1"/>
          </p:cNvSpPr>
          <p:nvPr/>
        </p:nvSpPr>
        <p:spPr bwMode="auto">
          <a:xfrm>
            <a:off x="6197600" y="-93663"/>
            <a:ext cx="23098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 → XSa | Y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→ aY | Y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 → bSa | cX | </a:t>
            </a:r>
            <a:r>
              <a:rPr lang="el-GR" altLang="en-US" sz="2400">
                <a:latin typeface="Times New Roman" panose="02020603050405020304" pitchFamily="18" charset="0"/>
              </a:rPr>
              <a:t>ϵ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485775" y="5410200"/>
            <a:ext cx="3810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90538" y="3581400"/>
            <a:ext cx="3810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0688" y="2185988"/>
            <a:ext cx="38100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FIRST(S) = {a, b, c} FOLLOW(S) = {a, $}</a:t>
            </a:r>
          </a:p>
          <a:p>
            <a:r>
              <a:rPr lang="en-US" altLang="en-US" sz="2800" smtClean="0"/>
              <a:t>FIRST(X) = {a, b, c, </a:t>
            </a:r>
            <a:r>
              <a:rPr lang="el-GR" altLang="en-US" sz="2800" smtClean="0"/>
              <a:t>ϵ</a:t>
            </a:r>
            <a:r>
              <a:rPr lang="en-US" altLang="en-US" sz="2800" smtClean="0"/>
              <a:t>} FOLLOW(X) = {a, b, c}</a:t>
            </a:r>
          </a:p>
          <a:p>
            <a:r>
              <a:rPr lang="es-ES" altLang="en-US" sz="2800" smtClean="0"/>
              <a:t>FIRST(Y) = {b, c, </a:t>
            </a:r>
            <a:r>
              <a:rPr lang="el-GR" altLang="en-US" sz="2800" smtClean="0"/>
              <a:t>ϵ </a:t>
            </a:r>
            <a:r>
              <a:rPr lang="es-ES" altLang="en-US" sz="2800" smtClean="0"/>
              <a:t>} FOLLOW(Y ) = {a, b, c}</a:t>
            </a:r>
          </a:p>
          <a:p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AA770F-BD98-403B-8E92-2918D7D5E44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TextBox 17"/>
          <p:cNvSpPr txBox="1">
            <a:spLocks noChangeArrowheads="1"/>
          </p:cNvSpPr>
          <p:nvPr/>
        </p:nvSpPr>
        <p:spPr bwMode="auto">
          <a:xfrm>
            <a:off x="3581400" y="-7938"/>
            <a:ext cx="23098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 → XSa | Y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→ aY | Y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 → bSa | cX | </a:t>
            </a:r>
            <a:r>
              <a:rPr lang="el-GR" altLang="en-US" sz="2400">
                <a:latin typeface="Times New Roman" panose="02020603050405020304" pitchFamily="18" charset="0"/>
              </a:rPr>
              <a:t>ϵ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Recap</a:t>
            </a:r>
          </a:p>
          <a:p>
            <a:pPr eaLnBrk="1" hangingPunct="1">
              <a:defRPr/>
            </a:pPr>
            <a:r>
              <a:rPr lang="en-US" dirty="0" smtClean="0"/>
              <a:t>Top-Down Parsing</a:t>
            </a:r>
          </a:p>
          <a:p>
            <a:pPr lvl="1" eaLnBrk="1" hangingPunct="1">
              <a:defRPr/>
            </a:pPr>
            <a:r>
              <a:rPr lang="en-US" dirty="0" smtClean="0"/>
              <a:t>Predictive Parser</a:t>
            </a:r>
          </a:p>
          <a:p>
            <a:pPr lvl="1" eaLnBrk="1" hangingPunct="1">
              <a:defRPr/>
            </a:pPr>
            <a:r>
              <a:rPr lang="en-US" dirty="0" smtClean="0"/>
              <a:t>Computation </a:t>
            </a:r>
          </a:p>
          <a:p>
            <a:pPr lvl="2" eaLnBrk="1" hangingPunct="1">
              <a:defRPr/>
            </a:pPr>
            <a:r>
              <a:rPr lang="en-US" dirty="0" smtClean="0"/>
              <a:t>First sets</a:t>
            </a:r>
          </a:p>
          <a:p>
            <a:pPr lvl="2" eaLnBrk="1" hangingPunct="1">
              <a:defRPr/>
            </a:pPr>
            <a:r>
              <a:rPr lang="en-US" dirty="0" smtClean="0"/>
              <a:t>Follow sets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LL(1) Parser table</a:t>
            </a:r>
          </a:p>
          <a:p>
            <a:pPr lvl="1" eaLnBrk="1" hangingPunct="1">
              <a:defRPr/>
            </a:pPr>
            <a:r>
              <a:rPr lang="en-US" dirty="0" smtClean="0"/>
              <a:t>Parsing Algorithm</a:t>
            </a:r>
          </a:p>
          <a:p>
            <a:pPr lvl="1" eaLnBrk="1" hangingPunct="1">
              <a:defRPr/>
            </a:pPr>
            <a:r>
              <a:rPr lang="en-US" dirty="0" smtClean="0"/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7426E-F6F7-44D5-8D86-C4536835C9D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304800" y="704850"/>
            <a:ext cx="8458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Non-recursive predicting parsing</a:t>
            </a:r>
          </a:p>
        </p:txBody>
      </p:sp>
      <p:sp>
        <p:nvSpPr>
          <p:cNvPr id="109597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ADC7B-96AF-4C42-822B-FAA2AAFEB1F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733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4038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4343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4648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4953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2578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5562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5867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4997450" y="2362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5276850" y="23622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760" name="Text Box 14"/>
          <p:cNvSpPr txBox="1">
            <a:spLocks noChangeArrowheads="1"/>
          </p:cNvSpPr>
          <p:nvPr/>
        </p:nvSpPr>
        <p:spPr bwMode="auto">
          <a:xfrm>
            <a:off x="558165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761" name="Text Box 15"/>
          <p:cNvSpPr txBox="1">
            <a:spLocks noChangeArrowheads="1"/>
          </p:cNvSpPr>
          <p:nvPr/>
        </p:nvSpPr>
        <p:spPr bwMode="auto">
          <a:xfrm>
            <a:off x="588645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3886200" y="35814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Predictive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 flipV="1">
            <a:off x="4800600" y="2743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58674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6934200" y="38100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31766" name="Rectangle 20"/>
          <p:cNvSpPr>
            <a:spLocks noChangeArrowheads="1"/>
          </p:cNvSpPr>
          <p:nvPr/>
        </p:nvSpPr>
        <p:spPr bwMode="auto">
          <a:xfrm>
            <a:off x="4191000" y="5486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Table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>
            <a:off x="48768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22"/>
          <p:cNvSpPr txBox="1">
            <a:spLocks noChangeArrowheads="1"/>
          </p:cNvSpPr>
          <p:nvPr/>
        </p:nvSpPr>
        <p:spPr bwMode="auto">
          <a:xfrm>
            <a:off x="1355725" y="407987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1769" name="Rectangle 23"/>
          <p:cNvSpPr>
            <a:spLocks noChangeArrowheads="1"/>
          </p:cNvSpPr>
          <p:nvPr/>
        </p:nvSpPr>
        <p:spPr bwMode="auto">
          <a:xfrm>
            <a:off x="2362200" y="4038600"/>
            <a:ext cx="381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31770" name="Line 24"/>
          <p:cNvSpPr>
            <a:spLocks noChangeShapeType="1"/>
          </p:cNvSpPr>
          <p:nvPr/>
        </p:nvSpPr>
        <p:spPr bwMode="auto">
          <a:xfrm flipH="1">
            <a:off x="28194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25"/>
          <p:cNvSpPr>
            <a:spLocks noChangeShapeType="1"/>
          </p:cNvSpPr>
          <p:nvPr/>
        </p:nvSpPr>
        <p:spPr bwMode="auto">
          <a:xfrm>
            <a:off x="23622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26"/>
          <p:cNvSpPr>
            <a:spLocks noChangeShapeType="1"/>
          </p:cNvSpPr>
          <p:nvPr/>
        </p:nvSpPr>
        <p:spPr bwMode="auto">
          <a:xfrm>
            <a:off x="23622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27"/>
          <p:cNvSpPr>
            <a:spLocks noChangeShapeType="1"/>
          </p:cNvSpPr>
          <p:nvPr/>
        </p:nvSpPr>
        <p:spPr bwMode="auto">
          <a:xfrm>
            <a:off x="23622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16963" cy="59055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Driven Predictive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62000"/>
            <a:ext cx="8307387" cy="5683250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The stack is initialized to contain $S, the $ is the “bottom” marker.</a:t>
            </a:r>
          </a:p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The input has a $ added to the end.</a:t>
            </a:r>
          </a:p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The parse table, M[X, a] contains what should be done when we see nonterminal X on the stack  and  current token “a”</a:t>
            </a:r>
          </a:p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Parse Actions for </a:t>
            </a:r>
          </a:p>
          <a:p>
            <a:pPr marL="1279525" lvl="2" indent="-381000" eaLnBrk="1" hangingPunct="1">
              <a:lnSpc>
                <a:spcPct val="90000"/>
              </a:lnSpc>
            </a:pPr>
            <a:r>
              <a:rPr lang="en-US" altLang="en-US" smtClean="0"/>
              <a:t>X = top of stack, and </a:t>
            </a:r>
          </a:p>
          <a:p>
            <a:pPr marL="1279525" lvl="2" indent="-381000" eaLnBrk="1" hangingPunct="1">
              <a:lnSpc>
                <a:spcPct val="90000"/>
              </a:lnSpc>
            </a:pPr>
            <a:r>
              <a:rPr lang="en-US" altLang="en-US" smtClean="0"/>
              <a:t>a = current token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 X = a = $ then halt and announce success.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X = a != $ then pop X off the stack and advance the input pointer to the next token.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X is nonterminal consult the table entry M[X, a], details on next slide.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DEB74-9ED8-4805-9AF1-5CA46E4DDDA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M[X, a] Actions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en-US" smtClean="0"/>
              <a:t>If X is nonterminal then consult M[X, a]. </a:t>
            </a:r>
          </a:p>
          <a:p>
            <a:pPr marL="457200" indent="-457200" eaLnBrk="1" hangingPunct="1"/>
            <a:r>
              <a:rPr lang="en-US" altLang="en-US" smtClean="0"/>
              <a:t>The entry will be either a production or an error entry.</a:t>
            </a:r>
          </a:p>
          <a:p>
            <a:pPr marL="457200" indent="-457200" eaLnBrk="1" hangingPunct="1"/>
            <a:r>
              <a:rPr lang="en-US" altLang="en-US" smtClean="0"/>
              <a:t>If M[X, a] = {X </a:t>
            </a:r>
            <a:r>
              <a:rPr lang="en-US" altLang="en-US" smtClean="0">
                <a:sym typeface="Wingdings" panose="05000000000000000000" pitchFamily="2" charset="2"/>
              </a:rPr>
              <a:t> UVW} the parser 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replaces X on the top of the stack 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with W, V, U with the U on the top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As output print the name of the production used.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E260C-D453-452C-8093-1182DE8C913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Construction of predictive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For each production A-&gt;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 in grammar do the following: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For each terminal a in First(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) add A-&gt; in M[</a:t>
            </a:r>
            <a:r>
              <a:rPr lang="en-US" dirty="0" err="1" smtClean="0"/>
              <a:t>A,a</a:t>
            </a:r>
            <a:r>
              <a:rPr lang="en-US" dirty="0" smtClean="0"/>
              <a:t>]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is in First(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), then for each terminal b in Follow(A) add A-&gt;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 ɛ</a:t>
            </a:r>
            <a:r>
              <a:rPr lang="en-US" dirty="0" smtClean="0"/>
              <a:t> to M[</a:t>
            </a:r>
            <a:r>
              <a:rPr lang="en-US" dirty="0" err="1" smtClean="0"/>
              <a:t>A,b</a:t>
            </a:r>
            <a:r>
              <a:rPr lang="en-US" dirty="0" smtClean="0"/>
              <a:t>]. If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is in First(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) and $ is in Follow(A), add A-&gt;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 ɛ</a:t>
            </a:r>
            <a:r>
              <a:rPr lang="en-US" dirty="0" smtClean="0"/>
              <a:t> to M[A,$] as well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after performing the above, there is no production in M[</a:t>
            </a:r>
            <a:r>
              <a:rPr lang="en-US" dirty="0" err="1" smtClean="0"/>
              <a:t>A,a</a:t>
            </a:r>
            <a:r>
              <a:rPr lang="en-US" dirty="0" smtClean="0"/>
              <a:t>] then set M[</a:t>
            </a:r>
            <a:r>
              <a:rPr lang="en-US" dirty="0" err="1" smtClean="0"/>
              <a:t>A,a</a:t>
            </a:r>
            <a:r>
              <a:rPr lang="en-US" dirty="0" smtClean="0"/>
              <a:t>] to error</a:t>
            </a:r>
            <a:endParaRPr lang="en-US" dirty="0"/>
          </a:p>
        </p:txBody>
      </p:sp>
      <p:sp>
        <p:nvSpPr>
          <p:cNvPr id="106502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368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8A566-B4D9-45D1-B276-7748BF58F50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27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400" smtClean="0"/>
              <a:t>Construction of a Predictive Parse Table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838200"/>
            <a:ext cx="8396288" cy="5224463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 smtClean="0"/>
              <a:t>Input: Grammar G</a:t>
            </a:r>
          </a:p>
          <a:p>
            <a:pPr marL="457200" indent="-457200" eaLnBrk="1" hangingPunct="1"/>
            <a:r>
              <a:rPr lang="en-US" altLang="en-US" sz="2800" smtClean="0"/>
              <a:t>Output: Predictive Parsing Table M[N, a]</a:t>
            </a:r>
          </a:p>
          <a:p>
            <a:pPr marL="457200" indent="-457200" eaLnBrk="1" hangingPunct="1"/>
            <a:r>
              <a:rPr lang="en-US" altLang="en-US" sz="2800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For each production 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do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   For each a in FIRST(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), add </a:t>
            </a:r>
            <a:r>
              <a:rPr lang="en-US" altLang="en-US" sz="2800" smtClean="0"/>
              <a:t>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to  M[A, a]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   If </a:t>
            </a:r>
            <a:r>
              <a:rPr lang="ru-RU" altLang="en-US" sz="2800" smtClean="0">
                <a:sym typeface="Wingdings" panose="05000000000000000000" pitchFamily="2" charset="2"/>
              </a:rPr>
              <a:t>є</a:t>
            </a:r>
            <a:r>
              <a:rPr lang="en-US" altLang="en-US" sz="2800" smtClean="0">
                <a:sym typeface="Wingdings" panose="05000000000000000000" pitchFamily="2" charset="2"/>
              </a:rPr>
              <a:t> is in FIRST(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), add </a:t>
            </a:r>
            <a:r>
              <a:rPr lang="en-US" altLang="en-US" sz="2800" smtClean="0"/>
              <a:t>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to  M[A, b] 		   	for each token  b in FOLLOW(A)	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   If </a:t>
            </a:r>
            <a:r>
              <a:rPr lang="ru-RU" altLang="en-US" sz="2800" smtClean="0">
                <a:sym typeface="Wingdings" panose="05000000000000000000" pitchFamily="2" charset="2"/>
              </a:rPr>
              <a:t>є</a:t>
            </a:r>
            <a:r>
              <a:rPr lang="en-US" altLang="en-US" sz="2800" smtClean="0">
                <a:sym typeface="Wingdings" panose="05000000000000000000" pitchFamily="2" charset="2"/>
              </a:rPr>
              <a:t> is in FIRST(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) and $ is in FOLLOW(A) then   	   	add </a:t>
            </a:r>
            <a:r>
              <a:rPr lang="en-US" altLang="en-US" sz="2800" smtClean="0"/>
              <a:t>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to  M[A, $]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Mark all other entries of M as “error” 		</a:t>
            </a:r>
            <a:endParaRPr lang="el-GR" altLang="en-US" sz="280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CDA826-8BA4-4046-9D22-F38BBB6CF39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Dr Arockia Xavier Annie 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2743200" cy="66675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07573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685800" y="1371600"/>
            <a:ext cx="2362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TE’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 -&gt; +TE’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FT’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 -&gt; *FT’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3276600" y="304800"/>
          <a:ext cx="5486400" cy="333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41281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</a:t>
                      </a:r>
                      <a:r>
                        <a:rPr lang="en-US" sz="1800" baseline="0" dirty="0" smtClean="0"/>
                        <a:t> terminals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 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Follow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5848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{  ( , id }</a:t>
                      </a:r>
                      <a:endParaRPr lang="en-US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{+, *, ), $}</a:t>
                      </a:r>
                    </a:p>
                  </a:txBody>
                  <a:tcPr marT="45711" marB="45711"/>
                </a:tc>
              </a:tr>
              <a:tr h="5848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{  ( , id }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{+, ), $}</a:t>
                      </a:r>
                    </a:p>
                  </a:txBody>
                  <a:tcPr marT="45711" marB="45711"/>
                </a:tc>
              </a:tr>
              <a:tr h="5848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{  ( , id }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{ ), $ }</a:t>
                      </a:r>
                    </a:p>
                  </a:txBody>
                  <a:tcPr marT="45711" marB="45711"/>
                </a:tc>
              </a:tr>
              <a:tr h="5848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E’</a:t>
                      </a:r>
                      <a:endParaRPr lang="en-US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{  + , </a:t>
                      </a:r>
                      <a:r>
                        <a:rPr lang="en-US" altLang="en-US" sz="28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  <a:r>
                        <a:rPr lang="en-US" sz="2800" dirty="0" smtClean="0"/>
                        <a:t> }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{ ), $}</a:t>
                      </a:r>
                    </a:p>
                  </a:txBody>
                  <a:tcPr marT="45711" marB="45711"/>
                </a:tc>
              </a:tr>
              <a:tr h="5848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T’</a:t>
                      </a:r>
                      <a:endParaRPr lang="en-US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{  * , </a:t>
                      </a:r>
                      <a:r>
                        <a:rPr lang="en-US" altLang="en-US" sz="28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  <a:r>
                        <a:rPr lang="en-US" sz="2800" dirty="0" smtClean="0"/>
                        <a:t> }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{+, ), $}</a:t>
                      </a:r>
                    </a:p>
                  </a:txBody>
                  <a:tcPr marT="45711" marB="45711"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228600" y="3810000"/>
          <a:ext cx="8686800" cy="276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/>
                <a:gridCol w="1303020"/>
                <a:gridCol w="1414102"/>
                <a:gridCol w="1397874"/>
                <a:gridCol w="1198179"/>
                <a:gridCol w="1155388"/>
                <a:gridCol w="1240972"/>
              </a:tblGrid>
              <a:tr h="2852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 -  NT</a:t>
                      </a:r>
                      <a:endParaRPr lang="en-US" sz="12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 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 marT="27511" marB="27511"/>
                </a:tc>
              </a:tr>
              <a:tr h="495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E -&gt; TE’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E -&gt; TE’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27511" marB="27511"/>
                </a:tc>
              </a:tr>
              <a:tr h="495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E’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/>
                        <a:t>E’ -&gt; +TE’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E’ -&gt;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E’ -&gt;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27511" marB="27511"/>
                </a:tc>
              </a:tr>
              <a:tr h="495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 -&gt; FT’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 -&gt; FT’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27511" marB="27511"/>
                </a:tc>
              </a:tr>
              <a:tr h="495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T’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T’ -&gt;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T’ -&gt; *FT’ 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T’ -&gt;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T’ -&gt;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27511" marB="27511"/>
                </a:tc>
              </a:tr>
              <a:tr h="495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F -&gt; </a:t>
                      </a:r>
                      <a:r>
                        <a:rPr lang="en-US" altLang="en-US" sz="1400" b="1" dirty="0" smtClean="0"/>
                        <a:t>id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F -&gt; (E) </a:t>
                      </a:r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511" marB="275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example</a:t>
            </a:r>
          </a:p>
        </p:txBody>
      </p:sp>
      <p:sp>
        <p:nvSpPr>
          <p:cNvPr id="108573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CE68B-B885-4A30-90F5-B40A892D9F3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85800" y="1970088"/>
            <a:ext cx="2362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 -&gt; iEtSS’ |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S’ -&gt; eS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b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62000" y="4113213"/>
            <a:ext cx="80772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86594" y="4799806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Rectangle 5"/>
          <p:cNvSpPr>
            <a:spLocks noChangeArrowheads="1"/>
          </p:cNvSpPr>
          <p:nvPr/>
        </p:nvSpPr>
        <p:spPr bwMode="auto">
          <a:xfrm>
            <a:off x="1371600" y="4113213"/>
            <a:ext cx="6096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0970" name="TextBox 29"/>
          <p:cNvSpPr txBox="1">
            <a:spLocks noChangeArrowheads="1"/>
          </p:cNvSpPr>
          <p:nvPr/>
        </p:nvSpPr>
        <p:spPr bwMode="auto">
          <a:xfrm>
            <a:off x="990600" y="3481388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Non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terminal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81200" y="3656013"/>
            <a:ext cx="6781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TextBox 33"/>
          <p:cNvSpPr txBox="1">
            <a:spLocks noChangeArrowheads="1"/>
          </p:cNvSpPr>
          <p:nvPr/>
        </p:nvSpPr>
        <p:spPr bwMode="auto">
          <a:xfrm>
            <a:off x="4724400" y="3270250"/>
            <a:ext cx="185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 Symbol</a:t>
            </a:r>
          </a:p>
        </p:txBody>
      </p:sp>
      <p:sp>
        <p:nvSpPr>
          <p:cNvPr id="40973" name="TextBox 34"/>
          <p:cNvSpPr txBox="1">
            <a:spLocks noChangeArrowheads="1"/>
          </p:cNvSpPr>
          <p:nvPr/>
        </p:nvSpPr>
        <p:spPr bwMode="auto">
          <a:xfrm>
            <a:off x="2667000" y="365601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0974" name="TextBox 35"/>
          <p:cNvSpPr txBox="1">
            <a:spLocks noChangeArrowheads="1"/>
          </p:cNvSpPr>
          <p:nvPr/>
        </p:nvSpPr>
        <p:spPr bwMode="auto">
          <a:xfrm>
            <a:off x="3733800" y="3656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75" name="TextBox 36"/>
          <p:cNvSpPr txBox="1">
            <a:spLocks noChangeArrowheads="1"/>
          </p:cNvSpPr>
          <p:nvPr/>
        </p:nvSpPr>
        <p:spPr bwMode="auto">
          <a:xfrm>
            <a:off x="4757738" y="37274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0976" name="TextBox 37"/>
          <p:cNvSpPr txBox="1">
            <a:spLocks noChangeArrowheads="1"/>
          </p:cNvSpPr>
          <p:nvPr/>
        </p:nvSpPr>
        <p:spPr bwMode="auto">
          <a:xfrm>
            <a:off x="5715000" y="36560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0977" name="TextBox 38"/>
          <p:cNvSpPr txBox="1">
            <a:spLocks noChangeArrowheads="1"/>
          </p:cNvSpPr>
          <p:nvPr/>
        </p:nvSpPr>
        <p:spPr bwMode="auto">
          <a:xfrm>
            <a:off x="6799263" y="365601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0978" name="TextBox 39"/>
          <p:cNvSpPr txBox="1">
            <a:spLocks noChangeArrowheads="1"/>
          </p:cNvSpPr>
          <p:nvPr/>
        </p:nvSpPr>
        <p:spPr bwMode="auto">
          <a:xfrm>
            <a:off x="7967663" y="3656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2056606" y="4876007"/>
            <a:ext cx="23637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199606" y="4876007"/>
            <a:ext cx="23637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67338" y="3732213"/>
            <a:ext cx="42862" cy="236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371306" y="4914107"/>
            <a:ext cx="24399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323806" y="4952207"/>
            <a:ext cx="25161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428706" y="4990307"/>
            <a:ext cx="25923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057400" y="411321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a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4000" y="4113213"/>
            <a:ext cx="1341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iEtSS’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05313" y="4648200"/>
            <a:ext cx="1081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S’ -&gt; </a:t>
            </a: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Ɛ</a:t>
            </a:r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S’ -&gt; eS 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696200" y="4722813"/>
            <a:ext cx="91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268663" y="5424488"/>
            <a:ext cx="820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 -&gt;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Recap</a:t>
            </a:r>
            <a:endParaRPr lang="en-US" dirty="0"/>
          </a:p>
        </p:txBody>
      </p:sp>
      <p:sp>
        <p:nvSpPr>
          <p:cNvPr id="7171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6705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Role of parser</a:t>
            </a:r>
          </a:p>
          <a:p>
            <a:pPr eaLnBrk="1" hangingPunct="1"/>
            <a:r>
              <a:rPr lang="en-US" altLang="en-US" smtClean="0"/>
              <a:t>Grammars</a:t>
            </a:r>
          </a:p>
          <a:p>
            <a:pPr lvl="1" eaLnBrk="1" hangingPunct="1"/>
            <a:r>
              <a:rPr lang="en-US" altLang="en-US" smtClean="0"/>
              <a:t>Context free grammars</a:t>
            </a:r>
          </a:p>
          <a:p>
            <a:pPr lvl="1" eaLnBrk="1" hangingPunct="1"/>
            <a:r>
              <a:rPr lang="en-US" altLang="en-US" smtClean="0"/>
              <a:t>Derivations </a:t>
            </a:r>
          </a:p>
          <a:p>
            <a:pPr lvl="1" eaLnBrk="1" hangingPunct="1"/>
            <a:r>
              <a:rPr lang="en-US" altLang="en-US" smtClean="0"/>
              <a:t>Ambiguity</a:t>
            </a:r>
          </a:p>
          <a:p>
            <a:pPr lvl="1" eaLnBrk="1" hangingPunct="1"/>
            <a:r>
              <a:rPr lang="en-US" altLang="en-US" smtClean="0"/>
              <a:t>Parse tree</a:t>
            </a:r>
          </a:p>
          <a:p>
            <a:pPr eaLnBrk="1" hangingPunct="1"/>
            <a:r>
              <a:rPr lang="en-US" altLang="en-US" smtClean="0"/>
              <a:t>Top – Down Parser</a:t>
            </a:r>
          </a:p>
          <a:p>
            <a:pPr eaLnBrk="1" hangingPunct="1"/>
            <a:r>
              <a:rPr lang="en-US" altLang="en-US" smtClean="0"/>
              <a:t>Recursive descent parser</a:t>
            </a:r>
          </a:p>
          <a:p>
            <a:pPr eaLnBrk="1" hangingPunct="1"/>
            <a:r>
              <a:rPr lang="en-US" altLang="en-US" smtClean="0"/>
              <a:t>Eliminating left recursion</a:t>
            </a:r>
          </a:p>
          <a:p>
            <a:pPr eaLnBrk="1" hangingPunct="1"/>
            <a:r>
              <a:rPr lang="en-US" altLang="en-US" smtClean="0"/>
              <a:t>Left Factoring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Recap</a:t>
            </a:r>
          </a:p>
          <a:p>
            <a:pPr eaLnBrk="1" hangingPunct="1">
              <a:defRPr/>
            </a:pPr>
            <a:r>
              <a:rPr lang="en-US" dirty="0" smtClean="0"/>
              <a:t>Top-Down Parsing</a:t>
            </a:r>
          </a:p>
          <a:p>
            <a:pPr lvl="1" eaLnBrk="1" hangingPunct="1">
              <a:defRPr/>
            </a:pPr>
            <a:r>
              <a:rPr lang="en-US" dirty="0" smtClean="0"/>
              <a:t>Predictive Parser</a:t>
            </a:r>
          </a:p>
          <a:p>
            <a:pPr lvl="1" eaLnBrk="1" hangingPunct="1">
              <a:defRPr/>
            </a:pPr>
            <a:r>
              <a:rPr lang="en-US" dirty="0" smtClean="0"/>
              <a:t>Computation </a:t>
            </a:r>
          </a:p>
          <a:p>
            <a:pPr lvl="2" eaLnBrk="1" hangingPunct="1">
              <a:defRPr/>
            </a:pPr>
            <a:r>
              <a:rPr lang="en-US" dirty="0" smtClean="0"/>
              <a:t>First sets</a:t>
            </a:r>
          </a:p>
          <a:p>
            <a:pPr lvl="2" eaLnBrk="1" hangingPunct="1">
              <a:defRPr/>
            </a:pPr>
            <a:r>
              <a:rPr lang="en-US" dirty="0" smtClean="0"/>
              <a:t>Follow sets</a:t>
            </a:r>
          </a:p>
          <a:p>
            <a:pPr lvl="1" eaLnBrk="1" hangingPunct="1">
              <a:defRPr/>
            </a:pPr>
            <a:r>
              <a:rPr lang="en-US" dirty="0" smtClean="0"/>
              <a:t>LL(1) Parser table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Parsing Algorithm</a:t>
            </a:r>
          </a:p>
          <a:p>
            <a:pPr lvl="1" eaLnBrk="1" hangingPunct="1">
              <a:defRPr/>
            </a:pPr>
            <a:r>
              <a:rPr lang="en-US" dirty="0" smtClean="0"/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EB40FE-9C27-4CB8-ACC5-3DBDAF3B9AC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845175" cy="514350"/>
          </a:xfrm>
        </p:spPr>
        <p:txBody>
          <a:bodyPr/>
          <a:lstStyle/>
          <a:p>
            <a:pPr eaLnBrk="1" hangingPunct="1"/>
            <a:r>
              <a:rPr lang="en-US" altLang="en-US" smtClean="0"/>
              <a:t>Parsing Algorithm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6705600"/>
          </a:xfrm>
        </p:spPr>
        <p:txBody>
          <a:bodyPr/>
          <a:lstStyle/>
          <a:p>
            <a:pPr eaLnBrk="1" hangingPunct="1">
              <a:lnSpc>
                <a:spcPct val="65000"/>
              </a:lnSpc>
              <a:buFont typeface="Arial" charset="0"/>
              <a:buChar char="•"/>
              <a:defRPr/>
            </a:pPr>
            <a:endParaRPr lang="en-US" altLang="en-US" dirty="0" smtClean="0"/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Set </a:t>
            </a:r>
            <a:r>
              <a:rPr lang="en-US" altLang="en-US" sz="2800" dirty="0" err="1" smtClean="0"/>
              <a:t>ip</a:t>
            </a:r>
            <a:r>
              <a:rPr lang="en-US" altLang="en-US" sz="2800" dirty="0" smtClean="0"/>
              <a:t> to the first token in w$.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Repeat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Let X be the top of the stack and a be the current       token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if X is a terminal or $ then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if X = a then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	pop X from the stack and advance the </a:t>
            </a:r>
            <a:r>
              <a:rPr lang="en-US" altLang="en-US" sz="2800" dirty="0" err="1" smtClean="0"/>
              <a:t>ip</a:t>
            </a:r>
            <a:endParaRPr lang="en-US" altLang="en-US" sz="2800" dirty="0" smtClean="0"/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else error()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else	/* X is a </a:t>
            </a:r>
            <a:r>
              <a:rPr lang="en-US" altLang="en-US" sz="2800" dirty="0" err="1" smtClean="0"/>
              <a:t>nonterminal</a:t>
            </a:r>
            <a:r>
              <a:rPr lang="en-US" altLang="en-US" sz="2800" dirty="0" smtClean="0"/>
              <a:t> */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if M[X, a] = X </a:t>
            </a:r>
            <a:r>
              <a:rPr lang="en-US" altLang="en-US" sz="2800" dirty="0" smtClean="0">
                <a:sym typeface="Wingdings" pitchFamily="2" charset="2"/>
              </a:rPr>
              <a:t> Y</a:t>
            </a:r>
            <a:r>
              <a:rPr lang="en-US" altLang="en-US" sz="2800" baseline="-25000" dirty="0" smtClean="0">
                <a:sym typeface="Wingdings" pitchFamily="2" charset="2"/>
              </a:rPr>
              <a:t>1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2</a:t>
            </a:r>
            <a:r>
              <a:rPr lang="en-US" altLang="en-US" sz="2800" dirty="0" smtClean="0">
                <a:sym typeface="Wingdings" pitchFamily="2" charset="2"/>
              </a:rPr>
              <a:t> …</a:t>
            </a:r>
            <a:r>
              <a:rPr lang="en-US" altLang="en-US" sz="2800" dirty="0" err="1" smtClean="0">
                <a:sym typeface="Wingdings" pitchFamily="2" charset="2"/>
              </a:rPr>
              <a:t>Y</a:t>
            </a:r>
            <a:r>
              <a:rPr lang="en-US" altLang="en-US" sz="2800" baseline="-25000" dirty="0" err="1" smtClean="0">
                <a:sym typeface="Wingdings" pitchFamily="2" charset="2"/>
              </a:rPr>
              <a:t>k</a:t>
            </a:r>
            <a:r>
              <a:rPr lang="en-US" altLang="en-US" sz="2800" dirty="0" smtClean="0">
                <a:sym typeface="Wingdings" pitchFamily="2" charset="2"/>
              </a:rPr>
              <a:t> then begin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        pop X from the stack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       push </a:t>
            </a:r>
            <a:r>
              <a:rPr lang="en-US" altLang="en-US" sz="2800" dirty="0" err="1" smtClean="0">
                <a:sym typeface="Wingdings" pitchFamily="2" charset="2"/>
              </a:rPr>
              <a:t>Y</a:t>
            </a:r>
            <a:r>
              <a:rPr lang="en-US" altLang="en-US" sz="2800" baseline="-25000" dirty="0" err="1" smtClean="0">
                <a:sym typeface="Wingdings" pitchFamily="2" charset="2"/>
              </a:rPr>
              <a:t>k</a:t>
            </a:r>
            <a:r>
              <a:rPr lang="en-US" altLang="en-US" sz="2800" baseline="-25000" dirty="0" smtClean="0">
                <a:sym typeface="Wingdings" pitchFamily="2" charset="2"/>
              </a:rPr>
              <a:t> 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k-1 </a:t>
            </a:r>
            <a:r>
              <a:rPr lang="en-US" altLang="en-US" sz="2800" dirty="0" smtClean="0">
                <a:sym typeface="Wingdings" pitchFamily="2" charset="2"/>
              </a:rPr>
              <a:t>…Y</a:t>
            </a:r>
            <a:r>
              <a:rPr lang="en-US" altLang="en-US" sz="2800" baseline="-25000" dirty="0" smtClean="0">
                <a:sym typeface="Wingdings" pitchFamily="2" charset="2"/>
              </a:rPr>
              <a:t>2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1 </a:t>
            </a:r>
            <a:r>
              <a:rPr lang="en-US" altLang="en-US" sz="2800" dirty="0" smtClean="0"/>
              <a:t>onto the stack with </a:t>
            </a:r>
            <a:r>
              <a:rPr lang="en-US" altLang="en-US" dirty="0" smtClean="0">
                <a:sym typeface="Wingdings" pitchFamily="2" charset="2"/>
              </a:rPr>
              <a:t>Y</a:t>
            </a:r>
            <a:r>
              <a:rPr lang="en-US" altLang="en-US" baseline="-25000" dirty="0" smtClean="0">
                <a:sym typeface="Wingdings" pitchFamily="2" charset="2"/>
              </a:rPr>
              <a:t>1 </a:t>
            </a:r>
            <a:r>
              <a:rPr lang="en-US" altLang="en-US" sz="2800" dirty="0" smtClean="0"/>
              <a:t>on            top</a:t>
            </a:r>
          </a:p>
          <a:p>
            <a:pPr marL="457200" indent="-45720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000" dirty="0" smtClean="0"/>
              <a:t>		           </a:t>
            </a:r>
            <a:r>
              <a:rPr lang="en-US" altLang="en-US" sz="2800" dirty="0" smtClean="0"/>
              <a:t>output the production X </a:t>
            </a:r>
            <a:r>
              <a:rPr lang="en-US" altLang="en-US" sz="2800" dirty="0" smtClean="0">
                <a:sym typeface="Wingdings" pitchFamily="2" charset="2"/>
              </a:rPr>
              <a:t> Y</a:t>
            </a:r>
            <a:r>
              <a:rPr lang="en-US" altLang="en-US" sz="2800" baseline="-25000" dirty="0" smtClean="0">
                <a:sym typeface="Wingdings" pitchFamily="2" charset="2"/>
              </a:rPr>
              <a:t>1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2</a:t>
            </a:r>
            <a:r>
              <a:rPr lang="en-US" altLang="en-US" sz="2800" dirty="0" smtClean="0">
                <a:sym typeface="Wingdings" pitchFamily="2" charset="2"/>
              </a:rPr>
              <a:t> …</a:t>
            </a:r>
            <a:r>
              <a:rPr lang="en-US" altLang="en-US" sz="2800" dirty="0" err="1" smtClean="0">
                <a:sym typeface="Wingdings" pitchFamily="2" charset="2"/>
              </a:rPr>
              <a:t>Y</a:t>
            </a:r>
            <a:r>
              <a:rPr lang="en-US" altLang="en-US" sz="2800" baseline="-25000" dirty="0" err="1" smtClean="0">
                <a:sym typeface="Wingdings" pitchFamily="2" charset="2"/>
              </a:rPr>
              <a:t>k</a:t>
            </a:r>
            <a:r>
              <a:rPr lang="en-US" altLang="en-US" sz="2800" dirty="0" smtClean="0">
                <a:sym typeface="Wingdings" pitchFamily="2" charset="2"/>
              </a:rPr>
              <a:t> 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end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else error()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Until   X = $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C1DC7-B3E1-47A2-8C8E-2895A10129F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id+id*id$</a:t>
            </a:r>
          </a:p>
        </p:txBody>
      </p:sp>
      <p:sp>
        <p:nvSpPr>
          <p:cNvPr id="11163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86F33-5969-4570-B48F-C717B2EFBD5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>
            <a:off x="1295400" y="2743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>
            <a:off x="1295400" y="3124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1584325" y="2708275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Matched</a:t>
            </a:r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3475038" y="26670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45067" name="Text Box 8"/>
          <p:cNvSpPr txBox="1">
            <a:spLocks noChangeArrowheads="1"/>
          </p:cNvSpPr>
          <p:nvPr/>
        </p:nvSpPr>
        <p:spPr bwMode="auto">
          <a:xfrm>
            <a:off x="5151438" y="26670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45068" name="Text Box 9"/>
          <p:cNvSpPr txBox="1">
            <a:spLocks noChangeArrowheads="1"/>
          </p:cNvSpPr>
          <p:nvPr/>
        </p:nvSpPr>
        <p:spPr bwMode="auto">
          <a:xfrm>
            <a:off x="7132638" y="26670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45069" name="Text Box 10"/>
          <p:cNvSpPr txBox="1">
            <a:spLocks noChangeArrowheads="1"/>
          </p:cNvSpPr>
          <p:nvPr/>
        </p:nvSpPr>
        <p:spPr bwMode="auto">
          <a:xfrm>
            <a:off x="3821113" y="3124200"/>
            <a:ext cx="525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$E</a:t>
            </a:r>
          </a:p>
        </p:txBody>
      </p:sp>
      <p:sp>
        <p:nvSpPr>
          <p:cNvPr id="45070" name="Text Box 11"/>
          <p:cNvSpPr txBox="1">
            <a:spLocks noChangeArrowheads="1"/>
          </p:cNvSpPr>
          <p:nvPr/>
        </p:nvSpPr>
        <p:spPr bwMode="auto">
          <a:xfrm>
            <a:off x="5029200" y="312420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id+id*id$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67000" y="533400"/>
          <a:ext cx="6477000" cy="201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3"/>
                <a:gridCol w="971550"/>
                <a:gridCol w="1054374"/>
                <a:gridCol w="1042275"/>
                <a:gridCol w="893379"/>
                <a:gridCol w="861473"/>
                <a:gridCol w="925286"/>
              </a:tblGrid>
              <a:tr h="38983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 -  NT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+ 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$</a:t>
                      </a:r>
                      <a:endParaRPr lang="en-US" sz="1100" dirty="0"/>
                    </a:p>
                  </a:txBody>
                  <a:tcPr marT="30773" marB="30773"/>
                </a:tc>
              </a:tr>
              <a:tr h="3898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E -&gt; TE’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E -&gt; TE’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T="30773" marB="30773"/>
                </a:tc>
              </a:tr>
              <a:tr h="3898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E’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dirty="0" smtClean="0"/>
                        <a:t>E’ -&gt; +TE’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E’ -&gt; </a:t>
                      </a:r>
                      <a:r>
                        <a:rPr lang="en-US" altLang="en-US" sz="11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E’ -&gt; </a:t>
                      </a:r>
                      <a:r>
                        <a:rPr lang="en-US" altLang="en-US" sz="11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30773" marB="30773"/>
                </a:tc>
              </a:tr>
              <a:tr h="3898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T -&gt; FT’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T -&gt; FT’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T="30773" marB="30773"/>
                </a:tc>
              </a:tr>
              <a:tr h="229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T’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T’ -&gt; </a:t>
                      </a:r>
                      <a:r>
                        <a:rPr lang="en-US" altLang="en-US" sz="11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T’ -&gt; *FT’ 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T’ -&gt; </a:t>
                      </a:r>
                      <a:r>
                        <a:rPr lang="en-US" altLang="en-US" sz="11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T’ -&gt; </a:t>
                      </a:r>
                      <a:r>
                        <a:rPr lang="en-US" altLang="en-US" sz="11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</a:p>
                  </a:txBody>
                  <a:tcPr marT="30773" marB="30773"/>
                </a:tc>
              </a:tr>
              <a:tr h="229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F -&gt; </a:t>
                      </a:r>
                      <a:r>
                        <a:rPr lang="en-US" altLang="en-US" sz="1100" b="1" dirty="0" smtClean="0"/>
                        <a:t>id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 smtClean="0"/>
                        <a:t>F -&gt; (E) </a:t>
                      </a:r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T="30773" marB="3077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Recap</a:t>
            </a:r>
          </a:p>
          <a:p>
            <a:pPr eaLnBrk="1" hangingPunct="1">
              <a:defRPr/>
            </a:pPr>
            <a:r>
              <a:rPr lang="en-US" dirty="0" smtClean="0"/>
              <a:t>Top-Down Parsing</a:t>
            </a:r>
          </a:p>
          <a:p>
            <a:pPr lvl="1" eaLnBrk="1" hangingPunct="1">
              <a:defRPr/>
            </a:pPr>
            <a:r>
              <a:rPr lang="en-US" dirty="0" smtClean="0"/>
              <a:t>Predictive Parser</a:t>
            </a:r>
          </a:p>
          <a:p>
            <a:pPr lvl="1" eaLnBrk="1" hangingPunct="1">
              <a:defRPr/>
            </a:pPr>
            <a:r>
              <a:rPr lang="en-US" dirty="0" smtClean="0"/>
              <a:t>Computation </a:t>
            </a:r>
          </a:p>
          <a:p>
            <a:pPr lvl="2" eaLnBrk="1" hangingPunct="1">
              <a:defRPr/>
            </a:pPr>
            <a:r>
              <a:rPr lang="en-US" dirty="0" smtClean="0"/>
              <a:t>First sets</a:t>
            </a:r>
          </a:p>
          <a:p>
            <a:pPr lvl="2" eaLnBrk="1" hangingPunct="1">
              <a:defRPr/>
            </a:pPr>
            <a:r>
              <a:rPr lang="en-US" dirty="0" smtClean="0"/>
              <a:t>Follow sets</a:t>
            </a:r>
          </a:p>
          <a:p>
            <a:pPr lvl="1" eaLnBrk="1" hangingPunct="1">
              <a:defRPr/>
            </a:pPr>
            <a:r>
              <a:rPr lang="en-US" dirty="0" smtClean="0"/>
              <a:t>LL(1) Parser table</a:t>
            </a:r>
          </a:p>
          <a:p>
            <a:pPr lvl="1" eaLnBrk="1" hangingPunct="1">
              <a:defRPr/>
            </a:pPr>
            <a:r>
              <a:rPr lang="en-US" dirty="0" smtClean="0"/>
              <a:t>Parsing Algorithm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332E4D-D3EC-4C4F-A171-6B8A4F98580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Error-recover strategies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Panic mode recovery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Discard input symbol one at a time until one of designated set of synchronization tokens is found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Phrase level recovery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Replacing a prefix of remaining input by some string that allows the parser to continue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Error productions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Augment the grammar with productions that generate the erroneous constructs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Global correction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Choosing minimal sequence of changes to obtain a globally least-cost correction</a:t>
            </a:r>
          </a:p>
        </p:txBody>
      </p:sp>
      <p:sp>
        <p:nvSpPr>
          <p:cNvPr id="8602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821B7-E7A5-4873-889F-F8CF874758D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Error recovery in predictive parsing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Panic mode</a:t>
            </a:r>
          </a:p>
          <a:p>
            <a:pPr lvl="1" eaLnBrk="1" hangingPunct="1"/>
            <a:r>
              <a:rPr lang="en-US" altLang="en-US" sz="2600" smtClean="0"/>
              <a:t>Place all symbols in Follow(A) into synchronization set for nonterminal A: skip tokens until an element of Follow(A) is seen and pop A from stack.</a:t>
            </a:r>
          </a:p>
          <a:p>
            <a:pPr lvl="1" eaLnBrk="1" hangingPunct="1"/>
            <a:r>
              <a:rPr lang="en-US" altLang="en-US" sz="2600" smtClean="0"/>
              <a:t>Add to the synchronization set of lower level construct the symbols that begin higher level constructs</a:t>
            </a:r>
          </a:p>
          <a:p>
            <a:pPr lvl="1" eaLnBrk="1" hangingPunct="1"/>
            <a:r>
              <a:rPr lang="en-US" altLang="en-US" sz="2600" smtClean="0"/>
              <a:t>Add symbols in First(A) to the synchronization set of nonterminal A</a:t>
            </a:r>
          </a:p>
          <a:p>
            <a:pPr lvl="1" eaLnBrk="1" hangingPunct="1"/>
            <a:r>
              <a:rPr lang="en-US" altLang="en-US" sz="2600" smtClean="0"/>
              <a:t>If a nonterminal can generate the empty string then the production deriving can be used as a default</a:t>
            </a:r>
          </a:p>
          <a:p>
            <a:pPr lvl="1" eaLnBrk="1" hangingPunct="1"/>
            <a:r>
              <a:rPr lang="en-US" altLang="en-US" sz="2600" smtClean="0"/>
              <a:t>If a terminal on top of the stack cannot be matched, pop the terminal, issue a message saying that the terminal was inserted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8132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imes New Roman" panose="02020603050405020304" pitchFamily="18" charset="0"/>
              </a:rPr>
              <a:t>Feb 2017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53B29-2951-480C-A617-C8E0B9880A0C}" type="slidenum">
              <a:rPr lang="en-US" altLang="en-US" sz="12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1373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60F5F-B429-4E20-B92F-A2A6E235DC5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276600" y="1143000"/>
            <a:ext cx="57991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95613" y="1914525"/>
            <a:ext cx="23129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Rectangle 5"/>
          <p:cNvSpPr>
            <a:spLocks noChangeArrowheads="1"/>
          </p:cNvSpPr>
          <p:nvPr/>
        </p:nvSpPr>
        <p:spPr bwMode="auto">
          <a:xfrm>
            <a:off x="3714750" y="1143000"/>
            <a:ext cx="4365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9161" name="TextBox 29"/>
          <p:cNvSpPr txBox="1">
            <a:spLocks noChangeArrowheads="1"/>
          </p:cNvSpPr>
          <p:nvPr/>
        </p:nvSpPr>
        <p:spPr bwMode="auto">
          <a:xfrm>
            <a:off x="3276600" y="609600"/>
            <a:ext cx="984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Non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terminal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151313" y="854075"/>
            <a:ext cx="4868862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3" name="TextBox 33"/>
          <p:cNvSpPr txBox="1">
            <a:spLocks noChangeArrowheads="1"/>
          </p:cNvSpPr>
          <p:nvPr/>
        </p:nvSpPr>
        <p:spPr bwMode="auto">
          <a:xfrm>
            <a:off x="6119813" y="6096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Input Symbol</a:t>
            </a:r>
          </a:p>
        </p:txBody>
      </p:sp>
      <p:sp>
        <p:nvSpPr>
          <p:cNvPr id="49164" name="TextBox 34"/>
          <p:cNvSpPr txBox="1">
            <a:spLocks noChangeArrowheads="1"/>
          </p:cNvSpPr>
          <p:nvPr/>
        </p:nvSpPr>
        <p:spPr bwMode="auto">
          <a:xfrm>
            <a:off x="4645025" y="854075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49165" name="TextBox 35"/>
          <p:cNvSpPr txBox="1">
            <a:spLocks noChangeArrowheads="1"/>
          </p:cNvSpPr>
          <p:nvPr/>
        </p:nvSpPr>
        <p:spPr bwMode="auto">
          <a:xfrm>
            <a:off x="5410200" y="854075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9166" name="TextBox 36"/>
          <p:cNvSpPr txBox="1">
            <a:spLocks noChangeArrowheads="1"/>
          </p:cNvSpPr>
          <p:nvPr/>
        </p:nvSpPr>
        <p:spPr bwMode="auto">
          <a:xfrm>
            <a:off x="6145213" y="90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49167" name="TextBox 37"/>
          <p:cNvSpPr txBox="1">
            <a:spLocks noChangeArrowheads="1"/>
          </p:cNvSpPr>
          <p:nvPr/>
        </p:nvSpPr>
        <p:spPr bwMode="auto">
          <a:xfrm>
            <a:off x="6832600" y="854075"/>
            <a:ext cx="252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49168" name="TextBox 38"/>
          <p:cNvSpPr txBox="1">
            <a:spLocks noChangeArrowheads="1"/>
          </p:cNvSpPr>
          <p:nvPr/>
        </p:nvSpPr>
        <p:spPr bwMode="auto">
          <a:xfrm>
            <a:off x="7610475" y="854075"/>
            <a:ext cx="252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9169" name="TextBox 39"/>
          <p:cNvSpPr txBox="1">
            <a:spLocks noChangeArrowheads="1"/>
          </p:cNvSpPr>
          <p:nvPr/>
        </p:nvSpPr>
        <p:spPr bwMode="auto">
          <a:xfrm>
            <a:off x="8450263" y="854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$</a:t>
            </a:r>
          </a:p>
        </p:txBody>
      </p:sp>
      <p:cxnSp>
        <p:nvCxnSpPr>
          <p:cNvPr id="42" name="Straight Connector 41"/>
          <p:cNvCxnSpPr>
            <a:endCxn id="49188" idx="3"/>
          </p:cNvCxnSpPr>
          <p:nvPr/>
        </p:nvCxnSpPr>
        <p:spPr>
          <a:xfrm flipH="1">
            <a:off x="5011738" y="901700"/>
            <a:ext cx="69850" cy="209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790281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556250" y="1958975"/>
            <a:ext cx="2170113" cy="5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6322219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7088187" y="1958976"/>
            <a:ext cx="2170113" cy="5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908131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6" name="Rectangle 47"/>
          <p:cNvSpPr>
            <a:spLocks noChangeArrowheads="1"/>
          </p:cNvSpPr>
          <p:nvPr/>
        </p:nvSpPr>
        <p:spPr bwMode="auto">
          <a:xfrm>
            <a:off x="4206875" y="1143000"/>
            <a:ext cx="908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 -&gt; TE’</a:t>
            </a:r>
          </a:p>
        </p:txBody>
      </p:sp>
      <p:sp>
        <p:nvSpPr>
          <p:cNvPr id="49177" name="Rectangle 48"/>
          <p:cNvSpPr>
            <a:spLocks noChangeArrowheads="1"/>
          </p:cNvSpPr>
          <p:nvPr/>
        </p:nvSpPr>
        <p:spPr bwMode="auto">
          <a:xfrm>
            <a:off x="6648450" y="1143000"/>
            <a:ext cx="908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 -&gt; TE’</a:t>
            </a:r>
          </a:p>
        </p:txBody>
      </p:sp>
      <p:sp>
        <p:nvSpPr>
          <p:cNvPr id="49178" name="Rectangle 49"/>
          <p:cNvSpPr>
            <a:spLocks noChangeArrowheads="1"/>
          </p:cNvSpPr>
          <p:nvPr/>
        </p:nvSpPr>
        <p:spPr bwMode="auto">
          <a:xfrm>
            <a:off x="4953000" y="153035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 -&gt; +TE’ </a:t>
            </a:r>
          </a:p>
        </p:txBody>
      </p:sp>
      <p:sp>
        <p:nvSpPr>
          <p:cNvPr id="49179" name="Rectangle 52"/>
          <p:cNvSpPr>
            <a:spLocks noChangeArrowheads="1"/>
          </p:cNvSpPr>
          <p:nvPr/>
        </p:nvSpPr>
        <p:spPr bwMode="auto">
          <a:xfrm>
            <a:off x="7489825" y="1536700"/>
            <a:ext cx="782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49180" name="Rectangle 53"/>
          <p:cNvSpPr>
            <a:spLocks noChangeArrowheads="1"/>
          </p:cNvSpPr>
          <p:nvPr/>
        </p:nvSpPr>
        <p:spPr bwMode="auto">
          <a:xfrm>
            <a:off x="8256588" y="1530350"/>
            <a:ext cx="782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49181" name="Rectangle 54"/>
          <p:cNvSpPr>
            <a:spLocks noChangeArrowheads="1"/>
          </p:cNvSpPr>
          <p:nvPr/>
        </p:nvSpPr>
        <p:spPr bwMode="auto">
          <a:xfrm>
            <a:off x="4197350" y="1962150"/>
            <a:ext cx="8969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 -&gt; FT’</a:t>
            </a:r>
          </a:p>
        </p:txBody>
      </p:sp>
      <p:sp>
        <p:nvSpPr>
          <p:cNvPr id="49182" name="Rectangle 55"/>
          <p:cNvSpPr>
            <a:spLocks noChangeArrowheads="1"/>
          </p:cNvSpPr>
          <p:nvPr/>
        </p:nvSpPr>
        <p:spPr bwMode="auto">
          <a:xfrm>
            <a:off x="6613525" y="1962150"/>
            <a:ext cx="8969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 -&gt; FT’</a:t>
            </a:r>
          </a:p>
        </p:txBody>
      </p:sp>
      <p:sp>
        <p:nvSpPr>
          <p:cNvPr id="49183" name="Rectangle 56"/>
          <p:cNvSpPr>
            <a:spLocks noChangeArrowheads="1"/>
          </p:cNvSpPr>
          <p:nvPr/>
        </p:nvSpPr>
        <p:spPr bwMode="auto">
          <a:xfrm>
            <a:off x="5794375" y="2347913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*FT’ </a:t>
            </a:r>
          </a:p>
        </p:txBody>
      </p:sp>
      <p:sp>
        <p:nvSpPr>
          <p:cNvPr id="49184" name="Rectangle 57"/>
          <p:cNvSpPr>
            <a:spLocks noChangeArrowheads="1"/>
          </p:cNvSpPr>
          <p:nvPr/>
        </p:nvSpPr>
        <p:spPr bwMode="auto">
          <a:xfrm>
            <a:off x="5029200" y="2397125"/>
            <a:ext cx="782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49185" name="Rectangle 58"/>
          <p:cNvSpPr>
            <a:spLocks noChangeArrowheads="1"/>
          </p:cNvSpPr>
          <p:nvPr/>
        </p:nvSpPr>
        <p:spPr bwMode="auto">
          <a:xfrm>
            <a:off x="7434263" y="2347913"/>
            <a:ext cx="78263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49186" name="Rectangle 59"/>
          <p:cNvSpPr>
            <a:spLocks noChangeArrowheads="1"/>
          </p:cNvSpPr>
          <p:nvPr/>
        </p:nvSpPr>
        <p:spPr bwMode="auto">
          <a:xfrm>
            <a:off x="8308975" y="2347913"/>
            <a:ext cx="7826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49187" name="Rectangle 60"/>
          <p:cNvSpPr>
            <a:spLocks noChangeArrowheads="1"/>
          </p:cNvSpPr>
          <p:nvPr/>
        </p:nvSpPr>
        <p:spPr bwMode="auto">
          <a:xfrm>
            <a:off x="6613525" y="2819400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 -&gt; (E) </a:t>
            </a:r>
          </a:p>
        </p:txBody>
      </p:sp>
      <p:sp>
        <p:nvSpPr>
          <p:cNvPr id="49188" name="Rectangle 61"/>
          <p:cNvSpPr>
            <a:spLocks noChangeArrowheads="1"/>
          </p:cNvSpPr>
          <p:nvPr/>
        </p:nvSpPr>
        <p:spPr bwMode="auto">
          <a:xfrm>
            <a:off x="4260850" y="2838450"/>
            <a:ext cx="750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 -&gt; </a:t>
            </a: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49189" name="Rectangle 54"/>
          <p:cNvSpPr>
            <a:spLocks noChangeArrowheads="1"/>
          </p:cNvSpPr>
          <p:nvPr/>
        </p:nvSpPr>
        <p:spPr bwMode="auto">
          <a:xfrm>
            <a:off x="7418388" y="11350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0" name="Rectangle 54"/>
          <p:cNvSpPr>
            <a:spLocks noChangeArrowheads="1"/>
          </p:cNvSpPr>
          <p:nvPr/>
        </p:nvSpPr>
        <p:spPr bwMode="auto">
          <a:xfrm>
            <a:off x="8256588" y="1143000"/>
            <a:ext cx="6588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1" name="Rectangle 54"/>
          <p:cNvSpPr>
            <a:spLocks noChangeArrowheads="1"/>
          </p:cNvSpPr>
          <p:nvPr/>
        </p:nvSpPr>
        <p:spPr bwMode="auto">
          <a:xfrm>
            <a:off x="5181600" y="1897063"/>
            <a:ext cx="6588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2" name="Rectangle 54"/>
          <p:cNvSpPr>
            <a:spLocks noChangeArrowheads="1"/>
          </p:cNvSpPr>
          <p:nvPr/>
        </p:nvSpPr>
        <p:spPr bwMode="auto">
          <a:xfrm>
            <a:off x="7467600" y="1905000"/>
            <a:ext cx="6588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3" name="Rectangle 54"/>
          <p:cNvSpPr>
            <a:spLocks noChangeArrowheads="1"/>
          </p:cNvSpPr>
          <p:nvPr/>
        </p:nvSpPr>
        <p:spPr bwMode="auto">
          <a:xfrm>
            <a:off x="8256588" y="18970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4" name="Rectangle 54"/>
          <p:cNvSpPr>
            <a:spLocks noChangeArrowheads="1"/>
          </p:cNvSpPr>
          <p:nvPr/>
        </p:nvSpPr>
        <p:spPr bwMode="auto">
          <a:xfrm>
            <a:off x="5029200" y="2811463"/>
            <a:ext cx="6588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5" name="Rectangle 54"/>
          <p:cNvSpPr>
            <a:spLocks noChangeArrowheads="1"/>
          </p:cNvSpPr>
          <p:nvPr/>
        </p:nvSpPr>
        <p:spPr bwMode="auto">
          <a:xfrm>
            <a:off x="5867400" y="2819400"/>
            <a:ext cx="6588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6" name="Rectangle 54"/>
          <p:cNvSpPr>
            <a:spLocks noChangeArrowheads="1"/>
          </p:cNvSpPr>
          <p:nvPr/>
        </p:nvSpPr>
        <p:spPr bwMode="auto">
          <a:xfrm>
            <a:off x="7418388" y="28114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7" name="Rectangle 54"/>
          <p:cNvSpPr>
            <a:spLocks noChangeArrowheads="1"/>
          </p:cNvSpPr>
          <p:nvPr/>
        </p:nvSpPr>
        <p:spPr bwMode="auto">
          <a:xfrm>
            <a:off x="8256588" y="28114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49198" name="Line 45"/>
          <p:cNvSpPr>
            <a:spLocks noChangeShapeType="1"/>
          </p:cNvSpPr>
          <p:nvPr/>
        </p:nvSpPr>
        <p:spPr bwMode="auto">
          <a:xfrm>
            <a:off x="914400" y="3429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9" name="Line 46"/>
          <p:cNvSpPr>
            <a:spLocks noChangeShapeType="1"/>
          </p:cNvSpPr>
          <p:nvPr/>
        </p:nvSpPr>
        <p:spPr bwMode="auto">
          <a:xfrm>
            <a:off x="838200" y="3810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2103438" y="3352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3779838" y="33528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5761038" y="33528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2449513" y="38592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E$</a:t>
            </a: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3657600" y="3859213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)id*+id$</a:t>
            </a:r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5614988" y="3859213"/>
            <a:ext cx="1458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Error, Skip )</a:t>
            </a:r>
          </a:p>
        </p:txBody>
      </p:sp>
      <p:sp>
        <p:nvSpPr>
          <p:cNvPr id="49206" name="Text Box 54"/>
          <p:cNvSpPr txBox="1">
            <a:spLocks noChangeArrowheads="1"/>
          </p:cNvSpPr>
          <p:nvPr/>
        </p:nvSpPr>
        <p:spPr bwMode="auto">
          <a:xfrm>
            <a:off x="2449513" y="41640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E$</a:t>
            </a:r>
          </a:p>
        </p:txBody>
      </p: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3749675" y="4164013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5599113" y="4164013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 is in First(E)</a:t>
            </a:r>
          </a:p>
        </p:txBody>
      </p:sp>
      <p:sp>
        <p:nvSpPr>
          <p:cNvPr id="49209" name="Text Box 57"/>
          <p:cNvSpPr txBox="1">
            <a:spLocks noChangeArrowheads="1"/>
          </p:cNvSpPr>
          <p:nvPr/>
        </p:nvSpPr>
        <p:spPr bwMode="auto">
          <a:xfrm>
            <a:off x="2209800" y="44037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TE’$</a:t>
            </a:r>
          </a:p>
        </p:txBody>
      </p:sp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3749675" y="44037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1981200" y="4648200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FT’E’$</a:t>
            </a:r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3749675" y="4632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1905000" y="4876800"/>
            <a:ext cx="98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idT’E’$</a:t>
            </a:r>
          </a:p>
        </p:txBody>
      </p:sp>
      <p:sp>
        <p:nvSpPr>
          <p:cNvPr id="49214" name="Text Box 62"/>
          <p:cNvSpPr txBox="1">
            <a:spLocks noChangeArrowheads="1"/>
          </p:cNvSpPr>
          <p:nvPr/>
        </p:nvSpPr>
        <p:spPr bwMode="auto">
          <a:xfrm>
            <a:off x="3733800" y="48609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49215" name="Text Box 63"/>
          <p:cNvSpPr txBox="1">
            <a:spLocks noChangeArrowheads="1"/>
          </p:cNvSpPr>
          <p:nvPr/>
        </p:nvSpPr>
        <p:spPr bwMode="auto">
          <a:xfrm>
            <a:off x="21050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T’E’$</a:t>
            </a:r>
          </a:p>
        </p:txBody>
      </p:sp>
      <p:sp>
        <p:nvSpPr>
          <p:cNvPr id="49216" name="Text Box 64"/>
          <p:cNvSpPr txBox="1">
            <a:spLocks noChangeArrowheads="1"/>
          </p:cNvSpPr>
          <p:nvPr/>
        </p:nvSpPr>
        <p:spPr bwMode="auto">
          <a:xfrm>
            <a:off x="3946525" y="5089525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*+id$</a:t>
            </a: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1828800" y="5318125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*FT’E’$</a:t>
            </a:r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3946525" y="5318125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*+id$</a:t>
            </a:r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4073525" y="5546725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+id$</a:t>
            </a: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1963738" y="5546725"/>
            <a:ext cx="93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FT’E’$</a:t>
            </a: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5399088" y="5546725"/>
            <a:ext cx="2322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Error, M[F,+]=synch</a:t>
            </a: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4048125" y="5775325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+id$</a:t>
            </a: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2105025" y="5775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T’E’$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5373688" y="5775325"/>
            <a:ext cx="195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 has been poped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180975" y="1136650"/>
          <a:ext cx="3097212" cy="209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04"/>
                <a:gridCol w="1032404"/>
                <a:gridCol w="1032404"/>
              </a:tblGrid>
              <a:tr h="5180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</a:t>
                      </a:r>
                      <a:r>
                        <a:rPr lang="en-US" sz="1400" baseline="0" dirty="0" smtClean="0"/>
                        <a:t> terminals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Follow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</a:tr>
              <a:tr h="315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  ( , id }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{+, *, ), $}</a:t>
                      </a:r>
                    </a:p>
                  </a:txBody>
                  <a:tcPr marL="91423" marR="91423" marT="45687" marB="45687"/>
                </a:tc>
              </a:tr>
              <a:tr h="315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  ( , id }</a:t>
                      </a:r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{+, ), $}</a:t>
                      </a:r>
                    </a:p>
                  </a:txBody>
                  <a:tcPr marL="91423" marR="91423" marT="45687" marB="45687"/>
                </a:tc>
              </a:tr>
              <a:tr h="315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  ( , id }</a:t>
                      </a:r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{ ), $ }</a:t>
                      </a:r>
                    </a:p>
                  </a:txBody>
                  <a:tcPr marL="91423" marR="91423" marT="45687" marB="45687"/>
                </a:tc>
              </a:tr>
              <a:tr h="315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E’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  + ,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  <a:r>
                        <a:rPr lang="en-US" sz="1400" dirty="0" smtClean="0"/>
                        <a:t> }</a:t>
                      </a:r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{ ), $}</a:t>
                      </a:r>
                    </a:p>
                  </a:txBody>
                  <a:tcPr marL="91423" marR="91423" marT="45687" marB="45687"/>
                </a:tc>
              </a:tr>
              <a:tr h="315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T’</a:t>
                      </a:r>
                      <a:endParaRPr lang="en-US" sz="1400" dirty="0"/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  * , </a:t>
                      </a:r>
                      <a:r>
                        <a:rPr lang="en-US" altLang="en-US" sz="1400" dirty="0" smtClean="0">
                          <a:latin typeface="MS Mincho" pitchFamily="49" charset="-128"/>
                          <a:ea typeface="MS Mincho" pitchFamily="49" charset="-128"/>
                        </a:rPr>
                        <a:t>ɛ</a:t>
                      </a:r>
                      <a:r>
                        <a:rPr lang="en-US" sz="1400" dirty="0" smtClean="0"/>
                        <a:t> }</a:t>
                      </a:r>
                    </a:p>
                  </a:txBody>
                  <a:tcPr marL="91423" marR="91423" marT="45687" marB="456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/>
                        <a:t>{+, ), $}</a:t>
                      </a:r>
                    </a:p>
                  </a:txBody>
                  <a:tcPr marL="91423" marR="91423" marT="45687" marB="4568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LL(1) Grammars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mtClean="0"/>
              <a:t>A grammar is called LL(1) if its parsing table has no multiply defined entries.</a:t>
            </a:r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en-US" sz="2800" u="sng" smtClean="0"/>
              <a:t>LL(1) grammars</a:t>
            </a:r>
          </a:p>
          <a:p>
            <a:pPr marL="457200" indent="-457200" eaLnBrk="1" hangingPunct="1"/>
            <a:r>
              <a:rPr lang="en-US" altLang="en-US" sz="2800" smtClean="0"/>
              <a:t>Must not be ambiguous.</a:t>
            </a:r>
          </a:p>
          <a:p>
            <a:pPr marL="457200" indent="-457200" eaLnBrk="1" hangingPunct="1"/>
            <a:r>
              <a:rPr lang="en-US" altLang="en-US" sz="2800" smtClean="0"/>
              <a:t>Must not be left-recursive.</a:t>
            </a:r>
          </a:p>
          <a:p>
            <a:pPr marL="457200" indent="-457200" eaLnBrk="1" hangingPunct="1"/>
            <a:r>
              <a:rPr lang="en-US" altLang="en-US" sz="2800" smtClean="0"/>
              <a:t>G is LL(1) if and only if whenever A </a:t>
            </a:r>
            <a:r>
              <a:rPr lang="en-US" altLang="en-US" sz="2800" smtClean="0">
                <a:sym typeface="Wingdings" panose="05000000000000000000" pitchFamily="2" charset="2"/>
              </a:rPr>
              <a:t> 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|  </a:t>
            </a:r>
            <a:r>
              <a:rPr lang="el-GR" altLang="en-US" sz="2800" smtClean="0">
                <a:sym typeface="Wingdings" panose="05000000000000000000" pitchFamily="2" charset="2"/>
              </a:rPr>
              <a:t>β</a:t>
            </a:r>
            <a:r>
              <a:rPr lang="en-US" altLang="en-US" sz="2800" smtClean="0">
                <a:sym typeface="Wingdings" panose="05000000000000000000" pitchFamily="2" charset="2"/>
              </a:rPr>
              <a:t> </a:t>
            </a:r>
            <a:endParaRPr lang="el-GR" altLang="en-US" sz="2800" smtClean="0"/>
          </a:p>
          <a:p>
            <a:pPr marL="879475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  ∩  FIRST(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) = </a:t>
            </a:r>
            <a:r>
              <a:rPr lang="el-GR" altLang="en-US" smtClean="0">
                <a:sym typeface="Wingdings" panose="05000000000000000000" pitchFamily="2" charset="2"/>
              </a:rPr>
              <a:t>Φ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879475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At most one of 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and 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can derive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879475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If 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*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then 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 ∩  FOLLOW(A) = </a:t>
            </a:r>
            <a:r>
              <a:rPr lang="el-GR" altLang="en-US" smtClean="0">
                <a:sym typeface="Wingdings" panose="05000000000000000000" pitchFamily="2" charset="2"/>
              </a:rPr>
              <a:t>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0FD78-5917-43A4-8611-B21038FE39D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11430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en-US" smtClean="0"/>
              <a:t>Predictive Parser – Non backtracking top down parser</a:t>
            </a:r>
          </a:p>
          <a:p>
            <a:r>
              <a:rPr lang="en-US" altLang="en-US" smtClean="0"/>
              <a:t>Grammar conversion for</a:t>
            </a:r>
          </a:p>
          <a:p>
            <a:pPr lvl="1"/>
            <a:r>
              <a:rPr lang="en-US" altLang="en-US" smtClean="0"/>
              <a:t>Left recursive elimination</a:t>
            </a:r>
          </a:p>
          <a:p>
            <a:pPr lvl="1"/>
            <a:r>
              <a:rPr lang="en-US" altLang="en-US" smtClean="0"/>
              <a:t>Left factoring</a:t>
            </a:r>
          </a:p>
          <a:p>
            <a:r>
              <a:rPr lang="en-US" altLang="en-US" smtClean="0"/>
              <a:t>First set &amp; Follow sets computed for parser table construction</a:t>
            </a:r>
          </a:p>
          <a:p>
            <a:r>
              <a:rPr lang="en-US" altLang="en-US" smtClean="0"/>
              <a:t>Syntax Analysis in top down using LL(1) Grammar</a:t>
            </a:r>
          </a:p>
          <a:p>
            <a:r>
              <a:rPr lang="en-US" altLang="en-US" smtClean="0"/>
              <a:t>Error handling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91AC5-A6F5-4158-AEEA-49DDBDF1506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Questions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Top-Down Parser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307" name="Content Placeholder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17963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Top-down parser tries to create a parse tree from the root towards the leafs scanning input from left to right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It can be also viewed as finding a leftmost derivation for an input string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   id+id*id</a:t>
            </a:r>
          </a:p>
        </p:txBody>
      </p:sp>
      <p:sp>
        <p:nvSpPr>
          <p:cNvPr id="98317" name="Date Placeholder 1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198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EE498-9991-407D-99FC-1B559952657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838200" y="4343400"/>
            <a:ext cx="2362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TE’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 -&gt; +TE’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FT’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 -&gt; *FT’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43100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3733800" y="4310063"/>
            <a:ext cx="989013" cy="828675"/>
            <a:chOff x="3733800" y="4309646"/>
            <a:chExt cx="988230" cy="829508"/>
          </a:xfrm>
        </p:grpSpPr>
        <p:grpSp>
          <p:nvGrpSpPr>
            <p:cNvPr id="8286" name="Group 19"/>
            <p:cNvGrpSpPr>
              <a:grpSpLocks/>
            </p:cNvGrpSpPr>
            <p:nvPr/>
          </p:nvGrpSpPr>
          <p:grpSpPr bwMode="auto">
            <a:xfrm>
              <a:off x="3733800" y="4343400"/>
              <a:ext cx="381000" cy="457200"/>
              <a:chOff x="3733800" y="4343400"/>
              <a:chExt cx="381000" cy="457200"/>
            </a:xfrm>
          </p:grpSpPr>
          <p:grpSp>
            <p:nvGrpSpPr>
              <p:cNvPr id="8292" name="Group 17"/>
              <p:cNvGrpSpPr>
                <a:grpSpLocks/>
              </p:cNvGrpSpPr>
              <p:nvPr/>
            </p:nvGrpSpPr>
            <p:grpSpPr bwMode="auto">
              <a:xfrm>
                <a:off x="3733800" y="4343400"/>
                <a:ext cx="381000" cy="228600"/>
                <a:chOff x="2514600" y="6454140"/>
                <a:chExt cx="533400" cy="25146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514600" y="6553355"/>
                  <a:ext cx="457472" cy="1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514600" y="6628518"/>
                  <a:ext cx="457472" cy="17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16200000" flipH="1">
                  <a:off x="2894924" y="6453141"/>
                  <a:ext cx="152077" cy="153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0800000" flipV="1">
                  <a:off x="2894347" y="6605795"/>
                  <a:ext cx="153230" cy="99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733800" y="4492392"/>
                <a:ext cx="372768" cy="30828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8287" name="TextBox 20"/>
            <p:cNvSpPr txBox="1">
              <a:spLocks noChangeArrowheads="1"/>
            </p:cNvSpPr>
            <p:nvPr/>
          </p:nvSpPr>
          <p:spPr bwMode="auto">
            <a:xfrm>
              <a:off x="4174670" y="43096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23" name="Straight Connector 22"/>
            <p:cNvCxnSpPr>
              <a:stCxn id="8289" idx="0"/>
            </p:cNvCxnSpPr>
            <p:nvPr/>
          </p:nvCxnSpPr>
          <p:spPr>
            <a:xfrm rot="5400000" flipH="1" flipV="1">
              <a:off x="4075431" y="4609328"/>
              <a:ext cx="228830" cy="153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9" name="TextBox 23"/>
            <p:cNvSpPr txBox="1">
              <a:spLocks noChangeArrowheads="1"/>
            </p:cNvSpPr>
            <p:nvPr/>
          </p:nvSpPr>
          <p:spPr bwMode="auto">
            <a:xfrm>
              <a:off x="3957500" y="480060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V="1">
              <a:off x="4306229" y="4611707"/>
              <a:ext cx="228830" cy="149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1" name="TextBox 27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4568825" y="4313238"/>
            <a:ext cx="993775" cy="1325562"/>
            <a:chOff x="4572000" y="4312920"/>
            <a:chExt cx="993130" cy="1325880"/>
          </a:xfrm>
        </p:grpSpPr>
        <p:grpSp>
          <p:nvGrpSpPr>
            <p:cNvPr id="8270" name="Group 29"/>
            <p:cNvGrpSpPr>
              <a:grpSpLocks/>
            </p:cNvGrpSpPr>
            <p:nvPr/>
          </p:nvGrpSpPr>
          <p:grpSpPr bwMode="auto">
            <a:xfrm>
              <a:off x="4572000" y="4343400"/>
              <a:ext cx="381000" cy="457200"/>
              <a:chOff x="3733800" y="4343400"/>
              <a:chExt cx="381000" cy="457200"/>
            </a:xfrm>
          </p:grpSpPr>
          <p:grpSp>
            <p:nvGrpSpPr>
              <p:cNvPr id="8280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514600" y="6553470"/>
                  <a:ext cx="457538" cy="1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514600" y="6628559"/>
                  <a:ext cx="457538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16200000" flipH="1">
                  <a:off x="2895068" y="6453270"/>
                  <a:ext cx="151922" cy="1532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10800000" flipV="1">
                  <a:off x="2894402" y="6605857"/>
                  <a:ext cx="153252" cy="995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3733800" y="4492350"/>
                <a:ext cx="372821" cy="3080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8271" name="TextBox 36"/>
            <p:cNvSpPr txBox="1">
              <a:spLocks noChangeArrowheads="1"/>
            </p:cNvSpPr>
            <p:nvPr/>
          </p:nvSpPr>
          <p:spPr bwMode="auto">
            <a:xfrm>
              <a:off x="5017770" y="431292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38" name="Straight Connector 37"/>
            <p:cNvCxnSpPr>
              <a:stCxn id="8273" idx="0"/>
            </p:cNvCxnSpPr>
            <p:nvPr/>
          </p:nvCxnSpPr>
          <p:spPr>
            <a:xfrm rot="5400000" flipH="1" flipV="1">
              <a:off x="4918542" y="4612303"/>
              <a:ext cx="228655" cy="153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3" name="TextBox 38"/>
            <p:cNvSpPr txBox="1">
              <a:spLocks noChangeArrowheads="1"/>
            </p:cNvSpPr>
            <p:nvPr/>
          </p:nvSpPr>
          <p:spPr bwMode="auto">
            <a:xfrm>
              <a:off x="4800600" y="4803874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V="1">
              <a:off x="5149374" y="4614683"/>
              <a:ext cx="228655" cy="149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5" name="TextBox 40"/>
            <p:cNvSpPr txBox="1">
              <a:spLocks noChangeArrowheads="1"/>
            </p:cNvSpPr>
            <p:nvPr/>
          </p:nvSpPr>
          <p:spPr bwMode="auto">
            <a:xfrm>
              <a:off x="5186500" y="4803874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42" name="Straight Connector 41"/>
            <p:cNvCxnSpPr>
              <a:stCxn id="8277" idx="0"/>
            </p:cNvCxnSpPr>
            <p:nvPr/>
          </p:nvCxnSpPr>
          <p:spPr>
            <a:xfrm rot="5400000" flipH="1" flipV="1">
              <a:off x="4690091" y="5109310"/>
              <a:ext cx="228655" cy="153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Box 42"/>
            <p:cNvSpPr txBox="1">
              <a:spLocks noChangeArrowheads="1"/>
            </p:cNvSpPr>
            <p:nvPr/>
          </p:nvSpPr>
          <p:spPr bwMode="auto">
            <a:xfrm>
              <a:off x="4572000" y="53002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V="1">
              <a:off x="4920923" y="5111690"/>
              <a:ext cx="228655" cy="149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9" name="TextBox 44"/>
            <p:cNvSpPr txBox="1">
              <a:spLocks noChangeArrowheads="1"/>
            </p:cNvSpPr>
            <p:nvPr/>
          </p:nvSpPr>
          <p:spPr bwMode="auto">
            <a:xfrm>
              <a:off x="4957900" y="530024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</p:grpSp>
      <p:grpSp>
        <p:nvGrpSpPr>
          <p:cNvPr id="13" name="Group 119"/>
          <p:cNvGrpSpPr>
            <a:grpSpLocks/>
          </p:cNvGrpSpPr>
          <p:nvPr/>
        </p:nvGrpSpPr>
        <p:grpSpPr bwMode="auto">
          <a:xfrm>
            <a:off x="5407025" y="4313238"/>
            <a:ext cx="1069975" cy="1816100"/>
            <a:chOff x="5410200" y="4312920"/>
            <a:chExt cx="1069330" cy="1816834"/>
          </a:xfrm>
        </p:grpSpPr>
        <p:grpSp>
          <p:nvGrpSpPr>
            <p:cNvPr id="8252" name="Group 45"/>
            <p:cNvGrpSpPr>
              <a:grpSpLocks/>
            </p:cNvGrpSpPr>
            <p:nvPr/>
          </p:nvGrpSpPr>
          <p:grpSpPr bwMode="auto">
            <a:xfrm>
              <a:off x="5486400" y="4343400"/>
              <a:ext cx="381000" cy="457200"/>
              <a:chOff x="3733800" y="4343400"/>
              <a:chExt cx="381000" cy="457200"/>
            </a:xfrm>
          </p:grpSpPr>
          <p:grpSp>
            <p:nvGrpSpPr>
              <p:cNvPr id="8264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514536" y="6553493"/>
                  <a:ext cx="457559" cy="1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514536" y="6628594"/>
                  <a:ext cx="457559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 flipH="1">
                  <a:off x="2895011" y="6453285"/>
                  <a:ext cx="151947" cy="153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0800000" flipV="1">
                  <a:off x="2894355" y="6605889"/>
                  <a:ext cx="153259" cy="995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3733754" y="4492379"/>
                <a:ext cx="372838" cy="3081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8253" name="TextBox 52"/>
            <p:cNvSpPr txBox="1">
              <a:spLocks noChangeArrowheads="1"/>
            </p:cNvSpPr>
            <p:nvPr/>
          </p:nvSpPr>
          <p:spPr bwMode="auto">
            <a:xfrm>
              <a:off x="5932170" y="431292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54" name="Straight Connector 53"/>
            <p:cNvCxnSpPr>
              <a:stCxn id="8255" idx="0"/>
            </p:cNvCxnSpPr>
            <p:nvPr/>
          </p:nvCxnSpPr>
          <p:spPr>
            <a:xfrm rot="5400000" flipH="1" flipV="1">
              <a:off x="5832899" y="4612361"/>
              <a:ext cx="228692" cy="153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5" name="TextBox 54"/>
            <p:cNvSpPr txBox="1">
              <a:spLocks noChangeArrowheads="1"/>
            </p:cNvSpPr>
            <p:nvPr/>
          </p:nvSpPr>
          <p:spPr bwMode="auto">
            <a:xfrm>
              <a:off x="5715000" y="4803874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16200000" flipV="1">
              <a:off x="6063742" y="4614741"/>
              <a:ext cx="228692" cy="14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7" name="TextBox 56"/>
            <p:cNvSpPr txBox="1">
              <a:spLocks noChangeArrowheads="1"/>
            </p:cNvSpPr>
            <p:nvPr/>
          </p:nvSpPr>
          <p:spPr bwMode="auto">
            <a:xfrm>
              <a:off x="6100900" y="4803874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58" name="Straight Connector 57"/>
            <p:cNvCxnSpPr>
              <a:stCxn id="8259" idx="0"/>
            </p:cNvCxnSpPr>
            <p:nvPr/>
          </p:nvCxnSpPr>
          <p:spPr>
            <a:xfrm rot="5400000" flipH="1" flipV="1">
              <a:off x="5604437" y="5109450"/>
              <a:ext cx="228692" cy="153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9" name="TextBox 58"/>
            <p:cNvSpPr txBox="1">
              <a:spLocks noChangeArrowheads="1"/>
            </p:cNvSpPr>
            <p:nvPr/>
          </p:nvSpPr>
          <p:spPr bwMode="auto">
            <a:xfrm>
              <a:off x="5486400" y="53002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V="1">
              <a:off x="5835279" y="5111830"/>
              <a:ext cx="228692" cy="14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1" name="TextBox 60"/>
            <p:cNvSpPr txBox="1">
              <a:spLocks noChangeArrowheads="1"/>
            </p:cNvSpPr>
            <p:nvPr/>
          </p:nvSpPr>
          <p:spPr bwMode="auto">
            <a:xfrm>
              <a:off x="5872300" y="530024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 flipH="1" flipV="1">
              <a:off x="5449749" y="5751777"/>
              <a:ext cx="228692" cy="3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Box 62"/>
            <p:cNvSpPr txBox="1">
              <a:spLocks noChangeArrowheads="1"/>
            </p:cNvSpPr>
            <p:nvPr/>
          </p:nvSpPr>
          <p:spPr bwMode="auto">
            <a:xfrm>
              <a:off x="5410200" y="5791200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id</a:t>
              </a:r>
            </a:p>
          </p:txBody>
        </p:sp>
      </p:grp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6273800" y="4302125"/>
            <a:ext cx="1041400" cy="1870075"/>
            <a:chOff x="6349412" y="4302026"/>
            <a:chExt cx="1041988" cy="1870174"/>
          </a:xfrm>
        </p:grpSpPr>
        <p:grpSp>
          <p:nvGrpSpPr>
            <p:cNvPr id="8232" name="Group 63"/>
            <p:cNvGrpSpPr>
              <a:grpSpLocks/>
            </p:cNvGrpSpPr>
            <p:nvPr/>
          </p:nvGrpSpPr>
          <p:grpSpPr bwMode="auto">
            <a:xfrm>
              <a:off x="6398270" y="4332506"/>
              <a:ext cx="381000" cy="457200"/>
              <a:chOff x="3733800" y="4343400"/>
              <a:chExt cx="381000" cy="457200"/>
            </a:xfrm>
          </p:grpSpPr>
          <p:grpSp>
            <p:nvGrpSpPr>
              <p:cNvPr id="8246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515137" y="6553447"/>
                  <a:ext cx="458094" cy="17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515137" y="6628521"/>
                  <a:ext cx="458094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6200000" flipH="1">
                  <a:off x="2896170" y="6453158"/>
                  <a:ext cx="151894" cy="1534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10800000" flipV="1">
                  <a:off x="2895398" y="6605824"/>
                  <a:ext cx="153440" cy="9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3734183" y="4492318"/>
                <a:ext cx="373273" cy="307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8233" name="TextBox 70"/>
            <p:cNvSpPr txBox="1">
              <a:spLocks noChangeArrowheads="1"/>
            </p:cNvSpPr>
            <p:nvPr/>
          </p:nvSpPr>
          <p:spPr bwMode="auto">
            <a:xfrm>
              <a:off x="6844040" y="430202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72" name="Straight Connector 71"/>
            <p:cNvCxnSpPr>
              <a:stCxn id="8235" idx="0"/>
            </p:cNvCxnSpPr>
            <p:nvPr/>
          </p:nvCxnSpPr>
          <p:spPr>
            <a:xfrm rot="5400000" flipH="1" flipV="1">
              <a:off x="6744982" y="4600452"/>
              <a:ext cx="228612" cy="155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5" name="TextBox 72"/>
            <p:cNvSpPr txBox="1">
              <a:spLocks noChangeArrowheads="1"/>
            </p:cNvSpPr>
            <p:nvPr/>
          </p:nvSpPr>
          <p:spPr bwMode="auto">
            <a:xfrm>
              <a:off x="6626870" y="479298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6200000" flipV="1">
              <a:off x="6976093" y="4602835"/>
              <a:ext cx="228612" cy="150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7" name="TextBox 74"/>
            <p:cNvSpPr txBox="1">
              <a:spLocks noChangeArrowheads="1"/>
            </p:cNvSpPr>
            <p:nvPr/>
          </p:nvSpPr>
          <p:spPr bwMode="auto">
            <a:xfrm>
              <a:off x="7012770" y="4792980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76" name="Straight Connector 75"/>
            <p:cNvCxnSpPr>
              <a:stCxn id="8239" idx="0"/>
            </p:cNvCxnSpPr>
            <p:nvPr/>
          </p:nvCxnSpPr>
          <p:spPr>
            <a:xfrm rot="5400000" flipH="1" flipV="1">
              <a:off x="6516253" y="5097365"/>
              <a:ext cx="228612" cy="155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9" name="TextBox 76"/>
            <p:cNvSpPr txBox="1">
              <a:spLocks noChangeArrowheads="1"/>
            </p:cNvSpPr>
            <p:nvPr/>
          </p:nvSpPr>
          <p:spPr bwMode="auto">
            <a:xfrm>
              <a:off x="6398270" y="5289352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6200000" flipV="1">
              <a:off x="6747364" y="5099749"/>
              <a:ext cx="228612" cy="150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1" name="TextBox 78"/>
            <p:cNvSpPr txBox="1">
              <a:spLocks noChangeArrowheads="1"/>
            </p:cNvSpPr>
            <p:nvPr/>
          </p:nvSpPr>
          <p:spPr bwMode="auto">
            <a:xfrm>
              <a:off x="6784170" y="5289352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200000" flipV="1">
              <a:off x="6470966" y="5709420"/>
              <a:ext cx="163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3" name="TextBox 80"/>
            <p:cNvSpPr txBox="1">
              <a:spLocks noChangeArrowheads="1"/>
            </p:cNvSpPr>
            <p:nvPr/>
          </p:nvSpPr>
          <p:spPr bwMode="auto">
            <a:xfrm>
              <a:off x="6349412" y="5780306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 flipH="1" flipV="1">
              <a:off x="6821225" y="5675285"/>
              <a:ext cx="228612" cy="3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5" name="Rectangle 87"/>
            <p:cNvSpPr>
              <a:spLocks noChangeArrowheads="1"/>
            </p:cNvSpPr>
            <p:nvPr/>
          </p:nvSpPr>
          <p:spPr bwMode="auto">
            <a:xfrm>
              <a:off x="6781800" y="5864423"/>
              <a:ext cx="2792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MS Mincho" pitchFamily="49" charset="-128"/>
                  <a:ea typeface="MS Mincho" pitchFamily="49" charset="-128"/>
                </a:rPr>
                <a:t>Ɛ</a:t>
              </a:r>
              <a:endParaRPr lang="en-US" altLang="en-US" sz="1400">
                <a:latin typeface="Times New Roman" panose="02020603050405020304" pitchFamily="18" charset="0"/>
                <a:ea typeface="MS Mincho" pitchFamily="49" charset="-128"/>
              </a:endParaRPr>
            </a:p>
          </p:txBody>
        </p:sp>
      </p:grpSp>
      <p:grpSp>
        <p:nvGrpSpPr>
          <p:cNvPr id="21" name="Group 121"/>
          <p:cNvGrpSpPr>
            <a:grpSpLocks/>
          </p:cNvGrpSpPr>
          <p:nvPr/>
        </p:nvGrpSpPr>
        <p:grpSpPr bwMode="auto">
          <a:xfrm>
            <a:off x="7239000" y="4302125"/>
            <a:ext cx="1676400" cy="1870075"/>
            <a:chOff x="7239000" y="4301490"/>
            <a:chExt cx="1676400" cy="1870174"/>
          </a:xfrm>
        </p:grpSpPr>
        <p:grpSp>
          <p:nvGrpSpPr>
            <p:cNvPr id="8206" name="Group 88"/>
            <p:cNvGrpSpPr>
              <a:grpSpLocks/>
            </p:cNvGrpSpPr>
            <p:nvPr/>
          </p:nvGrpSpPr>
          <p:grpSpPr bwMode="auto">
            <a:xfrm>
              <a:off x="7287858" y="4331970"/>
              <a:ext cx="381000" cy="457200"/>
              <a:chOff x="3733800" y="4343400"/>
              <a:chExt cx="381000" cy="457200"/>
            </a:xfrm>
          </p:grpSpPr>
          <p:grpSp>
            <p:nvGrpSpPr>
              <p:cNvPr id="8226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515097" y="6553447"/>
                  <a:ext cx="457835" cy="17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515097" y="6628521"/>
                  <a:ext cx="457835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6200000" flipH="1">
                  <a:off x="2895873" y="6453201"/>
                  <a:ext cx="151894" cy="1533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0800000" flipV="1">
                  <a:off x="2895144" y="6605824"/>
                  <a:ext cx="153353" cy="9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3734155" y="4492318"/>
                <a:ext cx="373062" cy="307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8207" name="TextBox 95"/>
            <p:cNvSpPr txBox="1">
              <a:spLocks noChangeArrowheads="1"/>
            </p:cNvSpPr>
            <p:nvPr/>
          </p:nvSpPr>
          <p:spPr bwMode="auto">
            <a:xfrm>
              <a:off x="7733628" y="430149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97" name="Straight Connector 96"/>
            <p:cNvCxnSpPr>
              <a:stCxn id="8209" idx="0"/>
            </p:cNvCxnSpPr>
            <p:nvPr/>
          </p:nvCxnSpPr>
          <p:spPr>
            <a:xfrm rot="5400000" flipH="1" flipV="1">
              <a:off x="7634282" y="4599960"/>
              <a:ext cx="228612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9" name="TextBox 97"/>
            <p:cNvSpPr txBox="1">
              <a:spLocks noChangeArrowheads="1"/>
            </p:cNvSpPr>
            <p:nvPr/>
          </p:nvSpPr>
          <p:spPr bwMode="auto">
            <a:xfrm>
              <a:off x="7516458" y="4792444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0800000">
              <a:off x="7904163" y="4563442"/>
              <a:ext cx="325437" cy="23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Box 99"/>
            <p:cNvSpPr txBox="1">
              <a:spLocks noChangeArrowheads="1"/>
            </p:cNvSpPr>
            <p:nvPr/>
          </p:nvSpPr>
          <p:spPr bwMode="auto">
            <a:xfrm>
              <a:off x="8231970" y="4792444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101" name="Straight Connector 100"/>
            <p:cNvCxnSpPr>
              <a:stCxn id="8213" idx="0"/>
            </p:cNvCxnSpPr>
            <p:nvPr/>
          </p:nvCxnSpPr>
          <p:spPr>
            <a:xfrm rot="5400000" flipH="1" flipV="1">
              <a:off x="7405682" y="5096873"/>
              <a:ext cx="228612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3" name="TextBox 101"/>
            <p:cNvSpPr txBox="1">
              <a:spLocks noChangeArrowheads="1"/>
            </p:cNvSpPr>
            <p:nvPr/>
          </p:nvSpPr>
          <p:spPr bwMode="auto">
            <a:xfrm>
              <a:off x="7287858" y="528881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16200000" flipV="1">
              <a:off x="7636663" y="5099255"/>
              <a:ext cx="228612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5" name="TextBox 103"/>
            <p:cNvSpPr txBox="1">
              <a:spLocks noChangeArrowheads="1"/>
            </p:cNvSpPr>
            <p:nvPr/>
          </p:nvSpPr>
          <p:spPr bwMode="auto">
            <a:xfrm>
              <a:off x="7673758" y="528881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 flipV="1">
              <a:off x="7360440" y="5708884"/>
              <a:ext cx="163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7" name="TextBox 105"/>
            <p:cNvSpPr txBox="1">
              <a:spLocks noChangeArrowheads="1"/>
            </p:cNvSpPr>
            <p:nvPr/>
          </p:nvSpPr>
          <p:spPr bwMode="auto">
            <a:xfrm>
              <a:off x="7239000" y="5779770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7710482" y="5674750"/>
              <a:ext cx="228612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9" name="Rectangle 107"/>
            <p:cNvSpPr>
              <a:spLocks noChangeArrowheads="1"/>
            </p:cNvSpPr>
            <p:nvPr/>
          </p:nvSpPr>
          <p:spPr bwMode="auto">
            <a:xfrm>
              <a:off x="7671388" y="5863887"/>
              <a:ext cx="2792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MS Mincho" pitchFamily="49" charset="-128"/>
                  <a:ea typeface="MS Mincho" pitchFamily="49" charset="-128"/>
                </a:rPr>
                <a:t>Ɛ</a:t>
              </a:r>
              <a:endParaRPr lang="en-US" altLang="en-US" sz="1400">
                <a:latin typeface="Times New Roman" panose="02020603050405020304" pitchFamily="18" charset="0"/>
                <a:ea typeface="MS Mincho" pitchFamily="49" charset="-128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8113707" y="5141326"/>
              <a:ext cx="228612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1" name="TextBox 110"/>
            <p:cNvSpPr txBox="1">
              <a:spLocks noChangeArrowheads="1"/>
            </p:cNvSpPr>
            <p:nvPr/>
          </p:nvSpPr>
          <p:spPr bwMode="auto">
            <a:xfrm>
              <a:off x="8003370" y="5300246"/>
              <a:ext cx="3000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8269282" y="5217526"/>
              <a:ext cx="228612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3" name="TextBox 113"/>
            <p:cNvSpPr txBox="1">
              <a:spLocks noChangeArrowheads="1"/>
            </p:cNvSpPr>
            <p:nvPr/>
          </p:nvSpPr>
          <p:spPr bwMode="auto">
            <a:xfrm>
              <a:off x="8224700" y="53002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0800000">
              <a:off x="8458200" y="5104808"/>
              <a:ext cx="228600" cy="2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5" name="TextBox 116"/>
            <p:cNvSpPr txBox="1">
              <a:spLocks noChangeArrowheads="1"/>
            </p:cNvSpPr>
            <p:nvPr/>
          </p:nvSpPr>
          <p:spPr bwMode="auto">
            <a:xfrm>
              <a:off x="8536770" y="530024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14984F-C00F-48B6-8D25-700703821A6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36000" cy="43815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33400"/>
            <a:ext cx="8548687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Last Time</a:t>
            </a:r>
          </a:p>
          <a:p>
            <a:pPr lvl="1" eaLnBrk="1" hangingPunct="1"/>
            <a:r>
              <a:rPr lang="en-US" altLang="en-US" smtClean="0"/>
              <a:t>Ambiguity in classic programming language grammars</a:t>
            </a:r>
          </a:p>
          <a:p>
            <a:pPr lvl="2" eaLnBrk="1" hangingPunct="1"/>
            <a:r>
              <a:rPr lang="en-US" altLang="en-US" smtClean="0"/>
              <a:t>Expressions</a:t>
            </a:r>
          </a:p>
          <a:p>
            <a:pPr lvl="2" eaLnBrk="1" hangingPunct="1"/>
            <a:r>
              <a:rPr lang="en-US" altLang="en-US" smtClean="0"/>
              <a:t>If-Then-Else</a:t>
            </a:r>
          </a:p>
          <a:p>
            <a:pPr lvl="1" eaLnBrk="1" hangingPunct="1"/>
            <a:r>
              <a:rPr lang="en-US" altLang="en-US" smtClean="0"/>
              <a:t>Top-Down Parsing</a:t>
            </a:r>
          </a:p>
          <a:p>
            <a:pPr lvl="1" eaLnBrk="1" hangingPunct="1"/>
            <a:r>
              <a:rPr lang="en-US" altLang="en-US" smtClean="0"/>
              <a:t>Modifying Grammars to facilitate Top-down parsing</a:t>
            </a:r>
            <a:endParaRPr lang="el-GR" altLang="en-US" smtClean="0"/>
          </a:p>
          <a:p>
            <a:pPr lvl="1" eaLnBrk="1" hangingPunct="1"/>
            <a:r>
              <a:rPr lang="en-US" altLang="en-US" smtClean="0"/>
              <a:t>First and Follow</a:t>
            </a:r>
          </a:p>
          <a:p>
            <a:pPr lvl="1" eaLnBrk="1" hangingPunct="1"/>
            <a:r>
              <a:rPr lang="en-US" altLang="en-US" smtClean="0"/>
              <a:t>LL(1) property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DF875-89CE-4ABE-987B-53686F9612F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9121775" cy="781050"/>
          </a:xfrm>
        </p:spPr>
        <p:txBody>
          <a:bodyPr/>
          <a:lstStyle/>
          <a:p>
            <a:pPr eaLnBrk="1" hangingPunct="1"/>
            <a:r>
              <a:rPr lang="en-US" altLang="en-US" sz="3400" smtClean="0"/>
              <a:t>Predictive Parsing using Transition Diagrams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A8EB7-B9D1-40FD-B8B5-B60178E1C56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Driven Predictive Parsing</a:t>
            </a:r>
          </a:p>
        </p:txBody>
      </p:sp>
      <p:graphicFrame>
        <p:nvGraphicFramePr>
          <p:cNvPr id="2435113" name="Group 41"/>
          <p:cNvGraphicFramePr>
            <a:graphicFrameLocks noGrp="1"/>
          </p:cNvGraphicFramePr>
          <p:nvPr>
            <p:ph sz="half" idx="1"/>
          </p:nvPr>
        </p:nvGraphicFramePr>
        <p:xfrm>
          <a:off x="2500313" y="1601788"/>
          <a:ext cx="3290887" cy="455612"/>
        </p:xfrm>
        <a:graphic>
          <a:graphicData uri="http://schemas.openxmlformats.org/drawingml/2006/table">
            <a:tbl>
              <a:tblPr/>
              <a:tblGrid>
                <a:gridCol w="658812"/>
                <a:gridCol w="657225"/>
                <a:gridCol w="658813"/>
                <a:gridCol w="657225"/>
                <a:gridCol w="658812"/>
              </a:tblGrid>
              <a:tr h="455612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…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09" name="Rectangle 20"/>
          <p:cNvSpPr>
            <a:spLocks noChangeArrowheads="1"/>
          </p:cNvSpPr>
          <p:nvPr/>
        </p:nvSpPr>
        <p:spPr bwMode="auto">
          <a:xfrm>
            <a:off x="4419600" y="6477000"/>
            <a:ext cx="76200" cy="76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0" name="Rectangle 21"/>
          <p:cNvSpPr>
            <a:spLocks noChangeArrowheads="1"/>
          </p:cNvSpPr>
          <p:nvPr/>
        </p:nvSpPr>
        <p:spPr bwMode="auto">
          <a:xfrm>
            <a:off x="3200400" y="2514600"/>
            <a:ext cx="1981200" cy="1371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1" name="Rectangle 22"/>
          <p:cNvSpPr>
            <a:spLocks noChangeArrowheads="1"/>
          </p:cNvSpPr>
          <p:nvPr/>
        </p:nvSpPr>
        <p:spPr bwMode="auto">
          <a:xfrm>
            <a:off x="3200400" y="4495800"/>
            <a:ext cx="1981200" cy="914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435111" name="Group 39"/>
          <p:cNvGraphicFramePr>
            <a:graphicFrameLocks noGrp="1"/>
          </p:cNvGraphicFramePr>
          <p:nvPr>
            <p:ph sz="half" idx="2"/>
          </p:nvPr>
        </p:nvGraphicFramePr>
        <p:xfrm>
          <a:off x="1295400" y="2973388"/>
          <a:ext cx="457200" cy="2589214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318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R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8" name="Text Box 42"/>
          <p:cNvSpPr txBox="1">
            <a:spLocks noChangeArrowheads="1"/>
          </p:cNvSpPr>
          <p:nvPr/>
        </p:nvSpPr>
        <p:spPr bwMode="auto">
          <a:xfrm>
            <a:off x="106363" y="2954338"/>
            <a:ext cx="701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59429" name="Text Box 43"/>
          <p:cNvSpPr txBox="1">
            <a:spLocks noChangeArrowheads="1"/>
          </p:cNvSpPr>
          <p:nvPr/>
        </p:nvSpPr>
        <p:spPr bwMode="auto">
          <a:xfrm>
            <a:off x="3713163" y="1125538"/>
            <a:ext cx="650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59430" name="Text Box 44"/>
          <p:cNvSpPr txBox="1">
            <a:spLocks noChangeArrowheads="1"/>
          </p:cNvSpPr>
          <p:nvPr/>
        </p:nvSpPr>
        <p:spPr bwMode="auto">
          <a:xfrm>
            <a:off x="6684963" y="2878138"/>
            <a:ext cx="803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59431" name="Text Box 45"/>
          <p:cNvSpPr txBox="1">
            <a:spLocks noChangeArrowheads="1"/>
          </p:cNvSpPr>
          <p:nvPr/>
        </p:nvSpPr>
        <p:spPr bwMode="auto">
          <a:xfrm>
            <a:off x="3575050" y="2801938"/>
            <a:ext cx="11811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Predictive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59432" name="Text Box 46"/>
          <p:cNvSpPr txBox="1">
            <a:spLocks noChangeArrowheads="1"/>
          </p:cNvSpPr>
          <p:nvPr/>
        </p:nvSpPr>
        <p:spPr bwMode="auto">
          <a:xfrm>
            <a:off x="3438525" y="4670425"/>
            <a:ext cx="15906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9433" name="Line 47"/>
          <p:cNvSpPr>
            <a:spLocks noChangeShapeType="1"/>
          </p:cNvSpPr>
          <p:nvPr/>
        </p:nvSpPr>
        <p:spPr bwMode="auto">
          <a:xfrm>
            <a:off x="4191000" y="38862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434" name="Line 48"/>
          <p:cNvSpPr>
            <a:spLocks noChangeShapeType="1"/>
          </p:cNvSpPr>
          <p:nvPr/>
        </p:nvSpPr>
        <p:spPr bwMode="auto">
          <a:xfrm>
            <a:off x="4114800" y="205740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435" name="Line 49"/>
          <p:cNvSpPr>
            <a:spLocks noChangeShapeType="1"/>
          </p:cNvSpPr>
          <p:nvPr/>
        </p:nvSpPr>
        <p:spPr bwMode="auto">
          <a:xfrm flipH="1">
            <a:off x="5181600" y="3124200"/>
            <a:ext cx="990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436" name="Line 50"/>
          <p:cNvSpPr>
            <a:spLocks noChangeShapeType="1"/>
          </p:cNvSpPr>
          <p:nvPr/>
        </p:nvSpPr>
        <p:spPr bwMode="auto">
          <a:xfrm flipH="1">
            <a:off x="1752600" y="3124200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9438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C9AB5-5BF8-4DD2-A569-ED80C788B6D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16963" cy="59055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Driven Predictive Parsing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62000"/>
            <a:ext cx="8307387" cy="5683250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The stack is initialized to contain $S, the $ is the “bottom” marker.</a:t>
            </a:r>
          </a:p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The input has a $ added to the end.</a:t>
            </a:r>
          </a:p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The parse table, M[X, a] contains what should be done when we see nonterminal X on the stack  and  current token “a”</a:t>
            </a:r>
          </a:p>
          <a:p>
            <a:pPr marL="457200" indent="-457200" eaLnBrk="1" hangingPunct="1">
              <a:lnSpc>
                <a:spcPct val="85000"/>
              </a:lnSpc>
            </a:pPr>
            <a:r>
              <a:rPr lang="en-US" altLang="en-US" sz="2800" smtClean="0"/>
              <a:t>Parse Actions for </a:t>
            </a:r>
          </a:p>
          <a:p>
            <a:pPr marL="1279525" lvl="2" indent="-381000" eaLnBrk="1" hangingPunct="1">
              <a:lnSpc>
                <a:spcPct val="90000"/>
              </a:lnSpc>
            </a:pPr>
            <a:r>
              <a:rPr lang="en-US" altLang="en-US" smtClean="0"/>
              <a:t>X = top of stack, and </a:t>
            </a:r>
          </a:p>
          <a:p>
            <a:pPr marL="1279525" lvl="2" indent="-381000" eaLnBrk="1" hangingPunct="1">
              <a:lnSpc>
                <a:spcPct val="90000"/>
              </a:lnSpc>
            </a:pPr>
            <a:r>
              <a:rPr lang="en-US" altLang="en-US" smtClean="0"/>
              <a:t>a = current token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 X = a = $ then halt and announce success.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X = a != $ then pop X off the stack and advance the input pointer to the next token.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X is nonterminal consult the table entry M[X, a], details on next slide.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20E3F-8360-41CC-9AF6-51DBFD9C878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M[X, a] Actions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en-US" smtClean="0"/>
              <a:t>If X is nonterminal then consult M[X, a]. </a:t>
            </a:r>
          </a:p>
          <a:p>
            <a:pPr marL="457200" indent="-457200" eaLnBrk="1" hangingPunct="1"/>
            <a:r>
              <a:rPr lang="en-US" altLang="en-US" smtClean="0"/>
              <a:t>The entry will be either a production or an error entry.</a:t>
            </a:r>
          </a:p>
          <a:p>
            <a:pPr marL="457200" indent="-457200" eaLnBrk="1" hangingPunct="1"/>
            <a:r>
              <a:rPr lang="en-US" altLang="en-US" smtClean="0"/>
              <a:t>If M[X, a] = {X </a:t>
            </a:r>
            <a:r>
              <a:rPr lang="en-US" altLang="en-US" smtClean="0">
                <a:sym typeface="Wingdings" panose="05000000000000000000" pitchFamily="2" charset="2"/>
              </a:rPr>
              <a:t> UVW} the parser 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replaces X on the top of the stack 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with W, V, U with the U on the top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As output print the name of the production used.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C65D8-A797-4888-B50C-BB9CFA1327D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845175" cy="514350"/>
          </a:xfrm>
        </p:spPr>
        <p:txBody>
          <a:bodyPr/>
          <a:lstStyle/>
          <a:p>
            <a:pPr eaLnBrk="1" hangingPunct="1"/>
            <a:r>
              <a:rPr lang="en-US" altLang="en-US" smtClean="0"/>
              <a:t>Parsing Algorithm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6705600"/>
          </a:xfrm>
        </p:spPr>
        <p:txBody>
          <a:bodyPr/>
          <a:lstStyle/>
          <a:p>
            <a:pPr eaLnBrk="1" hangingPunct="1">
              <a:lnSpc>
                <a:spcPct val="65000"/>
              </a:lnSpc>
              <a:buFont typeface="Arial" charset="0"/>
              <a:buChar char="•"/>
              <a:defRPr/>
            </a:pPr>
            <a:endParaRPr lang="en-US" altLang="en-US" dirty="0" smtClean="0"/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Set </a:t>
            </a:r>
            <a:r>
              <a:rPr lang="en-US" altLang="en-US" sz="2800" dirty="0" err="1" smtClean="0"/>
              <a:t>ip</a:t>
            </a:r>
            <a:r>
              <a:rPr lang="en-US" altLang="en-US" sz="2800" dirty="0" smtClean="0"/>
              <a:t> to the first token in w$.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Repeat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Let X be the top of the stack and a be the current       token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if X is a terminal or $ then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if X = a then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	pop X from the stack and advance the </a:t>
            </a:r>
            <a:r>
              <a:rPr lang="en-US" altLang="en-US" sz="2800" dirty="0" err="1" smtClean="0"/>
              <a:t>ip</a:t>
            </a:r>
            <a:endParaRPr lang="en-US" altLang="en-US" sz="2800" dirty="0" smtClean="0"/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else error()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else	/* X is a </a:t>
            </a:r>
            <a:r>
              <a:rPr lang="en-US" altLang="en-US" sz="2800" dirty="0" err="1" smtClean="0"/>
              <a:t>nonterminal</a:t>
            </a:r>
            <a:r>
              <a:rPr lang="en-US" altLang="en-US" sz="2800" dirty="0" smtClean="0"/>
              <a:t> */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/>
              <a:t>		if M[X, a] = X </a:t>
            </a:r>
            <a:r>
              <a:rPr lang="en-US" altLang="en-US" sz="2800" dirty="0" smtClean="0">
                <a:sym typeface="Wingdings" pitchFamily="2" charset="2"/>
              </a:rPr>
              <a:t> Y</a:t>
            </a:r>
            <a:r>
              <a:rPr lang="en-US" altLang="en-US" sz="2800" baseline="-25000" dirty="0" smtClean="0">
                <a:sym typeface="Wingdings" pitchFamily="2" charset="2"/>
              </a:rPr>
              <a:t>1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2</a:t>
            </a:r>
            <a:r>
              <a:rPr lang="en-US" altLang="en-US" sz="2800" dirty="0" smtClean="0">
                <a:sym typeface="Wingdings" pitchFamily="2" charset="2"/>
              </a:rPr>
              <a:t> …</a:t>
            </a:r>
            <a:r>
              <a:rPr lang="en-US" altLang="en-US" sz="2800" dirty="0" err="1" smtClean="0">
                <a:sym typeface="Wingdings" pitchFamily="2" charset="2"/>
              </a:rPr>
              <a:t>Y</a:t>
            </a:r>
            <a:r>
              <a:rPr lang="en-US" altLang="en-US" sz="2800" baseline="-25000" dirty="0" err="1" smtClean="0">
                <a:sym typeface="Wingdings" pitchFamily="2" charset="2"/>
              </a:rPr>
              <a:t>k</a:t>
            </a:r>
            <a:r>
              <a:rPr lang="en-US" altLang="en-US" sz="2800" dirty="0" smtClean="0">
                <a:sym typeface="Wingdings" pitchFamily="2" charset="2"/>
              </a:rPr>
              <a:t> then begin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        pop X from the stack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       push </a:t>
            </a:r>
            <a:r>
              <a:rPr lang="en-US" altLang="en-US" sz="2800" dirty="0" err="1" smtClean="0">
                <a:sym typeface="Wingdings" pitchFamily="2" charset="2"/>
              </a:rPr>
              <a:t>Y</a:t>
            </a:r>
            <a:r>
              <a:rPr lang="en-US" altLang="en-US" sz="2800" baseline="-25000" dirty="0" err="1" smtClean="0">
                <a:sym typeface="Wingdings" pitchFamily="2" charset="2"/>
              </a:rPr>
              <a:t>k</a:t>
            </a:r>
            <a:r>
              <a:rPr lang="en-US" altLang="en-US" sz="2800" baseline="-25000" dirty="0" smtClean="0">
                <a:sym typeface="Wingdings" pitchFamily="2" charset="2"/>
              </a:rPr>
              <a:t> 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k-1 </a:t>
            </a:r>
            <a:r>
              <a:rPr lang="en-US" altLang="en-US" sz="2800" dirty="0" smtClean="0">
                <a:sym typeface="Wingdings" pitchFamily="2" charset="2"/>
              </a:rPr>
              <a:t>…Y</a:t>
            </a:r>
            <a:r>
              <a:rPr lang="en-US" altLang="en-US" sz="2800" baseline="-25000" dirty="0" smtClean="0">
                <a:sym typeface="Wingdings" pitchFamily="2" charset="2"/>
              </a:rPr>
              <a:t>2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1 </a:t>
            </a:r>
            <a:r>
              <a:rPr lang="en-US" altLang="en-US" sz="2800" dirty="0" smtClean="0"/>
              <a:t>onto the stack with </a:t>
            </a:r>
            <a:r>
              <a:rPr lang="en-US" altLang="en-US" dirty="0" smtClean="0">
                <a:sym typeface="Wingdings" pitchFamily="2" charset="2"/>
              </a:rPr>
              <a:t>Y</a:t>
            </a:r>
            <a:r>
              <a:rPr lang="en-US" altLang="en-US" baseline="-25000" dirty="0" smtClean="0">
                <a:sym typeface="Wingdings" pitchFamily="2" charset="2"/>
              </a:rPr>
              <a:t>1 </a:t>
            </a:r>
            <a:r>
              <a:rPr lang="en-US" altLang="en-US" sz="2800" dirty="0" smtClean="0"/>
              <a:t>on            top</a:t>
            </a:r>
          </a:p>
          <a:p>
            <a:pPr marL="457200" indent="-45720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000" dirty="0" smtClean="0"/>
              <a:t>		           </a:t>
            </a:r>
            <a:r>
              <a:rPr lang="en-US" altLang="en-US" sz="2800" dirty="0" smtClean="0"/>
              <a:t>output the production X </a:t>
            </a:r>
            <a:r>
              <a:rPr lang="en-US" altLang="en-US" sz="2800" dirty="0" smtClean="0">
                <a:sym typeface="Wingdings" pitchFamily="2" charset="2"/>
              </a:rPr>
              <a:t> Y</a:t>
            </a:r>
            <a:r>
              <a:rPr lang="en-US" altLang="en-US" sz="2800" baseline="-25000" dirty="0" smtClean="0">
                <a:sym typeface="Wingdings" pitchFamily="2" charset="2"/>
              </a:rPr>
              <a:t>1</a:t>
            </a:r>
            <a:r>
              <a:rPr lang="en-US" altLang="en-US" sz="2800" dirty="0" smtClean="0">
                <a:sym typeface="Wingdings" pitchFamily="2" charset="2"/>
              </a:rPr>
              <a:t>Y</a:t>
            </a:r>
            <a:r>
              <a:rPr lang="en-US" altLang="en-US" sz="2800" baseline="-25000" dirty="0" smtClean="0">
                <a:sym typeface="Wingdings" pitchFamily="2" charset="2"/>
              </a:rPr>
              <a:t>2</a:t>
            </a:r>
            <a:r>
              <a:rPr lang="en-US" altLang="en-US" sz="2800" dirty="0" smtClean="0">
                <a:sym typeface="Wingdings" pitchFamily="2" charset="2"/>
              </a:rPr>
              <a:t> …</a:t>
            </a:r>
            <a:r>
              <a:rPr lang="en-US" altLang="en-US" sz="2800" dirty="0" err="1" smtClean="0">
                <a:sym typeface="Wingdings" pitchFamily="2" charset="2"/>
              </a:rPr>
              <a:t>Y</a:t>
            </a:r>
            <a:r>
              <a:rPr lang="en-US" altLang="en-US" sz="2800" baseline="-25000" dirty="0" err="1" smtClean="0">
                <a:sym typeface="Wingdings" pitchFamily="2" charset="2"/>
              </a:rPr>
              <a:t>k</a:t>
            </a:r>
            <a:r>
              <a:rPr lang="en-US" altLang="en-US" sz="2800" dirty="0" smtClean="0">
                <a:sym typeface="Wingdings" pitchFamily="2" charset="2"/>
              </a:rPr>
              <a:t> 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end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		else error()</a:t>
            </a:r>
          </a:p>
          <a:p>
            <a:pPr marL="514350" indent="-514350" eaLnBrk="1" hangingPunct="1">
              <a:lnSpc>
                <a:spcPct val="65000"/>
              </a:lnSpc>
              <a:buFont typeface="+mj-lt"/>
              <a:buAutoNum type="arabicPeriod"/>
              <a:defRPr/>
            </a:pPr>
            <a:r>
              <a:rPr lang="en-US" altLang="en-US" sz="2800" dirty="0" smtClean="0">
                <a:sym typeface="Wingdings" pitchFamily="2" charset="2"/>
              </a:rPr>
              <a:t>Until   X = $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2D891-E07E-45B2-A559-9F619026501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Table for Expression Grammar</a:t>
            </a:r>
          </a:p>
        </p:txBody>
      </p:sp>
      <p:graphicFrame>
        <p:nvGraphicFramePr>
          <p:cNvPr id="2439252" name="Group 84"/>
          <p:cNvGraphicFramePr>
            <a:graphicFrameLocks noGrp="1"/>
          </p:cNvGraphicFramePr>
          <p:nvPr>
            <p:ph idx="1"/>
          </p:nvPr>
        </p:nvGraphicFramePr>
        <p:xfrm>
          <a:off x="152400" y="1220788"/>
          <a:ext cx="8991600" cy="2817814"/>
        </p:xfrm>
        <a:graphic>
          <a:graphicData uri="http://schemas.openxmlformats.org/drawingml/2006/table">
            <a:tbl>
              <a:tblPr/>
              <a:tblGrid>
                <a:gridCol w="1000125"/>
                <a:gridCol w="996950"/>
                <a:gridCol w="1000125"/>
                <a:gridCol w="1000125"/>
                <a:gridCol w="996950"/>
                <a:gridCol w="1000125"/>
                <a:gridCol w="1000125"/>
                <a:gridCol w="996950"/>
                <a:gridCol w="1000125"/>
              </a:tblGrid>
              <a:tr h="4572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-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*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/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TE’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TE’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+TE’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-TE’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FT’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l-G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l-G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*FT’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/FT’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id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(E)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Trace of  (z + q) * x  + w * y</a:t>
            </a:r>
          </a:p>
        </p:txBody>
      </p:sp>
      <p:graphicFrame>
        <p:nvGraphicFramePr>
          <p:cNvPr id="2440266" name="Group 74"/>
          <p:cNvGraphicFramePr>
            <a:graphicFrameLocks noGrp="1"/>
          </p:cNvGraphicFramePr>
          <p:nvPr>
            <p:ph idx="1"/>
          </p:nvPr>
        </p:nvGraphicFramePr>
        <p:xfrm>
          <a:off x="290513" y="1220788"/>
          <a:ext cx="8307387" cy="5264155"/>
        </p:xfrm>
        <a:graphic>
          <a:graphicData uri="http://schemas.openxmlformats.org/drawingml/2006/table">
            <a:tbl>
              <a:tblPr/>
              <a:tblGrid>
                <a:gridCol w="2768600"/>
                <a:gridCol w="3189287"/>
                <a:gridCol w="2349500"/>
              </a:tblGrid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Stack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Input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Output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 E’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 T’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$E’T’)E(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( E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 E’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$E’T’)E’T’F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 T’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$E’T’)E’T’id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id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l-G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Compute First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Input: Grammar symbol X</a:t>
            </a:r>
          </a:p>
          <a:p>
            <a:pPr marL="457200" indent="-457200" eaLnBrk="1" hangingPunct="1"/>
            <a:r>
              <a:rPr lang="en-US" altLang="en-US" smtClean="0"/>
              <a:t>Output: FIRST(X)</a:t>
            </a:r>
          </a:p>
          <a:p>
            <a:pPr marL="457200" indent="-457200" eaLnBrk="1" hangingPunct="1"/>
            <a:r>
              <a:rPr lang="en-US" altLang="en-US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X is a terminal, then FIRST(X) = {X}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X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is a production, then add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to </a:t>
            </a:r>
            <a:r>
              <a:rPr lang="en-US" altLang="en-US" smtClean="0"/>
              <a:t>FIRST(X).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For each production X </a:t>
            </a:r>
            <a:r>
              <a:rPr lang="en-US" altLang="en-US" smtClean="0">
                <a:sym typeface="Wingdings" panose="05000000000000000000" pitchFamily="2" charset="2"/>
              </a:rPr>
              <a:t>  Y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 … Y</a:t>
            </a:r>
            <a:r>
              <a:rPr lang="en-US" altLang="en-US" baseline="-25000" smtClean="0">
                <a:sym typeface="Wingdings" panose="05000000000000000000" pitchFamily="2" charset="2"/>
              </a:rPr>
              <a:t>k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marL="879475" lvl="1" indent="-3810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400" smtClean="0"/>
              <a:t>If 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1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400" smtClean="0">
                <a:sym typeface="Wingdings" panose="05000000000000000000" pitchFamily="2" charset="2"/>
              </a:rPr>
              <a:t> … 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i-1</a:t>
            </a:r>
            <a:r>
              <a:rPr lang="en-US" altLang="en-US" sz="2400" smtClean="0">
                <a:sym typeface="Wingdings" panose="05000000000000000000" pitchFamily="2" charset="2"/>
              </a:rPr>
              <a:t>  </a:t>
            </a:r>
            <a:r>
              <a:rPr lang="ru-RU" altLang="en-US" sz="2400" smtClean="0">
                <a:sym typeface="Wingdings" panose="05000000000000000000" pitchFamily="2" charset="2"/>
              </a:rPr>
              <a:t>є</a:t>
            </a:r>
            <a:r>
              <a:rPr lang="en-US" altLang="en-US" sz="2400" smtClean="0">
                <a:sym typeface="Wingdings" panose="05000000000000000000" pitchFamily="2" charset="2"/>
              </a:rPr>
              <a:t> then add all tokens in FIRST(Y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i</a:t>
            </a:r>
            <a:r>
              <a:rPr lang="en-US" altLang="en-US" sz="2400" smtClean="0">
                <a:sym typeface="Wingdings" panose="05000000000000000000" pitchFamily="2" charset="2"/>
              </a:rPr>
              <a:t>) to FIRST(X)</a:t>
            </a:r>
          </a:p>
          <a:p>
            <a:pPr marL="879475" lvl="1" indent="-3810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400" smtClean="0"/>
              <a:t>If 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1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400" smtClean="0">
                <a:sym typeface="Wingdings" panose="05000000000000000000" pitchFamily="2" charset="2"/>
              </a:rPr>
              <a:t> … 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k</a:t>
            </a:r>
            <a:r>
              <a:rPr lang="en-US" altLang="en-US" sz="2400" smtClean="0">
                <a:sym typeface="Wingdings" panose="05000000000000000000" pitchFamily="2" charset="2"/>
              </a:rPr>
              <a:t>  </a:t>
            </a:r>
            <a:r>
              <a:rPr lang="ru-RU" altLang="en-US" sz="2400" smtClean="0">
                <a:sym typeface="Wingdings" panose="05000000000000000000" pitchFamily="2" charset="2"/>
              </a:rPr>
              <a:t>є</a:t>
            </a:r>
            <a:r>
              <a:rPr lang="en-US" altLang="en-US" sz="2400" smtClean="0">
                <a:sym typeface="Wingdings" panose="05000000000000000000" pitchFamily="2" charset="2"/>
              </a:rPr>
              <a:t> then add </a:t>
            </a:r>
            <a:r>
              <a:rPr lang="ru-RU" altLang="en-US" sz="2400" smtClean="0">
                <a:sym typeface="Wingdings" panose="05000000000000000000" pitchFamily="2" charset="2"/>
              </a:rPr>
              <a:t>є</a:t>
            </a:r>
            <a:r>
              <a:rPr lang="en-US" altLang="en-US" sz="2400" smtClean="0">
                <a:sym typeface="Wingdings" panose="05000000000000000000" pitchFamily="2" charset="2"/>
              </a:rPr>
              <a:t> to FIRST(X)</a:t>
            </a:r>
            <a:endParaRPr lang="ru-RU" altLang="en-US" sz="240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C5E79-5696-441E-98DC-15F961991E5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Descent Parsers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recursive descent parser has a routine for each nonterminal.  These routines can call each other. If one of these fails then it may backtrack to a point where there is an alternative choice.</a:t>
            </a:r>
          </a:p>
          <a:p>
            <a:pPr eaLnBrk="1" hangingPunct="1"/>
            <a:r>
              <a:rPr lang="en-US" altLang="en-US" sz="2800" smtClean="0"/>
              <a:t>In general form it cannot choose a production easily.</a:t>
            </a:r>
          </a:p>
          <a:p>
            <a:pPr eaLnBrk="1" hangingPunct="1"/>
            <a:r>
              <a:rPr lang="en-US" altLang="en-US" sz="2800" smtClean="0"/>
              <a:t>So we need to try all alternatives</a:t>
            </a:r>
          </a:p>
          <a:p>
            <a:pPr eaLnBrk="1" hangingPunct="1"/>
            <a:r>
              <a:rPr lang="en-US" altLang="en-US" sz="2800" smtClean="0"/>
              <a:t>If one failed the input pointer needs to be reset and another alternative should be tried</a:t>
            </a:r>
          </a:p>
          <a:p>
            <a:pPr eaLnBrk="1" hangingPunct="1"/>
            <a:r>
              <a:rPr lang="en-US" altLang="en-US" sz="2800" smtClean="0"/>
              <a:t>Recursive descent parsers cant be used for left-recursive grammars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B6F38-A80B-4370-8BD5-5DECDAE18B7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First Calculation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052887" cy="5224462"/>
          </a:xfrm>
        </p:spPr>
        <p:txBody>
          <a:bodyPr/>
          <a:lstStyle/>
          <a:p>
            <a:pPr eaLnBrk="1" hangingPunct="1"/>
            <a:r>
              <a:rPr lang="en-US" altLang="en-US" smtClean="0"/>
              <a:t>E   </a:t>
            </a:r>
            <a:r>
              <a:rPr lang="en-US" altLang="en-US" smtClean="0">
                <a:sym typeface="Wingdings" panose="05000000000000000000" pitchFamily="2" charset="2"/>
              </a:rPr>
              <a:t>   T E’  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E’     +  T E’   |  - T E’  |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    F T’ |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T’    * F T’   |  /  F T’   |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F      id   |   num   |   (  E  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481156" name="Rectangle 4"/>
          <p:cNvSpPr>
            <a:spLocks noChangeArrowheads="1"/>
          </p:cNvSpPr>
          <p:nvPr/>
        </p:nvSpPr>
        <p:spPr bwMode="auto">
          <a:xfrm>
            <a:off x="4876800" y="1066800"/>
            <a:ext cx="4052888" cy="5224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79" tIns="44446" rIns="90479" bIns="44446"/>
          <a:lstStyle>
            <a:lvl1pPr marL="385763" indent="-385763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/>
              <a:t>FIRST(token) = {token} for tokens: + - * / ( ) id num</a:t>
            </a:r>
          </a:p>
          <a:p>
            <a:pPr eaLnBrk="1" hangingPunct="1">
              <a:defRPr/>
            </a:pPr>
            <a:r>
              <a:rPr lang="en-US" altLang="en-US" dirty="0" smtClean="0"/>
              <a:t>FIRST(F) = { id, num, ( }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dirty="0" smtClean="0"/>
              <a:t>FIRST(T’) = ?</a:t>
            </a:r>
          </a:p>
          <a:p>
            <a:pPr eaLnBrk="1" hangingPunct="1">
              <a:defRPr/>
            </a:pPr>
            <a:r>
              <a:rPr lang="en-US" altLang="en-US" dirty="0" smtClean="0"/>
              <a:t>	T’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ru-RU" altLang="en-US" dirty="0" smtClean="0">
                <a:sym typeface="Wingdings" panose="05000000000000000000" pitchFamily="2" charset="2"/>
              </a:rPr>
              <a:t>є</a:t>
            </a:r>
            <a:r>
              <a:rPr lang="en-US" altLang="en-US" dirty="0" smtClean="0">
                <a:sym typeface="Wingdings" panose="05000000000000000000" pitchFamily="2" charset="2"/>
              </a:rPr>
              <a:t> so …</a:t>
            </a:r>
          </a:p>
          <a:p>
            <a:pPr eaLnBrk="1" hangingPunct="1"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	T’ *FT’ so …</a:t>
            </a:r>
          </a:p>
          <a:p>
            <a:pPr eaLnBrk="1" hangingPunct="1"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	T’ /FT’ so …</a:t>
            </a:r>
          </a:p>
          <a:p>
            <a:pPr eaLnBrk="1" hangingPunct="1">
              <a:defRPr/>
            </a:pPr>
            <a:r>
              <a:rPr lang="en-US" altLang="en-US" dirty="0" smtClean="0"/>
              <a:t>	FIRST(T’) = {</a:t>
            </a:r>
            <a:r>
              <a:rPr lang="ru-RU" altLang="en-US" dirty="0" smtClean="0">
                <a:sym typeface="Wingdings" panose="05000000000000000000" pitchFamily="2" charset="2"/>
              </a:rPr>
              <a:t>є</a:t>
            </a:r>
            <a:r>
              <a:rPr lang="en-US" altLang="en-US" dirty="0" smtClean="0"/>
              <a:t> …           }</a:t>
            </a:r>
          </a:p>
          <a:p>
            <a:pPr eaLnBrk="1" hangingPunct="1">
              <a:defRPr/>
            </a:pPr>
            <a:r>
              <a:rPr lang="en-US" altLang="en-US" dirty="0" smtClean="0"/>
              <a:t>FIRST(T) = FIRST(F)</a:t>
            </a:r>
          </a:p>
          <a:p>
            <a:pPr eaLnBrk="1" hangingPunct="1">
              <a:defRPr/>
            </a:pPr>
            <a:r>
              <a:rPr lang="en-US" altLang="en-US" dirty="0" smtClean="0"/>
              <a:t>FIRST(E’) = ?</a:t>
            </a:r>
          </a:p>
          <a:p>
            <a:pPr eaLnBrk="1" hangingPunct="1">
              <a:defRPr/>
            </a:pPr>
            <a:r>
              <a:rPr lang="en-US" altLang="en-US" dirty="0" smtClean="0"/>
              <a:t>FIRST(E) = ?</a:t>
            </a:r>
            <a:endParaRPr lang="ru-RU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864A1-E119-4088-A9B8-2C96D020D68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Compute Follow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 smtClean="0"/>
              <a:t>Input: nonterminal A</a:t>
            </a:r>
          </a:p>
          <a:p>
            <a:pPr marL="457200" indent="-457200" eaLnBrk="1" hangingPunct="1"/>
            <a:r>
              <a:rPr lang="en-US" altLang="en-US" sz="2800" smtClean="0"/>
              <a:t>Output: FOLLOW(A)</a:t>
            </a:r>
          </a:p>
          <a:p>
            <a:pPr marL="457200" indent="-457200" eaLnBrk="1" hangingPunct="1"/>
            <a:r>
              <a:rPr lang="en-US" altLang="en-US" sz="2800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Add $ to FOLLOW(S), where</a:t>
            </a:r>
          </a:p>
          <a:p>
            <a:pPr marL="879475" lvl="1" indent="-381000" eaLnBrk="1" hangingPunct="1"/>
            <a:r>
              <a:rPr lang="en-US" altLang="en-US" smtClean="0"/>
              <a:t>$ is the end_of_input marker</a:t>
            </a:r>
          </a:p>
          <a:p>
            <a:pPr marL="879475" lvl="1" indent="-381000" eaLnBrk="1" hangingPunct="1"/>
            <a:r>
              <a:rPr lang="en-US" altLang="en-US" smtClean="0"/>
              <a:t>And S is the start state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A </a:t>
            </a:r>
            <a:r>
              <a:rPr lang="en-US" altLang="en-US" sz="2800" smtClean="0">
                <a:sym typeface="Wingdings" panose="05000000000000000000" pitchFamily="2" charset="2"/>
              </a:rPr>
              <a:t> 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B</a:t>
            </a:r>
            <a:r>
              <a:rPr lang="el-GR" altLang="en-US" sz="2800" smtClean="0">
                <a:sym typeface="Wingdings" panose="05000000000000000000" pitchFamily="2" charset="2"/>
              </a:rPr>
              <a:t>β</a:t>
            </a:r>
            <a:r>
              <a:rPr lang="en-US" altLang="en-US" sz="2800" smtClean="0">
                <a:sym typeface="Wingdings" panose="05000000000000000000" pitchFamily="2" charset="2"/>
              </a:rPr>
              <a:t> is a production, then every token in FIRST(</a:t>
            </a:r>
            <a:r>
              <a:rPr lang="el-GR" altLang="en-US" sz="2800" smtClean="0">
                <a:sym typeface="Wingdings" panose="05000000000000000000" pitchFamily="2" charset="2"/>
              </a:rPr>
              <a:t>β</a:t>
            </a:r>
            <a:r>
              <a:rPr lang="en-US" altLang="en-US" sz="2800" smtClean="0">
                <a:sym typeface="Wingdings" panose="05000000000000000000" pitchFamily="2" charset="2"/>
              </a:rPr>
              <a:t>) is added to FOLLOW(B)  (note not </a:t>
            </a:r>
            <a:r>
              <a:rPr lang="ru-RU" altLang="en-US" sz="2800" smtClean="0">
                <a:sym typeface="Wingdings" panose="05000000000000000000" pitchFamily="2" charset="2"/>
              </a:rPr>
              <a:t>є</a:t>
            </a:r>
            <a:r>
              <a:rPr lang="en-US" altLang="en-US" sz="2800" smtClean="0">
                <a:sym typeface="Wingdings" panose="05000000000000000000" pitchFamily="2" charset="2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A </a:t>
            </a:r>
            <a:r>
              <a:rPr lang="en-US" altLang="en-US" sz="2800" smtClean="0">
                <a:sym typeface="Wingdings" panose="05000000000000000000" pitchFamily="2" charset="2"/>
              </a:rPr>
              <a:t> 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B is a production or </a:t>
            </a:r>
          </a:p>
          <a:p>
            <a:pPr marL="457200" indent="-457200" eaLnBrk="1" hangingPunct="1">
              <a:lnSpc>
                <a:spcPct val="50000"/>
              </a:lnSpc>
            </a:pPr>
            <a:r>
              <a:rPr lang="en-US" altLang="en-US" sz="2800" smtClean="0">
                <a:sym typeface="Wingdings" panose="05000000000000000000" pitchFamily="2" charset="2"/>
              </a:rPr>
              <a:t>	</a:t>
            </a:r>
            <a:r>
              <a:rPr lang="en-US" altLang="en-US" sz="2800" smtClean="0"/>
              <a:t>if A </a:t>
            </a:r>
            <a:r>
              <a:rPr lang="en-US" altLang="en-US" sz="2800" smtClean="0">
                <a:sym typeface="Wingdings" panose="05000000000000000000" pitchFamily="2" charset="2"/>
              </a:rPr>
              <a:t> 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B</a:t>
            </a:r>
            <a:r>
              <a:rPr lang="el-GR" altLang="en-US" sz="2800" smtClean="0">
                <a:sym typeface="Wingdings" panose="05000000000000000000" pitchFamily="2" charset="2"/>
              </a:rPr>
              <a:t>β</a:t>
            </a:r>
            <a:r>
              <a:rPr lang="en-US" altLang="en-US" sz="2800" smtClean="0">
                <a:sym typeface="Wingdings" panose="05000000000000000000" pitchFamily="2" charset="2"/>
              </a:rPr>
              <a:t> is a production and </a:t>
            </a:r>
            <a:r>
              <a:rPr lang="el-GR" altLang="en-US" sz="2800" smtClean="0">
                <a:sym typeface="Wingdings" panose="05000000000000000000" pitchFamily="2" charset="2"/>
              </a:rPr>
              <a:t>β</a:t>
            </a:r>
            <a:r>
              <a:rPr lang="en-US" altLang="en-US" sz="2800" smtClean="0">
                <a:sym typeface="Wingdings" panose="05000000000000000000" pitchFamily="2" charset="2"/>
              </a:rPr>
              <a:t>  </a:t>
            </a:r>
            <a:r>
              <a:rPr lang="ru-RU" altLang="en-US" sz="2800" smtClean="0">
                <a:sym typeface="Wingdings" panose="05000000000000000000" pitchFamily="2" charset="2"/>
              </a:rPr>
              <a:t>є</a:t>
            </a:r>
            <a:r>
              <a:rPr lang="en-US" altLang="en-US" sz="2800" smtClean="0">
                <a:sym typeface="Wingdings" panose="05000000000000000000" pitchFamily="2" charset="2"/>
              </a:rPr>
              <a:t> then every </a:t>
            </a:r>
          </a:p>
          <a:p>
            <a:pPr marL="457200" indent="-457200" eaLnBrk="1" hangingPunct="1">
              <a:lnSpc>
                <a:spcPct val="50000"/>
              </a:lnSpc>
            </a:pPr>
            <a:r>
              <a:rPr lang="en-US" altLang="en-US" sz="2800" smtClean="0">
                <a:sym typeface="Wingdings" panose="05000000000000000000" pitchFamily="2" charset="2"/>
              </a:rPr>
              <a:t>		token in FOLLOW(A) is added to FOLLOW(B)</a:t>
            </a:r>
            <a:endParaRPr lang="ru-RU" altLang="en-US" sz="280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6978A-6D22-4F44-9304-952BD5D31A7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FOLLOW Calculation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2000" smtClean="0"/>
              <a:t>E   </a:t>
            </a:r>
            <a:r>
              <a:rPr lang="en-US" altLang="en-US" sz="2000" smtClean="0">
                <a:sym typeface="Wingdings" panose="05000000000000000000" pitchFamily="2" charset="2"/>
              </a:rPr>
              <a:t>   T E’  </a:t>
            </a: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E’     +  T E’   |  - T E’  | </a:t>
            </a:r>
            <a:r>
              <a:rPr lang="ru-RU" altLang="en-US" sz="2000" smtClean="0">
                <a:sym typeface="Wingdings" panose="05000000000000000000" pitchFamily="2" charset="2"/>
              </a:rPr>
              <a:t>є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T    F T’</a:t>
            </a: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T’    * F T’   |  /  F T’   | </a:t>
            </a:r>
            <a:r>
              <a:rPr lang="ru-RU" altLang="en-US" sz="2000" smtClean="0">
                <a:sym typeface="Wingdings" panose="05000000000000000000" pitchFamily="2" charset="2"/>
              </a:rPr>
              <a:t>є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F      id   |   num   |   (  E  )</a:t>
            </a:r>
          </a:p>
          <a:p>
            <a:pPr marL="0" indent="0" eaLnBrk="1" hangingPunct="1"/>
            <a:endParaRPr lang="en-US" altLang="en-US" sz="2000" smtClean="0"/>
          </a:p>
        </p:txBody>
      </p:sp>
      <p:sp>
        <p:nvSpPr>
          <p:cNvPr id="2483204" name="Rectangle 4"/>
          <p:cNvSpPr>
            <a:spLocks noChangeArrowheads="1"/>
          </p:cNvSpPr>
          <p:nvPr/>
        </p:nvSpPr>
        <p:spPr bwMode="auto">
          <a:xfrm>
            <a:off x="3810000" y="1066800"/>
            <a:ext cx="5119688" cy="5224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79" tIns="44446" rIns="90479" bIns="44446"/>
          <a:lstStyle>
            <a:lvl1pPr marL="457200" indent="-457200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879475" indent="-381000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 marL="1250950" indent="-342900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 marL="1714500" indent="-342900" algn="l">
              <a:spcBef>
                <a:spcPct val="20000"/>
              </a:spcBef>
              <a:buChar char="»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 marL="260350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607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179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751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323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$ to FOLLOW(E)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E TE’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FIRST*(E’) to FOLLOW(T)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E’+ T E’ (similarly E’+T E’) 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FIRST*(E’) to FOLLOW(T)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E’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, so FOLLOW(E’) is added to FOLLOW(T)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TF T’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FIRST*(T’) to FOLLOW(F)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T’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, so FOLLOW(T’) is added to FOLLOW(F)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F(  E  ) 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FIRST( ‘)’ ) to FOLLOW(E)</a:t>
            </a:r>
            <a:endParaRPr lang="el-GR" altLang="en-US" smtClean="0">
              <a:sym typeface="Wingdings" panose="05000000000000000000" pitchFamily="2" charset="2"/>
            </a:endParaRPr>
          </a:p>
        </p:txBody>
      </p:sp>
      <p:graphicFrame>
        <p:nvGraphicFramePr>
          <p:cNvPr id="2483230" name="Group 30"/>
          <p:cNvGraphicFramePr>
            <a:graphicFrameLocks noGrp="1"/>
          </p:cNvGraphicFramePr>
          <p:nvPr>
            <p:ph sz="half" idx="2"/>
          </p:nvPr>
        </p:nvGraphicFramePr>
        <p:xfrm>
          <a:off x="381000" y="3962400"/>
          <a:ext cx="2971800" cy="2514600"/>
        </p:xfrm>
        <a:graphic>
          <a:graphicData uri="http://schemas.openxmlformats.org/drawingml/2006/table">
            <a:tbl>
              <a:tblPr/>
              <a:tblGrid>
                <a:gridCol w="609600"/>
                <a:gridCol w="2362200"/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NT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FOLLOW(N)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 + -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Construction of a Predictive Parse Table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96287" cy="5224462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 smtClean="0"/>
              <a:t>Algorithm 4.4</a:t>
            </a:r>
          </a:p>
          <a:p>
            <a:pPr marL="457200" indent="-457200" eaLnBrk="1" hangingPunct="1"/>
            <a:r>
              <a:rPr lang="en-US" altLang="en-US" sz="2800" smtClean="0"/>
              <a:t>Input: Grammar G</a:t>
            </a:r>
          </a:p>
          <a:p>
            <a:pPr marL="457200" indent="-457200" eaLnBrk="1" hangingPunct="1"/>
            <a:r>
              <a:rPr lang="en-US" altLang="en-US" sz="2800" smtClean="0"/>
              <a:t>Output: Predictive Parsing Table M[N, a]</a:t>
            </a:r>
          </a:p>
          <a:p>
            <a:pPr marL="457200" indent="-457200" eaLnBrk="1" hangingPunct="1"/>
            <a:r>
              <a:rPr lang="en-US" altLang="en-US" sz="2800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For each production 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do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         For each a in FIRST(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), add </a:t>
            </a:r>
            <a:r>
              <a:rPr lang="en-US" altLang="en-US" sz="2800" smtClean="0"/>
              <a:t>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to  M[A, a]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         If </a:t>
            </a:r>
            <a:r>
              <a:rPr lang="ru-RU" altLang="en-US" sz="2800" smtClean="0">
                <a:sym typeface="Wingdings" panose="05000000000000000000" pitchFamily="2" charset="2"/>
              </a:rPr>
              <a:t>є</a:t>
            </a:r>
            <a:r>
              <a:rPr lang="en-US" altLang="en-US" sz="2800" smtClean="0">
                <a:sym typeface="Wingdings" panose="05000000000000000000" pitchFamily="2" charset="2"/>
              </a:rPr>
              <a:t> is in FIRST(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), add </a:t>
            </a:r>
            <a:r>
              <a:rPr lang="en-US" altLang="en-US" sz="2800" smtClean="0"/>
              <a:t>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to  M[A, b] 		   	for each token  b in FOLLOW(A)		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         If </a:t>
            </a:r>
            <a:r>
              <a:rPr lang="ru-RU" altLang="en-US" sz="2800" smtClean="0">
                <a:sym typeface="Wingdings" panose="05000000000000000000" pitchFamily="2" charset="2"/>
              </a:rPr>
              <a:t>є</a:t>
            </a:r>
            <a:r>
              <a:rPr lang="en-US" altLang="en-US" sz="2800" smtClean="0">
                <a:sym typeface="Wingdings" panose="05000000000000000000" pitchFamily="2" charset="2"/>
              </a:rPr>
              <a:t> is in FIRST(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) and $ is in FOLLOW(A) then   	   	add </a:t>
            </a:r>
            <a:r>
              <a:rPr lang="en-US" altLang="en-US" sz="2800" smtClean="0"/>
              <a:t>A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l-GR" altLang="en-US" sz="2800" smtClean="0">
                <a:sym typeface="Wingdings" panose="05000000000000000000" pitchFamily="2" charset="2"/>
              </a:rPr>
              <a:t>α</a:t>
            </a:r>
            <a:r>
              <a:rPr lang="en-US" altLang="en-US" sz="2800" smtClean="0">
                <a:sym typeface="Wingdings" panose="05000000000000000000" pitchFamily="2" charset="2"/>
              </a:rPr>
              <a:t>  to  M[A, $]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>
                <a:sym typeface="Wingdings" panose="05000000000000000000" pitchFamily="2" charset="2"/>
              </a:rPr>
              <a:t>Mark all other entries of M as “error” 		</a:t>
            </a:r>
            <a:endParaRPr lang="el-GR" altLang="en-US" sz="280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075D9-B765-45B5-A28C-9A5CEA8FA42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Predictive Parsing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3671887" cy="2284412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</a:pPr>
            <a:r>
              <a:rPr lang="en-US" altLang="en-US" sz="2000" smtClean="0"/>
              <a:t> Example 2</a:t>
            </a:r>
          </a:p>
          <a:p>
            <a:pPr marL="0" indent="0"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2000" smtClean="0"/>
              <a:t>	S   </a:t>
            </a:r>
            <a:r>
              <a:rPr lang="en-US" altLang="en-US" sz="2000" smtClean="0">
                <a:sym typeface="Wingdings" panose="05000000000000000000" pitchFamily="2" charset="2"/>
              </a:rPr>
              <a:t>  iEtSS’ | a</a:t>
            </a:r>
          </a:p>
          <a:p>
            <a:pPr marL="0" indent="0"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2000" smtClean="0">
                <a:sym typeface="Wingdings" panose="05000000000000000000" pitchFamily="2" charset="2"/>
              </a:rPr>
              <a:t>	S’    eS   |   </a:t>
            </a:r>
            <a:r>
              <a:rPr lang="ru-RU" altLang="en-US" sz="2000" smtClean="0">
                <a:sym typeface="Wingdings" panose="05000000000000000000" pitchFamily="2" charset="2"/>
              </a:rPr>
              <a:t>є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2000" smtClean="0">
                <a:sym typeface="Wingdings" panose="05000000000000000000" pitchFamily="2" charset="2"/>
              </a:rPr>
              <a:t>	E     b</a:t>
            </a:r>
            <a:endParaRPr lang="ru-RU" altLang="en-US" sz="2000" smtClean="0"/>
          </a:p>
          <a:p>
            <a:pPr marL="0" indent="0" eaLnBrk="1" hangingPunct="1">
              <a:lnSpc>
                <a:spcPct val="85000"/>
              </a:lnSpc>
            </a:pPr>
            <a:endParaRPr lang="en-US" altLang="en-US" sz="2000" smtClean="0"/>
          </a:p>
        </p:txBody>
      </p:sp>
      <p:graphicFrame>
        <p:nvGraphicFramePr>
          <p:cNvPr id="2444353" name="Group 65"/>
          <p:cNvGraphicFramePr>
            <a:graphicFrameLocks noGrp="1"/>
          </p:cNvGraphicFramePr>
          <p:nvPr>
            <p:ph sz="half" idx="2"/>
          </p:nvPr>
        </p:nvGraphicFramePr>
        <p:xfrm>
          <a:off x="381000" y="4038600"/>
          <a:ext cx="8216900" cy="2495554"/>
        </p:xfrm>
        <a:graphic>
          <a:graphicData uri="http://schemas.openxmlformats.org/drawingml/2006/table">
            <a:tbl>
              <a:tblPr/>
              <a:tblGrid>
                <a:gridCol w="1174750"/>
                <a:gridCol w="1173163"/>
                <a:gridCol w="1174750"/>
                <a:gridCol w="1171575"/>
                <a:gridCol w="1174750"/>
                <a:gridCol w="1173162"/>
                <a:gridCol w="1174750"/>
              </a:tblGrid>
              <a:tr h="5570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Nonter-minals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6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a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iEtSS’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S’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S’</a:t>
                      </a:r>
                      <a:r>
                        <a:rPr kumimoji="0" lang="ru-RU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є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S’</a:t>
                      </a:r>
                      <a:r>
                        <a:rPr kumimoji="0" lang="ru-RU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є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0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Eb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44348" name="Rectangle 60"/>
          <p:cNvSpPr>
            <a:spLocks noChangeArrowheads="1"/>
          </p:cNvSpPr>
          <p:nvPr/>
        </p:nvSpPr>
        <p:spPr bwMode="auto">
          <a:xfrm>
            <a:off x="4024313" y="1219200"/>
            <a:ext cx="4967287" cy="2743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79" tIns="44446" rIns="90479" bIns="44446"/>
          <a:lstStyle>
            <a:lvl1pPr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sz="1600" b="1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sz="1600" b="1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 smtClean="0"/>
              <a:t>FIRST(S) = {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a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 smtClean="0"/>
              <a:t>FIRST(S’) = {</a:t>
            </a:r>
            <a:r>
              <a:rPr lang="ru-RU" altLang="en-US" dirty="0" smtClean="0">
                <a:sym typeface="Wingdings" panose="05000000000000000000" pitchFamily="2" charset="2"/>
              </a:rPr>
              <a:t>є</a:t>
            </a:r>
            <a:r>
              <a:rPr lang="en-US" altLang="en-US" dirty="0" smtClean="0">
                <a:sym typeface="Wingdings" panose="05000000000000000000" pitchFamily="2" charset="2"/>
              </a:rPr>
              <a:t>, e } </a:t>
            </a:r>
            <a:endParaRPr lang="en-US" altLang="en-US" dirty="0" smtClean="0"/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 smtClean="0"/>
              <a:t>FIRST(E) = { b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 smtClean="0"/>
              <a:t>FOLLOW(S) = { $,  e  }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 smtClean="0"/>
              <a:t>FOLLOW(S’) = { $, e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 smtClean="0"/>
              <a:t>FOLLOW(E) = { t }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Table with Synch Entries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E8088A-4EF8-4803-8EEA-E79B9590ED2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Trace with Error Recovery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A2739-9990-48D5-AEEE-1ECD89BCB00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Bottom up Parsing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 – recognize right hand sides  of productions so that we produce a rightmost derivation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“Handle-pruning”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1A90D-44D9-40F3-ABDA-09A46725DEF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Reductions in a Shift-Reduce Parser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7786687" cy="836612"/>
          </a:xfrm>
        </p:spPr>
        <p:txBody>
          <a:bodyPr/>
          <a:lstStyle/>
          <a:p>
            <a:pPr marL="0" indent="0" eaLnBrk="1" hangingPunct="1"/>
            <a:r>
              <a:rPr lang="en-US" altLang="en-US" sz="2000" smtClean="0"/>
              <a:t>Figure 4.21</a:t>
            </a:r>
          </a:p>
          <a:p>
            <a:pPr marL="0" indent="0" eaLnBrk="1" hangingPunct="1"/>
            <a:r>
              <a:rPr lang="en-US" altLang="en-US" sz="2000" smtClean="0"/>
              <a:t>	E   </a:t>
            </a:r>
            <a:r>
              <a:rPr lang="en-US" altLang="en-US" sz="2000" smtClean="0">
                <a:sym typeface="Wingdings" panose="05000000000000000000" pitchFamily="2" charset="2"/>
              </a:rPr>
              <a:t>   E + E   |   E * E   |  ( E )   |   id</a:t>
            </a:r>
            <a:endParaRPr lang="en-US" altLang="en-US" sz="2000" smtClean="0"/>
          </a:p>
          <a:p>
            <a:pPr marL="0" indent="0" eaLnBrk="1" hangingPunct="1"/>
            <a:endParaRPr lang="en-US" altLang="en-US" sz="2000" smtClean="0"/>
          </a:p>
        </p:txBody>
      </p:sp>
      <p:graphicFrame>
        <p:nvGraphicFramePr>
          <p:cNvPr id="2449451" name="Group 43"/>
          <p:cNvGraphicFramePr>
            <a:graphicFrameLocks noGrp="1"/>
          </p:cNvGraphicFramePr>
          <p:nvPr>
            <p:ph sz="half" idx="2"/>
          </p:nvPr>
        </p:nvGraphicFramePr>
        <p:xfrm>
          <a:off x="228600" y="2286000"/>
          <a:ext cx="8369300" cy="4159253"/>
        </p:xfrm>
        <a:graphic>
          <a:graphicData uri="http://schemas.openxmlformats.org/drawingml/2006/table">
            <a:tbl>
              <a:tblPr/>
              <a:tblGrid>
                <a:gridCol w="2789238"/>
                <a:gridCol w="2790825"/>
                <a:gridCol w="2789237"/>
              </a:tblGrid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Right-Sentential Form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Handle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Reducing Production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1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2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*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id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2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*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id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 *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id  How?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 * E </a:t>
                      </a:r>
                      <a:endParaRPr kumimoji="0" lang="en-US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*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E *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E +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063FB-68CF-462F-BE40-57F495B8850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Recap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Top-Down Parsing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Predictive Parser</a:t>
            </a:r>
          </a:p>
          <a:p>
            <a:pPr lvl="1" eaLnBrk="1" hangingPunct="1">
              <a:defRPr/>
            </a:pPr>
            <a:r>
              <a:rPr lang="en-US" dirty="0" smtClean="0"/>
              <a:t>Computation </a:t>
            </a:r>
          </a:p>
          <a:p>
            <a:pPr lvl="2" eaLnBrk="1" hangingPunct="1">
              <a:defRPr/>
            </a:pPr>
            <a:r>
              <a:rPr lang="en-US" dirty="0" smtClean="0"/>
              <a:t>First sets</a:t>
            </a:r>
          </a:p>
          <a:p>
            <a:pPr lvl="2" eaLnBrk="1" hangingPunct="1">
              <a:defRPr/>
            </a:pPr>
            <a:r>
              <a:rPr lang="en-US" dirty="0" smtClean="0"/>
              <a:t>Follow sets</a:t>
            </a:r>
          </a:p>
          <a:p>
            <a:pPr lvl="1" eaLnBrk="1" hangingPunct="1">
              <a:defRPr/>
            </a:pPr>
            <a:r>
              <a:rPr lang="en-US" dirty="0" smtClean="0"/>
              <a:t>LL(1) Parser table</a:t>
            </a:r>
          </a:p>
          <a:p>
            <a:pPr lvl="1" eaLnBrk="1" hangingPunct="1">
              <a:defRPr/>
            </a:pPr>
            <a:r>
              <a:rPr lang="en-US" dirty="0" smtClean="0"/>
              <a:t>Parsing Algorithm</a:t>
            </a:r>
          </a:p>
          <a:p>
            <a:pPr lvl="1" eaLnBrk="1" hangingPunct="1">
              <a:defRPr/>
            </a:pPr>
            <a:r>
              <a:rPr lang="en-US" dirty="0" smtClean="0"/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BBC10-F6F5-4AE4-BA04-DAB41915BAD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421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0D2A3-6C25-4640-8FF8-D15B22724D7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316038"/>
            <a:ext cx="7772400" cy="1363662"/>
          </a:xfrm>
          <a:ln>
            <a:miter lim="800000"/>
            <a:headEnd/>
            <a:tailEnd/>
          </a:ln>
          <a:extLst/>
        </p:spPr>
        <p:txBody>
          <a:bodyPr tIns="0" rtlCol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600" b="1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Bottom-up Parsing</a:t>
            </a:r>
            <a:endParaRPr lang="en-US" sz="5600" b="1" dirty="0">
              <a:ln w="635">
                <a:noFill/>
              </a:ln>
              <a:solidFill>
                <a:schemeClr val="accent4">
                  <a:tint val="90000"/>
                  <a:satMod val="12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986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Constructs parse tree for an input string beginning at the leaves (the bottom) and working towards the root (the top)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 id*id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115759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6A823-5DAA-4B6A-A765-0EAA939D600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9" name="Rectangle 3"/>
          <p:cNvSpPr>
            <a:spLocks noChangeArrowheads="1"/>
          </p:cNvSpPr>
          <p:nvPr/>
        </p:nvSpPr>
        <p:spPr bwMode="auto">
          <a:xfrm>
            <a:off x="685800" y="4038600"/>
            <a:ext cx="4572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E + T |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T * F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03" name="TextBox 62"/>
          <p:cNvSpPr txBox="1">
            <a:spLocks noChangeArrowheads="1"/>
          </p:cNvSpPr>
          <p:nvPr/>
        </p:nvSpPr>
        <p:spPr bwMode="auto">
          <a:xfrm>
            <a:off x="4343400" y="472440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09" name="TextBox 62"/>
          <p:cNvSpPr txBox="1">
            <a:spLocks noChangeArrowheads="1"/>
          </p:cNvSpPr>
          <p:nvPr/>
        </p:nvSpPr>
        <p:spPr bwMode="auto">
          <a:xfrm>
            <a:off x="4343400" y="4114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 * id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3799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43" name="TextBox 62"/>
          <p:cNvSpPr txBox="1">
            <a:spLocks noChangeArrowheads="1"/>
          </p:cNvSpPr>
          <p:nvPr/>
        </p:nvSpPr>
        <p:spPr bwMode="auto">
          <a:xfrm flipH="1">
            <a:off x="3429000" y="4114800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id*id</a:t>
            </a:r>
          </a:p>
        </p:txBody>
      </p:sp>
      <p:sp>
        <p:nvSpPr>
          <p:cNvPr id="123" name="TextBox 62"/>
          <p:cNvSpPr txBox="1">
            <a:spLocks noChangeArrowheads="1"/>
          </p:cNvSpPr>
          <p:nvPr/>
        </p:nvSpPr>
        <p:spPr bwMode="auto">
          <a:xfrm>
            <a:off x="5257800" y="4114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id</a:t>
            </a:r>
          </a:p>
        </p:txBody>
      </p:sp>
      <p:cxnSp>
        <p:nvCxnSpPr>
          <p:cNvPr id="124" name="Straight Connector 123"/>
          <p:cNvCxnSpPr/>
          <p:nvPr/>
        </p:nvCxnSpPr>
        <p:spPr>
          <a:xfrm rot="5400000">
            <a:off x="52943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62"/>
          <p:cNvSpPr txBox="1">
            <a:spLocks noChangeArrowheads="1"/>
          </p:cNvSpPr>
          <p:nvPr/>
        </p:nvSpPr>
        <p:spPr bwMode="auto">
          <a:xfrm>
            <a:off x="5257800" y="53006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5294313" y="51419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62"/>
          <p:cNvSpPr txBox="1">
            <a:spLocks noChangeArrowheads="1"/>
          </p:cNvSpPr>
          <p:nvPr/>
        </p:nvSpPr>
        <p:spPr bwMode="auto">
          <a:xfrm>
            <a:off x="5253038" y="47244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8" name="TextBox 62"/>
          <p:cNvSpPr txBox="1">
            <a:spLocks noChangeArrowheads="1"/>
          </p:cNvSpPr>
          <p:nvPr/>
        </p:nvSpPr>
        <p:spPr bwMode="auto">
          <a:xfrm>
            <a:off x="6096000" y="4114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F</a:t>
            </a:r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61325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62"/>
          <p:cNvSpPr txBox="1">
            <a:spLocks noChangeArrowheads="1"/>
          </p:cNvSpPr>
          <p:nvPr/>
        </p:nvSpPr>
        <p:spPr bwMode="auto">
          <a:xfrm>
            <a:off x="6096000" y="53006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rot="5400000">
            <a:off x="6132513" y="51419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2"/>
          <p:cNvSpPr txBox="1">
            <a:spLocks noChangeArrowheads="1"/>
          </p:cNvSpPr>
          <p:nvPr/>
        </p:nvSpPr>
        <p:spPr bwMode="auto">
          <a:xfrm>
            <a:off x="6091238" y="47244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" name="TextBox 62"/>
          <p:cNvSpPr txBox="1">
            <a:spLocks noChangeArrowheads="1"/>
          </p:cNvSpPr>
          <p:nvPr/>
        </p:nvSpPr>
        <p:spPr bwMode="auto">
          <a:xfrm>
            <a:off x="6400800" y="46910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34" name="Straight Connector 133"/>
          <p:cNvCxnSpPr/>
          <p:nvPr/>
        </p:nvCxnSpPr>
        <p:spPr>
          <a:xfrm rot="5400000">
            <a:off x="6437313" y="45323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62"/>
          <p:cNvSpPr txBox="1">
            <a:spLocks noChangeArrowheads="1"/>
          </p:cNvSpPr>
          <p:nvPr/>
        </p:nvSpPr>
        <p:spPr bwMode="auto">
          <a:xfrm>
            <a:off x="7010400" y="46482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F</a:t>
            </a: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7046913" y="50673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62"/>
          <p:cNvSpPr txBox="1">
            <a:spLocks noChangeArrowheads="1"/>
          </p:cNvSpPr>
          <p:nvPr/>
        </p:nvSpPr>
        <p:spPr bwMode="auto">
          <a:xfrm>
            <a:off x="7010400" y="58340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7046913" y="56753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62"/>
          <p:cNvSpPr txBox="1">
            <a:spLocks noChangeArrowheads="1"/>
          </p:cNvSpPr>
          <p:nvPr/>
        </p:nvSpPr>
        <p:spPr bwMode="auto">
          <a:xfrm>
            <a:off x="7005638" y="52578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0" name="TextBox 62"/>
          <p:cNvSpPr txBox="1">
            <a:spLocks noChangeArrowheads="1"/>
          </p:cNvSpPr>
          <p:nvPr/>
        </p:nvSpPr>
        <p:spPr bwMode="auto">
          <a:xfrm>
            <a:off x="7315200" y="52244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351713" y="50657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62"/>
          <p:cNvSpPr txBox="1">
            <a:spLocks noChangeArrowheads="1"/>
          </p:cNvSpPr>
          <p:nvPr/>
        </p:nvSpPr>
        <p:spPr bwMode="auto">
          <a:xfrm>
            <a:off x="7158038" y="4081463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43" name="Straight Connector 142"/>
          <p:cNvCxnSpPr/>
          <p:nvPr/>
        </p:nvCxnSpPr>
        <p:spPr>
          <a:xfrm rot="5400000">
            <a:off x="71993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2" idx="2"/>
          </p:cNvCxnSpPr>
          <p:nvPr/>
        </p:nvCxnSpPr>
        <p:spPr>
          <a:xfrm rot="5400000">
            <a:off x="7121525" y="4459288"/>
            <a:ext cx="230188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2" idx="2"/>
          </p:cNvCxnSpPr>
          <p:nvPr/>
        </p:nvCxnSpPr>
        <p:spPr>
          <a:xfrm rot="16200000" flipH="1">
            <a:off x="7273925" y="4457700"/>
            <a:ext cx="230188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62"/>
          <p:cNvSpPr txBox="1">
            <a:spLocks noChangeArrowheads="1"/>
          </p:cNvSpPr>
          <p:nvPr/>
        </p:nvSpPr>
        <p:spPr bwMode="auto">
          <a:xfrm>
            <a:off x="7924800" y="5214938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F</a:t>
            </a:r>
          </a:p>
        </p:txBody>
      </p:sp>
      <p:cxnSp>
        <p:nvCxnSpPr>
          <p:cNvPr id="149" name="Straight Connector 148"/>
          <p:cNvCxnSpPr/>
          <p:nvPr/>
        </p:nvCxnSpPr>
        <p:spPr>
          <a:xfrm rot="5400000">
            <a:off x="7961313" y="5634038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62"/>
          <p:cNvSpPr txBox="1">
            <a:spLocks noChangeArrowheads="1"/>
          </p:cNvSpPr>
          <p:nvPr/>
        </p:nvSpPr>
        <p:spPr bwMode="auto">
          <a:xfrm>
            <a:off x="7924800" y="640080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962107" y="6242844"/>
            <a:ext cx="228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62"/>
          <p:cNvSpPr txBox="1">
            <a:spLocks noChangeArrowheads="1"/>
          </p:cNvSpPr>
          <p:nvPr/>
        </p:nvSpPr>
        <p:spPr bwMode="auto">
          <a:xfrm>
            <a:off x="7920038" y="58245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53" name="TextBox 62"/>
          <p:cNvSpPr txBox="1">
            <a:spLocks noChangeArrowheads="1"/>
          </p:cNvSpPr>
          <p:nvPr/>
        </p:nvSpPr>
        <p:spPr bwMode="auto">
          <a:xfrm>
            <a:off x="8229600" y="579120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54" name="Straight Connector 153"/>
          <p:cNvCxnSpPr/>
          <p:nvPr/>
        </p:nvCxnSpPr>
        <p:spPr>
          <a:xfrm rot="5400000">
            <a:off x="8266907" y="5633244"/>
            <a:ext cx="228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62"/>
          <p:cNvSpPr txBox="1">
            <a:spLocks noChangeArrowheads="1"/>
          </p:cNvSpPr>
          <p:nvPr/>
        </p:nvSpPr>
        <p:spPr bwMode="auto">
          <a:xfrm>
            <a:off x="8072438" y="46482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56" name="Straight Connector 155"/>
          <p:cNvCxnSpPr/>
          <p:nvPr/>
        </p:nvCxnSpPr>
        <p:spPr>
          <a:xfrm rot="5400000">
            <a:off x="8113713" y="5100638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5" idx="2"/>
          </p:cNvCxnSpPr>
          <p:nvPr/>
        </p:nvCxnSpPr>
        <p:spPr>
          <a:xfrm rot="5400000">
            <a:off x="8035925" y="5026026"/>
            <a:ext cx="230187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5" idx="2"/>
          </p:cNvCxnSpPr>
          <p:nvPr/>
        </p:nvCxnSpPr>
        <p:spPr>
          <a:xfrm rot="16200000" flipH="1">
            <a:off x="8188325" y="5024438"/>
            <a:ext cx="230187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62"/>
          <p:cNvSpPr txBox="1">
            <a:spLocks noChangeArrowheads="1"/>
          </p:cNvSpPr>
          <p:nvPr/>
        </p:nvSpPr>
        <p:spPr bwMode="auto">
          <a:xfrm>
            <a:off x="8072438" y="40814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160" name="Straight Connector 159"/>
          <p:cNvCxnSpPr/>
          <p:nvPr/>
        </p:nvCxnSpPr>
        <p:spPr>
          <a:xfrm rot="5400000">
            <a:off x="81137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9" grpId="0"/>
      <p:bldP spid="123" grpId="0"/>
      <p:bldP spid="125" grpId="0"/>
      <p:bldP spid="127" grpId="0"/>
      <p:bldP spid="128" grpId="0"/>
      <p:bldP spid="130" grpId="0"/>
      <p:bldP spid="132" grpId="0"/>
      <p:bldP spid="133" grpId="0"/>
      <p:bldP spid="135" grpId="0"/>
      <p:bldP spid="137" grpId="0"/>
      <p:bldP spid="139" grpId="0"/>
      <p:bldP spid="140" grpId="0"/>
      <p:bldP spid="142" grpId="0"/>
      <p:bldP spid="148" grpId="0"/>
      <p:bldP spid="150" grpId="0"/>
      <p:bldP spid="152" grpId="0"/>
      <p:bldP spid="153" grpId="0"/>
      <p:bldP spid="155" grpId="0"/>
      <p:bldP spid="15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Shift-reduce parser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general idea is to shift some symbols of input to the stack until a reduction can be applied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At each reduction step, a specific substring matching the body of a production is replaced by the nonterminal at the head of the production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key decisions during bottom-up parsing are about when to reduce and about what production to apply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reduction is a reverse of a step in a derivation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goal of a bottom-up parser is to construct a derivation in reverse: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E=&gt;T=&gt;T*F=&gt;T*id=&gt;F*id=&gt;id*id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11674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FB08D6-E830-4DA9-A242-EB5FB506EC0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 pruning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5700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Handle is a substring that matches the body of a production and whose reduction represents one step along the reverse of a rightmost derivation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117785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B304F-620A-43D3-8F72-F4C0468E8A3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7" name="TextBox 3"/>
          <p:cNvSpPr txBox="1">
            <a:spLocks noChangeArrowheads="1"/>
          </p:cNvSpPr>
          <p:nvPr/>
        </p:nvSpPr>
        <p:spPr bwMode="auto">
          <a:xfrm>
            <a:off x="685800" y="3581400"/>
            <a:ext cx="2795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Right sentential form</a:t>
            </a:r>
          </a:p>
        </p:txBody>
      </p:sp>
      <p:sp>
        <p:nvSpPr>
          <p:cNvPr id="97288" name="TextBox 4"/>
          <p:cNvSpPr txBox="1">
            <a:spLocks noChangeArrowheads="1"/>
          </p:cNvSpPr>
          <p:nvPr/>
        </p:nvSpPr>
        <p:spPr bwMode="auto">
          <a:xfrm>
            <a:off x="3727450" y="3581400"/>
            <a:ext cx="107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Handle</a:t>
            </a:r>
          </a:p>
        </p:txBody>
      </p:sp>
      <p:sp>
        <p:nvSpPr>
          <p:cNvPr id="97289" name="TextBox 5"/>
          <p:cNvSpPr txBox="1">
            <a:spLocks noChangeArrowheads="1"/>
          </p:cNvSpPr>
          <p:nvPr/>
        </p:nvSpPr>
        <p:spPr bwMode="auto">
          <a:xfrm>
            <a:off x="5251450" y="35814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Reducing production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5814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4113213"/>
            <a:ext cx="80772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057401" y="5105400"/>
            <a:ext cx="304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504407" y="5104606"/>
            <a:ext cx="3048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94" name="TextBox 12"/>
          <p:cNvSpPr txBox="1">
            <a:spLocks noChangeArrowheads="1"/>
          </p:cNvSpPr>
          <p:nvPr/>
        </p:nvSpPr>
        <p:spPr bwMode="auto">
          <a:xfrm>
            <a:off x="2536825" y="4114800"/>
            <a:ext cx="81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id*id</a:t>
            </a:r>
          </a:p>
        </p:txBody>
      </p:sp>
      <p:sp>
        <p:nvSpPr>
          <p:cNvPr id="97295" name="TextBox 13"/>
          <p:cNvSpPr txBox="1">
            <a:spLocks noChangeArrowheads="1"/>
          </p:cNvSpPr>
          <p:nvPr/>
        </p:nvSpPr>
        <p:spPr bwMode="auto">
          <a:xfrm>
            <a:off x="4071938" y="411003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7296" name="TextBox 14"/>
          <p:cNvSpPr txBox="1">
            <a:spLocks noChangeArrowheads="1"/>
          </p:cNvSpPr>
          <p:nvPr/>
        </p:nvSpPr>
        <p:spPr bwMode="auto">
          <a:xfrm>
            <a:off x="5291138" y="4114800"/>
            <a:ext cx="871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F-&gt;id</a:t>
            </a:r>
          </a:p>
        </p:txBody>
      </p:sp>
      <p:sp>
        <p:nvSpPr>
          <p:cNvPr id="97297" name="TextBox 15"/>
          <p:cNvSpPr txBox="1">
            <a:spLocks noChangeArrowheads="1"/>
          </p:cNvSpPr>
          <p:nvPr/>
        </p:nvSpPr>
        <p:spPr bwMode="auto">
          <a:xfrm>
            <a:off x="2536825" y="4491038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F*id</a:t>
            </a:r>
          </a:p>
        </p:txBody>
      </p:sp>
      <p:sp>
        <p:nvSpPr>
          <p:cNvPr id="97298" name="TextBox 16"/>
          <p:cNvSpPr txBox="1">
            <a:spLocks noChangeArrowheads="1"/>
          </p:cNvSpPr>
          <p:nvPr/>
        </p:nvSpPr>
        <p:spPr bwMode="auto">
          <a:xfrm>
            <a:off x="4071938" y="44910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7299" name="TextBox 17"/>
          <p:cNvSpPr txBox="1">
            <a:spLocks noChangeArrowheads="1"/>
          </p:cNvSpPr>
          <p:nvPr/>
        </p:nvSpPr>
        <p:spPr bwMode="auto">
          <a:xfrm>
            <a:off x="4038600" y="48768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7300" name="TextBox 18"/>
          <p:cNvSpPr txBox="1">
            <a:spLocks noChangeArrowheads="1"/>
          </p:cNvSpPr>
          <p:nvPr/>
        </p:nvSpPr>
        <p:spPr bwMode="auto">
          <a:xfrm>
            <a:off x="5300663" y="4495800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T-&gt;F</a:t>
            </a:r>
          </a:p>
        </p:txBody>
      </p:sp>
      <p:sp>
        <p:nvSpPr>
          <p:cNvPr id="97301" name="TextBox 19"/>
          <p:cNvSpPr txBox="1">
            <a:spLocks noChangeArrowheads="1"/>
          </p:cNvSpPr>
          <p:nvPr/>
        </p:nvSpPr>
        <p:spPr bwMode="auto">
          <a:xfrm>
            <a:off x="2511425" y="48768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T*id</a:t>
            </a:r>
          </a:p>
        </p:txBody>
      </p:sp>
      <p:sp>
        <p:nvSpPr>
          <p:cNvPr id="97302" name="TextBox 20"/>
          <p:cNvSpPr txBox="1">
            <a:spLocks noChangeArrowheads="1"/>
          </p:cNvSpPr>
          <p:nvPr/>
        </p:nvSpPr>
        <p:spPr bwMode="auto">
          <a:xfrm>
            <a:off x="5305425" y="4872038"/>
            <a:ext cx="86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F-&gt;id</a:t>
            </a:r>
          </a:p>
        </p:txBody>
      </p:sp>
      <p:sp>
        <p:nvSpPr>
          <p:cNvPr id="97303" name="TextBox 21"/>
          <p:cNvSpPr txBox="1">
            <a:spLocks noChangeArrowheads="1"/>
          </p:cNvSpPr>
          <p:nvPr/>
        </p:nvSpPr>
        <p:spPr bwMode="auto">
          <a:xfrm>
            <a:off x="2514600" y="5329238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T*F</a:t>
            </a:r>
          </a:p>
        </p:txBody>
      </p:sp>
      <p:sp>
        <p:nvSpPr>
          <p:cNvPr id="97304" name="TextBox 22"/>
          <p:cNvSpPr txBox="1">
            <a:spLocks noChangeArrowheads="1"/>
          </p:cNvSpPr>
          <p:nvPr/>
        </p:nvSpPr>
        <p:spPr bwMode="auto">
          <a:xfrm>
            <a:off x="3962400" y="5334000"/>
            <a:ext cx="69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T*F</a:t>
            </a:r>
          </a:p>
        </p:txBody>
      </p:sp>
      <p:sp>
        <p:nvSpPr>
          <p:cNvPr id="97305" name="TextBox 24"/>
          <p:cNvSpPr txBox="1">
            <a:spLocks noChangeArrowheads="1"/>
          </p:cNvSpPr>
          <p:nvPr/>
        </p:nvSpPr>
        <p:spPr bwMode="auto">
          <a:xfrm>
            <a:off x="5300663" y="5334000"/>
            <a:ext cx="116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E-&gt;T*F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 reduce parsing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stack is used to hold grammar symbols</a:t>
            </a:r>
          </a:p>
          <a:p>
            <a:pPr eaLnBrk="1" hangingPunct="1"/>
            <a:r>
              <a:rPr lang="en-US" altLang="en-US" smtClean="0"/>
              <a:t>Handle always appear on top of the stack</a:t>
            </a:r>
          </a:p>
          <a:p>
            <a:pPr eaLnBrk="1" hangingPunct="1"/>
            <a:r>
              <a:rPr lang="en-US" altLang="en-US" smtClean="0"/>
              <a:t>Initial configuration: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Stack	 Input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$			      w$</a:t>
            </a:r>
          </a:p>
          <a:p>
            <a:pPr eaLnBrk="1" hangingPunct="1"/>
            <a:r>
              <a:rPr lang="en-US" altLang="en-US" smtClean="0"/>
              <a:t>Acceptance configuration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Stack	 Input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$S		         $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1879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0F55F-2D7F-4602-B4A8-7215339B1FA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 reduce parsing (cont.)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3528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operations:</a:t>
            </a:r>
          </a:p>
          <a:p>
            <a:pPr lvl="1" eaLnBrk="1" hangingPunct="1"/>
            <a:r>
              <a:rPr lang="en-US" altLang="en-US" smtClean="0"/>
              <a:t>Shift</a:t>
            </a:r>
          </a:p>
          <a:p>
            <a:pPr lvl="1" eaLnBrk="1" hangingPunct="1"/>
            <a:r>
              <a:rPr lang="en-US" altLang="en-US" smtClean="0"/>
              <a:t>Reduce</a:t>
            </a:r>
          </a:p>
          <a:p>
            <a:pPr lvl="1" eaLnBrk="1" hangingPunct="1"/>
            <a:r>
              <a:rPr lang="en-US" altLang="en-US" smtClean="0"/>
              <a:t>Accept</a:t>
            </a:r>
          </a:p>
          <a:p>
            <a:pPr lvl="1" eaLnBrk="1" hangingPunct="1"/>
            <a:r>
              <a:rPr lang="en-US" altLang="en-US" smtClean="0"/>
              <a:t>Error</a:t>
            </a:r>
          </a:p>
          <a:p>
            <a:pPr eaLnBrk="1" hangingPunct="1"/>
            <a:r>
              <a:rPr lang="en-US" altLang="en-US" smtClean="0"/>
              <a:t>Example: id*id</a:t>
            </a:r>
          </a:p>
        </p:txBody>
      </p:sp>
      <p:sp>
        <p:nvSpPr>
          <p:cNvPr id="119846" name="Date Placeholder 8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933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469A6-D056-4E8B-9786-DBD2406C19A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25146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2970213"/>
            <a:ext cx="381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7" name="TextBox 9"/>
          <p:cNvSpPr txBox="1">
            <a:spLocks noChangeArrowheads="1"/>
          </p:cNvSpPr>
          <p:nvPr/>
        </p:nvSpPr>
        <p:spPr bwMode="auto">
          <a:xfrm>
            <a:off x="4495800" y="25146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99338" name="TextBox 10"/>
          <p:cNvSpPr txBox="1">
            <a:spLocks noChangeArrowheads="1"/>
          </p:cNvSpPr>
          <p:nvPr/>
        </p:nvSpPr>
        <p:spPr bwMode="auto">
          <a:xfrm>
            <a:off x="5762625" y="2509838"/>
            <a:ext cx="833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99339" name="TextBox 11"/>
          <p:cNvSpPr txBox="1">
            <a:spLocks noChangeArrowheads="1"/>
          </p:cNvSpPr>
          <p:nvPr/>
        </p:nvSpPr>
        <p:spPr bwMode="auto">
          <a:xfrm>
            <a:off x="6905625" y="2514600"/>
            <a:ext cx="102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99340" name="TextBox 12"/>
          <p:cNvSpPr txBox="1">
            <a:spLocks noChangeArrowheads="1"/>
          </p:cNvSpPr>
          <p:nvPr/>
        </p:nvSpPr>
        <p:spPr bwMode="auto">
          <a:xfrm>
            <a:off x="4572000" y="29718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99341" name="TextBox 13"/>
          <p:cNvSpPr txBox="1">
            <a:spLocks noChangeArrowheads="1"/>
          </p:cNvSpPr>
          <p:nvPr/>
        </p:nvSpPr>
        <p:spPr bwMode="auto">
          <a:xfrm>
            <a:off x="4572000" y="33528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$id</a:t>
            </a:r>
          </a:p>
        </p:txBody>
      </p:sp>
      <p:sp>
        <p:nvSpPr>
          <p:cNvPr id="99342" name="TextBox 14"/>
          <p:cNvSpPr txBox="1">
            <a:spLocks noChangeArrowheads="1"/>
          </p:cNvSpPr>
          <p:nvPr/>
        </p:nvSpPr>
        <p:spPr bwMode="auto">
          <a:xfrm>
            <a:off x="5681663" y="2971800"/>
            <a:ext cx="969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id*id$</a:t>
            </a:r>
          </a:p>
        </p:txBody>
      </p:sp>
      <p:sp>
        <p:nvSpPr>
          <p:cNvPr id="99343" name="TextBox 15"/>
          <p:cNvSpPr txBox="1">
            <a:spLocks noChangeArrowheads="1"/>
          </p:cNvSpPr>
          <p:nvPr/>
        </p:nvSpPr>
        <p:spPr bwMode="auto">
          <a:xfrm>
            <a:off x="6900863" y="29718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99344" name="TextBox 16"/>
          <p:cNvSpPr txBox="1">
            <a:spLocks noChangeArrowheads="1"/>
          </p:cNvSpPr>
          <p:nvPr/>
        </p:nvSpPr>
        <p:spPr bwMode="auto">
          <a:xfrm>
            <a:off x="5943600" y="3348038"/>
            <a:ext cx="731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*id$</a:t>
            </a:r>
          </a:p>
        </p:txBody>
      </p:sp>
      <p:sp>
        <p:nvSpPr>
          <p:cNvPr id="99345" name="TextBox 17"/>
          <p:cNvSpPr txBox="1">
            <a:spLocks noChangeArrowheads="1"/>
          </p:cNvSpPr>
          <p:nvPr/>
        </p:nvSpPr>
        <p:spPr bwMode="auto">
          <a:xfrm>
            <a:off x="6934200" y="3348038"/>
            <a:ext cx="2151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F-&gt;id</a:t>
            </a:r>
          </a:p>
        </p:txBody>
      </p:sp>
      <p:sp>
        <p:nvSpPr>
          <p:cNvPr id="99346" name="TextBox 18"/>
          <p:cNvSpPr txBox="1">
            <a:spLocks noChangeArrowheads="1"/>
          </p:cNvSpPr>
          <p:nvPr/>
        </p:nvSpPr>
        <p:spPr bwMode="auto">
          <a:xfrm>
            <a:off x="4572000" y="3652838"/>
            <a:ext cx="50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$F</a:t>
            </a:r>
          </a:p>
        </p:txBody>
      </p:sp>
      <p:sp>
        <p:nvSpPr>
          <p:cNvPr id="99347" name="TextBox 19"/>
          <p:cNvSpPr txBox="1">
            <a:spLocks noChangeArrowheads="1"/>
          </p:cNvSpPr>
          <p:nvPr/>
        </p:nvSpPr>
        <p:spPr bwMode="auto">
          <a:xfrm>
            <a:off x="5943600" y="3648075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*id$</a:t>
            </a:r>
          </a:p>
        </p:txBody>
      </p:sp>
      <p:sp>
        <p:nvSpPr>
          <p:cNvPr id="99348" name="TextBox 20"/>
          <p:cNvSpPr txBox="1">
            <a:spLocks noChangeArrowheads="1"/>
          </p:cNvSpPr>
          <p:nvPr/>
        </p:nvSpPr>
        <p:spPr bwMode="auto">
          <a:xfrm>
            <a:off x="6934200" y="3648075"/>
            <a:ext cx="2066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T-&gt;F</a:t>
            </a:r>
          </a:p>
        </p:txBody>
      </p:sp>
      <p:sp>
        <p:nvSpPr>
          <p:cNvPr id="99349" name="TextBox 21"/>
          <p:cNvSpPr txBox="1">
            <a:spLocks noChangeArrowheads="1"/>
          </p:cNvSpPr>
          <p:nvPr/>
        </p:nvSpPr>
        <p:spPr bwMode="auto">
          <a:xfrm>
            <a:off x="4572000" y="3957638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</a:t>
            </a:r>
          </a:p>
        </p:txBody>
      </p:sp>
      <p:sp>
        <p:nvSpPr>
          <p:cNvPr id="99350" name="TextBox 22"/>
          <p:cNvSpPr txBox="1">
            <a:spLocks noChangeArrowheads="1"/>
          </p:cNvSpPr>
          <p:nvPr/>
        </p:nvSpPr>
        <p:spPr bwMode="auto">
          <a:xfrm>
            <a:off x="5943600" y="3952875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*id$</a:t>
            </a:r>
          </a:p>
        </p:txBody>
      </p:sp>
      <p:sp>
        <p:nvSpPr>
          <p:cNvPr id="99351" name="TextBox 23"/>
          <p:cNvSpPr txBox="1">
            <a:spLocks noChangeArrowheads="1"/>
          </p:cNvSpPr>
          <p:nvPr/>
        </p:nvSpPr>
        <p:spPr bwMode="auto">
          <a:xfrm>
            <a:off x="6934200" y="3952875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99352" name="TextBox 24"/>
          <p:cNvSpPr txBox="1">
            <a:spLocks noChangeArrowheads="1"/>
          </p:cNvSpPr>
          <p:nvPr/>
        </p:nvSpPr>
        <p:spPr bwMode="auto">
          <a:xfrm>
            <a:off x="4554538" y="4262438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$T*</a:t>
            </a:r>
          </a:p>
        </p:txBody>
      </p:sp>
      <p:sp>
        <p:nvSpPr>
          <p:cNvPr id="99353" name="TextBox 25"/>
          <p:cNvSpPr txBox="1">
            <a:spLocks noChangeArrowheads="1"/>
          </p:cNvSpPr>
          <p:nvPr/>
        </p:nvSpPr>
        <p:spPr bwMode="auto">
          <a:xfrm>
            <a:off x="6096000" y="4257675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id$</a:t>
            </a:r>
          </a:p>
        </p:txBody>
      </p:sp>
      <p:sp>
        <p:nvSpPr>
          <p:cNvPr id="99354" name="TextBox 26"/>
          <p:cNvSpPr txBox="1">
            <a:spLocks noChangeArrowheads="1"/>
          </p:cNvSpPr>
          <p:nvPr/>
        </p:nvSpPr>
        <p:spPr bwMode="auto">
          <a:xfrm>
            <a:off x="6916738" y="4257675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99355" name="TextBox 27"/>
          <p:cNvSpPr txBox="1">
            <a:spLocks noChangeArrowheads="1"/>
          </p:cNvSpPr>
          <p:nvPr/>
        </p:nvSpPr>
        <p:spPr bwMode="auto">
          <a:xfrm>
            <a:off x="4525963" y="4643438"/>
            <a:ext cx="919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$T*id</a:t>
            </a:r>
          </a:p>
        </p:txBody>
      </p:sp>
      <p:sp>
        <p:nvSpPr>
          <p:cNvPr id="99356" name="TextBox 28"/>
          <p:cNvSpPr txBox="1">
            <a:spLocks noChangeArrowheads="1"/>
          </p:cNvSpPr>
          <p:nvPr/>
        </p:nvSpPr>
        <p:spPr bwMode="auto">
          <a:xfrm>
            <a:off x="6367463" y="46386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99357" name="TextBox 30"/>
          <p:cNvSpPr txBox="1">
            <a:spLocks noChangeArrowheads="1"/>
          </p:cNvSpPr>
          <p:nvPr/>
        </p:nvSpPr>
        <p:spPr bwMode="auto">
          <a:xfrm>
            <a:off x="6916738" y="4572000"/>
            <a:ext cx="215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F-&gt;id</a:t>
            </a:r>
          </a:p>
        </p:txBody>
      </p:sp>
      <p:sp>
        <p:nvSpPr>
          <p:cNvPr id="99358" name="TextBox 31"/>
          <p:cNvSpPr txBox="1">
            <a:spLocks noChangeArrowheads="1"/>
          </p:cNvSpPr>
          <p:nvPr/>
        </p:nvSpPr>
        <p:spPr bwMode="auto">
          <a:xfrm>
            <a:off x="4525963" y="4948238"/>
            <a:ext cx="852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$T*F</a:t>
            </a:r>
          </a:p>
        </p:txBody>
      </p:sp>
      <p:sp>
        <p:nvSpPr>
          <p:cNvPr id="99359" name="TextBox 32"/>
          <p:cNvSpPr txBox="1">
            <a:spLocks noChangeArrowheads="1"/>
          </p:cNvSpPr>
          <p:nvPr/>
        </p:nvSpPr>
        <p:spPr bwMode="auto">
          <a:xfrm>
            <a:off x="6367463" y="4943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99360" name="TextBox 33"/>
          <p:cNvSpPr txBox="1">
            <a:spLocks noChangeArrowheads="1"/>
          </p:cNvSpPr>
          <p:nvPr/>
        </p:nvSpPr>
        <p:spPr bwMode="auto">
          <a:xfrm>
            <a:off x="6781800" y="4876800"/>
            <a:ext cx="240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T-&gt;T*F</a:t>
            </a:r>
          </a:p>
        </p:txBody>
      </p:sp>
      <p:sp>
        <p:nvSpPr>
          <p:cNvPr id="99361" name="TextBox 34"/>
          <p:cNvSpPr txBox="1">
            <a:spLocks noChangeArrowheads="1"/>
          </p:cNvSpPr>
          <p:nvPr/>
        </p:nvSpPr>
        <p:spPr bwMode="auto">
          <a:xfrm>
            <a:off x="4495800" y="5253038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</a:t>
            </a:r>
          </a:p>
        </p:txBody>
      </p:sp>
      <p:sp>
        <p:nvSpPr>
          <p:cNvPr id="99362" name="TextBox 35"/>
          <p:cNvSpPr txBox="1">
            <a:spLocks noChangeArrowheads="1"/>
          </p:cNvSpPr>
          <p:nvPr/>
        </p:nvSpPr>
        <p:spPr bwMode="auto">
          <a:xfrm>
            <a:off x="6335713" y="52482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99363" name="TextBox 36"/>
          <p:cNvSpPr txBox="1">
            <a:spLocks noChangeArrowheads="1"/>
          </p:cNvSpPr>
          <p:nvPr/>
        </p:nvSpPr>
        <p:spPr bwMode="auto">
          <a:xfrm>
            <a:off x="6884988" y="5181600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E-&gt;T</a:t>
            </a:r>
          </a:p>
        </p:txBody>
      </p:sp>
      <p:sp>
        <p:nvSpPr>
          <p:cNvPr id="99364" name="TextBox 37"/>
          <p:cNvSpPr txBox="1">
            <a:spLocks noChangeArrowheads="1"/>
          </p:cNvSpPr>
          <p:nvPr/>
        </p:nvSpPr>
        <p:spPr bwMode="auto">
          <a:xfrm>
            <a:off x="4495800" y="5557838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$E</a:t>
            </a:r>
          </a:p>
        </p:txBody>
      </p:sp>
      <p:sp>
        <p:nvSpPr>
          <p:cNvPr id="99365" name="TextBox 38"/>
          <p:cNvSpPr txBox="1">
            <a:spLocks noChangeArrowheads="1"/>
          </p:cNvSpPr>
          <p:nvPr/>
        </p:nvSpPr>
        <p:spPr bwMode="auto">
          <a:xfrm>
            <a:off x="6335713" y="55530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99366" name="TextBox 39"/>
          <p:cNvSpPr txBox="1">
            <a:spLocks noChangeArrowheads="1"/>
          </p:cNvSpPr>
          <p:nvPr/>
        </p:nvSpPr>
        <p:spPr bwMode="auto">
          <a:xfrm>
            <a:off x="6884988" y="54864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accept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 will appear on top of the stack</a:t>
            </a:r>
          </a:p>
        </p:txBody>
      </p:sp>
      <p:sp>
        <p:nvSpPr>
          <p:cNvPr id="120893" name="Date Placeholder 8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035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BAD3F-C393-4662-B27C-65AC78BA0E3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762000" y="2362200"/>
            <a:ext cx="1219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0363" idx="1"/>
          </p:cNvCxnSpPr>
          <p:nvPr/>
        </p:nvCxnSpPr>
        <p:spPr>
          <a:xfrm rot="10800000" flipV="1">
            <a:off x="1219200" y="2589213"/>
            <a:ext cx="887413" cy="99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2" name="TextBox 17"/>
          <p:cNvSpPr txBox="1">
            <a:spLocks noChangeArrowheads="1"/>
          </p:cNvSpPr>
          <p:nvPr/>
        </p:nvSpPr>
        <p:spPr bwMode="auto">
          <a:xfrm>
            <a:off x="2133600" y="1905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0363" name="TextBox 18"/>
          <p:cNvSpPr txBox="1">
            <a:spLocks noChangeArrowheads="1"/>
          </p:cNvSpPr>
          <p:nvPr/>
        </p:nvSpPr>
        <p:spPr bwMode="auto">
          <a:xfrm>
            <a:off x="2106613" y="2357438"/>
            <a:ext cx="40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64" name="TextBox 19"/>
          <p:cNvSpPr txBox="1">
            <a:spLocks noChangeArrowheads="1"/>
          </p:cNvSpPr>
          <p:nvPr/>
        </p:nvSpPr>
        <p:spPr bwMode="auto">
          <a:xfrm>
            <a:off x="2106613" y="27384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52600" y="3200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8800" y="3581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286000" y="32766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0363" idx="3"/>
          </p:cNvCxnSpPr>
          <p:nvPr/>
        </p:nvCxnSpPr>
        <p:spPr>
          <a:xfrm>
            <a:off x="2514600" y="2589213"/>
            <a:ext cx="685800" cy="99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28194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476500" y="2400300"/>
            <a:ext cx="1295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33528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2" name="TextBox 39"/>
          <p:cNvSpPr txBox="1">
            <a:spLocks noChangeArrowheads="1"/>
          </p:cNvSpPr>
          <p:nvPr/>
        </p:nvSpPr>
        <p:spPr bwMode="auto">
          <a:xfrm>
            <a:off x="650875" y="3429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373" name="TextBox 40"/>
          <p:cNvSpPr txBox="1">
            <a:spLocks noChangeArrowheads="1"/>
          </p:cNvSpPr>
          <p:nvPr/>
        </p:nvSpPr>
        <p:spPr bwMode="auto">
          <a:xfrm>
            <a:off x="1108075" y="3500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β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374" name="TextBox 41"/>
          <p:cNvSpPr txBox="1">
            <a:spLocks noChangeArrowheads="1"/>
          </p:cNvSpPr>
          <p:nvPr/>
        </p:nvSpPr>
        <p:spPr bwMode="auto">
          <a:xfrm>
            <a:off x="1870075" y="3505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γ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375" name="TextBox 42"/>
          <p:cNvSpPr txBox="1">
            <a:spLocks noChangeArrowheads="1"/>
          </p:cNvSpPr>
          <p:nvPr/>
        </p:nvSpPr>
        <p:spPr bwMode="auto">
          <a:xfrm>
            <a:off x="2743200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y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376" name="TextBox 43"/>
          <p:cNvSpPr txBox="1">
            <a:spLocks noChangeArrowheads="1"/>
          </p:cNvSpPr>
          <p:nvPr/>
        </p:nvSpPr>
        <p:spPr bwMode="auto">
          <a:xfrm>
            <a:off x="3241675" y="3505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z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2209006" y="2364582"/>
            <a:ext cx="1555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8" name="TextBox 47"/>
          <p:cNvSpPr txBox="1">
            <a:spLocks noChangeArrowheads="1"/>
          </p:cNvSpPr>
          <p:nvPr/>
        </p:nvSpPr>
        <p:spPr bwMode="auto">
          <a:xfrm>
            <a:off x="838200" y="4186238"/>
            <a:ext cx="86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00379" name="TextBox 48"/>
          <p:cNvSpPr txBox="1">
            <a:spLocks noChangeArrowheads="1"/>
          </p:cNvSpPr>
          <p:nvPr/>
        </p:nvSpPr>
        <p:spPr bwMode="auto">
          <a:xfrm>
            <a:off x="2366963" y="4181475"/>
            <a:ext cx="83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00380" name="TextBox 49"/>
          <p:cNvSpPr txBox="1">
            <a:spLocks noChangeArrowheads="1"/>
          </p:cNvSpPr>
          <p:nvPr/>
        </p:nvSpPr>
        <p:spPr bwMode="auto">
          <a:xfrm>
            <a:off x="914400" y="4643438"/>
            <a:ext cx="126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αβγ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381" name="TextBox 50"/>
          <p:cNvSpPr txBox="1">
            <a:spLocks noChangeArrowheads="1"/>
          </p:cNvSpPr>
          <p:nvPr/>
        </p:nvSpPr>
        <p:spPr bwMode="auto">
          <a:xfrm>
            <a:off x="2459038" y="4643438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yz$</a:t>
            </a:r>
          </a:p>
        </p:txBody>
      </p:sp>
      <p:sp>
        <p:nvSpPr>
          <p:cNvPr id="100382" name="TextBox 51"/>
          <p:cNvSpPr txBox="1">
            <a:spLocks noChangeArrowheads="1"/>
          </p:cNvSpPr>
          <p:nvPr/>
        </p:nvSpPr>
        <p:spPr bwMode="auto">
          <a:xfrm>
            <a:off x="871538" y="5024438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383" name="TextBox 52"/>
          <p:cNvSpPr txBox="1">
            <a:spLocks noChangeArrowheads="1"/>
          </p:cNvSpPr>
          <p:nvPr/>
        </p:nvSpPr>
        <p:spPr bwMode="auto">
          <a:xfrm>
            <a:off x="2495550" y="5024438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yz$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208213" y="2740025"/>
            <a:ext cx="1571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85" name="TextBox 54"/>
          <p:cNvSpPr txBox="1">
            <a:spLocks noChangeArrowheads="1"/>
          </p:cNvSpPr>
          <p:nvPr/>
        </p:nvSpPr>
        <p:spPr bwMode="auto">
          <a:xfrm>
            <a:off x="871538" y="5405438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By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386" name="TextBox 55"/>
          <p:cNvSpPr txBox="1">
            <a:spLocks noChangeArrowheads="1"/>
          </p:cNvSpPr>
          <p:nvPr/>
        </p:nvSpPr>
        <p:spPr bwMode="auto">
          <a:xfrm>
            <a:off x="2649538" y="5405438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z$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4953000" y="2362200"/>
            <a:ext cx="1219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530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10200" y="3581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90" name="TextBox 60"/>
          <p:cNvSpPr txBox="1">
            <a:spLocks noChangeArrowheads="1"/>
          </p:cNvSpPr>
          <p:nvPr/>
        </p:nvSpPr>
        <p:spPr bwMode="auto">
          <a:xfrm>
            <a:off x="6324600" y="1905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0391" name="TextBox 61"/>
          <p:cNvSpPr txBox="1">
            <a:spLocks noChangeArrowheads="1"/>
          </p:cNvSpPr>
          <p:nvPr/>
        </p:nvSpPr>
        <p:spPr bwMode="auto">
          <a:xfrm>
            <a:off x="6858000" y="28956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92" name="TextBox 62"/>
          <p:cNvSpPr txBox="1">
            <a:spLocks noChangeArrowheads="1"/>
          </p:cNvSpPr>
          <p:nvPr/>
        </p:nvSpPr>
        <p:spPr bwMode="auto">
          <a:xfrm>
            <a:off x="5638800" y="28956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096000" y="3581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781800" y="3581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6667500" y="2400300"/>
            <a:ext cx="1295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75438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97" name="TextBox 70"/>
          <p:cNvSpPr txBox="1">
            <a:spLocks noChangeArrowheads="1"/>
          </p:cNvSpPr>
          <p:nvPr/>
        </p:nvSpPr>
        <p:spPr bwMode="auto">
          <a:xfrm>
            <a:off x="4841875" y="3429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398" name="TextBox 72"/>
          <p:cNvSpPr txBox="1">
            <a:spLocks noChangeArrowheads="1"/>
          </p:cNvSpPr>
          <p:nvPr/>
        </p:nvSpPr>
        <p:spPr bwMode="auto">
          <a:xfrm>
            <a:off x="5410200" y="3505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γ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399" name="TextBox 73"/>
          <p:cNvSpPr txBox="1">
            <a:spLocks noChangeArrowheads="1"/>
          </p:cNvSpPr>
          <p:nvPr/>
        </p:nvSpPr>
        <p:spPr bwMode="auto">
          <a:xfrm>
            <a:off x="6934200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y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00400" name="TextBox 74"/>
          <p:cNvSpPr txBox="1">
            <a:spLocks noChangeArrowheads="1"/>
          </p:cNvSpPr>
          <p:nvPr/>
        </p:nvSpPr>
        <p:spPr bwMode="auto">
          <a:xfrm>
            <a:off x="7432675" y="3505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z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6364288" y="2401888"/>
            <a:ext cx="684212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868194" y="2437606"/>
            <a:ext cx="609600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5372100" y="3314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5751513" y="3392487"/>
            <a:ext cx="306388" cy="7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05" name="TextBox 87"/>
          <p:cNvSpPr txBox="1">
            <a:spLocks noChangeArrowheads="1"/>
          </p:cNvSpPr>
          <p:nvPr/>
        </p:nvSpPr>
        <p:spPr bwMode="auto">
          <a:xfrm>
            <a:off x="6215063" y="3581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x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67056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H="1">
            <a:off x="7124700" y="3314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08" name="TextBox 94"/>
          <p:cNvSpPr txBox="1">
            <a:spLocks noChangeArrowheads="1"/>
          </p:cNvSpPr>
          <p:nvPr/>
        </p:nvSpPr>
        <p:spPr bwMode="auto">
          <a:xfrm>
            <a:off x="5029200" y="4195763"/>
            <a:ext cx="86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00409" name="TextBox 95"/>
          <p:cNvSpPr txBox="1">
            <a:spLocks noChangeArrowheads="1"/>
          </p:cNvSpPr>
          <p:nvPr/>
        </p:nvSpPr>
        <p:spPr bwMode="auto">
          <a:xfrm>
            <a:off x="6557963" y="4191000"/>
            <a:ext cx="83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00410" name="TextBox 96"/>
          <p:cNvSpPr txBox="1">
            <a:spLocks noChangeArrowheads="1"/>
          </p:cNvSpPr>
          <p:nvPr/>
        </p:nvSpPr>
        <p:spPr bwMode="auto">
          <a:xfrm>
            <a:off x="5105400" y="4652963"/>
            <a:ext cx="126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αγ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411" name="TextBox 97"/>
          <p:cNvSpPr txBox="1">
            <a:spLocks noChangeArrowheads="1"/>
          </p:cNvSpPr>
          <p:nvPr/>
        </p:nvSpPr>
        <p:spPr bwMode="auto">
          <a:xfrm>
            <a:off x="6650038" y="4652963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xyz$</a:t>
            </a:r>
          </a:p>
        </p:txBody>
      </p:sp>
      <p:sp>
        <p:nvSpPr>
          <p:cNvPr id="100412" name="TextBox 98"/>
          <p:cNvSpPr txBox="1">
            <a:spLocks noChangeArrowheads="1"/>
          </p:cNvSpPr>
          <p:nvPr/>
        </p:nvSpPr>
        <p:spPr bwMode="auto">
          <a:xfrm>
            <a:off x="5062538" y="5033963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Bxy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413" name="TextBox 99"/>
          <p:cNvSpPr txBox="1">
            <a:spLocks noChangeArrowheads="1"/>
          </p:cNvSpPr>
          <p:nvPr/>
        </p:nvSpPr>
        <p:spPr bwMode="auto">
          <a:xfrm>
            <a:off x="6916738" y="5033963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Conflicts during shit reduce parsing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kind of conflicts</a:t>
            </a:r>
          </a:p>
          <a:p>
            <a:pPr lvl="1" eaLnBrk="1" hangingPunct="1"/>
            <a:r>
              <a:rPr lang="en-US" altLang="en-US" smtClean="0"/>
              <a:t>Shift/reduce conflict</a:t>
            </a:r>
          </a:p>
          <a:p>
            <a:pPr lvl="1" eaLnBrk="1" hangingPunct="1"/>
            <a:r>
              <a:rPr lang="en-US" altLang="en-US" smtClean="0"/>
              <a:t>Reduce/reduce conflict</a:t>
            </a:r>
          </a:p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121867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16E88-5BD6-41D5-A6C6-71CFB735B9F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13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957638"/>
            <a:ext cx="301942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4" name="TextBox 4"/>
          <p:cNvSpPr txBox="1">
            <a:spLocks noChangeArrowheads="1"/>
          </p:cNvSpPr>
          <p:nvPr/>
        </p:nvSpPr>
        <p:spPr bwMode="auto">
          <a:xfrm>
            <a:off x="2057400" y="55626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01385" name="TextBox 5"/>
          <p:cNvSpPr txBox="1">
            <a:spLocks noChangeArrowheads="1"/>
          </p:cNvSpPr>
          <p:nvPr/>
        </p:nvSpPr>
        <p:spPr bwMode="auto">
          <a:xfrm>
            <a:off x="5486400" y="5486400"/>
            <a:ext cx="833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01386" name="TextBox 7"/>
          <p:cNvSpPr txBox="1">
            <a:spLocks noChangeArrowheads="1"/>
          </p:cNvSpPr>
          <p:nvPr/>
        </p:nvSpPr>
        <p:spPr bwMode="auto">
          <a:xfrm>
            <a:off x="5334000" y="6019800"/>
            <a:ext cx="1201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else …$</a:t>
            </a:r>
          </a:p>
        </p:txBody>
      </p:sp>
      <p:sp>
        <p:nvSpPr>
          <p:cNvPr id="101387" name="TextBox 8"/>
          <p:cNvSpPr txBox="1">
            <a:spLocks noChangeArrowheads="1"/>
          </p:cNvSpPr>
          <p:nvPr/>
        </p:nvSpPr>
        <p:spPr bwMode="auto">
          <a:xfrm>
            <a:off x="1371600" y="6019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 if expr then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Reduce/reduce conflict</a:t>
            </a:r>
          </a:p>
        </p:txBody>
      </p:sp>
      <p:sp>
        <p:nvSpPr>
          <p:cNvPr id="12289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24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66E992-806D-4257-9E77-BB2054FD7C9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6" name="TextBox 3"/>
          <p:cNvSpPr txBox="1">
            <a:spLocks noChangeArrowheads="1"/>
          </p:cNvSpPr>
          <p:nvPr/>
        </p:nvSpPr>
        <p:spPr bwMode="auto">
          <a:xfrm>
            <a:off x="304800" y="2133600"/>
            <a:ext cx="53736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stmt -&gt; id(parameter_list)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stmt -&gt; expr:=expr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parameter_list-&gt;parameter_list,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parameter_list-&gt;parameter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parameter-&gt;id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expr-&gt;id(expr_list)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expr-&gt;id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expr_list-&gt;expr_list, expr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expr_list-&gt;expr</a:t>
            </a:r>
          </a:p>
        </p:txBody>
      </p:sp>
      <p:sp>
        <p:nvSpPr>
          <p:cNvPr id="102407" name="TextBox 4"/>
          <p:cNvSpPr txBox="1">
            <a:spLocks noChangeArrowheads="1"/>
          </p:cNvSpPr>
          <p:nvPr/>
        </p:nvSpPr>
        <p:spPr bwMode="auto">
          <a:xfrm>
            <a:off x="4495800" y="49530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02408" name="TextBox 5"/>
          <p:cNvSpPr txBox="1">
            <a:spLocks noChangeArrowheads="1"/>
          </p:cNvSpPr>
          <p:nvPr/>
        </p:nvSpPr>
        <p:spPr bwMode="auto">
          <a:xfrm>
            <a:off x="7924800" y="4876800"/>
            <a:ext cx="833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02409" name="TextBox 6"/>
          <p:cNvSpPr txBox="1">
            <a:spLocks noChangeArrowheads="1"/>
          </p:cNvSpPr>
          <p:nvPr/>
        </p:nvSpPr>
        <p:spPr bwMode="auto">
          <a:xfrm>
            <a:off x="7772400" y="54102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,id) …$</a:t>
            </a:r>
          </a:p>
        </p:txBody>
      </p:sp>
      <p:sp>
        <p:nvSpPr>
          <p:cNvPr id="102410" name="TextBox 7"/>
          <p:cNvSpPr txBox="1">
            <a:spLocks noChangeArrowheads="1"/>
          </p:cNvSpPr>
          <p:nvPr/>
        </p:nvSpPr>
        <p:spPr bwMode="auto">
          <a:xfrm>
            <a:off x="3810000" y="54102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 id(id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 Parsing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most prevalent type of bottom-up parsers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LR(k), mostly interested on parsers with k&lt;=1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Why LR parsers?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Table driven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Can be constructed to recognize all programming language constructs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Most general non-backtracking shift-reduce parsing 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Can detect a syntactic error as soon as it is possible to do so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Class of grammars for which we can construct LR parsers are superset of those which we can construct LL parsers</a:t>
            </a:r>
          </a:p>
        </p:txBody>
      </p:sp>
      <p:sp>
        <p:nvSpPr>
          <p:cNvPr id="12391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343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0DFB0-1FEF-4A32-8184-224B59E0102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 Parser - LL(1) Grammars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Predictive parsers are those recursive descent parsers needing no backtracking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Grammars for which we can create predictive parsers are called LL(1)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first L means scanning input from left to right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second L means leftmost derivation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And 1 stands for using one input symbol for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grammar G is LL(1) if and only if whenever A-&gt;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|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are two distinct productions of G, the following conditions hold: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 no terminal a do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and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dirty="0" smtClean="0"/>
              <a:t>both derive strings beginning with 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At most one of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dirty="0" smtClean="0"/>
              <a:t>or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can derive empty string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/>
              <a:t>=&gt;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/>
              <a:t>then </a:t>
            </a:r>
            <a:r>
              <a:rPr lang="el-GR" dirty="0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/>
              <a:t>does not derive any string beginning with a terminal in Follow(A).</a:t>
            </a:r>
          </a:p>
        </p:txBody>
      </p:sp>
      <p:sp>
        <p:nvSpPr>
          <p:cNvPr id="105479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9E513-E28A-493D-8C62-47761DE49EA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TextBox 3"/>
          <p:cNvSpPr txBox="1">
            <a:spLocks noChangeArrowheads="1"/>
          </p:cNvSpPr>
          <p:nvPr/>
        </p:nvSpPr>
        <p:spPr bwMode="auto">
          <a:xfrm>
            <a:off x="1676400" y="48006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States of an LR parser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States represent set of items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An LR(0) item of G is a production of G with the dot at some position of the body: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For A-&gt;XYZ we have following items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A-&gt;.XYZ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A-&gt;X.YZ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A-&gt;XY.Z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A-&gt;XYZ.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 a state having A-&gt;.XYZ we hope to see a string derivable from XYZ next on the input.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What about A-&gt;X.YZ?</a:t>
            </a:r>
          </a:p>
        </p:txBody>
      </p:sp>
      <p:sp>
        <p:nvSpPr>
          <p:cNvPr id="12493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1D4E63-13E6-4E71-899E-21AB965651D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canonical LR(0) item sets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713038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Augmented grammar:</a:t>
            </a:r>
          </a:p>
          <a:p>
            <a:pPr marL="384048" lvl="1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 with addition of a production: S’-&gt;S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Closure of item sets:</a:t>
            </a:r>
          </a:p>
          <a:p>
            <a:pPr marL="384048" lvl="1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I is a set of items, closure(I) is a set of items constructed from I by the following rules:</a:t>
            </a:r>
          </a:p>
          <a:p>
            <a:pPr marL="566928" lvl="2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every item in I to closure(I)</a:t>
            </a:r>
          </a:p>
          <a:p>
            <a:pPr marL="566928" lvl="2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A-&gt;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.B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 closure(I) and B-&gt;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production then add the item B-&gt;.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clsoure(I).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</a:t>
            </a:r>
          </a:p>
          <a:p>
            <a:pPr marL="566928" lvl="2" indent="-182880" eaLnBrk="1" fontAlgn="auto" hangingPunct="1">
              <a:spcAft>
                <a:spcPts val="0"/>
              </a:spcAft>
              <a:defRPr/>
            </a:pPr>
            <a:endParaRPr lang="en-US" alt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96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54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BEA741-588F-4CD2-A2C7-EF4F3AD8869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9" name="Rectangle 3"/>
          <p:cNvSpPr>
            <a:spLocks noChangeArrowheads="1"/>
          </p:cNvSpPr>
          <p:nvPr/>
        </p:nvSpPr>
        <p:spPr bwMode="auto">
          <a:xfrm>
            <a:off x="1981200" y="4800600"/>
            <a:ext cx="3810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E’-&gt;E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E + T |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T * F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4648200"/>
            <a:ext cx="3352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I0=closure({[E’-&gt;.E]}</a:t>
            </a:r>
          </a:p>
          <a:p>
            <a:pPr eaLnBrk="1" hangingPunct="1">
              <a:defRPr/>
            </a:pPr>
            <a:r>
              <a:rPr lang="en-US" sz="1800" dirty="0"/>
              <a:t>E’-&gt;.E</a:t>
            </a:r>
          </a:p>
          <a:p>
            <a:pPr eaLnBrk="1" hangingPunct="1">
              <a:defRPr/>
            </a:pPr>
            <a:r>
              <a:rPr lang="en-US" sz="1800" dirty="0"/>
              <a:t>E-&gt;.E+T</a:t>
            </a:r>
          </a:p>
          <a:p>
            <a:pPr eaLnBrk="1" hangingPunct="1">
              <a:defRPr/>
            </a:pPr>
            <a:r>
              <a:rPr lang="en-US" sz="1800" dirty="0"/>
              <a:t>E-&gt;.T</a:t>
            </a:r>
          </a:p>
          <a:p>
            <a:pPr eaLnBrk="1" hangingPunct="1">
              <a:defRPr/>
            </a:pPr>
            <a:r>
              <a:rPr lang="en-US" sz="1800" dirty="0"/>
              <a:t>T-&gt;.T*F</a:t>
            </a:r>
          </a:p>
          <a:p>
            <a:pPr eaLnBrk="1" hangingPunct="1">
              <a:defRPr/>
            </a:pPr>
            <a:r>
              <a:rPr lang="en-US" sz="1800" dirty="0"/>
              <a:t>T-&gt;.F</a:t>
            </a:r>
          </a:p>
          <a:p>
            <a:pPr eaLnBrk="1" hangingPunct="1">
              <a:defRPr/>
            </a:pPr>
            <a:r>
              <a:rPr lang="en-US" sz="1800" dirty="0"/>
              <a:t>F-&gt;.(E)</a:t>
            </a:r>
          </a:p>
          <a:p>
            <a:pPr eaLnBrk="1" hangingPunct="1">
              <a:defRPr/>
            </a:pPr>
            <a:r>
              <a:rPr lang="en-US" sz="1800" dirty="0"/>
              <a:t>F-&gt;.id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canonical LR(0) item sets (cont.)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224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Goto (I,X) where I is an item set and X is a grammar symbol is closure of set of all items [A-&gt;</a:t>
            </a:r>
            <a:r>
              <a:rPr lang="el-GR" altLang="en-US" sz="2800" smtClean="0"/>
              <a:t> α</a:t>
            </a:r>
            <a:r>
              <a:rPr lang="en-US" altLang="en-US" sz="2800" smtClean="0"/>
              <a:t>X. </a:t>
            </a:r>
            <a:r>
              <a:rPr lang="el-GR" altLang="en-US" sz="2800" smtClean="0"/>
              <a:t>β</a:t>
            </a:r>
            <a:r>
              <a:rPr lang="en-US" altLang="en-US" sz="2800" smtClean="0"/>
              <a:t>] </a:t>
            </a:r>
            <a:r>
              <a:rPr lang="en-US" altLang="en-US" sz="2400" smtClean="0"/>
              <a:t>where [A-&gt;</a:t>
            </a:r>
            <a:r>
              <a:rPr lang="el-GR" altLang="en-US" sz="2400" smtClean="0"/>
              <a:t> α</a:t>
            </a:r>
            <a:r>
              <a:rPr lang="en-US" altLang="en-US" sz="2400" smtClean="0"/>
              <a:t>.X </a:t>
            </a:r>
            <a:r>
              <a:rPr lang="el-GR" altLang="en-US" sz="2400" smtClean="0"/>
              <a:t>β</a:t>
            </a:r>
            <a:r>
              <a:rPr lang="en-US" altLang="en-US" sz="2400" smtClean="0"/>
              <a:t>] is in 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Example</a:t>
            </a:r>
            <a:endParaRPr lang="en-US" altLang="en-US" smtClean="0"/>
          </a:p>
        </p:txBody>
      </p:sp>
      <p:sp>
        <p:nvSpPr>
          <p:cNvPr id="126992" name="Date Placeholder 1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650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A8A9B-0A37-4D40-A1F6-FEBDF0BA291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86200"/>
            <a:ext cx="2286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I0=closure({[E’-&gt;.E]}</a:t>
            </a:r>
          </a:p>
          <a:p>
            <a:pPr eaLnBrk="1" hangingPunct="1">
              <a:defRPr/>
            </a:pPr>
            <a:r>
              <a:rPr lang="en-US" sz="1800" dirty="0"/>
              <a:t>E’-&gt;.E</a:t>
            </a:r>
          </a:p>
          <a:p>
            <a:pPr eaLnBrk="1" hangingPunct="1">
              <a:defRPr/>
            </a:pPr>
            <a:r>
              <a:rPr lang="en-US" sz="1800" dirty="0"/>
              <a:t>E-&gt;.E+T</a:t>
            </a:r>
          </a:p>
          <a:p>
            <a:pPr eaLnBrk="1" hangingPunct="1">
              <a:defRPr/>
            </a:pPr>
            <a:r>
              <a:rPr lang="en-US" sz="1800" dirty="0"/>
              <a:t>E-&gt;.T</a:t>
            </a:r>
          </a:p>
          <a:p>
            <a:pPr eaLnBrk="1" hangingPunct="1">
              <a:defRPr/>
            </a:pPr>
            <a:r>
              <a:rPr lang="en-US" sz="1800" dirty="0"/>
              <a:t>T-&gt;.T*F</a:t>
            </a:r>
          </a:p>
          <a:p>
            <a:pPr eaLnBrk="1" hangingPunct="1">
              <a:defRPr/>
            </a:pPr>
            <a:r>
              <a:rPr lang="en-US" sz="1800" dirty="0"/>
              <a:t>T-&gt;.F</a:t>
            </a:r>
          </a:p>
          <a:p>
            <a:pPr eaLnBrk="1" hangingPunct="1">
              <a:defRPr/>
            </a:pPr>
            <a:r>
              <a:rPr lang="en-US" sz="1800" dirty="0"/>
              <a:t>F-&gt;.(E)</a:t>
            </a:r>
          </a:p>
          <a:p>
            <a:pPr eaLnBrk="1" hangingPunct="1">
              <a:defRPr/>
            </a:pPr>
            <a:r>
              <a:rPr lang="en-US" sz="1800" dirty="0"/>
              <a:t>F-&gt;.id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3733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5" name="TextBox 6"/>
          <p:cNvSpPr txBox="1">
            <a:spLocks noChangeArrowheads="1"/>
          </p:cNvSpPr>
          <p:nvPr/>
        </p:nvSpPr>
        <p:spPr bwMode="auto">
          <a:xfrm>
            <a:off x="3581400" y="35052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1242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I1</a:t>
            </a:r>
          </a:p>
          <a:p>
            <a:pPr eaLnBrk="1" hangingPunct="1">
              <a:defRPr/>
            </a:pPr>
            <a:r>
              <a:rPr lang="en-US" sz="1800" dirty="0"/>
              <a:t>E’-&gt;E.</a:t>
            </a:r>
          </a:p>
          <a:p>
            <a:pPr eaLnBrk="1" hangingPunct="1">
              <a:defRPr/>
            </a:pPr>
            <a:r>
              <a:rPr lang="en-US" sz="1800" dirty="0"/>
              <a:t>E-&gt;E.+T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41910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I2</a:t>
            </a:r>
          </a:p>
          <a:p>
            <a:pPr eaLnBrk="1" hangingPunct="1">
              <a:defRPr/>
            </a:pPr>
            <a:r>
              <a:rPr lang="en-US" sz="1800" dirty="0"/>
              <a:t>E’-&gt;T.</a:t>
            </a:r>
          </a:p>
          <a:p>
            <a:pPr eaLnBrk="1" hangingPunct="1">
              <a:defRPr/>
            </a:pPr>
            <a:r>
              <a:rPr lang="en-US" sz="1800" dirty="0"/>
              <a:t>T-&gt;T.*F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819400" y="449580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9" name="TextBox 12"/>
          <p:cNvSpPr txBox="1">
            <a:spLocks noChangeArrowheads="1"/>
          </p:cNvSpPr>
          <p:nvPr/>
        </p:nvSpPr>
        <p:spPr bwMode="auto">
          <a:xfrm>
            <a:off x="3505200" y="41862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1000" y="51054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I4</a:t>
            </a:r>
          </a:p>
          <a:p>
            <a:pPr eaLnBrk="1" hangingPunct="1">
              <a:defRPr/>
            </a:pPr>
            <a:r>
              <a:rPr lang="en-US" sz="1200" dirty="0"/>
              <a:t>F-&gt;(.E)</a:t>
            </a:r>
          </a:p>
          <a:p>
            <a:pPr eaLnBrk="1" hangingPunct="1">
              <a:defRPr/>
            </a:pPr>
            <a:r>
              <a:rPr lang="en-US" sz="1200" dirty="0"/>
              <a:t>E-&gt;.E+T</a:t>
            </a:r>
          </a:p>
          <a:p>
            <a:pPr eaLnBrk="1" hangingPunct="1">
              <a:defRPr/>
            </a:pPr>
            <a:r>
              <a:rPr lang="en-US" sz="1200" dirty="0"/>
              <a:t>E-&gt;.T</a:t>
            </a:r>
          </a:p>
          <a:p>
            <a:pPr eaLnBrk="1" hangingPunct="1">
              <a:defRPr/>
            </a:pPr>
            <a:r>
              <a:rPr lang="en-US" sz="1200" dirty="0"/>
              <a:t>T-&gt;.T*F</a:t>
            </a:r>
          </a:p>
          <a:p>
            <a:pPr eaLnBrk="1" hangingPunct="1">
              <a:defRPr/>
            </a:pPr>
            <a:r>
              <a:rPr lang="en-US" sz="1200" dirty="0"/>
              <a:t>T-&gt;.F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552450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12" name="TextBox 15"/>
          <p:cNvSpPr txBox="1">
            <a:spLocks noChangeArrowheads="1"/>
          </p:cNvSpPr>
          <p:nvPr/>
        </p:nvSpPr>
        <p:spPr bwMode="auto">
          <a:xfrm>
            <a:off x="3276600" y="51816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Closure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SetOfItems CLOSURE(I)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J=I;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repeat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for (each item A-&gt;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.B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J)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for (each prodcution B-&gt;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G)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if (B-&gt;.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not in J)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add </a:t>
            </a: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B-&gt;.</a:t>
            </a:r>
            <a:r>
              <a:rPr lang="el-G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J;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until no more items are added to J on one round;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J;</a:t>
            </a: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00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B6033-A5F3-4C12-9AE0-ABFEE2A5287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 algorithm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SetOfItems  GOTO(I,X)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   J=empty;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if (</a:t>
            </a:r>
            <a:r>
              <a:rPr lang="en-US" altLang="en-US" sz="2800" smtClean="0"/>
              <a:t>A-&gt;</a:t>
            </a:r>
            <a:r>
              <a:rPr lang="el-GR" altLang="en-US" sz="2800" smtClean="0"/>
              <a:t> α</a:t>
            </a:r>
            <a:r>
              <a:rPr lang="en-US" altLang="en-US" sz="2800" smtClean="0"/>
              <a:t>.X </a:t>
            </a:r>
            <a:r>
              <a:rPr lang="el-GR" altLang="en-US" sz="2800" smtClean="0"/>
              <a:t>β</a:t>
            </a:r>
            <a:r>
              <a:rPr lang="en-US" altLang="en-US" sz="2800" smtClean="0"/>
              <a:t> is in I)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smtClean="0"/>
              <a:t>		add CLOSURE(</a:t>
            </a:r>
            <a:r>
              <a:rPr lang="en-US" altLang="en-US" sz="2400" smtClean="0"/>
              <a:t>A-&gt;</a:t>
            </a:r>
            <a:r>
              <a:rPr lang="el-GR" altLang="en-US" sz="2400" smtClean="0"/>
              <a:t> α</a:t>
            </a:r>
            <a:r>
              <a:rPr lang="en-US" altLang="en-US" sz="2400" smtClean="0"/>
              <a:t>X. </a:t>
            </a:r>
            <a:r>
              <a:rPr lang="el-GR" altLang="en-US" sz="2400" smtClean="0"/>
              <a:t>β</a:t>
            </a:r>
            <a:r>
              <a:rPr lang="en-US" altLang="en-US" sz="2400" smtClean="0"/>
              <a:t> ) to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smtClean="0"/>
              <a:t>	return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smtClean="0"/>
              <a:t>}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12903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A69C73-6A04-4435-A41F-43BB208B917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 LR(0) items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Void items(G’) 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C= CLOSURE({[S’-&gt;.S]});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repeat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for (each set of items I in C)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   for (each grammar symbol X)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      if (GOTO(I,X) is not empty and not in C)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	add GOTO(I,X) to C;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until no new set of items are added to C on a round;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}</a:t>
            </a:r>
          </a:p>
        </p:txBody>
      </p:sp>
      <p:sp>
        <p:nvSpPr>
          <p:cNvPr id="13005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04F90-B9F6-4985-9C32-C3CD7C55E4B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31121" name="Date Placeholder 1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0597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D2B05-B975-4E0B-BC46-F0DEA4BF385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8" name="Rectangle 3"/>
          <p:cNvSpPr>
            <a:spLocks noChangeArrowheads="1"/>
          </p:cNvSpPr>
          <p:nvPr/>
        </p:nvSpPr>
        <p:spPr bwMode="auto">
          <a:xfrm>
            <a:off x="5334000" y="0"/>
            <a:ext cx="3810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E’-&gt;E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 -&gt; E + T |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 -&gt; T * F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 -&gt; (E) | </a:t>
            </a:r>
            <a:r>
              <a:rPr lang="en-US" altLang="en-US" sz="18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2860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I0=closure({[E’-&gt;.E]}</a:t>
            </a:r>
          </a:p>
          <a:p>
            <a:pPr eaLnBrk="1" hangingPunct="1">
              <a:defRPr/>
            </a:pPr>
            <a:r>
              <a:rPr lang="en-US" sz="1400" dirty="0"/>
              <a:t>E’-&gt;.E</a:t>
            </a:r>
          </a:p>
          <a:p>
            <a:pPr eaLnBrk="1" hangingPunct="1">
              <a:defRPr/>
            </a:pPr>
            <a:r>
              <a:rPr lang="en-US" sz="1400" dirty="0"/>
              <a:t>E-&gt;.E+T</a:t>
            </a:r>
          </a:p>
          <a:p>
            <a:pPr eaLnBrk="1" hangingPunct="1">
              <a:defRPr/>
            </a:pPr>
            <a:r>
              <a:rPr lang="en-US" sz="1400" dirty="0"/>
              <a:t>E-&gt;.T</a:t>
            </a:r>
          </a:p>
          <a:p>
            <a:pPr eaLnBrk="1" hangingPunct="1">
              <a:defRPr/>
            </a:pPr>
            <a:r>
              <a:rPr lang="en-US" sz="1400" dirty="0"/>
              <a:t>T-&gt;.T*F</a:t>
            </a:r>
          </a:p>
          <a:p>
            <a:pPr eaLnBrk="1" hangingPunct="1">
              <a:defRPr/>
            </a:pPr>
            <a:r>
              <a:rPr lang="en-US" sz="1400" dirty="0"/>
              <a:t>T-&gt;.F</a:t>
            </a:r>
          </a:p>
          <a:p>
            <a:pPr eaLnBrk="1" hangingPunct="1">
              <a:defRPr/>
            </a:pPr>
            <a:r>
              <a:rPr lang="en-US" sz="1400" dirty="0"/>
              <a:t>F-&gt;.(E)</a:t>
            </a:r>
          </a:p>
          <a:p>
            <a:pPr eaLnBrk="1" hangingPunct="1">
              <a:defRPr/>
            </a:pPr>
            <a:r>
              <a:rPr lang="en-US" sz="1400" dirty="0"/>
              <a:t>F-&gt;.id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19812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01" name="TextBox 6"/>
          <p:cNvSpPr txBox="1">
            <a:spLocks noChangeArrowheads="1"/>
          </p:cNvSpPr>
          <p:nvPr/>
        </p:nvSpPr>
        <p:spPr bwMode="auto">
          <a:xfrm>
            <a:off x="2971800" y="17526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3716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I1</a:t>
            </a:r>
          </a:p>
          <a:p>
            <a:pPr eaLnBrk="1" hangingPunct="1">
              <a:defRPr/>
            </a:pPr>
            <a:r>
              <a:rPr lang="en-US" sz="1800" dirty="0"/>
              <a:t>E’-&gt;E.</a:t>
            </a:r>
          </a:p>
          <a:p>
            <a:pPr eaLnBrk="1" hangingPunct="1">
              <a:defRPr/>
            </a:pPr>
            <a:r>
              <a:rPr lang="en-US" sz="1800" dirty="0"/>
              <a:t>E-&gt;E.+T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286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I2</a:t>
            </a:r>
          </a:p>
          <a:p>
            <a:pPr eaLnBrk="1" hangingPunct="1">
              <a:defRPr/>
            </a:pPr>
            <a:r>
              <a:rPr lang="en-US" sz="1800" dirty="0"/>
              <a:t>E’-&gt;T.</a:t>
            </a:r>
          </a:p>
          <a:p>
            <a:pPr eaLnBrk="1" hangingPunct="1">
              <a:defRPr/>
            </a:pPr>
            <a:r>
              <a:rPr lang="en-US" sz="1800" dirty="0"/>
              <a:t>T-&gt;T.*F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2133600" y="25908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05" name="TextBox 12"/>
          <p:cNvSpPr txBox="1">
            <a:spLocks noChangeArrowheads="1"/>
          </p:cNvSpPr>
          <p:nvPr/>
        </p:nvSpPr>
        <p:spPr bwMode="auto">
          <a:xfrm>
            <a:off x="2895600" y="22860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4038600"/>
            <a:ext cx="1143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I4</a:t>
            </a:r>
          </a:p>
          <a:p>
            <a:pPr eaLnBrk="1" hangingPunct="1">
              <a:defRPr/>
            </a:pPr>
            <a:r>
              <a:rPr lang="en-US" sz="1200" dirty="0"/>
              <a:t>F-&gt;(.E)</a:t>
            </a:r>
          </a:p>
          <a:p>
            <a:pPr eaLnBrk="1" hangingPunct="1">
              <a:defRPr/>
            </a:pPr>
            <a:r>
              <a:rPr lang="en-US" sz="1200" dirty="0"/>
              <a:t>E-&gt;.E+T</a:t>
            </a:r>
          </a:p>
          <a:p>
            <a:pPr eaLnBrk="1" hangingPunct="1">
              <a:defRPr/>
            </a:pPr>
            <a:r>
              <a:rPr lang="en-US" sz="1200" dirty="0"/>
              <a:t>E-&gt;.T</a:t>
            </a:r>
          </a:p>
          <a:p>
            <a:pPr eaLnBrk="1" hangingPunct="1">
              <a:defRPr/>
            </a:pPr>
            <a:r>
              <a:rPr lang="en-US" sz="1200" dirty="0"/>
              <a:t>T-&gt;.T*F</a:t>
            </a:r>
          </a:p>
          <a:p>
            <a:pPr eaLnBrk="1" hangingPunct="1">
              <a:defRPr/>
            </a:pPr>
            <a:r>
              <a:rPr lang="en-US" sz="1200" dirty="0"/>
              <a:t>T-&gt;.F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7338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08" name="TextBox 15"/>
          <p:cNvSpPr txBox="1">
            <a:spLocks noChangeArrowheads="1"/>
          </p:cNvSpPr>
          <p:nvPr/>
        </p:nvSpPr>
        <p:spPr bwMode="auto">
          <a:xfrm>
            <a:off x="2667000" y="35814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22488" y="3276600"/>
            <a:ext cx="13716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05200" y="3276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I5</a:t>
            </a:r>
          </a:p>
          <a:p>
            <a:pPr eaLnBrk="1" hangingPunct="1">
              <a:defRPr/>
            </a:pPr>
            <a:r>
              <a:rPr lang="en-US" sz="1800" dirty="0"/>
              <a:t>F-&gt;id.</a:t>
            </a:r>
          </a:p>
        </p:txBody>
      </p:sp>
      <p:sp>
        <p:nvSpPr>
          <p:cNvPr id="110611" name="TextBox 12"/>
          <p:cNvSpPr txBox="1">
            <a:spLocks noChangeArrowheads="1"/>
          </p:cNvSpPr>
          <p:nvPr/>
        </p:nvSpPr>
        <p:spPr bwMode="auto">
          <a:xfrm>
            <a:off x="2752725" y="29670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9000" y="5867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I3</a:t>
            </a:r>
          </a:p>
          <a:p>
            <a:pPr eaLnBrk="1" hangingPunct="1">
              <a:defRPr/>
            </a:pPr>
            <a:r>
              <a:rPr lang="en-US" sz="1800" dirty="0"/>
              <a:t>T&gt;F.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371600" y="3962400"/>
            <a:ext cx="2057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>
            <a:off x="4800600" y="1790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15" name="TextBox 31"/>
          <p:cNvSpPr txBox="1">
            <a:spLocks noChangeArrowheads="1"/>
          </p:cNvSpPr>
          <p:nvPr/>
        </p:nvSpPr>
        <p:spPr bwMode="auto">
          <a:xfrm>
            <a:off x="4953000" y="14478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62600" y="11430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I6</a:t>
            </a:r>
          </a:p>
          <a:p>
            <a:pPr eaLnBrk="1" hangingPunct="1">
              <a:defRPr/>
            </a:pPr>
            <a:r>
              <a:rPr lang="en-US" sz="1200" dirty="0"/>
              <a:t>E-&gt;E+.T</a:t>
            </a:r>
          </a:p>
          <a:p>
            <a:pPr eaLnBrk="1" hangingPunct="1">
              <a:defRPr/>
            </a:pPr>
            <a:r>
              <a:rPr lang="en-US" sz="1200" dirty="0"/>
              <a:t>T-&gt;.T*F</a:t>
            </a:r>
          </a:p>
          <a:p>
            <a:pPr eaLnBrk="1" hangingPunct="1">
              <a:defRPr/>
            </a:pPr>
            <a:r>
              <a:rPr lang="en-US" sz="1200" dirty="0"/>
              <a:t>T-&gt;.F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6800" y="27051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18" name="TextBox 34"/>
          <p:cNvSpPr txBox="1">
            <a:spLocks noChangeArrowheads="1"/>
          </p:cNvSpPr>
          <p:nvPr/>
        </p:nvSpPr>
        <p:spPr bwMode="auto">
          <a:xfrm>
            <a:off x="4800600" y="2438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38800" y="2362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I7</a:t>
            </a:r>
          </a:p>
          <a:p>
            <a:pPr eaLnBrk="1" hangingPunct="1">
              <a:defRPr/>
            </a:pPr>
            <a:r>
              <a:rPr lang="en-US" sz="1200" dirty="0"/>
              <a:t>T-&gt;T*.F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24400" y="4724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21" name="TextBox 39"/>
          <p:cNvSpPr txBox="1">
            <a:spLocks noChangeArrowheads="1"/>
          </p:cNvSpPr>
          <p:nvPr/>
        </p:nvSpPr>
        <p:spPr bwMode="auto">
          <a:xfrm>
            <a:off x="4953000" y="43386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62600" y="4267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I8</a:t>
            </a:r>
          </a:p>
          <a:p>
            <a:pPr eaLnBrk="1" hangingPunct="1">
              <a:defRPr/>
            </a:pPr>
            <a:r>
              <a:rPr lang="en-US" sz="1400" dirty="0"/>
              <a:t>E-&gt;E.+T</a:t>
            </a:r>
          </a:p>
          <a:p>
            <a:pPr eaLnBrk="1" hangingPunct="1">
              <a:defRPr/>
            </a:pPr>
            <a:r>
              <a:rPr lang="en-US" sz="1400" dirty="0"/>
              <a:t>F-&gt;(E.)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05600" y="4729163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24" name="TextBox 42"/>
          <p:cNvSpPr txBox="1">
            <a:spLocks noChangeArrowheads="1"/>
          </p:cNvSpPr>
          <p:nvPr/>
        </p:nvSpPr>
        <p:spPr bwMode="auto">
          <a:xfrm>
            <a:off x="6858000" y="43434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43434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I11</a:t>
            </a:r>
          </a:p>
          <a:p>
            <a:pPr algn="ctr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F-&gt;(E).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3800" y="1143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I9</a:t>
            </a:r>
          </a:p>
          <a:p>
            <a:pPr algn="ctr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E-&gt;E+T.</a:t>
            </a:r>
          </a:p>
          <a:p>
            <a:pPr eaLnBrk="1" hangingPunct="1">
              <a:defRPr/>
            </a:pPr>
            <a:r>
              <a:rPr lang="en-US" sz="1400" dirty="0"/>
              <a:t>T-&gt;T.*F</a:t>
            </a:r>
          </a:p>
        </p:txBody>
      </p:sp>
      <p:cxnSp>
        <p:nvCxnSpPr>
          <p:cNvPr id="46" name="Straight Arrow Connector 45"/>
          <p:cNvCxnSpPr>
            <a:stCxn id="33" idx="3"/>
          </p:cNvCxnSpPr>
          <p:nvPr/>
        </p:nvCxnSpPr>
        <p:spPr>
          <a:xfrm>
            <a:off x="6705600" y="1676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28" name="TextBox 46"/>
          <p:cNvSpPr txBox="1">
            <a:spLocks noChangeArrowheads="1"/>
          </p:cNvSpPr>
          <p:nvPr/>
        </p:nvSpPr>
        <p:spPr bwMode="auto">
          <a:xfrm>
            <a:off x="6858000" y="12954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0000" y="2286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I10</a:t>
            </a:r>
          </a:p>
          <a:p>
            <a:pPr algn="ctr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T-&gt;T*F.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781800" y="2738438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31" name="TextBox 51"/>
          <p:cNvSpPr txBox="1">
            <a:spLocks noChangeArrowheads="1"/>
          </p:cNvSpPr>
          <p:nvPr/>
        </p:nvSpPr>
        <p:spPr bwMode="auto">
          <a:xfrm>
            <a:off x="6781800" y="235743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4800600" y="3124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33" name="TextBox 12"/>
          <p:cNvSpPr txBox="1">
            <a:spLocks noChangeArrowheads="1"/>
          </p:cNvSpPr>
          <p:nvPr/>
        </p:nvSpPr>
        <p:spPr bwMode="auto">
          <a:xfrm>
            <a:off x="5029200" y="28194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>
            <a:off x="4686300" y="24003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6438900" y="3543300"/>
            <a:ext cx="7620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6400801" y="2743200"/>
            <a:ext cx="152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67056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38" name="TextBox 67"/>
          <p:cNvSpPr txBox="1">
            <a:spLocks noChangeArrowheads="1"/>
          </p:cNvSpPr>
          <p:nvPr/>
        </p:nvSpPr>
        <p:spPr bwMode="auto">
          <a:xfrm>
            <a:off x="7086600" y="3505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3200400" y="990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40" name="TextBox 70"/>
          <p:cNvSpPr txBox="1">
            <a:spLocks noChangeArrowheads="1"/>
          </p:cNvSpPr>
          <p:nvPr/>
        </p:nvSpPr>
        <p:spPr bwMode="auto">
          <a:xfrm>
            <a:off x="3733800" y="914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10641" name="TextBox 71"/>
          <p:cNvSpPr txBox="1">
            <a:spLocks noChangeArrowheads="1"/>
          </p:cNvSpPr>
          <p:nvPr/>
        </p:nvSpPr>
        <p:spPr bwMode="auto">
          <a:xfrm>
            <a:off x="2971800" y="609600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of LR(0) automaton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id*id</a:t>
            </a:r>
          </a:p>
        </p:txBody>
      </p:sp>
      <p:sp>
        <p:nvSpPr>
          <p:cNvPr id="13217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162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5C83A0-B35A-4748-AF53-918EC4DB96B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14600"/>
          <a:ext cx="6781800" cy="3714750"/>
        </p:xfrm>
        <a:graphic>
          <a:graphicData uri="http://schemas.openxmlformats.org/drawingml/2006/table">
            <a:tbl>
              <a:tblPr/>
              <a:tblGrid>
                <a:gridCol w="685800"/>
                <a:gridCol w="1143000"/>
                <a:gridCol w="1295400"/>
                <a:gridCol w="1066800"/>
                <a:gridCol w="25908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$T*id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E-&gt;T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LR-Parsing model</a:t>
            </a:r>
          </a:p>
        </p:txBody>
      </p:sp>
      <p:sp>
        <p:nvSpPr>
          <p:cNvPr id="133169" name="Date Placeholder 1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2645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2FEDF-BC7C-4A3D-A58B-5FB1419C149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2286000"/>
          <a:ext cx="4495800" cy="371475"/>
        </p:xfrm>
        <a:graphic>
          <a:graphicData uri="http://schemas.openxmlformats.org/drawingml/2006/table">
            <a:tbl>
              <a:tblPr/>
              <a:tblGrid>
                <a:gridCol w="749300"/>
                <a:gridCol w="749300"/>
                <a:gridCol w="749300"/>
                <a:gridCol w="749300"/>
                <a:gridCol w="749300"/>
                <a:gridCol w="7493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662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109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352800"/>
            <a:ext cx="2590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LR Parsing Program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438400" y="4038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3886200"/>
          <a:ext cx="838200" cy="1463676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Sm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Sm-1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57600" y="53340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GOTO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6096000" y="3962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rot="16200000" flipV="1">
            <a:off x="4267200" y="28194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7" name="TextBox 15"/>
          <p:cNvSpPr txBox="1">
            <a:spLocks noChangeArrowheads="1"/>
          </p:cNvSpPr>
          <p:nvPr/>
        </p:nvSpPr>
        <p:spPr bwMode="auto">
          <a:xfrm>
            <a:off x="7620000" y="3733800"/>
            <a:ext cx="103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000500" y="4838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953000" y="480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 parsing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 a be the first symbol of w$;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while(1) { /*repeat forever */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let s be the state on top of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if (ACTION[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= shift t)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push t onto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let a be the next input symbol;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 else if (ACTION[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= reduce 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pop |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symbols of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let state t now be on top of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push GOTO[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onto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output the production 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 else if (ACTION[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]=accept) break; /* parsing is done */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else call error-recovery routine;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3415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36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B1BDCA-62E3-4187-9C5B-F822EF4E839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 Recursion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grammar is  </a:t>
            </a:r>
            <a:r>
              <a:rPr lang="en-US" b="1" i="1" smtClean="0"/>
              <a:t>left recursive</a:t>
            </a:r>
            <a:r>
              <a:rPr lang="en-US" smtClean="0"/>
              <a:t>  if it has a non-terminal A such that there is  a derivation.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000" smtClean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	 A </a:t>
            </a:r>
            <a:r>
              <a:rPr lang="en-US" smtClean="0">
                <a:sym typeface="Symbol" pitchFamily="18" charset="2"/>
              </a:rPr>
              <a:t> A	for some string 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Top-down parsing techniques </a:t>
            </a:r>
            <a:r>
              <a:rPr lang="en-US" b="1" smtClean="0">
                <a:sym typeface="Symbol" pitchFamily="18" charset="2"/>
              </a:rPr>
              <a:t>cannot</a:t>
            </a:r>
            <a:r>
              <a:rPr lang="en-US" smtClean="0">
                <a:sym typeface="Symbol" pitchFamily="18" charset="2"/>
              </a:rPr>
              <a:t> handle left-recursive grammars.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So, we have to convert our left-recursive grammar into an equivalent grammar which is not left-recursive.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The left-recursion may appear in a single step of the derivation (</a:t>
            </a:r>
            <a:r>
              <a:rPr lang="en-US" i="1" smtClean="0">
                <a:sym typeface="Symbol" pitchFamily="18" charset="2"/>
              </a:rPr>
              <a:t>immediate left-recursion</a:t>
            </a:r>
            <a:r>
              <a:rPr lang="en-US" smtClean="0">
                <a:sym typeface="Symbol" pitchFamily="18" charset="2"/>
              </a:rPr>
              <a:t>), or may appear in more than one step of     the derivation.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217A0-9CB7-414F-B25C-CD14918FD9B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055688" y="2209800"/>
            <a:ext cx="261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35433" name="Date Placeholder 8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469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BC7162-70F2-40DD-8855-C4A7B6913D8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4" name="Rectangle 3"/>
          <p:cNvSpPr>
            <a:spLocks noChangeArrowheads="1"/>
          </p:cNvSpPr>
          <p:nvPr/>
        </p:nvSpPr>
        <p:spPr bwMode="auto">
          <a:xfrm>
            <a:off x="4648200" y="152400"/>
            <a:ext cx="26670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(0) E’-&gt;E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(1) E -&gt; E +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(2) E-&gt;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(3) T -&gt; T *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(4) T-&gt;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(5) F -&gt; (E)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(6) F</a:t>
            </a:r>
            <a:r>
              <a:rPr lang="en-US" altLang="en-US" sz="1800" b="1">
                <a:latin typeface="Times New Roman" panose="02020603050405020304" pitchFamily="18" charset="0"/>
              </a:rPr>
              <a:t>-&gt;id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838200"/>
          <a:ext cx="4343400" cy="4838701"/>
        </p:xfrm>
        <a:graphic>
          <a:graphicData uri="http://schemas.openxmlformats.org/drawingml/2006/table">
            <a:tbl>
              <a:tblPr/>
              <a:tblGrid>
                <a:gridCol w="712788"/>
                <a:gridCol w="427037"/>
                <a:gridCol w="355600"/>
                <a:gridCol w="355600"/>
                <a:gridCol w="427038"/>
                <a:gridCol w="427037"/>
                <a:gridCol w="428625"/>
                <a:gridCol w="355600"/>
                <a:gridCol w="427038"/>
                <a:gridCol w="427037"/>
              </a:tblGrid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ACTON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GOTO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S11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114855" name="TextBox 5"/>
          <p:cNvSpPr txBox="1">
            <a:spLocks noChangeArrowheads="1"/>
          </p:cNvSpPr>
          <p:nvPr/>
        </p:nvSpPr>
        <p:spPr bwMode="auto">
          <a:xfrm>
            <a:off x="7010400" y="1366838"/>
            <a:ext cx="138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id*id+id$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2057400"/>
          <a:ext cx="4038600" cy="4664070"/>
        </p:xfrm>
        <a:graphic>
          <a:graphicData uri="http://schemas.openxmlformats.org/drawingml/2006/table">
            <a:tbl>
              <a:tblPr/>
              <a:tblGrid>
                <a:gridCol w="533400"/>
                <a:gridCol w="555625"/>
                <a:gridCol w="771525"/>
                <a:gridCol w="882650"/>
                <a:gridCol w="1295400"/>
              </a:tblGrid>
              <a:tr h="457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Line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Symbols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T*id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57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T*F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T-&gt;T*F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(8)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E-&gt;T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(10)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(12)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57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(13)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E+T`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E-&gt;E+T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(14)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accept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SLR parsing table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Construct C={I0,I1, … , In}, the collection of LR(0) items for G’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State i is constructed from state Ii: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.a</a:t>
            </a:r>
            <a:r>
              <a:rPr lang="el-GR" smtClean="0"/>
              <a:t>β</a:t>
            </a:r>
            <a:r>
              <a:rPr lang="en-US" smtClean="0"/>
              <a:t>] is in Ii and Goto(Ii,a)=Ij, then set ACTION[i,a] to “shift j”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.] is in Ii, then set ACTION[i,a] to “reduce A-&gt;</a:t>
            </a:r>
            <a:r>
              <a:rPr lang="el-GR" smtClean="0"/>
              <a:t>α</a:t>
            </a:r>
            <a:r>
              <a:rPr lang="en-US" smtClean="0"/>
              <a:t>” for all a in follow(A)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{S’-&gt;.S] is in Ii, then set ACTION[I,$] to “Accept”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any conflicts appears then we say that the grammar is not SLR(1).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GOTO(Ii,A) = Ij then GOTO[i,A]=j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All entries not defined by above rules are made “error”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The initial state of the parser is the one constructed from the set of items containing [S’-&gt;.S]</a:t>
            </a:r>
          </a:p>
        </p:txBody>
      </p:sp>
      <p:sp>
        <p:nvSpPr>
          <p:cNvPr id="136198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57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ADA18-F296-4ED1-849A-07322229266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grammar which is not SLR(1)</a:t>
            </a:r>
          </a:p>
        </p:txBody>
      </p:sp>
      <p:sp>
        <p:nvSpPr>
          <p:cNvPr id="137239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67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992B6-57E5-4EAA-981D-E9228F9DA45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2" name="TextBox 3"/>
          <p:cNvSpPr txBox="1">
            <a:spLocks noChangeArrowheads="1"/>
          </p:cNvSpPr>
          <p:nvPr/>
        </p:nvSpPr>
        <p:spPr bwMode="auto">
          <a:xfrm>
            <a:off x="3429000" y="1295400"/>
            <a:ext cx="1771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 -&gt; L=R |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 -&gt; *R | 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 -&gt; L</a:t>
            </a:r>
          </a:p>
        </p:txBody>
      </p:sp>
      <p:sp>
        <p:nvSpPr>
          <p:cNvPr id="116743" name="TextBox 4"/>
          <p:cNvSpPr txBox="1">
            <a:spLocks noChangeArrowheads="1"/>
          </p:cNvSpPr>
          <p:nvPr/>
        </p:nvSpPr>
        <p:spPr bwMode="auto">
          <a:xfrm>
            <a:off x="381000" y="2554288"/>
            <a:ext cx="12858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S’-&gt;.S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.L=R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S-&gt;.R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 -&gt; .*R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 -&gt;. L</a:t>
            </a:r>
          </a:p>
        </p:txBody>
      </p:sp>
      <p:sp>
        <p:nvSpPr>
          <p:cNvPr id="116744" name="TextBox 5"/>
          <p:cNvSpPr txBox="1">
            <a:spLocks noChangeArrowheads="1"/>
          </p:cNvSpPr>
          <p:nvPr/>
        </p:nvSpPr>
        <p:spPr bwMode="auto">
          <a:xfrm>
            <a:off x="2066925" y="2554288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S’-&gt;S.</a:t>
            </a:r>
          </a:p>
        </p:txBody>
      </p:sp>
      <p:sp>
        <p:nvSpPr>
          <p:cNvPr id="116745" name="TextBox 6"/>
          <p:cNvSpPr txBox="1">
            <a:spLocks noChangeArrowheads="1"/>
          </p:cNvSpPr>
          <p:nvPr/>
        </p:nvSpPr>
        <p:spPr bwMode="auto">
          <a:xfrm>
            <a:off x="1901825" y="3479800"/>
            <a:ext cx="122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-&gt;L.=R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 -&gt;L.</a:t>
            </a:r>
          </a:p>
        </p:txBody>
      </p:sp>
      <p:sp>
        <p:nvSpPr>
          <p:cNvPr id="116746" name="TextBox 7"/>
          <p:cNvSpPr txBox="1">
            <a:spLocks noChangeArrowheads="1"/>
          </p:cNvSpPr>
          <p:nvPr/>
        </p:nvSpPr>
        <p:spPr bwMode="auto">
          <a:xfrm>
            <a:off x="3335338" y="2568575"/>
            <a:ext cx="855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-&gt;R.</a:t>
            </a:r>
          </a:p>
        </p:txBody>
      </p:sp>
      <p:sp>
        <p:nvSpPr>
          <p:cNvPr id="116747" name="TextBox 8"/>
          <p:cNvSpPr txBox="1">
            <a:spLocks noChangeArrowheads="1"/>
          </p:cNvSpPr>
          <p:nvPr/>
        </p:nvSpPr>
        <p:spPr bwMode="auto">
          <a:xfrm>
            <a:off x="3352800" y="3429000"/>
            <a:ext cx="9350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L-&gt;*.R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R-&gt;.L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L-&gt;.*R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L-&gt;.id</a:t>
            </a:r>
          </a:p>
        </p:txBody>
      </p:sp>
      <p:sp>
        <p:nvSpPr>
          <p:cNvPr id="116748" name="TextBox 9"/>
          <p:cNvSpPr txBox="1">
            <a:spLocks noChangeArrowheads="1"/>
          </p:cNvSpPr>
          <p:nvPr/>
        </p:nvSpPr>
        <p:spPr bwMode="auto">
          <a:xfrm>
            <a:off x="4935538" y="2568575"/>
            <a:ext cx="95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 -&gt; id.</a:t>
            </a:r>
          </a:p>
        </p:txBody>
      </p:sp>
      <p:sp>
        <p:nvSpPr>
          <p:cNvPr id="116749" name="TextBox 10"/>
          <p:cNvSpPr txBox="1">
            <a:spLocks noChangeArrowheads="1"/>
          </p:cNvSpPr>
          <p:nvPr/>
        </p:nvSpPr>
        <p:spPr bwMode="auto">
          <a:xfrm>
            <a:off x="4932363" y="3429000"/>
            <a:ext cx="1093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S-&gt;L=.R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R-&gt;.L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L-&gt;.*R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L-&gt;.id</a:t>
            </a:r>
          </a:p>
        </p:txBody>
      </p:sp>
      <p:sp>
        <p:nvSpPr>
          <p:cNvPr id="116750" name="TextBox 11"/>
          <p:cNvSpPr txBox="1">
            <a:spLocks noChangeArrowheads="1"/>
          </p:cNvSpPr>
          <p:nvPr/>
        </p:nvSpPr>
        <p:spPr bwMode="auto">
          <a:xfrm>
            <a:off x="6477000" y="2568575"/>
            <a:ext cx="105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 -&gt; *R.</a:t>
            </a:r>
          </a:p>
        </p:txBody>
      </p:sp>
      <p:sp>
        <p:nvSpPr>
          <p:cNvPr id="116751" name="TextBox 12"/>
          <p:cNvSpPr txBox="1">
            <a:spLocks noChangeArrowheads="1"/>
          </p:cNvSpPr>
          <p:nvPr/>
        </p:nvSpPr>
        <p:spPr bwMode="auto">
          <a:xfrm>
            <a:off x="6532563" y="3559175"/>
            <a:ext cx="935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 -&gt; L.</a:t>
            </a:r>
          </a:p>
        </p:txBody>
      </p:sp>
      <p:sp>
        <p:nvSpPr>
          <p:cNvPr id="116752" name="TextBox 13"/>
          <p:cNvSpPr txBox="1">
            <a:spLocks noChangeArrowheads="1"/>
          </p:cNvSpPr>
          <p:nvPr/>
        </p:nvSpPr>
        <p:spPr bwMode="auto">
          <a:xfrm>
            <a:off x="6553200" y="4397375"/>
            <a:ext cx="1222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L=R.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28800" y="3352800"/>
            <a:ext cx="12954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438400" y="58674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48000" y="5257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28988" y="5543550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676400" y="61531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048000" y="6019800"/>
            <a:ext cx="143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Shift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Reduce R-&gt;L</a:t>
            </a:r>
          </a:p>
        </p:txBody>
      </p:sp>
      <p:cxnSp>
        <p:nvCxnSpPr>
          <p:cNvPr id="28" name="Straight Arrow Connector 27"/>
          <p:cNvCxnSpPr>
            <a:stCxn id="15" idx="2"/>
          </p:cNvCxnSpPr>
          <p:nvPr/>
        </p:nvCxnSpPr>
        <p:spPr>
          <a:xfrm rot="16200000" flipH="1">
            <a:off x="2419350" y="47053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2" grpId="0"/>
      <p:bldP spid="23" grpId="0"/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LR(0) grammars and deterministic PDAs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52278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parsing procedure can be implemented by a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deterministic</a:t>
            </a:r>
            <a:r>
              <a:rPr lang="en-US" dirty="0" smtClean="0"/>
              <a:t> pushdown automaton</a:t>
            </a:r>
            <a:br>
              <a:rPr lang="en-US" dirty="0" smtClean="0"/>
            </a:b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PDA is </a:t>
            </a:r>
            <a:r>
              <a:rPr lang="en-US" dirty="0" smtClean="0">
                <a:solidFill>
                  <a:schemeClr val="accent2"/>
                </a:solidFill>
              </a:rPr>
              <a:t>deterministic</a:t>
            </a:r>
            <a:r>
              <a:rPr lang="en-US" dirty="0" smtClean="0"/>
              <a:t> if in every state there is </a:t>
            </a:r>
            <a:r>
              <a:rPr lang="en-US" dirty="0" smtClean="0">
                <a:solidFill>
                  <a:srgbClr val="6699FF"/>
                </a:solidFill>
              </a:rPr>
              <a:t>at</a:t>
            </a:r>
            <a:br>
              <a:rPr lang="en-US" dirty="0" smtClean="0">
                <a:solidFill>
                  <a:srgbClr val="6699FF"/>
                </a:solidFill>
              </a:rPr>
            </a:br>
            <a:r>
              <a:rPr lang="en-US" dirty="0" smtClean="0">
                <a:solidFill>
                  <a:srgbClr val="6699FF"/>
                </a:solidFill>
              </a:rPr>
              <a:t>most one </a:t>
            </a:r>
            <a:r>
              <a:rPr lang="en-US" dirty="0" smtClean="0"/>
              <a:t>possible transition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rgbClr val="6699FF"/>
                </a:solidFill>
              </a:rPr>
              <a:t>every</a:t>
            </a:r>
            <a:r>
              <a:rPr lang="en-US" dirty="0" smtClean="0"/>
              <a:t> input symbol and pop symbol, including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6699FF"/>
                </a:solidFill>
              </a:rPr>
              <a:t>Example: </a:t>
            </a:r>
            <a:r>
              <a:rPr lang="en-US" dirty="0" smtClean="0"/>
              <a:t>PDA for </a:t>
            </a:r>
            <a:r>
              <a:rPr lang="en-US" i="1" dirty="0" err="1" smtClean="0">
                <a:latin typeface="Garamond" pitchFamily="18" charset="0"/>
              </a:rPr>
              <a:t>w</a:t>
            </a:r>
            <a:r>
              <a:rPr lang="en-US" dirty="0" err="1" smtClean="0">
                <a:latin typeface="Garamond" pitchFamily="18" charset="0"/>
              </a:rPr>
              <a:t>#</a:t>
            </a:r>
            <a:r>
              <a:rPr lang="en-US" i="1" dirty="0" err="1" smtClean="0">
                <a:latin typeface="Garamond" pitchFamily="18" charset="0"/>
              </a:rPr>
              <a:t>w</a:t>
            </a:r>
            <a:r>
              <a:rPr lang="en-US" i="1" baseline="30000" dirty="0" err="1" smtClean="0">
                <a:latin typeface="Garamond" pitchFamily="18" charset="0"/>
              </a:rPr>
              <a:t>R</a:t>
            </a:r>
            <a:r>
              <a:rPr lang="en-US" dirty="0" smtClean="0"/>
              <a:t> is deterministic, but PDA for</a:t>
            </a:r>
            <a:br>
              <a:rPr lang="en-US" dirty="0" smtClean="0"/>
            </a:br>
            <a:r>
              <a:rPr lang="en-US" i="1" dirty="0" err="1" smtClean="0">
                <a:latin typeface="Garamond" pitchFamily="18" charset="0"/>
              </a:rPr>
              <a:t>ww</a:t>
            </a:r>
            <a:r>
              <a:rPr lang="en-US" i="1" baseline="30000" dirty="0" err="1" smtClean="0">
                <a:latin typeface="Garamond" pitchFamily="18" charset="0"/>
              </a:rPr>
              <a:t>R</a:t>
            </a:r>
            <a:r>
              <a:rPr lang="en-US" dirty="0" smtClean="0"/>
              <a:t> is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177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996BF-E4A4-4C84-A862-85C4EC6172E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LR(0) grammars and deterministic PDAs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every PDA can be made deterministic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Since PDAs are equivalent to CFGs, LR(0) parsing algorithm must </a:t>
            </a:r>
            <a:r>
              <a:rPr lang="en-US" altLang="en-US" smtClean="0">
                <a:solidFill>
                  <a:srgbClr val="6699FF"/>
                </a:solidFill>
              </a:rPr>
              <a:t>fail</a:t>
            </a:r>
            <a:r>
              <a:rPr lang="en-US" altLang="en-US" smtClean="0"/>
              <a:t> for some CFG, e.g.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does LR(0) parsing algorithm fail?</a:t>
            </a:r>
          </a:p>
        </p:txBody>
      </p:sp>
      <p:sp>
        <p:nvSpPr>
          <p:cNvPr id="119812" name="TextBox 3"/>
          <p:cNvSpPr txBox="1">
            <a:spLocks noChangeArrowheads="1"/>
          </p:cNvSpPr>
          <p:nvPr/>
        </p:nvSpPr>
        <p:spPr bwMode="auto">
          <a:xfrm>
            <a:off x="2438400" y="3581400"/>
            <a:ext cx="370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Garamond" panose="02020404030301010803" pitchFamily="18" charset="0"/>
              </a:rPr>
              <a:t>L</a:t>
            </a:r>
            <a:r>
              <a:rPr lang="en-US" altLang="en-US" sz="2800">
                <a:latin typeface="Garamond" panose="02020404030301010803" pitchFamily="18" charset="0"/>
              </a:rPr>
              <a:t> = {</a:t>
            </a:r>
            <a:r>
              <a:rPr lang="en-US" altLang="en-US" sz="2800" i="1">
                <a:latin typeface="Garamond" panose="02020404030301010803" pitchFamily="18" charset="0"/>
              </a:rPr>
              <a:t>ww</a:t>
            </a:r>
            <a:r>
              <a:rPr lang="en-US" altLang="en-US" sz="2800" i="1" baseline="30000">
                <a:latin typeface="Garamond" panose="02020404030301010803" pitchFamily="18" charset="0"/>
              </a:rPr>
              <a:t>R</a:t>
            </a:r>
            <a:r>
              <a:rPr lang="en-US" altLang="en-US" sz="2800">
                <a:latin typeface="Garamond" panose="02020404030301010803" pitchFamily="18" charset="0"/>
              </a:rPr>
              <a:t> : </a:t>
            </a:r>
            <a:r>
              <a:rPr lang="en-US" altLang="en-US" sz="2800" i="1">
                <a:latin typeface="Garamond" panose="02020404030301010803" pitchFamily="18" charset="0"/>
              </a:rPr>
              <a:t>w</a:t>
            </a:r>
            <a:r>
              <a:rPr lang="en-US" altLang="en-US" sz="2800">
                <a:latin typeface="Garamond" panose="02020404030301010803" pitchFamily="18" charset="0"/>
              </a:rPr>
              <a:t> ∈ {a, b}*}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264F7-4102-4EDC-9E9C-7FA77E81584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powerful LR parsers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Canonical-LR or just LR method</a:t>
            </a:r>
          </a:p>
          <a:p>
            <a:pPr lvl="1" eaLnBrk="1" hangingPunct="1"/>
            <a:r>
              <a:rPr lang="en-US" altLang="en-US" smtClean="0"/>
              <a:t>Use lookahead symbols for items: LR(1) items</a:t>
            </a:r>
          </a:p>
          <a:p>
            <a:pPr lvl="1" eaLnBrk="1" hangingPunct="1"/>
            <a:r>
              <a:rPr lang="en-US" altLang="en-US" smtClean="0"/>
              <a:t>Results in a large collection of items</a:t>
            </a:r>
          </a:p>
          <a:p>
            <a:pPr eaLnBrk="1" hangingPunct="1"/>
            <a:r>
              <a:rPr lang="en-US" altLang="en-US" smtClean="0"/>
              <a:t>LALR: lookaheads are introduced in LR(0) items</a:t>
            </a:r>
          </a:p>
        </p:txBody>
      </p:sp>
      <p:sp>
        <p:nvSpPr>
          <p:cNvPr id="138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CE6FDA-2CAF-4CCA-B05D-0CE21998CD6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 LR(1) items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 LR(1) items each item is in the form: [A-&gt;</a:t>
            </a:r>
            <a:r>
              <a:rPr lang="el-GR" altLang="en-US" smtClean="0"/>
              <a:t>α</a:t>
            </a:r>
            <a:r>
              <a:rPr lang="en-US" altLang="en-US" smtClean="0"/>
              <a:t>.</a:t>
            </a:r>
            <a:r>
              <a:rPr lang="el-GR" altLang="en-US" smtClean="0"/>
              <a:t>β</a:t>
            </a:r>
            <a:r>
              <a:rPr lang="en-US" altLang="en-US" smtClean="0"/>
              <a:t>,a]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An LR(1) item [A-&gt;</a:t>
            </a:r>
            <a:r>
              <a:rPr lang="el-GR" altLang="en-US" smtClean="0"/>
              <a:t>α</a:t>
            </a:r>
            <a:r>
              <a:rPr lang="en-US" altLang="en-US" smtClean="0"/>
              <a:t>.</a:t>
            </a:r>
            <a:r>
              <a:rPr lang="el-GR" altLang="en-US" smtClean="0"/>
              <a:t>β</a:t>
            </a:r>
            <a:r>
              <a:rPr lang="en-US" altLang="en-US" smtClean="0"/>
              <a:t>,a] is valid for a viable prefix </a:t>
            </a:r>
            <a:r>
              <a:rPr lang="el-GR" altLang="en-US" smtClean="0"/>
              <a:t>γ</a:t>
            </a:r>
            <a:r>
              <a:rPr lang="en-US" altLang="en-US" smtClean="0"/>
              <a:t> if there is a derivation S=&gt;</a:t>
            </a:r>
            <a:r>
              <a:rPr lang="el-GR" altLang="en-US" smtClean="0"/>
              <a:t>δ</a:t>
            </a:r>
            <a:r>
              <a:rPr lang="en-US" altLang="en-US" smtClean="0"/>
              <a:t>Aw=&gt;</a:t>
            </a:r>
            <a:r>
              <a:rPr lang="el-GR" altLang="en-US" smtClean="0"/>
              <a:t>δ</a:t>
            </a:r>
            <a:r>
              <a:rPr lang="en-US" altLang="en-US" smtClean="0"/>
              <a:t>α</a:t>
            </a:r>
            <a:r>
              <a:rPr lang="el-GR" altLang="en-US" smtClean="0"/>
              <a:t>β</a:t>
            </a:r>
            <a:r>
              <a:rPr lang="en-US" altLang="en-US" smtClean="0"/>
              <a:t>w, where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l-GR" altLang="en-US" smtClean="0"/>
              <a:t>Γ</a:t>
            </a:r>
            <a:r>
              <a:rPr lang="en-US" altLang="en-US" smtClean="0"/>
              <a:t>=</a:t>
            </a:r>
            <a:r>
              <a:rPr lang="el-GR" altLang="en-US" smtClean="0"/>
              <a:t> δ</a:t>
            </a:r>
            <a:r>
              <a:rPr lang="en-US" altLang="en-US" smtClean="0"/>
              <a:t>α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Either a is the first symbol of w, or w is </a:t>
            </a:r>
            <a:r>
              <a:rPr lang="el-GR" altLang="en-US" smtClean="0"/>
              <a:t>ε</a:t>
            </a:r>
            <a:r>
              <a:rPr lang="en-US" altLang="en-US" smtClean="0"/>
              <a:t> and a is $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S-&gt;BB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B-&gt;aB|b</a:t>
            </a:r>
          </a:p>
        </p:txBody>
      </p:sp>
      <p:sp>
        <p:nvSpPr>
          <p:cNvPr id="13927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28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F912-EE7F-4401-867C-2ECA7E056D8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7" name="TextBox 3"/>
          <p:cNvSpPr txBox="1">
            <a:spLocks noChangeArrowheads="1"/>
          </p:cNvSpPr>
          <p:nvPr/>
        </p:nvSpPr>
        <p:spPr bwMode="auto">
          <a:xfrm>
            <a:off x="3810000" y="2743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2888" name="TextBox 4"/>
          <p:cNvSpPr txBox="1">
            <a:spLocks noChangeArrowheads="1"/>
          </p:cNvSpPr>
          <p:nvPr/>
        </p:nvSpPr>
        <p:spPr bwMode="auto">
          <a:xfrm>
            <a:off x="4800600" y="3048000"/>
            <a:ext cx="414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122889" name="Rectangle 6"/>
          <p:cNvSpPr>
            <a:spLocks noChangeArrowheads="1"/>
          </p:cNvSpPr>
          <p:nvPr/>
        </p:nvSpPr>
        <p:spPr bwMode="auto">
          <a:xfrm>
            <a:off x="3886200" y="4495800"/>
            <a:ext cx="272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S=&gt;aaBab=&gt;aaaBab</a:t>
            </a:r>
          </a:p>
        </p:txBody>
      </p:sp>
      <p:sp>
        <p:nvSpPr>
          <p:cNvPr id="122890" name="TextBox 7"/>
          <p:cNvSpPr txBox="1">
            <a:spLocks noChangeArrowheads="1"/>
          </p:cNvSpPr>
          <p:nvPr/>
        </p:nvSpPr>
        <p:spPr bwMode="auto">
          <a:xfrm>
            <a:off x="4081463" y="44148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2891" name="TextBox 8"/>
          <p:cNvSpPr txBox="1">
            <a:spLocks noChangeArrowheads="1"/>
          </p:cNvSpPr>
          <p:nvPr/>
        </p:nvSpPr>
        <p:spPr bwMode="auto">
          <a:xfrm>
            <a:off x="5181600" y="4724400"/>
            <a:ext cx="414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122892" name="TextBox 9"/>
          <p:cNvSpPr txBox="1">
            <a:spLocks noChangeArrowheads="1"/>
          </p:cNvSpPr>
          <p:nvPr/>
        </p:nvSpPr>
        <p:spPr bwMode="auto">
          <a:xfrm>
            <a:off x="3962400" y="5029200"/>
            <a:ext cx="4346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Item [B-&gt;a.B,a] is valid for </a:t>
            </a:r>
            <a:r>
              <a:rPr lang="el-GR" altLang="en-US" sz="2400">
                <a:latin typeface="Times New Roman" panose="02020603050405020304" pitchFamily="18" charset="0"/>
              </a:rPr>
              <a:t>γ</a:t>
            </a:r>
            <a:r>
              <a:rPr lang="en-US" altLang="en-US" sz="2400">
                <a:latin typeface="Times New Roman" panose="02020603050405020304" pitchFamily="18" charset="0"/>
              </a:rPr>
              <a:t>=aaa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and w=ab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LR(1) sets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 rtlCol="0">
            <a:normAutofit fontScale="40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SetOfItems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Closure(I)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repeat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for (each item [A-&gt;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.B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,a] in I)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for (each production B-&gt;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G’)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for (each terminal b in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a))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add [B-&gt;.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b] to set 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until no more items are added to 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SetOfItems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(I,X)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initialize J to be the empty set;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for (each item [A-&gt;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.X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,a] in I)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add item [A-&gt;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,a] to set J;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closure(J);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void items(G’){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initialize C to Closure({[S’-&gt;.S,$]});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repeat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for (each set of items I in C)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for (each grammar symbol X)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if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(I,X) is not empty and not in C)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add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(I,X) to C;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until no new sets of items are added to C;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294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39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EFFE55-910D-464F-B914-C291919AC36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S’-&gt;S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C-&gt;d</a:t>
            </a:r>
          </a:p>
        </p:txBody>
      </p:sp>
      <p:sp>
        <p:nvSpPr>
          <p:cNvPr id="14131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49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83694E-F71A-4F42-8333-67AEAC6E1A8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 LR(1) parsing table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Construct C={I0,I1, … , In}, the collection of LR(1) items for G’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State i is constructed from state Ii: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.a</a:t>
            </a:r>
            <a:r>
              <a:rPr lang="el-GR" smtClean="0"/>
              <a:t>β</a:t>
            </a:r>
            <a:r>
              <a:rPr lang="en-US" smtClean="0"/>
              <a:t>, b] is in Ii and Goto(Ii,a)=Ij, then set ACTION[i,a] to “shift j”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., a] is in Ii, then set ACTION[i,a] to “reduce A-&gt;</a:t>
            </a:r>
            <a:r>
              <a:rPr lang="el-GR" smtClean="0"/>
              <a:t>α</a:t>
            </a:r>
            <a:r>
              <a:rPr lang="en-US" smtClean="0"/>
              <a:t>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{S’-&gt;.S,$] is in Ii, then set ACTION[I,$] to “Accept”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any conflicts appears then we say that the grammar is not LR(1).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GOTO(Ii,A) = Ij then GOTO[i,A]=j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All entries not defined by above rules are made “error”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The initial state of the parser is the one constructed from the set of items containing [S’-&gt;.S,$]</a:t>
            </a:r>
          </a:p>
        </p:txBody>
      </p:sp>
      <p:sp>
        <p:nvSpPr>
          <p:cNvPr id="142342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595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8C6A1-1B05-4662-8E17-BB86D1E1E39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7650"/>
            <a:ext cx="8893175" cy="78105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Transition Diagrams for Predictive Parsers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To construct the transition diagram for a predictive parser: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 smtClean="0"/>
              <a:t>Eliminate left recursion from the grammar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 smtClean="0"/>
              <a:t>Left factor the grammar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dirty="0" smtClean="0"/>
              <a:t>For each nonterminal A do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		Create an initial state and final state.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		For each production A </a:t>
            </a:r>
            <a:r>
              <a:rPr lang="en-US" altLang="en-US" dirty="0" smtClean="0">
                <a:sym typeface="Wingdings" panose="05000000000000000000" pitchFamily="2" charset="2"/>
              </a:rPr>
              <a:t> X</a:t>
            </a:r>
            <a:r>
              <a:rPr lang="en-US" alt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altLang="en-US" dirty="0" smtClean="0">
                <a:sym typeface="Wingdings" panose="05000000000000000000" pitchFamily="2" charset="2"/>
              </a:rPr>
              <a:t>X</a:t>
            </a:r>
            <a:r>
              <a:rPr lang="en-US" alt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ym typeface="Wingdings" panose="05000000000000000000" pitchFamily="2" charset="2"/>
              </a:rPr>
              <a:t> … </a:t>
            </a:r>
            <a:r>
              <a:rPr lang="en-US" altLang="en-US" dirty="0" err="1" smtClean="0">
                <a:sym typeface="Wingdings" panose="05000000000000000000" pitchFamily="2" charset="2"/>
              </a:rPr>
              <a:t>X</a:t>
            </a:r>
            <a:r>
              <a:rPr lang="en-US" altLang="en-US" baseline="-25000" dirty="0" err="1" smtClean="0">
                <a:sym typeface="Wingdings" panose="05000000000000000000" pitchFamily="2" charset="2"/>
              </a:rPr>
              <a:t>n</a:t>
            </a:r>
            <a:r>
              <a:rPr lang="en-US" altLang="en-US" dirty="0" smtClean="0">
                <a:sym typeface="Wingdings" panose="05000000000000000000" pitchFamily="2" charset="2"/>
              </a:rPr>
              <a:t> 			create a path from the initial state to 			the final state labeled X</a:t>
            </a:r>
            <a:r>
              <a:rPr lang="en-US" alt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altLang="en-US" dirty="0" smtClean="0">
                <a:sym typeface="Wingdings" panose="05000000000000000000" pitchFamily="2" charset="2"/>
              </a:rPr>
              <a:t>X</a:t>
            </a:r>
            <a:r>
              <a:rPr lang="en-US" alt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ym typeface="Wingdings" panose="05000000000000000000" pitchFamily="2" charset="2"/>
              </a:rPr>
              <a:t> … </a:t>
            </a:r>
            <a:r>
              <a:rPr lang="en-US" altLang="en-US" dirty="0" err="1" smtClean="0">
                <a:sym typeface="Wingdings" panose="05000000000000000000" pitchFamily="2" charset="2"/>
              </a:rPr>
              <a:t>X</a:t>
            </a:r>
            <a:r>
              <a:rPr lang="en-US" altLang="en-US" baseline="-25000" dirty="0" err="1" smtClean="0">
                <a:sym typeface="Wingdings" panose="05000000000000000000" pitchFamily="2" charset="2"/>
              </a:rPr>
              <a:t>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 2017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3E7D3-BEF5-4E62-878D-7DE47B01B7A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S’-&gt;S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C-&gt;d</a:t>
            </a:r>
          </a:p>
        </p:txBody>
      </p:sp>
      <p:sp>
        <p:nvSpPr>
          <p:cNvPr id="14336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69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5E4A72-F807-4739-83BD-F70D3B00C01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LALR Parsing Table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12837"/>
          </a:xfrm>
        </p:spPr>
        <p:txBody>
          <a:bodyPr/>
          <a:lstStyle/>
          <a:p>
            <a:pPr eaLnBrk="1" hangingPunct="1"/>
            <a:r>
              <a:rPr lang="en-US" altLang="en-US" smtClean="0"/>
              <a:t>For the previous example we had:</a:t>
            </a:r>
          </a:p>
        </p:txBody>
      </p:sp>
      <p:sp>
        <p:nvSpPr>
          <p:cNvPr id="144396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5D6DAD-A691-4CE0-B9F8-01F0ED2A0EE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7" name="TextBox 3"/>
          <p:cNvSpPr txBox="1">
            <a:spLocks noChangeArrowheads="1"/>
          </p:cNvSpPr>
          <p:nvPr/>
        </p:nvSpPr>
        <p:spPr bwMode="auto">
          <a:xfrm>
            <a:off x="1066800" y="27432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C-&gt;d.	,   c/d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8008" name="TextBox 4"/>
          <p:cNvSpPr txBox="1">
            <a:spLocks noChangeArrowheads="1"/>
          </p:cNvSpPr>
          <p:nvPr/>
        </p:nvSpPr>
        <p:spPr bwMode="auto">
          <a:xfrm>
            <a:off x="1066800" y="41910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C-&gt;d.	,   $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31242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52800" y="3962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11" name="TextBox 9"/>
          <p:cNvSpPr txBox="1">
            <a:spLocks noChangeArrowheads="1"/>
          </p:cNvSpPr>
          <p:nvPr/>
        </p:nvSpPr>
        <p:spPr bwMode="auto">
          <a:xfrm>
            <a:off x="5257800" y="32766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I47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C-&gt;d.	,   c/d/$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541020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State merges cant produce Shift-Reduce conflicts. Why?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But it may produce reduce-reduce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RR conflict in state merging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S’-&gt;S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 -&gt; aAd | bBd | aBe | bAe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A -&gt; 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B -&gt; c</a:t>
            </a:r>
          </a:p>
        </p:txBody>
      </p:sp>
      <p:sp>
        <p:nvSpPr>
          <p:cNvPr id="145414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903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10707-A672-42CC-8C0C-6E3F911B6F0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easy but space-consuming LALR table construction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 C={I0,I1,…,In} the collection of LR(1) items.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core among the set of LR(1) items, find all sets having that core, and replace these sets by their union.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 C’={J0,J1,…,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be the resulting sets. The parsing actions for state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is constructed from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before. If there is a conflict grammar is not LALR(1).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J is the union of one or more sets of LR(1) items, that is J = I1 UI2…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then the cores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(I1,X), …,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Ik,X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are the same and is a state like K, then we set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(J,X) =k.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method is not efficient, a more efficient one is discussed in the book</a:t>
            </a:r>
          </a:p>
        </p:txBody>
      </p:sp>
      <p:sp>
        <p:nvSpPr>
          <p:cNvPr id="14643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B8F1B-8E9C-4D1C-85FF-17488B64DC5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Compaction of LR parsing table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rows of action tables are identical</a:t>
            </a:r>
          </a:p>
          <a:p>
            <a:pPr lvl="1" eaLnBrk="1" hangingPunct="1"/>
            <a:r>
              <a:rPr lang="en-US" altLang="en-US" smtClean="0"/>
              <a:t>Store those rows separately and have pointers to them from different states</a:t>
            </a:r>
          </a:p>
          <a:p>
            <a:pPr lvl="1" eaLnBrk="1" hangingPunct="1"/>
            <a:r>
              <a:rPr lang="en-US" altLang="en-US" smtClean="0"/>
              <a:t>Make lists of (terminal-symbol, action) for each state</a:t>
            </a:r>
          </a:p>
          <a:p>
            <a:pPr lvl="1" eaLnBrk="1" hangingPunct="1"/>
            <a:r>
              <a:rPr lang="en-US" altLang="en-US" smtClean="0"/>
              <a:t>Implement Goto table by having a link list for each nonterinal in the form (current state, next state)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4746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10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9D21A-3199-4BFE-A217-B1B35A3E90C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ambiguous grammars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1371600" cy="20272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E-&gt;E+E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E-&gt;E*E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E-&gt;(E)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E-&gt;id</a:t>
            </a:r>
          </a:p>
        </p:txBody>
      </p:sp>
      <p:sp>
        <p:nvSpPr>
          <p:cNvPr id="14861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9DD8E-EF5F-4407-B2B4-10071D01F46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3" name="TextBox 3"/>
          <p:cNvSpPr txBox="1">
            <a:spLocks noChangeArrowheads="1"/>
          </p:cNvSpPr>
          <p:nvPr/>
        </p:nvSpPr>
        <p:spPr bwMode="auto">
          <a:xfrm>
            <a:off x="228600" y="3817938"/>
            <a:ext cx="10191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I0: E’-&gt;.E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132104" name="TextBox 4"/>
          <p:cNvSpPr txBox="1">
            <a:spLocks noChangeArrowheads="1"/>
          </p:cNvSpPr>
          <p:nvPr/>
        </p:nvSpPr>
        <p:spPr bwMode="auto">
          <a:xfrm>
            <a:off x="1600200" y="3817938"/>
            <a:ext cx="1019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I1: E’-&gt;E.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132105" name="TextBox 5"/>
          <p:cNvSpPr txBox="1">
            <a:spLocks noChangeArrowheads="1"/>
          </p:cNvSpPr>
          <p:nvPr/>
        </p:nvSpPr>
        <p:spPr bwMode="auto">
          <a:xfrm>
            <a:off x="2895600" y="3817938"/>
            <a:ext cx="10890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I2: E-&gt;(.E)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132106" name="TextBox 6"/>
          <p:cNvSpPr txBox="1">
            <a:spLocks noChangeArrowheads="1"/>
          </p:cNvSpPr>
          <p:nvPr/>
        </p:nvSpPr>
        <p:spPr bwMode="auto">
          <a:xfrm>
            <a:off x="228600" y="5334000"/>
            <a:ext cx="985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I3: E-&gt;.id</a:t>
            </a:r>
          </a:p>
        </p:txBody>
      </p:sp>
      <p:sp>
        <p:nvSpPr>
          <p:cNvPr id="132107" name="TextBox 7"/>
          <p:cNvSpPr txBox="1">
            <a:spLocks noChangeArrowheads="1"/>
          </p:cNvSpPr>
          <p:nvPr/>
        </p:nvSpPr>
        <p:spPr bwMode="auto">
          <a:xfrm>
            <a:off x="1573213" y="5189538"/>
            <a:ext cx="11922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I4: E-&gt;E+.E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132108" name="TextBox 8"/>
          <p:cNvSpPr txBox="1">
            <a:spLocks noChangeArrowheads="1"/>
          </p:cNvSpPr>
          <p:nvPr/>
        </p:nvSpPr>
        <p:spPr bwMode="auto">
          <a:xfrm>
            <a:off x="3021013" y="5189538"/>
            <a:ext cx="12303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I5:  E-&gt;E*.E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E-&gt;(.E)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132109" name="TextBox 9"/>
          <p:cNvSpPr txBox="1">
            <a:spLocks noChangeArrowheads="1"/>
          </p:cNvSpPr>
          <p:nvPr/>
        </p:nvSpPr>
        <p:spPr bwMode="auto">
          <a:xfrm>
            <a:off x="4295775" y="5189538"/>
            <a:ext cx="1087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I6: E-&gt;(E.)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132110" name="TextBox 10"/>
          <p:cNvSpPr txBox="1">
            <a:spLocks noChangeArrowheads="1"/>
          </p:cNvSpPr>
          <p:nvPr/>
        </p:nvSpPr>
        <p:spPr bwMode="auto">
          <a:xfrm>
            <a:off x="5591175" y="5189538"/>
            <a:ext cx="1190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I7: E-&gt;E+E.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132111" name="TextBox 11"/>
          <p:cNvSpPr txBox="1">
            <a:spLocks noChangeArrowheads="1"/>
          </p:cNvSpPr>
          <p:nvPr/>
        </p:nvSpPr>
        <p:spPr bwMode="auto">
          <a:xfrm>
            <a:off x="4281488" y="6103938"/>
            <a:ext cx="1177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I8: E-&gt;E*E.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 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132112" name="TextBox 12"/>
          <p:cNvSpPr txBox="1">
            <a:spLocks noChangeArrowheads="1"/>
          </p:cNvSpPr>
          <p:nvPr/>
        </p:nvSpPr>
        <p:spPr bwMode="auto">
          <a:xfrm>
            <a:off x="5611813" y="6103938"/>
            <a:ext cx="1089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I9: E-&gt;(E).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19600" y="1066800"/>
          <a:ext cx="4267200" cy="4054475"/>
        </p:xfrm>
        <a:graphic>
          <a:graphicData uri="http://schemas.openxmlformats.org/drawingml/2006/table">
            <a:tbl>
              <a:tblPr/>
              <a:tblGrid>
                <a:gridCol w="871538"/>
                <a:gridCol w="522287"/>
                <a:gridCol w="434975"/>
                <a:gridCol w="434975"/>
                <a:gridCol w="522288"/>
                <a:gridCol w="522287"/>
                <a:gridCol w="523875"/>
                <a:gridCol w="434975"/>
              </a:tblGrid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 of the book</a:t>
            </a:r>
          </a:p>
        </p:txBody>
      </p:sp>
      <p:sp>
        <p:nvSpPr>
          <p:cNvPr id="14951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3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F4F65-B7B0-4184-BF47-064702CC9E3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BDEBDB7A21A4408B7AEEFCEF197BD3" ma:contentTypeVersion="2" ma:contentTypeDescription="Create a new document." ma:contentTypeScope="" ma:versionID="f89b6071f407629f731bb6951c94dbee">
  <xsd:schema xmlns:xsd="http://www.w3.org/2001/XMLSchema" xmlns:xs="http://www.w3.org/2001/XMLSchema" xmlns:p="http://schemas.microsoft.com/office/2006/metadata/properties" xmlns:ns2="9d387983-9d1d-438b-8fea-b756e42c027c" targetNamespace="http://schemas.microsoft.com/office/2006/metadata/properties" ma:root="true" ma:fieldsID="31cdc3156768753420a0ff0e2b16873e" ns2:_="">
    <xsd:import namespace="9d387983-9d1d-438b-8fea-b756e42c0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87983-9d1d-438b-8fea-b756e42c0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23495-BA6B-45AB-8DB4-1C1698453320}"/>
</file>

<file path=customXml/itemProps2.xml><?xml version="1.0" encoding="utf-8"?>
<ds:datastoreItem xmlns:ds="http://schemas.openxmlformats.org/officeDocument/2006/customXml" ds:itemID="{CB92F906-5784-420D-8D90-8194ECEA2D3A}"/>
</file>

<file path=customXml/itemProps3.xml><?xml version="1.0" encoding="utf-8"?>
<ds:datastoreItem xmlns:ds="http://schemas.openxmlformats.org/officeDocument/2006/customXml" ds:itemID="{E3147C4C-7653-40A9-B919-8A61F1A683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7140</Words>
  <Application>Microsoft Office PowerPoint</Application>
  <PresentationFormat>On-screen Show (4:3)</PresentationFormat>
  <Paragraphs>1891</Paragraphs>
  <Slides>96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8" baseType="lpstr">
      <vt:lpstr>Times New Roman</vt:lpstr>
      <vt:lpstr>Arial</vt:lpstr>
      <vt:lpstr>Calibri</vt:lpstr>
      <vt:lpstr>MS Mincho</vt:lpstr>
      <vt:lpstr>Wingdings 2</vt:lpstr>
      <vt:lpstr>Symbol</vt:lpstr>
      <vt:lpstr>Wingdings</vt:lpstr>
      <vt:lpstr>Helvetica</vt:lpstr>
      <vt:lpstr>Constantia</vt:lpstr>
      <vt:lpstr>Garamond</vt:lpstr>
      <vt:lpstr>Office Theme</vt:lpstr>
      <vt:lpstr>Microsoft Equation 3.0</vt:lpstr>
      <vt:lpstr>Compiler Design</vt:lpstr>
      <vt:lpstr>Outline</vt:lpstr>
      <vt:lpstr>Recap</vt:lpstr>
      <vt:lpstr>Top-Down Parser  </vt:lpstr>
      <vt:lpstr>Recursive Descent Parsers</vt:lpstr>
      <vt:lpstr>Outline</vt:lpstr>
      <vt:lpstr>Predictive Parser - LL(1) Grammars</vt:lpstr>
      <vt:lpstr>Left Recursion</vt:lpstr>
      <vt:lpstr>Transition Diagrams for Predictive Parsers</vt:lpstr>
      <vt:lpstr>Left Recursion Elimination </vt:lpstr>
      <vt:lpstr>Left-Factoring </vt:lpstr>
      <vt:lpstr>Transition Diagrams - Example</vt:lpstr>
      <vt:lpstr>Outline</vt:lpstr>
      <vt:lpstr>First and Follow Functions</vt:lpstr>
      <vt:lpstr>First and Follow</vt:lpstr>
      <vt:lpstr>Computing First</vt:lpstr>
      <vt:lpstr>Compute FIRST for Any String X</vt:lpstr>
      <vt:lpstr>First Set – Example </vt:lpstr>
      <vt:lpstr>Computing Follow</vt:lpstr>
      <vt:lpstr>Follow set - Example</vt:lpstr>
      <vt:lpstr>PowerPoint Presentation</vt:lpstr>
      <vt:lpstr>Outline</vt:lpstr>
      <vt:lpstr>Non-recursive predicting parsing</vt:lpstr>
      <vt:lpstr>Table Driven Predictive Parsing</vt:lpstr>
      <vt:lpstr>M[X, a] Actions</vt:lpstr>
      <vt:lpstr>Construction of predictive parsing table</vt:lpstr>
      <vt:lpstr>Construction of a Predictive Parse Table</vt:lpstr>
      <vt:lpstr>Example</vt:lpstr>
      <vt:lpstr>Another example</vt:lpstr>
      <vt:lpstr>Outline</vt:lpstr>
      <vt:lpstr>Parsing Algorithm </vt:lpstr>
      <vt:lpstr>Example</vt:lpstr>
      <vt:lpstr>Outline</vt:lpstr>
      <vt:lpstr>Error-recover strategies</vt:lpstr>
      <vt:lpstr>Error recovery in predictive parsing</vt:lpstr>
      <vt:lpstr>Example</vt:lpstr>
      <vt:lpstr>LL(1) Grammars</vt:lpstr>
      <vt:lpstr>Summary</vt:lpstr>
      <vt:lpstr>Questions ?</vt:lpstr>
      <vt:lpstr>PowerPoint Presentation</vt:lpstr>
      <vt:lpstr>Overview</vt:lpstr>
      <vt:lpstr>Predictive Parsing using Transition Diagrams</vt:lpstr>
      <vt:lpstr>Table Driven Predictive Parsing</vt:lpstr>
      <vt:lpstr>Table Driven Predictive Parsing</vt:lpstr>
      <vt:lpstr>M[X, a] Actions</vt:lpstr>
      <vt:lpstr>Parsing Algorithm </vt:lpstr>
      <vt:lpstr>Parse Table for Expression Grammar</vt:lpstr>
      <vt:lpstr>Parse Trace of  (z + q) * x  + w * y</vt:lpstr>
      <vt:lpstr>Algorithm to Compute First</vt:lpstr>
      <vt:lpstr>Example of First Calculation</vt:lpstr>
      <vt:lpstr>Algorithm to Compute Follow </vt:lpstr>
      <vt:lpstr>Example of FOLLOW Calculation</vt:lpstr>
      <vt:lpstr>Construction of a Predictive Parse Table</vt:lpstr>
      <vt:lpstr>Predictive Parsing Example</vt:lpstr>
      <vt:lpstr>Parse Table with Synch Entries</vt:lpstr>
      <vt:lpstr>Trace with Error Recovery</vt:lpstr>
      <vt:lpstr>Bottom up Parsing</vt:lpstr>
      <vt:lpstr>Reductions in a Shift-Reduce Parser</vt:lpstr>
      <vt:lpstr>PowerPoint Presentation</vt:lpstr>
      <vt:lpstr>Bottom-up Parsing</vt:lpstr>
      <vt:lpstr>Introduction</vt:lpstr>
      <vt:lpstr>Shift-reduce parser</vt:lpstr>
      <vt:lpstr>Handle pruning</vt:lpstr>
      <vt:lpstr>Shift reduce parsing</vt:lpstr>
      <vt:lpstr>Shift reduce parsing (cont.)</vt:lpstr>
      <vt:lpstr>Handle will appear on top of the stack</vt:lpstr>
      <vt:lpstr>Conflicts during shit reduce parsing</vt:lpstr>
      <vt:lpstr>Reduce/reduce conflict</vt:lpstr>
      <vt:lpstr>LR Parsing</vt:lpstr>
      <vt:lpstr>States of an LR parser</vt:lpstr>
      <vt:lpstr>Constructing canonical LR(0) item sets</vt:lpstr>
      <vt:lpstr>Constructing canonical LR(0) item sets (cont.)</vt:lpstr>
      <vt:lpstr>Closure algorithm</vt:lpstr>
      <vt:lpstr>GOTO algorithm</vt:lpstr>
      <vt:lpstr>Canonical LR(0) items</vt:lpstr>
      <vt:lpstr>Example</vt:lpstr>
      <vt:lpstr>Use of LR(0) automaton</vt:lpstr>
      <vt:lpstr>LR-Parsing model</vt:lpstr>
      <vt:lpstr>LR parsing algorithm</vt:lpstr>
      <vt:lpstr>Example</vt:lpstr>
      <vt:lpstr>Constructing SLR parsing table</vt:lpstr>
      <vt:lpstr>Example grammar which is not SLR(1)</vt:lpstr>
      <vt:lpstr>LR(0) grammars and deterministic PDAs</vt:lpstr>
      <vt:lpstr>LR(0) grammars and deterministic PDAs</vt:lpstr>
      <vt:lpstr>More powerful LR parsers</vt:lpstr>
      <vt:lpstr>Canonical LR(1) items</vt:lpstr>
      <vt:lpstr>Constructing LR(1) sets of items</vt:lpstr>
      <vt:lpstr>Example</vt:lpstr>
      <vt:lpstr>Canonical LR(1) parsing table</vt:lpstr>
      <vt:lpstr>Example</vt:lpstr>
      <vt:lpstr>LALR Parsing Table</vt:lpstr>
      <vt:lpstr>Example of RR conflict in state merging</vt:lpstr>
      <vt:lpstr>An easy but space-consuming LALR table construction</vt:lpstr>
      <vt:lpstr>Compaction of LR parsing table</vt:lpstr>
      <vt:lpstr>Using ambiguous grammars</vt:lpstr>
      <vt:lpstr>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Benet</dc:creator>
  <cp:lastModifiedBy>Annie</cp:lastModifiedBy>
  <cp:revision>198</cp:revision>
  <dcterms:created xsi:type="dcterms:W3CDTF">1601-01-01T00:00:00Z</dcterms:created>
  <dcterms:modified xsi:type="dcterms:W3CDTF">2020-09-11T09:06:29Z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0x010100ACBDEBDB7A21A4408B7AEEFCEF197BD3</vt:lpwstr>
  </property>
</Properties>
</file>