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73" r:id="rId9"/>
    <p:sldId id="274" r:id="rId10"/>
    <p:sldId id="260" r:id="rId11"/>
    <p:sldId id="261" r:id="rId12"/>
    <p:sldId id="262" r:id="rId13"/>
    <p:sldId id="272" r:id="rId14"/>
    <p:sldId id="263" r:id="rId15"/>
    <p:sldId id="265" r:id="rId16"/>
    <p:sldId id="266" r:id="rId17"/>
    <p:sldId id="275" r:id="rId18"/>
    <p:sldId id="268" r:id="rId19"/>
    <p:sldId id="269" r:id="rId20"/>
    <p:sldId id="267" r:id="rId21"/>
    <p:sldId id="27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8" d="100"/>
          <a:sy n="78" d="100"/>
        </p:scale>
        <p:origin x="-19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4157249-CE15-4142-A7DF-3CDEA1F933AC}"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15563-C86C-4410-AF75-501408659250}" type="slidenum">
              <a:rPr lang="en-US" smtClean="0"/>
              <a:pPr/>
              <a:t>‹#›</a:t>
            </a:fld>
            <a:endParaRPr lang="en-US"/>
          </a:p>
        </p:txBody>
      </p:sp>
    </p:spTree>
    <p:extLst>
      <p:ext uri="{BB962C8B-B14F-4D97-AF65-F5344CB8AC3E}">
        <p14:creationId xmlns:p14="http://schemas.microsoft.com/office/powerpoint/2010/main" val="265396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157249-CE15-4142-A7DF-3CDEA1F933AC}"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15563-C86C-4410-AF75-501408659250}" type="slidenum">
              <a:rPr lang="en-US" smtClean="0"/>
              <a:pPr/>
              <a:t>‹#›</a:t>
            </a:fld>
            <a:endParaRPr lang="en-US"/>
          </a:p>
        </p:txBody>
      </p:sp>
    </p:spTree>
    <p:extLst>
      <p:ext uri="{BB962C8B-B14F-4D97-AF65-F5344CB8AC3E}">
        <p14:creationId xmlns:p14="http://schemas.microsoft.com/office/powerpoint/2010/main" val="3502517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157249-CE15-4142-A7DF-3CDEA1F933AC}"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15563-C86C-4410-AF75-501408659250}" type="slidenum">
              <a:rPr lang="en-US" smtClean="0"/>
              <a:pPr/>
              <a:t>‹#›</a:t>
            </a:fld>
            <a:endParaRPr lang="en-US"/>
          </a:p>
        </p:txBody>
      </p:sp>
    </p:spTree>
    <p:extLst>
      <p:ext uri="{BB962C8B-B14F-4D97-AF65-F5344CB8AC3E}">
        <p14:creationId xmlns:p14="http://schemas.microsoft.com/office/powerpoint/2010/main" val="224957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157249-CE15-4142-A7DF-3CDEA1F933AC}"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15563-C86C-4410-AF75-501408659250}" type="slidenum">
              <a:rPr lang="en-US" smtClean="0"/>
              <a:pPr/>
              <a:t>‹#›</a:t>
            </a:fld>
            <a:endParaRPr lang="en-US"/>
          </a:p>
        </p:txBody>
      </p:sp>
    </p:spTree>
    <p:extLst>
      <p:ext uri="{BB962C8B-B14F-4D97-AF65-F5344CB8AC3E}">
        <p14:creationId xmlns:p14="http://schemas.microsoft.com/office/powerpoint/2010/main" val="1010620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157249-CE15-4142-A7DF-3CDEA1F933AC}"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15563-C86C-4410-AF75-501408659250}" type="slidenum">
              <a:rPr lang="en-US" smtClean="0"/>
              <a:pPr/>
              <a:t>‹#›</a:t>
            </a:fld>
            <a:endParaRPr lang="en-US"/>
          </a:p>
        </p:txBody>
      </p:sp>
    </p:spTree>
    <p:extLst>
      <p:ext uri="{BB962C8B-B14F-4D97-AF65-F5344CB8AC3E}">
        <p14:creationId xmlns:p14="http://schemas.microsoft.com/office/powerpoint/2010/main" val="2241358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157249-CE15-4142-A7DF-3CDEA1F933AC}"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515563-C86C-4410-AF75-501408659250}" type="slidenum">
              <a:rPr lang="en-US" smtClean="0"/>
              <a:pPr/>
              <a:t>‹#›</a:t>
            </a:fld>
            <a:endParaRPr lang="en-US"/>
          </a:p>
        </p:txBody>
      </p:sp>
    </p:spTree>
    <p:extLst>
      <p:ext uri="{BB962C8B-B14F-4D97-AF65-F5344CB8AC3E}">
        <p14:creationId xmlns:p14="http://schemas.microsoft.com/office/powerpoint/2010/main" val="64858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157249-CE15-4142-A7DF-3CDEA1F933AC}" type="datetimeFigureOut">
              <a:rPr lang="en-US" smtClean="0"/>
              <a:pPr/>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515563-C86C-4410-AF75-501408659250}" type="slidenum">
              <a:rPr lang="en-US" smtClean="0"/>
              <a:pPr/>
              <a:t>‹#›</a:t>
            </a:fld>
            <a:endParaRPr lang="en-US"/>
          </a:p>
        </p:txBody>
      </p:sp>
    </p:spTree>
    <p:extLst>
      <p:ext uri="{BB962C8B-B14F-4D97-AF65-F5344CB8AC3E}">
        <p14:creationId xmlns:p14="http://schemas.microsoft.com/office/powerpoint/2010/main" val="141472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157249-CE15-4142-A7DF-3CDEA1F933AC}" type="datetimeFigureOut">
              <a:rPr lang="en-US" smtClean="0"/>
              <a:pPr/>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515563-C86C-4410-AF75-501408659250}" type="slidenum">
              <a:rPr lang="en-US" smtClean="0"/>
              <a:pPr/>
              <a:t>‹#›</a:t>
            </a:fld>
            <a:endParaRPr lang="en-US"/>
          </a:p>
        </p:txBody>
      </p:sp>
    </p:spTree>
    <p:extLst>
      <p:ext uri="{BB962C8B-B14F-4D97-AF65-F5344CB8AC3E}">
        <p14:creationId xmlns:p14="http://schemas.microsoft.com/office/powerpoint/2010/main" val="393274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157249-CE15-4142-A7DF-3CDEA1F933AC}" type="datetimeFigureOut">
              <a:rPr lang="en-US" smtClean="0"/>
              <a:pPr/>
              <a:t>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515563-C86C-4410-AF75-501408659250}" type="slidenum">
              <a:rPr lang="en-US" smtClean="0"/>
              <a:pPr/>
              <a:t>‹#›</a:t>
            </a:fld>
            <a:endParaRPr lang="en-US"/>
          </a:p>
        </p:txBody>
      </p:sp>
    </p:spTree>
    <p:extLst>
      <p:ext uri="{BB962C8B-B14F-4D97-AF65-F5344CB8AC3E}">
        <p14:creationId xmlns:p14="http://schemas.microsoft.com/office/powerpoint/2010/main" val="423287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157249-CE15-4142-A7DF-3CDEA1F933AC}"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515563-C86C-4410-AF75-501408659250}" type="slidenum">
              <a:rPr lang="en-US" smtClean="0"/>
              <a:pPr/>
              <a:t>‹#›</a:t>
            </a:fld>
            <a:endParaRPr lang="en-US"/>
          </a:p>
        </p:txBody>
      </p:sp>
    </p:spTree>
    <p:extLst>
      <p:ext uri="{BB962C8B-B14F-4D97-AF65-F5344CB8AC3E}">
        <p14:creationId xmlns:p14="http://schemas.microsoft.com/office/powerpoint/2010/main" val="410966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157249-CE15-4142-A7DF-3CDEA1F933AC}"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515563-C86C-4410-AF75-501408659250}" type="slidenum">
              <a:rPr lang="en-US" smtClean="0"/>
              <a:pPr/>
              <a:t>‹#›</a:t>
            </a:fld>
            <a:endParaRPr lang="en-US"/>
          </a:p>
        </p:txBody>
      </p:sp>
    </p:spTree>
    <p:extLst>
      <p:ext uri="{BB962C8B-B14F-4D97-AF65-F5344CB8AC3E}">
        <p14:creationId xmlns:p14="http://schemas.microsoft.com/office/powerpoint/2010/main" val="2065404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57249-CE15-4142-A7DF-3CDEA1F933AC}" type="datetimeFigureOut">
              <a:rPr lang="en-US" smtClean="0"/>
              <a:pPr/>
              <a:t>10/8/2022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515563-C86C-4410-AF75-501408659250}" type="slidenum">
              <a:rPr lang="en-US" smtClean="0"/>
              <a:pPr/>
              <a:t>‹#›</a:t>
            </a:fld>
            <a:endParaRPr lang="en-US"/>
          </a:p>
        </p:txBody>
      </p:sp>
    </p:spTree>
    <p:extLst>
      <p:ext uri="{BB962C8B-B14F-4D97-AF65-F5344CB8AC3E}">
        <p14:creationId xmlns:p14="http://schemas.microsoft.com/office/powerpoint/2010/main" val="3466823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13. Decision by Committee:</a:t>
            </a:r>
            <a:br>
              <a:rPr lang="en-US" dirty="0"/>
            </a:br>
            <a:r>
              <a:rPr lang="en-US" dirty="0"/>
              <a:t>Ensemble Learning</a:t>
            </a:r>
          </a:p>
        </p:txBody>
      </p:sp>
      <p:sp>
        <p:nvSpPr>
          <p:cNvPr id="3" name="Subtitle 2"/>
          <p:cNvSpPr>
            <a:spLocks noGrp="1"/>
          </p:cNvSpPr>
          <p:nvPr>
            <p:ph type="subTitle" idx="1"/>
          </p:nvPr>
        </p:nvSpPr>
        <p:spPr/>
        <p:txBody>
          <a:bodyPr/>
          <a:lstStyle/>
          <a:p>
            <a:r>
              <a:rPr lang="en-US" dirty="0"/>
              <a:t>13.1 BOOSTING</a:t>
            </a:r>
          </a:p>
          <a:p>
            <a:r>
              <a:rPr lang="en-US" dirty="0"/>
              <a:t>13.2 BAGGING</a:t>
            </a:r>
          </a:p>
          <a:p>
            <a:r>
              <a:rPr lang="en-US" dirty="0"/>
              <a:t>13.4 DIFFERENT WAYS TO COMBINE CLASSIFIERS</a:t>
            </a:r>
          </a:p>
        </p:txBody>
      </p:sp>
    </p:spTree>
    <p:extLst>
      <p:ext uri="{BB962C8B-B14F-4D97-AF65-F5344CB8AC3E}">
        <p14:creationId xmlns:p14="http://schemas.microsoft.com/office/powerpoint/2010/main" val="321085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 RANDOM FORESTS</a:t>
            </a:r>
          </a:p>
        </p:txBody>
      </p:sp>
      <p:sp>
        <p:nvSpPr>
          <p:cNvPr id="3" name="Content Placeholder 2"/>
          <p:cNvSpPr>
            <a:spLocks noGrp="1"/>
          </p:cNvSpPr>
          <p:nvPr>
            <p:ph idx="1"/>
          </p:nvPr>
        </p:nvSpPr>
        <p:spPr/>
        <p:txBody>
          <a:bodyPr>
            <a:normAutofit lnSpcReduction="10000"/>
          </a:bodyPr>
          <a:lstStyle/>
          <a:p>
            <a:r>
              <a:rPr lang="en-US" dirty="0"/>
              <a:t>The most interesting thing about a random forest is the ways that it creates randomness from a standard dataset.</a:t>
            </a:r>
          </a:p>
          <a:p>
            <a:pPr lvl="1"/>
            <a:r>
              <a:rPr lang="en-US" dirty="0"/>
              <a:t>Bagging</a:t>
            </a:r>
          </a:p>
          <a:p>
            <a:pPr lvl="1"/>
            <a:r>
              <a:rPr lang="en-US" dirty="0"/>
              <a:t>Random subset of features</a:t>
            </a:r>
          </a:p>
          <a:p>
            <a:r>
              <a:rPr lang="en-US" dirty="0"/>
              <a:t>Choice of no. of features and no. of trees</a:t>
            </a:r>
          </a:p>
          <a:p>
            <a:pPr lvl="1"/>
            <a:r>
              <a:rPr lang="en-US" dirty="0"/>
              <a:t>Features – </a:t>
            </a:r>
            <a:r>
              <a:rPr lang="en-US" dirty="0" err="1"/>
              <a:t>sqrt</a:t>
            </a:r>
            <a:r>
              <a:rPr lang="en-US" dirty="0"/>
              <a:t> (no. of features)</a:t>
            </a:r>
          </a:p>
          <a:p>
            <a:pPr lvl="1"/>
            <a:r>
              <a:rPr lang="en-US" dirty="0"/>
              <a:t>Trees – until error stops decreasing</a:t>
            </a:r>
          </a:p>
          <a:p>
            <a:r>
              <a:rPr lang="en-US" dirty="0"/>
              <a:t>Output of forest</a:t>
            </a:r>
          </a:p>
          <a:p>
            <a:pPr lvl="1"/>
            <a:r>
              <a:rPr lang="en-US" dirty="0"/>
              <a:t>Classification – majority voting</a:t>
            </a:r>
          </a:p>
          <a:p>
            <a:pPr lvl="1"/>
            <a:r>
              <a:rPr lang="en-US" dirty="0"/>
              <a:t>Regression – mean response</a:t>
            </a:r>
          </a:p>
          <a:p>
            <a:r>
              <a:rPr lang="en-US" dirty="0"/>
              <a:t>Parallel processing</a:t>
            </a:r>
          </a:p>
        </p:txBody>
      </p:sp>
    </p:spTree>
    <p:extLst>
      <p:ext uri="{BB962C8B-B14F-4D97-AF65-F5344CB8AC3E}">
        <p14:creationId xmlns:p14="http://schemas.microsoft.com/office/powerpoint/2010/main" val="1986980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933483" y="1926771"/>
            <a:ext cx="10325034" cy="3669751"/>
          </a:xfrm>
          <a:prstGeom prst="rect">
            <a:avLst/>
          </a:prstGeom>
        </p:spPr>
      </p:pic>
    </p:spTree>
    <p:extLst>
      <p:ext uri="{BB962C8B-B14F-4D97-AF65-F5344CB8AC3E}">
        <p14:creationId xmlns:p14="http://schemas.microsoft.com/office/powerpoint/2010/main" val="2273791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13.3.1 Comparison with Boosting</a:t>
            </a:r>
          </a:p>
        </p:txBody>
      </p:sp>
      <p:sp>
        <p:nvSpPr>
          <p:cNvPr id="3" name="Content Placeholder 2"/>
          <p:cNvSpPr>
            <a:spLocks noGrp="1"/>
          </p:cNvSpPr>
          <p:nvPr>
            <p:ph idx="1"/>
          </p:nvPr>
        </p:nvSpPr>
        <p:spPr/>
        <p:txBody>
          <a:bodyPr>
            <a:normAutofit/>
          </a:bodyPr>
          <a:lstStyle/>
          <a:p>
            <a:r>
              <a:rPr lang="en-US" dirty="0"/>
              <a:t>Boosting </a:t>
            </a:r>
          </a:p>
          <a:p>
            <a:pPr lvl="1"/>
            <a:r>
              <a:rPr lang="en-US" dirty="0"/>
              <a:t>has to run sequentially</a:t>
            </a:r>
          </a:p>
          <a:p>
            <a:pPr lvl="1"/>
            <a:r>
              <a:rPr lang="en-US" dirty="0"/>
              <a:t>Searches over the whole set of features</a:t>
            </a:r>
          </a:p>
          <a:p>
            <a:r>
              <a:rPr lang="en-US" dirty="0"/>
              <a:t>Random forest</a:t>
            </a:r>
          </a:p>
          <a:p>
            <a:pPr lvl="1"/>
            <a:r>
              <a:rPr lang="en-US" dirty="0"/>
              <a:t>Parallel</a:t>
            </a:r>
          </a:p>
          <a:p>
            <a:pPr lvl="1"/>
            <a:r>
              <a:rPr lang="en-US" dirty="0"/>
              <a:t>Smaller set of features</a:t>
            </a:r>
          </a:p>
          <a:p>
            <a:pPr lvl="1"/>
            <a:r>
              <a:rPr lang="en-US" dirty="0"/>
              <a:t>Faster</a:t>
            </a:r>
          </a:p>
          <a:p>
            <a:pPr lvl="1"/>
            <a:r>
              <a:rPr lang="en-US" dirty="0"/>
              <a:t>Does very well with large and complicated datasets</a:t>
            </a:r>
          </a:p>
        </p:txBody>
      </p:sp>
    </p:spTree>
    <p:extLst>
      <p:ext uri="{BB962C8B-B14F-4D97-AF65-F5344CB8AC3E}">
        <p14:creationId xmlns:p14="http://schemas.microsoft.com/office/powerpoint/2010/main" val="4188485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13.4 DIFFERENT WAYS TO COMBINE CLASSIFIERS</a:t>
            </a:r>
          </a:p>
        </p:txBody>
      </p:sp>
      <p:sp>
        <p:nvSpPr>
          <p:cNvPr id="3" name="Content Placeholder 2"/>
          <p:cNvSpPr>
            <a:spLocks noGrp="1"/>
          </p:cNvSpPr>
          <p:nvPr>
            <p:ph idx="1"/>
          </p:nvPr>
        </p:nvSpPr>
        <p:spPr/>
        <p:txBody>
          <a:bodyPr>
            <a:normAutofit lnSpcReduction="10000"/>
          </a:bodyPr>
          <a:lstStyle/>
          <a:p>
            <a:r>
              <a:rPr lang="en-US" dirty="0"/>
              <a:t>Bagging puts most of its effort into ensuring that the different classifiers see different data, since they see different samples of the data. </a:t>
            </a:r>
          </a:p>
          <a:p>
            <a:r>
              <a:rPr lang="en-US" dirty="0"/>
              <a:t>This is different than boosting, where the data stays the same, but the importance of each </a:t>
            </a:r>
            <a:r>
              <a:rPr lang="en-US" dirty="0" err="1"/>
              <a:t>datapoint</a:t>
            </a:r>
            <a:r>
              <a:rPr lang="en-US" dirty="0"/>
              <a:t> changes for the different classifiers, since they each get different weights according to how well the previous classifiers have performed.</a:t>
            </a:r>
          </a:p>
          <a:p>
            <a:r>
              <a:rPr lang="en-US" dirty="0"/>
              <a:t>Both boosting and bagging take a vote from amongst the classifiers, although they do it in different ways: </a:t>
            </a:r>
          </a:p>
          <a:p>
            <a:pPr lvl="1"/>
            <a:r>
              <a:rPr lang="en-US" dirty="0"/>
              <a:t>boosting takes a weighted vote, while bagging simple takes the majority vote. </a:t>
            </a:r>
          </a:p>
          <a:p>
            <a:r>
              <a:rPr lang="en-US" dirty="0"/>
              <a:t>There are other alternatives to these methods, as well.</a:t>
            </a:r>
          </a:p>
        </p:txBody>
      </p:sp>
    </p:spTree>
    <p:extLst>
      <p:ext uri="{BB962C8B-B14F-4D97-AF65-F5344CB8AC3E}">
        <p14:creationId xmlns:p14="http://schemas.microsoft.com/office/powerpoint/2010/main" val="1443326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Assuming that each individual classifier has a success rate of </a:t>
            </a:r>
            <a:r>
              <a:rPr lang="en-US" i="1" dirty="0"/>
              <a:t>p, the probability of the </a:t>
            </a:r>
            <a:r>
              <a:rPr lang="en-US" dirty="0"/>
              <a:t>ensemble getting the correct answer is a binomial distribution of the form:</a:t>
            </a:r>
          </a:p>
          <a:p>
            <a:endParaRPr lang="en-US" dirty="0"/>
          </a:p>
          <a:p>
            <a:endParaRPr lang="en-US" dirty="0"/>
          </a:p>
          <a:p>
            <a:pPr>
              <a:buNone/>
            </a:pPr>
            <a:r>
              <a:rPr lang="en-US"/>
              <a:t>	where </a:t>
            </a:r>
            <a:r>
              <a:rPr lang="en-US" i="1"/>
              <a:t>T is the number of classifiers.</a:t>
            </a:r>
            <a:endParaRPr lang="en-US" dirty="0"/>
          </a:p>
        </p:txBody>
      </p:sp>
      <p:pic>
        <p:nvPicPr>
          <p:cNvPr id="1027" name="Picture 3"/>
          <p:cNvPicPr>
            <a:picLocks noChangeAspect="1" noChangeArrowheads="1"/>
          </p:cNvPicPr>
          <p:nvPr/>
        </p:nvPicPr>
        <p:blipFill>
          <a:blip r:embed="rId2"/>
          <a:srcRect/>
          <a:stretch>
            <a:fillRect/>
          </a:stretch>
        </p:blipFill>
        <p:spPr bwMode="auto">
          <a:xfrm>
            <a:off x="4700588" y="2981325"/>
            <a:ext cx="2790825" cy="8953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Majority voting for classification problems</a:t>
            </a:r>
          </a:p>
          <a:p>
            <a:r>
              <a:rPr lang="en-US" dirty="0"/>
              <a:t>For regression problems, rather than taking the majority vote, it is common to take the mean of the outputs.</a:t>
            </a:r>
          </a:p>
          <a:p>
            <a:pPr lvl="1"/>
            <a:r>
              <a:rPr lang="en-US" dirty="0"/>
              <a:t>However, the mean is heavily affected by outliers, with the result that the median is a more common average to use. </a:t>
            </a:r>
          </a:p>
          <a:p>
            <a:pPr lvl="1"/>
            <a:r>
              <a:rPr lang="en-US" dirty="0"/>
              <a:t>It is the use of the median that produces the </a:t>
            </a:r>
            <a:r>
              <a:rPr lang="en-US" dirty="0">
                <a:solidFill>
                  <a:srgbClr val="FF0000"/>
                </a:solidFill>
              </a:rPr>
              <a:t>bragging algorithm</a:t>
            </a:r>
            <a:r>
              <a:rPr lang="en-US" dirty="0"/>
              <a:t>, which is meant to imply ‘</a:t>
            </a:r>
            <a:r>
              <a:rPr lang="en-US" dirty="0">
                <a:solidFill>
                  <a:srgbClr val="FF0000"/>
                </a:solidFill>
              </a:rPr>
              <a:t>robust bagging</a:t>
            </a:r>
            <a:r>
              <a:rPr lang="en-US" dirty="0"/>
              <a:t>’.</a:t>
            </a:r>
          </a:p>
          <a:p>
            <a:r>
              <a:rPr lang="en-US" dirty="0"/>
              <a:t>Alternative that can be done to combine classifiers, and that is to learn how to do it. </a:t>
            </a:r>
          </a:p>
          <a:p>
            <a:pPr lvl="1"/>
            <a:r>
              <a:rPr lang="en-US" dirty="0"/>
              <a:t>There is an algorithm that does precisely this, known as the mixture of experts.</a:t>
            </a:r>
          </a:p>
        </p:txBody>
      </p:sp>
    </p:spTree>
    <p:extLst>
      <p:ext uri="{BB962C8B-B14F-4D97-AF65-F5344CB8AC3E}">
        <p14:creationId xmlns:p14="http://schemas.microsoft.com/office/powerpoint/2010/main" val="2872129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rPr>
              <a:t>Mixture of experts</a:t>
            </a:r>
            <a:endParaRPr lang="en-US" dirty="0"/>
          </a:p>
          <a:p>
            <a:pPr lvl="1"/>
            <a:r>
              <a:rPr lang="en-US" dirty="0"/>
              <a:t>Inputs are presented to the network, and each individual classifier makes an assessment.</a:t>
            </a:r>
          </a:p>
          <a:p>
            <a:pPr lvl="1"/>
            <a:r>
              <a:rPr lang="en-US" dirty="0"/>
              <a:t>These outputs from the classifiers are then weighted by the relevant gate, which produces a weight </a:t>
            </a:r>
            <a:r>
              <a:rPr lang="en-US" i="1" dirty="0"/>
              <a:t>w </a:t>
            </a:r>
            <a:r>
              <a:rPr lang="en-US" dirty="0"/>
              <a:t>using the current inputs, and this is propagated further up the hierarchy.</a:t>
            </a:r>
          </a:p>
        </p:txBody>
      </p:sp>
    </p:spTree>
    <p:extLst>
      <p:ext uri="{BB962C8B-B14F-4D97-AF65-F5344CB8AC3E}">
        <p14:creationId xmlns:p14="http://schemas.microsoft.com/office/powerpoint/2010/main" val="1016109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924684" y="1858282"/>
            <a:ext cx="5171316" cy="4351338"/>
          </a:xfrm>
          <a:prstGeom prst="rect">
            <a:avLst/>
          </a:prstGeom>
        </p:spPr>
      </p:pic>
      <p:sp>
        <p:nvSpPr>
          <p:cNvPr id="5" name="Rectangle 4"/>
          <p:cNvSpPr/>
          <p:nvPr/>
        </p:nvSpPr>
        <p:spPr>
          <a:xfrm>
            <a:off x="6999513" y="2461736"/>
            <a:ext cx="3897085" cy="1477328"/>
          </a:xfrm>
          <a:prstGeom prst="rect">
            <a:avLst/>
          </a:prstGeom>
        </p:spPr>
        <p:txBody>
          <a:bodyPr wrap="square">
            <a:spAutoFit/>
          </a:bodyPr>
          <a:lstStyle/>
          <a:p>
            <a:r>
              <a:rPr lang="en-US" dirty="0"/>
              <a:t>FIGURE 13.5 The Hierarchical Mixture of Networks network, consisting of a set of classifiers (experts) with gating systems that also use the inputs to decide which classifiers to trust.</a:t>
            </a:r>
          </a:p>
        </p:txBody>
      </p:sp>
    </p:spTree>
    <p:extLst>
      <p:ext uri="{BB962C8B-B14F-4D97-AF65-F5344CB8AC3E}">
        <p14:creationId xmlns:p14="http://schemas.microsoft.com/office/powerpoint/2010/main" val="1412573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817914" y="1690688"/>
            <a:ext cx="9001783" cy="5112123"/>
          </a:xfrm>
          <a:prstGeom prst="rect">
            <a:avLst/>
          </a:prstGeom>
        </p:spPr>
      </p:pic>
    </p:spTree>
    <p:extLst>
      <p:ext uri="{BB962C8B-B14F-4D97-AF65-F5344CB8AC3E}">
        <p14:creationId xmlns:p14="http://schemas.microsoft.com/office/powerpoint/2010/main" val="2709052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most common way to train this network is using an EM algorithm.</a:t>
            </a:r>
          </a:p>
          <a:p>
            <a:r>
              <a:rPr lang="en-US" dirty="0"/>
              <a:t>There are a couple of other ways to view these mixture of experts methods. </a:t>
            </a:r>
          </a:p>
          <a:p>
            <a:pPr lvl="1"/>
            <a:r>
              <a:rPr lang="en-US" dirty="0"/>
              <a:t>One is to regard them as trees, </a:t>
            </a:r>
          </a:p>
          <a:p>
            <a:pPr lvl="2"/>
            <a:r>
              <a:rPr lang="en-US" dirty="0"/>
              <a:t>except that the splits are not the hard splits but rather soft, because they are based on probability. </a:t>
            </a:r>
          </a:p>
          <a:p>
            <a:pPr lvl="1"/>
            <a:r>
              <a:rPr lang="en-US" dirty="0"/>
              <a:t>The other is to compare them with radial basis function (RBF) networks. </a:t>
            </a:r>
          </a:p>
          <a:p>
            <a:pPr lvl="2"/>
            <a:r>
              <a:rPr lang="en-US" dirty="0"/>
              <a:t>Each RBF gave a constant output within its receptive field. </a:t>
            </a:r>
          </a:p>
          <a:p>
            <a:pPr lvl="2"/>
            <a:r>
              <a:rPr lang="en-US" dirty="0"/>
              <a:t>If, instead, each node were to give a linear approximation to the data, then the result would be the mixture of experts network.</a:t>
            </a:r>
          </a:p>
        </p:txBody>
      </p:sp>
    </p:spTree>
    <p:extLst>
      <p:ext uri="{BB962C8B-B14F-4D97-AF65-F5344CB8AC3E}">
        <p14:creationId xmlns:p14="http://schemas.microsoft.com/office/powerpoint/2010/main" val="323648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11360" y="2123229"/>
            <a:ext cx="3149280" cy="3081600"/>
          </a:xfrm>
          <a:prstGeom prst="rect">
            <a:avLst/>
          </a:prstGeom>
        </p:spPr>
      </p:pic>
      <p:pic>
        <p:nvPicPr>
          <p:cNvPr id="5" name="Picture 4"/>
          <p:cNvPicPr>
            <a:picLocks noChangeAspect="1"/>
          </p:cNvPicPr>
          <p:nvPr/>
        </p:nvPicPr>
        <p:blipFill>
          <a:blip r:embed="rId3"/>
          <a:stretch>
            <a:fillRect/>
          </a:stretch>
        </p:blipFill>
        <p:spPr>
          <a:xfrm>
            <a:off x="3860640" y="2075229"/>
            <a:ext cx="3304800" cy="3177600"/>
          </a:xfrm>
          <a:prstGeom prst="rect">
            <a:avLst/>
          </a:prstGeom>
        </p:spPr>
      </p:pic>
      <p:pic>
        <p:nvPicPr>
          <p:cNvPr id="6" name="Picture 5"/>
          <p:cNvPicPr>
            <a:picLocks noChangeAspect="1"/>
          </p:cNvPicPr>
          <p:nvPr/>
        </p:nvPicPr>
        <p:blipFill>
          <a:blip r:embed="rId4"/>
          <a:stretch>
            <a:fillRect/>
          </a:stretch>
        </p:blipFill>
        <p:spPr>
          <a:xfrm>
            <a:off x="7990011" y="2008029"/>
            <a:ext cx="3265920" cy="3196800"/>
          </a:xfrm>
          <a:prstGeom prst="rect">
            <a:avLst/>
          </a:prstGeom>
        </p:spPr>
      </p:pic>
      <p:sp>
        <p:nvSpPr>
          <p:cNvPr id="7" name="Rectangle 6"/>
          <p:cNvSpPr/>
          <p:nvPr/>
        </p:nvSpPr>
        <p:spPr>
          <a:xfrm>
            <a:off x="1099457" y="5127705"/>
            <a:ext cx="10374085" cy="923330"/>
          </a:xfrm>
          <a:prstGeom prst="rect">
            <a:avLst/>
          </a:prstGeom>
        </p:spPr>
        <p:txBody>
          <a:bodyPr wrap="square">
            <a:spAutoFit/>
          </a:bodyPr>
          <a:lstStyle/>
          <a:p>
            <a:r>
              <a:rPr lang="en-US" sz="1200" b="0" i="0" u="none" strike="noStrike" baseline="0" dirty="0">
                <a:latin typeface="LMSans9-Regular"/>
              </a:rPr>
              <a:t>FIGURE 13.1 </a:t>
            </a:r>
            <a:r>
              <a:rPr lang="en-US" b="0" i="0" u="none" strike="noStrike" baseline="0" dirty="0">
                <a:latin typeface="LMSans12-Regular"/>
              </a:rPr>
              <a:t>By combining lots of simple classifiers (here that simply put an elliptical decision boundary onto the data), the decision boundary can be made much more complicated, enabling the difficult separation of the pluses from the circles.</a:t>
            </a:r>
            <a:endParaRPr lang="en-US" dirty="0"/>
          </a:p>
        </p:txBody>
      </p:sp>
    </p:spTree>
    <p:extLst>
      <p:ext uri="{BB962C8B-B14F-4D97-AF65-F5344CB8AC3E}">
        <p14:creationId xmlns:p14="http://schemas.microsoft.com/office/powerpoint/2010/main" val="327898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 BOOSTING</a:t>
            </a:r>
          </a:p>
        </p:txBody>
      </p:sp>
      <p:pic>
        <p:nvPicPr>
          <p:cNvPr id="4" name="Content Placeholder 3"/>
          <p:cNvPicPr>
            <a:picLocks noGrp="1" noChangeAspect="1"/>
          </p:cNvPicPr>
          <p:nvPr>
            <p:ph idx="1"/>
          </p:nvPr>
        </p:nvPicPr>
        <p:blipFill>
          <a:blip r:embed="rId2"/>
          <a:stretch>
            <a:fillRect/>
          </a:stretch>
        </p:blipFill>
        <p:spPr>
          <a:xfrm>
            <a:off x="1055914" y="2670323"/>
            <a:ext cx="2410560" cy="2313600"/>
          </a:xfrm>
          <a:prstGeom prst="rect">
            <a:avLst/>
          </a:prstGeom>
        </p:spPr>
      </p:pic>
      <p:pic>
        <p:nvPicPr>
          <p:cNvPr id="5" name="Picture 4"/>
          <p:cNvPicPr>
            <a:picLocks noChangeAspect="1"/>
          </p:cNvPicPr>
          <p:nvPr/>
        </p:nvPicPr>
        <p:blipFill>
          <a:blip r:embed="rId3"/>
          <a:stretch>
            <a:fillRect/>
          </a:stretch>
        </p:blipFill>
        <p:spPr>
          <a:xfrm>
            <a:off x="4411748" y="2646323"/>
            <a:ext cx="2410560" cy="2361600"/>
          </a:xfrm>
          <a:prstGeom prst="rect">
            <a:avLst/>
          </a:prstGeom>
        </p:spPr>
      </p:pic>
      <p:pic>
        <p:nvPicPr>
          <p:cNvPr id="6" name="Picture 5"/>
          <p:cNvPicPr>
            <a:picLocks noChangeAspect="1"/>
          </p:cNvPicPr>
          <p:nvPr/>
        </p:nvPicPr>
        <p:blipFill>
          <a:blip r:embed="rId4"/>
          <a:stretch>
            <a:fillRect/>
          </a:stretch>
        </p:blipFill>
        <p:spPr>
          <a:xfrm>
            <a:off x="7546834" y="2646323"/>
            <a:ext cx="2410560" cy="2169600"/>
          </a:xfrm>
          <a:prstGeom prst="rect">
            <a:avLst/>
          </a:prstGeom>
        </p:spPr>
      </p:pic>
      <p:sp>
        <p:nvSpPr>
          <p:cNvPr id="7" name="Rectangle 6"/>
          <p:cNvSpPr/>
          <p:nvPr/>
        </p:nvSpPr>
        <p:spPr>
          <a:xfrm>
            <a:off x="838200" y="5007923"/>
            <a:ext cx="10123713" cy="923330"/>
          </a:xfrm>
          <a:prstGeom prst="rect">
            <a:avLst/>
          </a:prstGeom>
        </p:spPr>
        <p:txBody>
          <a:bodyPr wrap="square">
            <a:spAutoFit/>
          </a:bodyPr>
          <a:lstStyle/>
          <a:p>
            <a:r>
              <a:rPr lang="en-US" sz="1200" b="0" i="0" u="none" strike="noStrike" baseline="0" dirty="0">
                <a:latin typeface="LMSans9-Regular"/>
              </a:rPr>
              <a:t>FIGURE 13.2 </a:t>
            </a:r>
            <a:r>
              <a:rPr lang="en-US" b="0" i="0" u="none" strike="noStrike" baseline="0" dirty="0">
                <a:latin typeface="LMSans12-Regular"/>
              </a:rPr>
              <a:t>As points are misclassified, so their weights increase in boosting (shown by the </a:t>
            </a:r>
            <a:r>
              <a:rPr lang="en-US" b="0" i="0" u="none" strike="noStrike" baseline="0" dirty="0" err="1">
                <a:latin typeface="LMSans12-Regular"/>
              </a:rPr>
              <a:t>datapoint</a:t>
            </a:r>
            <a:r>
              <a:rPr lang="en-US" b="0" i="0" u="none" strike="noStrike" baseline="0" dirty="0">
                <a:latin typeface="LMSans12-Regular"/>
              </a:rPr>
              <a:t> getting larger), which makes the importance of those </a:t>
            </a:r>
            <a:r>
              <a:rPr lang="en-US" b="0" i="0" u="none" strike="noStrike" baseline="0" dirty="0" err="1">
                <a:latin typeface="LMSans12-Regular"/>
              </a:rPr>
              <a:t>datapoints</a:t>
            </a:r>
            <a:r>
              <a:rPr lang="en-US" b="0" i="0" u="none" strike="noStrike" baseline="0" dirty="0">
                <a:latin typeface="LMSans12-Regular"/>
              </a:rPr>
              <a:t> increase, making the classifiers pay more attention to them.</a:t>
            </a:r>
            <a:endParaRPr lang="en-US" dirty="0"/>
          </a:p>
        </p:txBody>
      </p:sp>
    </p:spTree>
    <p:extLst>
      <p:ext uri="{BB962C8B-B14F-4D97-AF65-F5344CB8AC3E}">
        <p14:creationId xmlns:p14="http://schemas.microsoft.com/office/powerpoint/2010/main" val="1249388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13.1.1 </a:t>
            </a:r>
            <a:r>
              <a:rPr lang="en-US" dirty="0" err="1"/>
              <a:t>AdaBoost</a:t>
            </a:r>
            <a:endParaRPr lang="en-US" dirty="0"/>
          </a:p>
        </p:txBody>
      </p:sp>
      <p:pic>
        <p:nvPicPr>
          <p:cNvPr id="4" name="Content Placeholder 3"/>
          <p:cNvPicPr>
            <a:picLocks noGrp="1" noChangeAspect="1"/>
          </p:cNvPicPr>
          <p:nvPr>
            <p:ph idx="1"/>
          </p:nvPr>
        </p:nvPicPr>
        <p:blipFill>
          <a:blip r:embed="rId2"/>
          <a:stretch>
            <a:fillRect/>
          </a:stretch>
        </p:blipFill>
        <p:spPr>
          <a:xfrm>
            <a:off x="1436914" y="1449824"/>
            <a:ext cx="8681641" cy="5140796"/>
          </a:xfrm>
          <a:prstGeom prst="rect">
            <a:avLst/>
          </a:prstGeom>
        </p:spPr>
      </p:pic>
    </p:spTree>
    <p:extLst>
      <p:ext uri="{BB962C8B-B14F-4D97-AF65-F5344CB8AC3E}">
        <p14:creationId xmlns:p14="http://schemas.microsoft.com/office/powerpoint/2010/main" val="115954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loss function for </a:t>
            </a:r>
            <a:r>
              <a:rPr lang="en-US" dirty="0" err="1"/>
              <a:t>AdaBoost</a:t>
            </a:r>
            <a:r>
              <a:rPr lang="en-US" dirty="0"/>
              <a:t> has the form</a:t>
            </a:r>
          </a:p>
          <a:p>
            <a:endParaRPr lang="en-US" dirty="0"/>
          </a:p>
          <a:p>
            <a:endParaRPr lang="en-US" dirty="0"/>
          </a:p>
          <a:p>
            <a:endParaRPr lang="en-US" dirty="0"/>
          </a:p>
          <a:p>
            <a:endParaRPr lang="en-US" dirty="0"/>
          </a:p>
          <a:p>
            <a:endParaRPr lang="en-US" dirty="0"/>
          </a:p>
          <a:p>
            <a:r>
              <a:rPr lang="en-US" dirty="0"/>
              <a:t>The weights </a:t>
            </a:r>
            <a:r>
              <a:rPr lang="en-US" i="1" dirty="0"/>
              <a:t>w</a:t>
            </a:r>
            <a:r>
              <a:rPr lang="en-US" baseline="30000" dirty="0"/>
              <a:t>(</a:t>
            </a:r>
            <a:r>
              <a:rPr lang="en-US" i="1" baseline="30000" dirty="0"/>
              <a:t>t</a:t>
            </a:r>
            <a:r>
              <a:rPr lang="en-US" baseline="30000" dirty="0"/>
              <a:t>)</a:t>
            </a:r>
            <a:r>
              <a:rPr lang="en-US" dirty="0"/>
              <a:t> in the algorithm are nothing more than the second term in Equation (13.2), which can therefore be rewritten as:</a:t>
            </a:r>
          </a:p>
        </p:txBody>
      </p:sp>
      <p:pic>
        <p:nvPicPr>
          <p:cNvPr id="5" name="Picture 4"/>
          <p:cNvPicPr>
            <a:picLocks noChangeAspect="1"/>
          </p:cNvPicPr>
          <p:nvPr/>
        </p:nvPicPr>
        <p:blipFill>
          <a:blip r:embed="rId2"/>
          <a:stretch>
            <a:fillRect/>
          </a:stretch>
        </p:blipFill>
        <p:spPr>
          <a:xfrm>
            <a:off x="1061091" y="5804379"/>
            <a:ext cx="9311709" cy="942985"/>
          </a:xfrm>
          <a:prstGeom prst="rect">
            <a:avLst/>
          </a:prstGeom>
        </p:spPr>
      </p:pic>
      <p:pic>
        <p:nvPicPr>
          <p:cNvPr id="6" name="Picture 5"/>
          <p:cNvPicPr>
            <a:picLocks noChangeAspect="1"/>
          </p:cNvPicPr>
          <p:nvPr/>
        </p:nvPicPr>
        <p:blipFill>
          <a:blip r:embed="rId3"/>
          <a:stretch>
            <a:fillRect/>
          </a:stretch>
        </p:blipFill>
        <p:spPr>
          <a:xfrm>
            <a:off x="1125475" y="2348999"/>
            <a:ext cx="9360075" cy="2331857"/>
          </a:xfrm>
          <a:prstGeom prst="rect">
            <a:avLst/>
          </a:prstGeom>
        </p:spPr>
      </p:pic>
    </p:spTree>
    <p:extLst>
      <p:ext uri="{BB962C8B-B14F-4D97-AF65-F5344CB8AC3E}">
        <p14:creationId xmlns:p14="http://schemas.microsoft.com/office/powerpoint/2010/main" val="721265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44880" y="2324637"/>
            <a:ext cx="3615840" cy="2678400"/>
          </a:xfrm>
          <a:prstGeom prst="rect">
            <a:avLst/>
          </a:prstGeom>
        </p:spPr>
      </p:pic>
      <p:pic>
        <p:nvPicPr>
          <p:cNvPr id="5" name="Picture 4"/>
          <p:cNvPicPr>
            <a:picLocks noChangeAspect="1"/>
          </p:cNvPicPr>
          <p:nvPr/>
        </p:nvPicPr>
        <p:blipFill>
          <a:blip r:embed="rId3"/>
          <a:stretch>
            <a:fillRect/>
          </a:stretch>
        </p:blipFill>
        <p:spPr>
          <a:xfrm>
            <a:off x="5333108" y="2324637"/>
            <a:ext cx="3615840" cy="2678400"/>
          </a:xfrm>
          <a:prstGeom prst="rect">
            <a:avLst/>
          </a:prstGeom>
        </p:spPr>
      </p:pic>
      <p:sp>
        <p:nvSpPr>
          <p:cNvPr id="6" name="Rectangle 5"/>
          <p:cNvSpPr/>
          <p:nvPr/>
        </p:nvSpPr>
        <p:spPr>
          <a:xfrm>
            <a:off x="1561654" y="4898322"/>
            <a:ext cx="9068692" cy="1477328"/>
          </a:xfrm>
          <a:prstGeom prst="rect">
            <a:avLst/>
          </a:prstGeom>
        </p:spPr>
        <p:txBody>
          <a:bodyPr wrap="square">
            <a:spAutoFit/>
          </a:bodyPr>
          <a:lstStyle/>
          <a:p>
            <a:r>
              <a:rPr lang="en-US" dirty="0"/>
              <a:t>FIGURE 13.3 Boosting learns this simple dataset very successfully, producing an ensemble</a:t>
            </a:r>
          </a:p>
          <a:p>
            <a:r>
              <a:rPr lang="en-US" dirty="0"/>
              <a:t>classifier that is rather more complicated than the simple horizontal or vertical line classifier</a:t>
            </a:r>
          </a:p>
          <a:p>
            <a:r>
              <a:rPr lang="en-US" dirty="0"/>
              <a:t>that the algorithm boosts. On the independent test set shown here, the algorithm</a:t>
            </a:r>
          </a:p>
          <a:p>
            <a:r>
              <a:rPr lang="en-US" dirty="0"/>
              <a:t>gets only 1 </a:t>
            </a:r>
            <a:r>
              <a:rPr lang="en-US" dirty="0" err="1"/>
              <a:t>datapoint</a:t>
            </a:r>
            <a:r>
              <a:rPr lang="en-US" dirty="0"/>
              <a:t> wrong, and that is one that is coincidentally close to one that was</a:t>
            </a:r>
          </a:p>
          <a:p>
            <a:r>
              <a:rPr lang="en-US" dirty="0"/>
              <a:t>misclassified to simulate noise in the training data.</a:t>
            </a:r>
          </a:p>
        </p:txBody>
      </p:sp>
    </p:spTree>
    <p:extLst>
      <p:ext uri="{BB962C8B-B14F-4D97-AF65-F5344CB8AC3E}">
        <p14:creationId xmlns:p14="http://schemas.microsoft.com/office/powerpoint/2010/main" val="422115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13.1.2 Stumping</a:t>
            </a:r>
          </a:p>
        </p:txBody>
      </p:sp>
      <p:sp>
        <p:nvSpPr>
          <p:cNvPr id="3" name="Content Placeholder 2"/>
          <p:cNvSpPr>
            <a:spLocks noGrp="1"/>
          </p:cNvSpPr>
          <p:nvPr>
            <p:ph idx="1"/>
          </p:nvPr>
        </p:nvSpPr>
        <p:spPr/>
        <p:txBody>
          <a:bodyPr/>
          <a:lstStyle/>
          <a:p>
            <a:r>
              <a:rPr lang="en-US" dirty="0"/>
              <a:t>Stumping consists of simply taking the root of the tree and using that as the decision maker.</a:t>
            </a:r>
          </a:p>
        </p:txBody>
      </p:sp>
    </p:spTree>
    <p:extLst>
      <p:ext uri="{BB962C8B-B14F-4D97-AF65-F5344CB8AC3E}">
        <p14:creationId xmlns:p14="http://schemas.microsoft.com/office/powerpoint/2010/main" val="733883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BAGGING - Bootstrap aggregating</a:t>
            </a:r>
          </a:p>
        </p:txBody>
      </p:sp>
      <p:sp>
        <p:nvSpPr>
          <p:cNvPr id="3" name="Content Placeholder 2"/>
          <p:cNvSpPr>
            <a:spLocks noGrp="1"/>
          </p:cNvSpPr>
          <p:nvPr>
            <p:ph idx="1"/>
          </p:nvPr>
        </p:nvSpPr>
        <p:spPr/>
        <p:txBody>
          <a:bodyPr>
            <a:normAutofit fontScale="92500" lnSpcReduction="20000"/>
          </a:bodyPr>
          <a:lstStyle/>
          <a:p>
            <a:r>
              <a:rPr lang="en-US" dirty="0"/>
              <a:t>A bootstrap sample is a sample taken from the original dataset with replacement, so that we may get some data several times and others not at all. </a:t>
            </a:r>
          </a:p>
          <a:p>
            <a:r>
              <a:rPr lang="en-US" dirty="0"/>
              <a:t>The bootstrap sample is the same size as the original.</a:t>
            </a:r>
          </a:p>
          <a:p>
            <a:r>
              <a:rPr lang="en-US" dirty="0"/>
              <a:t>Having taken a set of bootstrap samples, the bagging method simply requires that </a:t>
            </a:r>
          </a:p>
          <a:p>
            <a:pPr lvl="1"/>
            <a:r>
              <a:rPr lang="en-US" dirty="0"/>
              <a:t>we fit a model to each dataset, and then </a:t>
            </a:r>
          </a:p>
          <a:p>
            <a:pPr lvl="1"/>
            <a:r>
              <a:rPr lang="en-US" dirty="0"/>
              <a:t>combine them by taking the output to be the majority vote of all the classifiers.</a:t>
            </a:r>
          </a:p>
          <a:p>
            <a:r>
              <a:rPr lang="en-US" dirty="0"/>
              <a:t>Benefits</a:t>
            </a:r>
          </a:p>
          <a:p>
            <a:pPr lvl="1"/>
            <a:r>
              <a:rPr lang="en-US" dirty="0"/>
              <a:t>we will get lots of learners that perform slightly differently, which is exactly what we want for an ensemble method. </a:t>
            </a:r>
          </a:p>
          <a:p>
            <a:pPr lvl="1"/>
            <a:r>
              <a:rPr lang="en-US" dirty="0"/>
              <a:t>estimates of the accuracy of the classification function can be made without complicated analytic work (technically, bagging is a variance reducing algorithm)</a:t>
            </a:r>
          </a:p>
        </p:txBody>
      </p:sp>
    </p:spTree>
    <p:extLst>
      <p:ext uri="{BB962C8B-B14F-4D97-AF65-F5344CB8AC3E}">
        <p14:creationId xmlns:p14="http://schemas.microsoft.com/office/powerpoint/2010/main" val="3693921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13.2.1 </a:t>
            </a:r>
            <a:r>
              <a:rPr lang="en-US" dirty="0" err="1"/>
              <a:t>Subagging</a:t>
            </a:r>
            <a:r>
              <a:rPr lang="en-US" dirty="0"/>
              <a:t> - subsample bagging</a:t>
            </a:r>
          </a:p>
        </p:txBody>
      </p:sp>
      <p:sp>
        <p:nvSpPr>
          <p:cNvPr id="3" name="Content Placeholder 2"/>
          <p:cNvSpPr>
            <a:spLocks noGrp="1"/>
          </p:cNvSpPr>
          <p:nvPr>
            <p:ph idx="1"/>
          </p:nvPr>
        </p:nvSpPr>
        <p:spPr/>
        <p:txBody>
          <a:bodyPr>
            <a:normAutofit/>
          </a:bodyPr>
          <a:lstStyle/>
          <a:p>
            <a:r>
              <a:rPr lang="en-US" dirty="0"/>
              <a:t>you don’t need to produce samples that are the same size as the original data. </a:t>
            </a:r>
          </a:p>
          <a:p>
            <a:r>
              <a:rPr lang="en-US" dirty="0"/>
              <a:t>If you make smaller datasets, then it makes sense to sample without replacement, but otherwise the implementation is only very slightly different from the bagging one</a:t>
            </a:r>
          </a:p>
          <a:p>
            <a:r>
              <a:rPr lang="en-US" dirty="0"/>
              <a:t>It is common to use a dataset size that is half that of the original data, and the results of this can often be comparable to a full bagging simulation.</a:t>
            </a:r>
          </a:p>
        </p:txBody>
      </p:sp>
    </p:spTree>
    <p:extLst>
      <p:ext uri="{BB962C8B-B14F-4D97-AF65-F5344CB8AC3E}">
        <p14:creationId xmlns:p14="http://schemas.microsoft.com/office/powerpoint/2010/main" val="3481096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E572B9A38A6242B4CA3A2221E91431" ma:contentTypeVersion="2" ma:contentTypeDescription="Create a new document." ma:contentTypeScope="" ma:versionID="5de8791571d5c3d455e305a104e53598">
  <xsd:schema xmlns:xsd="http://www.w3.org/2001/XMLSchema" xmlns:xs="http://www.w3.org/2001/XMLSchema" xmlns:p="http://schemas.microsoft.com/office/2006/metadata/properties" xmlns:ns2="573f54cd-f809-48a1-af22-7ebcd692cc83" targetNamespace="http://schemas.microsoft.com/office/2006/metadata/properties" ma:root="true" ma:fieldsID="2399afede4785b5b635afc30f66f3dd0" ns2:_="">
    <xsd:import namespace="573f54cd-f809-48a1-af22-7ebcd692cc8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3f54cd-f809-48a1-af22-7ebcd692cc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10A952-A781-4BA8-BCEC-66A23AB2CB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3f54cd-f809-48a1-af22-7ebcd692cc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D92CA5-A263-46B0-A835-966A3044449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0BC22C9-0043-4FFF-B5C8-3A0CDEB9F8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116</TotalTime>
  <Words>984</Words>
  <Application>Microsoft Office PowerPoint</Application>
  <PresentationFormat>Widescreen</PresentationFormat>
  <Paragraphs>82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13. Decision by Committee: Ensemble Learning</vt:lpstr>
      <vt:lpstr>PowerPoint Presentation</vt:lpstr>
      <vt:lpstr>13.1 BOOSTING</vt:lpstr>
      <vt:lpstr>13.1.1 AdaBoost</vt:lpstr>
      <vt:lpstr>PowerPoint Presentation</vt:lpstr>
      <vt:lpstr>PowerPoint Presentation</vt:lpstr>
      <vt:lpstr>13.1.2 Stumping</vt:lpstr>
      <vt:lpstr>13.2 BAGGING - Bootstrap aggregating</vt:lpstr>
      <vt:lpstr>13.2.1 Subagging - subsample bagging</vt:lpstr>
      <vt:lpstr>13.3 RANDOM FORESTS</vt:lpstr>
      <vt:lpstr>PowerPoint Presentation</vt:lpstr>
      <vt:lpstr>13.3.1 Comparison with Boosting</vt:lpstr>
      <vt:lpstr>13.4 DIFFERENT WAYS TO COMBINE CLASSIFIERS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Decision by Committee: Ensemble Learning</dc:title>
  <dc:creator>Admin</dc:creator>
  <cp:lastModifiedBy>Sony</cp:lastModifiedBy>
  <cp:revision>18</cp:revision>
  <dcterms:created xsi:type="dcterms:W3CDTF">2020-02-25T05:50:39Z</dcterms:created>
  <dcterms:modified xsi:type="dcterms:W3CDTF">2022-10-08T07:19:34Z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0x01010016E572B9A38A6242B4CA3A2221E91431</vt:lpwstr>
  </property>
</Properties>
</file>