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7" r:id="rId22"/>
    <p:sldId id="279" r:id="rId23"/>
    <p:sldId id="280" r:id="rId24"/>
    <p:sldId id="281" r:id="rId25"/>
    <p:sldId id="282" r:id="rId26"/>
    <p:sldId id="283" r:id="rId27"/>
    <p:sldId id="284" r:id="rId28"/>
    <p:sldId id="285" r:id="rId29"/>
    <p:sldId id="286"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88" d="100"/>
          <a:sy n="88" d="100"/>
        </p:scale>
        <p:origin x="4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966A00-62A1-4F2B-B2BD-7D85EEB88A1E}" type="datetimeFigureOut">
              <a:rPr lang="en-US" smtClean="0"/>
              <a:t>10/12/2022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B1A7D-8158-4F4E-87EB-AAD299C4E4E6}" type="slidenum">
              <a:rPr lang="en-US" smtClean="0"/>
              <a:t>‹#›</a:t>
            </a:fld>
            <a:endParaRPr lang="en-US"/>
          </a:p>
        </p:txBody>
      </p:sp>
    </p:spTree>
    <p:extLst>
      <p:ext uri="{BB962C8B-B14F-4D97-AF65-F5344CB8AC3E}">
        <p14:creationId xmlns:p14="http://schemas.microsoft.com/office/powerpoint/2010/main" val="3970754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F1FF08CE-CABC-4422-AD6B-BD1FF7D8C1BE}" type="slidenum">
              <a:rPr lang="en-US" smtClean="0"/>
              <a:pPr/>
              <a:t>22</a:t>
            </a:fld>
            <a:endParaRPr lang="en-US" smtClean="0"/>
          </a:p>
        </p:txBody>
      </p:sp>
    </p:spTree>
    <p:extLst>
      <p:ext uri="{BB962C8B-B14F-4D97-AF65-F5344CB8AC3E}">
        <p14:creationId xmlns:p14="http://schemas.microsoft.com/office/powerpoint/2010/main" val="3265592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F606DC65-A900-486C-8E28-442D106324B3}" type="slidenum">
              <a:rPr lang="en-US" smtClean="0"/>
              <a:pPr/>
              <a:t>23</a:t>
            </a:fld>
            <a:endParaRPr lang="en-US"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134948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74144A8-2DCC-450A-9927-5B3DA2BA5007}" type="slidenum">
              <a:rPr lang="en-US" smtClean="0"/>
              <a:pPr/>
              <a:t>24</a:t>
            </a:fld>
            <a:endParaRPr lang="en-US"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457363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3CC2D364-E37B-4A0D-B340-EB3FBC4AC015}" type="slidenum">
              <a:rPr lang="en-US" smtClean="0"/>
              <a:pPr/>
              <a:t>25</a:t>
            </a:fld>
            <a:endParaRPr lang="en-US"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264883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29DCC8E2-2705-4C71-8386-8AD45549CE19}" type="slidenum">
              <a:rPr lang="en-US" smtClean="0"/>
              <a:pPr/>
              <a:t>26</a:t>
            </a:fld>
            <a:endParaRPr lang="en-US"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628477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9D58CCBF-CF03-4D0E-B51E-0955DB9B04A8}" type="slidenum">
              <a:rPr lang="en-US" smtClean="0"/>
              <a:pPr/>
              <a:t>27</a:t>
            </a:fld>
            <a:endParaRPr lang="en-US"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49289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F16D60D6-6CFF-4C01-8056-68A164CD8944}" type="slidenum">
              <a:rPr lang="en-US" smtClean="0"/>
              <a:pPr/>
              <a:t>28</a:t>
            </a:fld>
            <a:endParaRPr lang="en-US"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915032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30427771-FB2D-42ED-9FBD-8AF5BAAE47FD}" type="slidenum">
              <a:rPr lang="en-US" smtClean="0"/>
              <a:pPr/>
              <a:t>29</a:t>
            </a:fld>
            <a:endParaRPr lang="en-US"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97492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34AAE516-21C9-4797-B61A-CD326EFF2EF9}" type="slidenum">
              <a:rPr lang="en-US" smtClean="0"/>
              <a:pPr/>
              <a:t>30</a:t>
            </a:fld>
            <a:endParaRPr lang="en-US"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71887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8810D2-BF69-44C5-B309-705E550BF748}"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4B619-7A3E-488B-A210-2A24BEEED932}" type="slidenum">
              <a:rPr lang="en-US" smtClean="0"/>
              <a:t>‹#›</a:t>
            </a:fld>
            <a:endParaRPr lang="en-US"/>
          </a:p>
        </p:txBody>
      </p:sp>
    </p:spTree>
    <p:extLst>
      <p:ext uri="{BB962C8B-B14F-4D97-AF65-F5344CB8AC3E}">
        <p14:creationId xmlns:p14="http://schemas.microsoft.com/office/powerpoint/2010/main" val="2101475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8810D2-BF69-44C5-B309-705E550BF748}"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4B619-7A3E-488B-A210-2A24BEEED932}" type="slidenum">
              <a:rPr lang="en-US" smtClean="0"/>
              <a:t>‹#›</a:t>
            </a:fld>
            <a:endParaRPr lang="en-US"/>
          </a:p>
        </p:txBody>
      </p:sp>
    </p:spTree>
    <p:extLst>
      <p:ext uri="{BB962C8B-B14F-4D97-AF65-F5344CB8AC3E}">
        <p14:creationId xmlns:p14="http://schemas.microsoft.com/office/powerpoint/2010/main" val="4036558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8810D2-BF69-44C5-B309-705E550BF748}"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4B619-7A3E-488B-A210-2A24BEEED932}" type="slidenum">
              <a:rPr lang="en-US" smtClean="0"/>
              <a:t>‹#›</a:t>
            </a:fld>
            <a:endParaRPr lang="en-US"/>
          </a:p>
        </p:txBody>
      </p:sp>
    </p:spTree>
    <p:extLst>
      <p:ext uri="{BB962C8B-B14F-4D97-AF65-F5344CB8AC3E}">
        <p14:creationId xmlns:p14="http://schemas.microsoft.com/office/powerpoint/2010/main" val="2961192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381000"/>
            <a:ext cx="11203517"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6400" y="1371600"/>
            <a:ext cx="5537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46800" y="1371600"/>
            <a:ext cx="55372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46800" y="4000500"/>
            <a:ext cx="55372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061"/>
          <p:cNvSpPr>
            <a:spLocks noGrp="1" noChangeArrowheads="1"/>
          </p:cNvSpPr>
          <p:nvPr>
            <p:ph type="sldNum" sz="quarter" idx="10"/>
          </p:nvPr>
        </p:nvSpPr>
        <p:spPr>
          <a:ln/>
        </p:spPr>
        <p:txBody>
          <a:bodyPr/>
          <a:lstStyle>
            <a:lvl1pPr>
              <a:defRPr/>
            </a:lvl1pPr>
          </a:lstStyle>
          <a:p>
            <a:pPr>
              <a:defRPr/>
            </a:pPr>
            <a:fld id="{550BA9FE-743A-4CE2-9B78-A91A9E04B189}" type="slidenum">
              <a:rPr lang="en-US"/>
              <a:pPr>
                <a:defRPr/>
              </a:pPr>
              <a:t>‹#›</a:t>
            </a:fld>
            <a:endParaRPr lang="en-US"/>
          </a:p>
        </p:txBody>
      </p:sp>
    </p:spTree>
    <p:extLst>
      <p:ext uri="{BB962C8B-B14F-4D97-AF65-F5344CB8AC3E}">
        <p14:creationId xmlns:p14="http://schemas.microsoft.com/office/powerpoint/2010/main" val="582972473"/>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381000"/>
            <a:ext cx="11203517"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6400" y="1371600"/>
            <a:ext cx="5537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46800" y="1371600"/>
            <a:ext cx="5537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61"/>
          <p:cNvSpPr>
            <a:spLocks noGrp="1" noChangeArrowheads="1"/>
          </p:cNvSpPr>
          <p:nvPr>
            <p:ph type="sldNum" sz="quarter" idx="10"/>
          </p:nvPr>
        </p:nvSpPr>
        <p:spPr>
          <a:ln/>
        </p:spPr>
        <p:txBody>
          <a:bodyPr/>
          <a:lstStyle>
            <a:lvl1pPr>
              <a:defRPr/>
            </a:lvl1pPr>
          </a:lstStyle>
          <a:p>
            <a:pPr>
              <a:defRPr/>
            </a:pPr>
            <a:fld id="{89000B62-71B6-429C-B0AC-75C5F5403296}" type="slidenum">
              <a:rPr lang="en-US"/>
              <a:pPr>
                <a:defRPr/>
              </a:pPr>
              <a:t>‹#›</a:t>
            </a:fld>
            <a:endParaRPr lang="en-US"/>
          </a:p>
        </p:txBody>
      </p:sp>
    </p:spTree>
    <p:extLst>
      <p:ext uri="{BB962C8B-B14F-4D97-AF65-F5344CB8AC3E}">
        <p14:creationId xmlns:p14="http://schemas.microsoft.com/office/powerpoint/2010/main" val="2064549693"/>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8810D2-BF69-44C5-B309-705E550BF748}"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4B619-7A3E-488B-A210-2A24BEEED932}" type="slidenum">
              <a:rPr lang="en-US" smtClean="0"/>
              <a:t>‹#›</a:t>
            </a:fld>
            <a:endParaRPr lang="en-US"/>
          </a:p>
        </p:txBody>
      </p:sp>
    </p:spTree>
    <p:extLst>
      <p:ext uri="{BB962C8B-B14F-4D97-AF65-F5344CB8AC3E}">
        <p14:creationId xmlns:p14="http://schemas.microsoft.com/office/powerpoint/2010/main" val="441846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8810D2-BF69-44C5-B309-705E550BF748}"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4B619-7A3E-488B-A210-2A24BEEED932}" type="slidenum">
              <a:rPr lang="en-US" smtClean="0"/>
              <a:t>‹#›</a:t>
            </a:fld>
            <a:endParaRPr lang="en-US"/>
          </a:p>
        </p:txBody>
      </p:sp>
    </p:spTree>
    <p:extLst>
      <p:ext uri="{BB962C8B-B14F-4D97-AF65-F5344CB8AC3E}">
        <p14:creationId xmlns:p14="http://schemas.microsoft.com/office/powerpoint/2010/main" val="443507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8810D2-BF69-44C5-B309-705E550BF748}"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E4B619-7A3E-488B-A210-2A24BEEED932}" type="slidenum">
              <a:rPr lang="en-US" smtClean="0"/>
              <a:t>‹#›</a:t>
            </a:fld>
            <a:endParaRPr lang="en-US"/>
          </a:p>
        </p:txBody>
      </p:sp>
    </p:spTree>
    <p:extLst>
      <p:ext uri="{BB962C8B-B14F-4D97-AF65-F5344CB8AC3E}">
        <p14:creationId xmlns:p14="http://schemas.microsoft.com/office/powerpoint/2010/main" val="225162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8810D2-BF69-44C5-B309-705E550BF748}" type="datetimeFigureOut">
              <a:rPr lang="en-US" smtClean="0"/>
              <a:t>10/12/2022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E4B619-7A3E-488B-A210-2A24BEEED932}" type="slidenum">
              <a:rPr lang="en-US" smtClean="0"/>
              <a:t>‹#›</a:t>
            </a:fld>
            <a:endParaRPr lang="en-US"/>
          </a:p>
        </p:txBody>
      </p:sp>
    </p:spTree>
    <p:extLst>
      <p:ext uri="{BB962C8B-B14F-4D97-AF65-F5344CB8AC3E}">
        <p14:creationId xmlns:p14="http://schemas.microsoft.com/office/powerpoint/2010/main" val="3616910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8810D2-BF69-44C5-B309-705E550BF748}" type="datetimeFigureOut">
              <a:rPr lang="en-US" smtClean="0"/>
              <a:t>10/12/2022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E4B619-7A3E-488B-A210-2A24BEEED932}" type="slidenum">
              <a:rPr lang="en-US" smtClean="0"/>
              <a:t>‹#›</a:t>
            </a:fld>
            <a:endParaRPr lang="en-US"/>
          </a:p>
        </p:txBody>
      </p:sp>
    </p:spTree>
    <p:extLst>
      <p:ext uri="{BB962C8B-B14F-4D97-AF65-F5344CB8AC3E}">
        <p14:creationId xmlns:p14="http://schemas.microsoft.com/office/powerpoint/2010/main" val="2531478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8810D2-BF69-44C5-B309-705E550BF748}" type="datetimeFigureOut">
              <a:rPr lang="en-US" smtClean="0"/>
              <a:t>10/12/2022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E4B619-7A3E-488B-A210-2A24BEEED932}" type="slidenum">
              <a:rPr lang="en-US" smtClean="0"/>
              <a:t>‹#›</a:t>
            </a:fld>
            <a:endParaRPr lang="en-US"/>
          </a:p>
        </p:txBody>
      </p:sp>
    </p:spTree>
    <p:extLst>
      <p:ext uri="{BB962C8B-B14F-4D97-AF65-F5344CB8AC3E}">
        <p14:creationId xmlns:p14="http://schemas.microsoft.com/office/powerpoint/2010/main" val="85142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8810D2-BF69-44C5-B309-705E550BF748}"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E4B619-7A3E-488B-A210-2A24BEEED932}" type="slidenum">
              <a:rPr lang="en-US" smtClean="0"/>
              <a:t>‹#›</a:t>
            </a:fld>
            <a:endParaRPr lang="en-US"/>
          </a:p>
        </p:txBody>
      </p:sp>
    </p:spTree>
    <p:extLst>
      <p:ext uri="{BB962C8B-B14F-4D97-AF65-F5344CB8AC3E}">
        <p14:creationId xmlns:p14="http://schemas.microsoft.com/office/powerpoint/2010/main" val="1690084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8810D2-BF69-44C5-B309-705E550BF748}"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E4B619-7A3E-488B-A210-2A24BEEED932}" type="slidenum">
              <a:rPr lang="en-US" smtClean="0"/>
              <a:t>‹#›</a:t>
            </a:fld>
            <a:endParaRPr lang="en-US"/>
          </a:p>
        </p:txBody>
      </p:sp>
    </p:spTree>
    <p:extLst>
      <p:ext uri="{BB962C8B-B14F-4D97-AF65-F5344CB8AC3E}">
        <p14:creationId xmlns:p14="http://schemas.microsoft.com/office/powerpoint/2010/main" val="177204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8810D2-BF69-44C5-B309-705E550BF748}" type="datetimeFigureOut">
              <a:rPr lang="en-US" smtClean="0"/>
              <a:t>10/12/2022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E4B619-7A3E-488B-A210-2A24BEEED932}" type="slidenum">
              <a:rPr lang="en-US" smtClean="0"/>
              <a:t>‹#›</a:t>
            </a:fld>
            <a:endParaRPr lang="en-US"/>
          </a:p>
        </p:txBody>
      </p:sp>
    </p:spTree>
    <p:extLst>
      <p:ext uri="{BB962C8B-B14F-4D97-AF65-F5344CB8AC3E}">
        <p14:creationId xmlns:p14="http://schemas.microsoft.com/office/powerpoint/2010/main" val="812941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4.w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wmf"/><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7.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6.wmf"/><Relationship Id="rId4"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5.xml"/><Relationship Id="rId7" Type="http://schemas.openxmlformats.org/officeDocument/2006/relationships/image" Target="../media/image19.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8.wmf"/><Relationship Id="rId4" Type="http://schemas.openxmlformats.org/officeDocument/2006/relationships/oleObject" Target="../embeddings/oleObject6.bin"/><Relationship Id="rId9" Type="http://schemas.openxmlformats.org/officeDocument/2006/relationships/image" Target="../media/image20.w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1.emf"/><Relationship Id="rId5" Type="http://schemas.openxmlformats.org/officeDocument/2006/relationships/oleObject" Target="../embeddings/Microsoft_Excel_97-2003_Worksheet1.xls"/><Relationship Id="rId4" Type="http://schemas.openxmlformats.org/officeDocument/2006/relationships/oleObject" Target="../embeddings/oleObject9.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2.emf"/><Relationship Id="rId5" Type="http://schemas.openxmlformats.org/officeDocument/2006/relationships/oleObject" Target="../embeddings/Microsoft_Excel_97-2003_Worksheet2.xls"/><Relationship Id="rId4" Type="http://schemas.openxmlformats.org/officeDocument/2006/relationships/oleObject" Target="../embeddings/oleObject10.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image" Target="../media/image23.wmf"/><Relationship Id="rId4" Type="http://schemas.openxmlformats.org/officeDocument/2006/relationships/oleObject" Target="../embeddings/oleObject1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LEARNING</a:t>
            </a:r>
            <a:br>
              <a:rPr lang="en-US" dirty="0" smtClean="0"/>
            </a:br>
            <a:r>
              <a:rPr lang="en-US" sz="4000" dirty="0" smtClean="0"/>
              <a:t>CLASSIFICATION</a:t>
            </a:r>
            <a:endParaRPr lang="en-US" sz="4000" dirty="0"/>
          </a:p>
        </p:txBody>
      </p:sp>
      <p:sp>
        <p:nvSpPr>
          <p:cNvPr id="3" name="Subtitle 2"/>
          <p:cNvSpPr>
            <a:spLocks noGrp="1"/>
          </p:cNvSpPr>
          <p:nvPr>
            <p:ph type="subTitle" idx="1"/>
          </p:nvPr>
        </p:nvSpPr>
        <p:spPr/>
        <p:txBody>
          <a:bodyPr>
            <a:normAutofit lnSpcReduction="10000"/>
          </a:bodyPr>
          <a:lstStyle/>
          <a:p>
            <a:r>
              <a:rPr lang="en-US" dirty="0" smtClean="0"/>
              <a:t>K NEAREST NEIGHBOUR (KNN)</a:t>
            </a:r>
          </a:p>
          <a:p>
            <a:r>
              <a:rPr lang="en-US" dirty="0" smtClean="0"/>
              <a:t>SUPPORT VECTOR MACHINE</a:t>
            </a:r>
          </a:p>
          <a:p>
            <a:r>
              <a:rPr lang="en-US" dirty="0" smtClean="0"/>
              <a:t>NAÏVE BAYES</a:t>
            </a:r>
          </a:p>
          <a:p>
            <a:r>
              <a:rPr lang="en-US" dirty="0" smtClean="0"/>
              <a:t>		</a:t>
            </a:r>
            <a:endParaRPr lang="en-US" dirty="0"/>
          </a:p>
        </p:txBody>
      </p:sp>
      <p:sp>
        <p:nvSpPr>
          <p:cNvPr id="4" name="TextBox 3"/>
          <p:cNvSpPr txBox="1"/>
          <p:nvPr/>
        </p:nvSpPr>
        <p:spPr>
          <a:xfrm>
            <a:off x="6780180" y="5155660"/>
            <a:ext cx="5035686" cy="1200329"/>
          </a:xfrm>
          <a:prstGeom prst="rect">
            <a:avLst/>
          </a:prstGeom>
          <a:noFill/>
        </p:spPr>
        <p:txBody>
          <a:bodyPr wrap="square" rtlCol="0">
            <a:spAutoFit/>
          </a:bodyPr>
          <a:lstStyle/>
          <a:p>
            <a:r>
              <a:rPr lang="en-US" dirty="0" smtClean="0"/>
              <a:t>DR. SHILOAH ELIZABETH D</a:t>
            </a:r>
          </a:p>
          <a:p>
            <a:r>
              <a:rPr lang="en-US" dirty="0" smtClean="0"/>
              <a:t>Assistant Professor</a:t>
            </a:r>
          </a:p>
          <a:p>
            <a:r>
              <a:rPr lang="en-US" dirty="0" smtClean="0"/>
              <a:t>Department of Computer Science and Engineering</a:t>
            </a:r>
          </a:p>
          <a:p>
            <a:r>
              <a:rPr lang="en-US" dirty="0" smtClean="0"/>
              <a:t>Anna University</a:t>
            </a:r>
            <a:endParaRPr lang="en-US" dirty="0"/>
          </a:p>
        </p:txBody>
      </p:sp>
    </p:spTree>
    <p:extLst>
      <p:ext uri="{BB962C8B-B14F-4D97-AF65-F5344CB8AC3E}">
        <p14:creationId xmlns:p14="http://schemas.microsoft.com/office/powerpoint/2010/main" val="1661823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Nearest Neighbor Classification</a:t>
            </a:r>
            <a:endParaRPr lang="en-US" dirty="0"/>
          </a:p>
        </p:txBody>
      </p:sp>
      <p:sp>
        <p:nvSpPr>
          <p:cNvPr id="3" name="Content Placeholder 2"/>
          <p:cNvSpPr>
            <a:spLocks noGrp="1"/>
          </p:cNvSpPr>
          <p:nvPr>
            <p:ph idx="1"/>
          </p:nvPr>
        </p:nvSpPr>
        <p:spPr/>
        <p:txBody>
          <a:bodyPr/>
          <a:lstStyle/>
          <a:p>
            <a:r>
              <a:rPr lang="en-US" dirty="0" smtClean="0"/>
              <a:t>Normalization</a:t>
            </a:r>
          </a:p>
          <a:p>
            <a:r>
              <a:rPr lang="en-US" dirty="0" smtClean="0"/>
              <a:t>Curse of Dimensionality</a:t>
            </a:r>
            <a:endParaRPr lang="en-US" dirty="0"/>
          </a:p>
          <a:p>
            <a:r>
              <a:rPr lang="en-US" dirty="0"/>
              <a:t>k-NN classifiers are lazy learners </a:t>
            </a:r>
            <a:endParaRPr lang="en-US" dirty="0" smtClean="0"/>
          </a:p>
          <a:p>
            <a:pPr lvl="1"/>
            <a:r>
              <a:rPr lang="en-US" dirty="0" smtClean="0"/>
              <a:t>It </a:t>
            </a:r>
            <a:r>
              <a:rPr lang="en-US" dirty="0"/>
              <a:t>does not build models explicitly </a:t>
            </a:r>
          </a:p>
          <a:p>
            <a:pPr lvl="1"/>
            <a:r>
              <a:rPr lang="en-US" dirty="0" smtClean="0"/>
              <a:t>Unlike </a:t>
            </a:r>
            <a:r>
              <a:rPr lang="en-US" dirty="0"/>
              <a:t>eager learners such as decision tree induction and rule-based systems </a:t>
            </a:r>
          </a:p>
          <a:p>
            <a:pPr lvl="1"/>
            <a:r>
              <a:rPr lang="en-US" dirty="0" smtClean="0"/>
              <a:t>Classifying </a:t>
            </a:r>
            <a:r>
              <a:rPr lang="en-US" dirty="0"/>
              <a:t>unknown records are relatively expensive </a:t>
            </a:r>
          </a:p>
          <a:p>
            <a:endParaRPr lang="en-US" dirty="0"/>
          </a:p>
        </p:txBody>
      </p:sp>
    </p:spTree>
    <p:extLst>
      <p:ext uri="{BB962C8B-B14F-4D97-AF65-F5344CB8AC3E}">
        <p14:creationId xmlns:p14="http://schemas.microsoft.com/office/powerpoint/2010/main" val="2217996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Example</a:t>
            </a:r>
            <a:endParaRPr lang="en-US" dirty="0"/>
          </a:p>
        </p:txBody>
      </p:sp>
      <p:sp>
        <p:nvSpPr>
          <p:cNvPr id="3" name="Content Placeholder 2"/>
          <p:cNvSpPr>
            <a:spLocks noGrp="1"/>
          </p:cNvSpPr>
          <p:nvPr>
            <p:ph idx="1"/>
          </p:nvPr>
        </p:nvSpPr>
        <p:spPr>
          <a:xfrm>
            <a:off x="838200" y="950133"/>
            <a:ext cx="10515600" cy="4351338"/>
          </a:xfrm>
        </p:spPr>
        <p:txBody>
          <a:bodyPr>
            <a:normAutofit/>
          </a:bodyPr>
          <a:lstStyle/>
          <a:p>
            <a:pPr marL="0" indent="0">
              <a:buNone/>
            </a:pPr>
            <a:r>
              <a:rPr lang="en-US" sz="2000" dirty="0" smtClean="0"/>
              <a:t>We have data from the questionnaires survey (to ask people opinion) and objective testing with two attributes (acid durability and strength) to classify whether a special paper tissue is good or not. Here is four training samples:</a:t>
            </a:r>
          </a:p>
          <a:p>
            <a:pPr marL="0" indent="0">
              <a:buNone/>
            </a:pPr>
            <a:r>
              <a:rPr lang="en-US" sz="2000" dirty="0" smtClean="0"/>
              <a:t>X1 = Acid Durability (seconds) and X2 = Strength(kg/square meter); Y = Classification</a:t>
            </a:r>
          </a:p>
          <a:p>
            <a:pPr marL="0" indent="0">
              <a:buNone/>
            </a:pPr>
            <a:r>
              <a:rPr lang="en-US" sz="2000" dirty="0" smtClean="0"/>
              <a:t>(7, 7, Bad); (7, 4, Bad); (3, 4, Good); (1, 4, Good)</a:t>
            </a:r>
          </a:p>
          <a:p>
            <a:pPr marL="0" indent="0">
              <a:buNone/>
            </a:pPr>
            <a:r>
              <a:rPr lang="en-US" sz="2000" dirty="0" smtClean="0"/>
              <a:t>Now the factory produces a new paper tissue that pass laboratory test with X1 = 3 and X2 = 7. Without another expensive survey, can we guess what the classification of this new tissue is?</a:t>
            </a:r>
            <a:endParaRPr lang="en-US" sz="2000" dirty="0"/>
          </a:p>
        </p:txBody>
      </p:sp>
      <p:pic>
        <p:nvPicPr>
          <p:cNvPr id="4" name="Picture 3"/>
          <p:cNvPicPr>
            <a:picLocks noChangeAspect="1"/>
          </p:cNvPicPr>
          <p:nvPr/>
        </p:nvPicPr>
        <p:blipFill>
          <a:blip r:embed="rId2"/>
          <a:stretch>
            <a:fillRect/>
          </a:stretch>
        </p:blipFill>
        <p:spPr>
          <a:xfrm>
            <a:off x="838200" y="3302640"/>
            <a:ext cx="10058400" cy="3209925"/>
          </a:xfrm>
          <a:prstGeom prst="rect">
            <a:avLst/>
          </a:prstGeom>
        </p:spPr>
      </p:pic>
      <p:sp>
        <p:nvSpPr>
          <p:cNvPr id="5" name="Rectangle 4"/>
          <p:cNvSpPr/>
          <p:nvPr/>
        </p:nvSpPr>
        <p:spPr>
          <a:xfrm>
            <a:off x="838200" y="6251604"/>
            <a:ext cx="10710152" cy="646331"/>
          </a:xfrm>
          <a:prstGeom prst="rect">
            <a:avLst/>
          </a:prstGeom>
        </p:spPr>
        <p:txBody>
          <a:bodyPr wrap="square">
            <a:spAutoFit/>
          </a:bodyPr>
          <a:lstStyle/>
          <a:p>
            <a:r>
              <a:rPr lang="en-US" dirty="0" smtClean="0">
                <a:solidFill>
                  <a:schemeClr val="accent6">
                    <a:lumMod val="75000"/>
                  </a:schemeClr>
                </a:solidFill>
              </a:rPr>
              <a:t>We have 2 good and 1 bad, since 2&gt;1 then we conclude that a new paper tissue that pass laboratory test with X1 = 3 and X2 = 7 is included in Good category.</a:t>
            </a:r>
            <a:endParaRPr lang="en-US" dirty="0">
              <a:solidFill>
                <a:schemeClr val="accent6">
                  <a:lumMod val="75000"/>
                </a:schemeClr>
              </a:solidFill>
            </a:endParaRPr>
          </a:p>
        </p:txBody>
      </p:sp>
    </p:spTree>
    <p:extLst>
      <p:ext uri="{BB962C8B-B14F-4D97-AF65-F5344CB8AC3E}">
        <p14:creationId xmlns:p14="http://schemas.microsoft.com/office/powerpoint/2010/main" val="34799605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655" y="326214"/>
            <a:ext cx="10515600" cy="1325563"/>
          </a:xfrm>
        </p:spPr>
        <p:txBody>
          <a:bodyPr/>
          <a:lstStyle/>
          <a:p>
            <a:r>
              <a:rPr lang="en-US" dirty="0" smtClean="0"/>
              <a:t>SUPPORT VECTOR MACHINE (SVM)</a:t>
            </a:r>
            <a:endParaRPr lang="en-US" dirty="0"/>
          </a:p>
        </p:txBody>
      </p:sp>
      <p:pic>
        <p:nvPicPr>
          <p:cNvPr id="4" name="Content Placeholder 3"/>
          <p:cNvPicPr>
            <a:picLocks noGrp="1" noChangeAspect="1"/>
          </p:cNvPicPr>
          <p:nvPr>
            <p:ph idx="1"/>
          </p:nvPr>
        </p:nvPicPr>
        <p:blipFill>
          <a:blip r:embed="rId2"/>
          <a:stretch>
            <a:fillRect/>
          </a:stretch>
        </p:blipFill>
        <p:spPr>
          <a:xfrm>
            <a:off x="1390158" y="1755126"/>
            <a:ext cx="7928940" cy="4956888"/>
          </a:xfrm>
          <a:prstGeom prst="rect">
            <a:avLst/>
          </a:prstGeom>
        </p:spPr>
      </p:pic>
    </p:spTree>
    <p:extLst>
      <p:ext uri="{BB962C8B-B14F-4D97-AF65-F5344CB8AC3E}">
        <p14:creationId xmlns:p14="http://schemas.microsoft.com/office/powerpoint/2010/main" val="33445702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 (SVM)</a:t>
            </a:r>
            <a:endParaRPr lang="en-US" dirty="0"/>
          </a:p>
        </p:txBody>
      </p:sp>
      <p:sp>
        <p:nvSpPr>
          <p:cNvPr id="3" name="Content Placeholder 2"/>
          <p:cNvSpPr>
            <a:spLocks noGrp="1"/>
          </p:cNvSpPr>
          <p:nvPr>
            <p:ph idx="1"/>
          </p:nvPr>
        </p:nvSpPr>
        <p:spPr/>
        <p:txBody>
          <a:bodyPr/>
          <a:lstStyle/>
          <a:p>
            <a:r>
              <a:rPr lang="en-US" dirty="0" smtClean="0"/>
              <a:t>SVM is a kernel method</a:t>
            </a:r>
          </a:p>
          <a:p>
            <a:r>
              <a:rPr lang="en-US" dirty="0" smtClean="0"/>
              <a:t>Give better classification performance than other ML algorithms on reasonably sized datasets.</a:t>
            </a:r>
          </a:p>
          <a:p>
            <a:r>
              <a:rPr lang="en-US" dirty="0" smtClean="0"/>
              <a:t>They do not work well on extremely large datasets since they involve a data matrix inversion which is very expensive.</a:t>
            </a:r>
          </a:p>
          <a:p>
            <a:endParaRPr lang="en-US" dirty="0"/>
          </a:p>
        </p:txBody>
      </p:sp>
    </p:spTree>
    <p:extLst>
      <p:ext uri="{BB962C8B-B14F-4D97-AF65-F5344CB8AC3E}">
        <p14:creationId xmlns:p14="http://schemas.microsoft.com/office/powerpoint/2010/main" val="983202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 When data is linearly separable</a:t>
            </a:r>
            <a:endParaRPr lang="en-US" dirty="0"/>
          </a:p>
        </p:txBody>
      </p:sp>
      <p:pic>
        <p:nvPicPr>
          <p:cNvPr id="4" name="Content Placeholder 3"/>
          <p:cNvPicPr>
            <a:picLocks noGrp="1" noChangeAspect="1"/>
          </p:cNvPicPr>
          <p:nvPr>
            <p:ph idx="1"/>
          </p:nvPr>
        </p:nvPicPr>
        <p:blipFill>
          <a:blip r:embed="rId2"/>
          <a:stretch>
            <a:fillRect/>
          </a:stretch>
        </p:blipFill>
        <p:spPr>
          <a:xfrm>
            <a:off x="914400" y="1582076"/>
            <a:ext cx="8825093" cy="5269801"/>
          </a:xfrm>
          <a:prstGeom prst="rect">
            <a:avLst/>
          </a:prstGeom>
        </p:spPr>
      </p:pic>
    </p:spTree>
    <p:extLst>
      <p:ext uri="{BB962C8B-B14F-4D97-AF65-F5344CB8AC3E}">
        <p14:creationId xmlns:p14="http://schemas.microsoft.com/office/powerpoint/2010/main" val="33518051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SEPARATION</a:t>
            </a:r>
            <a:endParaRPr lang="en-US" dirty="0"/>
          </a:p>
        </p:txBody>
      </p:sp>
      <p:pic>
        <p:nvPicPr>
          <p:cNvPr id="4" name="Content Placeholder 3"/>
          <p:cNvPicPr>
            <a:picLocks noGrp="1" noChangeAspect="1"/>
          </p:cNvPicPr>
          <p:nvPr>
            <p:ph idx="1"/>
          </p:nvPr>
        </p:nvPicPr>
        <p:blipFill>
          <a:blip r:embed="rId2"/>
          <a:stretch>
            <a:fillRect/>
          </a:stretch>
        </p:blipFill>
        <p:spPr>
          <a:xfrm>
            <a:off x="104775" y="1972875"/>
            <a:ext cx="3752850" cy="2828925"/>
          </a:xfrm>
          <a:prstGeom prst="rect">
            <a:avLst/>
          </a:prstGeom>
        </p:spPr>
      </p:pic>
      <p:pic>
        <p:nvPicPr>
          <p:cNvPr id="5" name="Picture 4"/>
          <p:cNvPicPr>
            <a:picLocks noChangeAspect="1"/>
          </p:cNvPicPr>
          <p:nvPr/>
        </p:nvPicPr>
        <p:blipFill>
          <a:blip r:embed="rId3"/>
          <a:stretch>
            <a:fillRect/>
          </a:stretch>
        </p:blipFill>
        <p:spPr>
          <a:xfrm>
            <a:off x="3857625" y="1972875"/>
            <a:ext cx="3693600" cy="2745600"/>
          </a:xfrm>
          <a:prstGeom prst="rect">
            <a:avLst/>
          </a:prstGeom>
        </p:spPr>
      </p:pic>
      <p:pic>
        <p:nvPicPr>
          <p:cNvPr id="6" name="Picture 5"/>
          <p:cNvPicPr>
            <a:picLocks noChangeAspect="1"/>
          </p:cNvPicPr>
          <p:nvPr/>
        </p:nvPicPr>
        <p:blipFill>
          <a:blip r:embed="rId4"/>
          <a:stretch>
            <a:fillRect/>
          </a:stretch>
        </p:blipFill>
        <p:spPr>
          <a:xfrm>
            <a:off x="7551225" y="1797000"/>
            <a:ext cx="3654720" cy="3004800"/>
          </a:xfrm>
          <a:prstGeom prst="rect">
            <a:avLst/>
          </a:prstGeom>
        </p:spPr>
      </p:pic>
      <p:sp>
        <p:nvSpPr>
          <p:cNvPr id="8" name="Rectangle 7"/>
          <p:cNvSpPr/>
          <p:nvPr/>
        </p:nvSpPr>
        <p:spPr>
          <a:xfrm>
            <a:off x="947057" y="5236387"/>
            <a:ext cx="10297885" cy="369332"/>
          </a:xfrm>
          <a:prstGeom prst="rect">
            <a:avLst/>
          </a:prstGeom>
        </p:spPr>
        <p:txBody>
          <a:bodyPr wrap="square">
            <a:spAutoFit/>
          </a:bodyPr>
          <a:lstStyle/>
          <a:p>
            <a:r>
              <a:rPr lang="en-US" b="0" i="0" u="none" strike="noStrike" baseline="0" dirty="0" smtClean="0">
                <a:latin typeface="LMSans12-Regular"/>
              </a:rPr>
              <a:t>Three different classification lines. Is there any reason why one is better than the others?</a:t>
            </a:r>
            <a:endParaRPr lang="en-US" dirty="0"/>
          </a:p>
        </p:txBody>
      </p:sp>
    </p:spTree>
    <p:extLst>
      <p:ext uri="{BB962C8B-B14F-4D97-AF65-F5344CB8AC3E}">
        <p14:creationId xmlns:p14="http://schemas.microsoft.com/office/powerpoint/2010/main" val="2557502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SEPARATION</a:t>
            </a:r>
            <a:endParaRPr lang="en-US" dirty="0"/>
          </a:p>
        </p:txBody>
      </p:sp>
      <p:sp>
        <p:nvSpPr>
          <p:cNvPr id="3" name="Content Placeholder 2"/>
          <p:cNvSpPr>
            <a:spLocks noGrp="1"/>
          </p:cNvSpPr>
          <p:nvPr>
            <p:ph idx="1"/>
          </p:nvPr>
        </p:nvSpPr>
        <p:spPr/>
        <p:txBody>
          <a:bodyPr>
            <a:normAutofit lnSpcReduction="10000"/>
          </a:bodyPr>
          <a:lstStyle/>
          <a:p>
            <a:r>
              <a:rPr lang="en-US" dirty="0"/>
              <a:t>All three of the lines that are drawn separate out the two classes, </a:t>
            </a:r>
            <a:endParaRPr lang="en-US" dirty="0" smtClean="0"/>
          </a:p>
          <a:p>
            <a:pPr lvl="1"/>
            <a:r>
              <a:rPr lang="en-US" dirty="0" smtClean="0"/>
              <a:t>so </a:t>
            </a:r>
            <a:r>
              <a:rPr lang="en-US" dirty="0"/>
              <a:t>in </a:t>
            </a:r>
            <a:r>
              <a:rPr lang="en-US" dirty="0" smtClean="0"/>
              <a:t>some sense </a:t>
            </a:r>
            <a:r>
              <a:rPr lang="en-US" dirty="0"/>
              <a:t>they are ‘correct’, and </a:t>
            </a:r>
            <a:endParaRPr lang="en-US" dirty="0" smtClean="0"/>
          </a:p>
          <a:p>
            <a:pPr lvl="1"/>
            <a:r>
              <a:rPr lang="en-US" dirty="0" smtClean="0"/>
              <a:t>the </a:t>
            </a:r>
            <a:r>
              <a:rPr lang="en-US" dirty="0"/>
              <a:t>Perceptron would stop its training if it reached any </a:t>
            </a:r>
            <a:r>
              <a:rPr lang="en-US" dirty="0" smtClean="0"/>
              <a:t>one of </a:t>
            </a:r>
            <a:r>
              <a:rPr lang="en-US" dirty="0"/>
              <a:t>them</a:t>
            </a:r>
            <a:r>
              <a:rPr lang="en-US" dirty="0" smtClean="0"/>
              <a:t>.</a:t>
            </a:r>
          </a:p>
          <a:p>
            <a:r>
              <a:rPr lang="en-US" dirty="0"/>
              <a:t>we prefer </a:t>
            </a:r>
            <a:r>
              <a:rPr lang="en-US" dirty="0" smtClean="0"/>
              <a:t>a line </a:t>
            </a:r>
            <a:r>
              <a:rPr lang="en-US" dirty="0"/>
              <a:t>that runs through the middle of the separation between the </a:t>
            </a:r>
            <a:r>
              <a:rPr lang="en-US" dirty="0" err="1"/>
              <a:t>datapoints</a:t>
            </a:r>
            <a:r>
              <a:rPr lang="en-US" dirty="0"/>
              <a:t> from the </a:t>
            </a:r>
            <a:r>
              <a:rPr lang="en-US" dirty="0" smtClean="0"/>
              <a:t>two classes</a:t>
            </a:r>
            <a:r>
              <a:rPr lang="en-US" dirty="0"/>
              <a:t>, </a:t>
            </a:r>
            <a:endParaRPr lang="en-US" dirty="0" smtClean="0"/>
          </a:p>
          <a:p>
            <a:pPr lvl="1"/>
            <a:r>
              <a:rPr lang="en-US" dirty="0" smtClean="0"/>
              <a:t>staying </a:t>
            </a:r>
            <a:r>
              <a:rPr lang="en-US" dirty="0"/>
              <a:t>approximately equidistant from the data in both classes</a:t>
            </a:r>
            <a:r>
              <a:rPr lang="en-US" dirty="0" smtClean="0"/>
              <a:t>.</a:t>
            </a:r>
          </a:p>
          <a:p>
            <a:r>
              <a:rPr lang="en-US" dirty="0"/>
              <a:t>If we pick the lines shown in the left or right </a:t>
            </a:r>
            <a:r>
              <a:rPr lang="en-US" dirty="0" smtClean="0"/>
              <a:t>graphs, </a:t>
            </a:r>
          </a:p>
          <a:p>
            <a:pPr lvl="1"/>
            <a:r>
              <a:rPr lang="en-US" dirty="0" smtClean="0"/>
              <a:t>then there </a:t>
            </a:r>
            <a:r>
              <a:rPr lang="en-US" dirty="0"/>
              <a:t>is a chance that a </a:t>
            </a:r>
            <a:r>
              <a:rPr lang="en-US" dirty="0" err="1"/>
              <a:t>datapoint</a:t>
            </a:r>
            <a:r>
              <a:rPr lang="en-US" dirty="0"/>
              <a:t> from one class will be on the wrong side of the line, </a:t>
            </a:r>
            <a:endParaRPr lang="en-US" dirty="0" smtClean="0"/>
          </a:p>
          <a:p>
            <a:pPr lvl="1"/>
            <a:r>
              <a:rPr lang="en-US" dirty="0" smtClean="0"/>
              <a:t>just because </a:t>
            </a:r>
            <a:r>
              <a:rPr lang="en-US" dirty="0"/>
              <a:t>we have put the line tight up against some of the </a:t>
            </a:r>
            <a:r>
              <a:rPr lang="en-US" dirty="0" err="1"/>
              <a:t>datapoints</a:t>
            </a:r>
            <a:r>
              <a:rPr lang="en-US" dirty="0"/>
              <a:t> we have seen in </a:t>
            </a:r>
            <a:r>
              <a:rPr lang="en-US" dirty="0" smtClean="0"/>
              <a:t>the training </a:t>
            </a:r>
            <a:r>
              <a:rPr lang="en-US" dirty="0"/>
              <a:t>set.</a:t>
            </a:r>
          </a:p>
        </p:txBody>
      </p:sp>
    </p:spTree>
    <p:extLst>
      <p:ext uri="{BB962C8B-B14F-4D97-AF65-F5344CB8AC3E}">
        <p14:creationId xmlns:p14="http://schemas.microsoft.com/office/powerpoint/2010/main" val="2741290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Margin and Support Vectors</a:t>
            </a:r>
          </a:p>
        </p:txBody>
      </p:sp>
      <p:pic>
        <p:nvPicPr>
          <p:cNvPr id="4" name="Content Placeholder 3"/>
          <p:cNvPicPr>
            <a:picLocks noGrp="1" noChangeAspect="1"/>
          </p:cNvPicPr>
          <p:nvPr>
            <p:ph idx="1"/>
          </p:nvPr>
        </p:nvPicPr>
        <p:blipFill>
          <a:blip r:embed="rId2"/>
          <a:stretch>
            <a:fillRect/>
          </a:stretch>
        </p:blipFill>
        <p:spPr>
          <a:xfrm>
            <a:off x="4151228" y="1690688"/>
            <a:ext cx="3693600" cy="2860800"/>
          </a:xfrm>
          <a:prstGeom prst="rect">
            <a:avLst/>
          </a:prstGeom>
        </p:spPr>
      </p:pic>
      <p:sp>
        <p:nvSpPr>
          <p:cNvPr id="5" name="Rectangle 4"/>
          <p:cNvSpPr/>
          <p:nvPr/>
        </p:nvSpPr>
        <p:spPr>
          <a:xfrm>
            <a:off x="348342" y="4333385"/>
            <a:ext cx="11495315" cy="646331"/>
          </a:xfrm>
          <a:prstGeom prst="rect">
            <a:avLst/>
          </a:prstGeom>
        </p:spPr>
        <p:txBody>
          <a:bodyPr wrap="square">
            <a:spAutoFit/>
          </a:bodyPr>
          <a:lstStyle/>
          <a:p>
            <a:r>
              <a:rPr lang="en-US" dirty="0">
                <a:solidFill>
                  <a:schemeClr val="accent6">
                    <a:lumMod val="75000"/>
                  </a:schemeClr>
                </a:solidFill>
              </a:rPr>
              <a:t>The margin is the largest region we can put that separates the classes without there being any points inside, where the box is made from two lines that are parallel to the decision boundary.</a:t>
            </a:r>
          </a:p>
        </p:txBody>
      </p:sp>
      <p:sp>
        <p:nvSpPr>
          <p:cNvPr id="3" name="Rectangle 2"/>
          <p:cNvSpPr/>
          <p:nvPr/>
        </p:nvSpPr>
        <p:spPr>
          <a:xfrm>
            <a:off x="348341" y="4979716"/>
            <a:ext cx="11101114" cy="646331"/>
          </a:xfrm>
          <a:prstGeom prst="rect">
            <a:avLst/>
          </a:prstGeom>
        </p:spPr>
        <p:txBody>
          <a:bodyPr wrap="square">
            <a:spAutoFit/>
          </a:bodyPr>
          <a:lstStyle/>
          <a:p>
            <a:r>
              <a:rPr lang="en-US" dirty="0" smtClean="0"/>
              <a:t>The classifier in the middle of the Figure has the largest margin of the three. It has the imaginative name of the maximum margin (linear) classifier.</a:t>
            </a:r>
          </a:p>
        </p:txBody>
      </p:sp>
      <p:sp>
        <p:nvSpPr>
          <p:cNvPr id="6" name="Rectangle 5"/>
          <p:cNvSpPr/>
          <p:nvPr/>
        </p:nvSpPr>
        <p:spPr>
          <a:xfrm>
            <a:off x="348340" y="5626047"/>
            <a:ext cx="11005460" cy="369332"/>
          </a:xfrm>
          <a:prstGeom prst="rect">
            <a:avLst/>
          </a:prstGeom>
        </p:spPr>
        <p:txBody>
          <a:bodyPr wrap="square">
            <a:spAutoFit/>
          </a:bodyPr>
          <a:lstStyle/>
          <a:p>
            <a:r>
              <a:rPr lang="en-US" dirty="0" smtClean="0">
                <a:solidFill>
                  <a:srgbClr val="0070C0"/>
                </a:solidFill>
              </a:rPr>
              <a:t>The </a:t>
            </a:r>
            <a:r>
              <a:rPr lang="en-US" dirty="0" err="1" smtClean="0">
                <a:solidFill>
                  <a:srgbClr val="0070C0"/>
                </a:solidFill>
              </a:rPr>
              <a:t>datapoints</a:t>
            </a:r>
            <a:r>
              <a:rPr lang="en-US" dirty="0" smtClean="0">
                <a:solidFill>
                  <a:srgbClr val="0070C0"/>
                </a:solidFill>
              </a:rPr>
              <a:t> in each class that lie closest to the classification line are called support vectors.</a:t>
            </a:r>
            <a:endParaRPr lang="en-US" dirty="0">
              <a:solidFill>
                <a:srgbClr val="0070C0"/>
              </a:solidFill>
            </a:endParaRPr>
          </a:p>
        </p:txBody>
      </p:sp>
    </p:spTree>
    <p:extLst>
      <p:ext uri="{BB962C8B-B14F-4D97-AF65-F5344CB8AC3E}">
        <p14:creationId xmlns:p14="http://schemas.microsoft.com/office/powerpoint/2010/main" val="1570333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a:t>
            </a:r>
            <a:endParaRPr lang="en-US" dirty="0"/>
          </a:p>
        </p:txBody>
      </p:sp>
      <p:sp>
        <p:nvSpPr>
          <p:cNvPr id="3" name="Content Placeholder 2"/>
          <p:cNvSpPr>
            <a:spLocks noGrp="1"/>
          </p:cNvSpPr>
          <p:nvPr>
            <p:ph idx="1"/>
          </p:nvPr>
        </p:nvSpPr>
        <p:spPr/>
        <p:txBody>
          <a:bodyPr>
            <a:normAutofit/>
          </a:bodyPr>
          <a:lstStyle/>
          <a:p>
            <a:r>
              <a:rPr lang="en-US" dirty="0" smtClean="0"/>
              <a:t>Using the argument that the best classifier is the one that goes through the middle of no-man’s land, we can now make two arguments: </a:t>
            </a:r>
          </a:p>
          <a:p>
            <a:pPr lvl="1"/>
            <a:r>
              <a:rPr lang="en-US" dirty="0" smtClean="0"/>
              <a:t>the margin should be as large as possible, and </a:t>
            </a:r>
          </a:p>
          <a:p>
            <a:pPr lvl="1"/>
            <a:r>
              <a:rPr lang="en-US" dirty="0" smtClean="0"/>
              <a:t>the support vectors are the most useful </a:t>
            </a:r>
            <a:r>
              <a:rPr lang="en-US" dirty="0" err="1" smtClean="0"/>
              <a:t>datapoints</a:t>
            </a:r>
            <a:r>
              <a:rPr lang="en-US" dirty="0" smtClean="0"/>
              <a:t> because they are the ones that we might get wrong. </a:t>
            </a:r>
          </a:p>
          <a:p>
            <a:r>
              <a:rPr lang="en-US" dirty="0" smtClean="0"/>
              <a:t>This leads to an interesting feature of these algorithms: </a:t>
            </a:r>
          </a:p>
          <a:p>
            <a:pPr lvl="1"/>
            <a:r>
              <a:rPr lang="en-US" dirty="0" smtClean="0"/>
              <a:t>after training we can throw away all of the data except for the support vectors, and use them for classification</a:t>
            </a:r>
            <a:endParaRPr lang="en-US" dirty="0"/>
          </a:p>
        </p:txBody>
      </p:sp>
    </p:spTree>
    <p:extLst>
      <p:ext uri="{BB962C8B-B14F-4D97-AF65-F5344CB8AC3E}">
        <p14:creationId xmlns:p14="http://schemas.microsoft.com/office/powerpoint/2010/main" val="39042307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a:t>
            </a:r>
            <a:endParaRPr lang="en-US" dirty="0"/>
          </a:p>
        </p:txBody>
      </p:sp>
      <p:sp>
        <p:nvSpPr>
          <p:cNvPr id="3" name="Content Placeholder 2"/>
          <p:cNvSpPr>
            <a:spLocks noGrp="1"/>
          </p:cNvSpPr>
          <p:nvPr>
            <p:ph idx="1"/>
          </p:nvPr>
        </p:nvSpPr>
        <p:spPr/>
        <p:txBody>
          <a:bodyPr/>
          <a:lstStyle/>
          <a:p>
            <a:r>
              <a:rPr lang="en-US" dirty="0"/>
              <a:t>C</a:t>
            </a:r>
            <a:r>
              <a:rPr lang="en-US" dirty="0" smtClean="0"/>
              <a:t>omputing </a:t>
            </a:r>
            <a:r>
              <a:rPr lang="en-US" dirty="0"/>
              <a:t>optimal decision boundary</a:t>
            </a:r>
            <a:r>
              <a:rPr lang="en-US" dirty="0" smtClean="0"/>
              <a:t> </a:t>
            </a:r>
            <a:r>
              <a:rPr lang="en-US" dirty="0"/>
              <a:t>from a given set of </a:t>
            </a:r>
            <a:r>
              <a:rPr lang="en-US" dirty="0" err="1" smtClean="0"/>
              <a:t>datapoints</a:t>
            </a:r>
            <a:endParaRPr lang="en-US" dirty="0" smtClean="0"/>
          </a:p>
          <a:p>
            <a:pPr lvl="1"/>
            <a:r>
              <a:rPr lang="en-US" dirty="0" smtClean="0"/>
              <a:t>w - weight vector (</a:t>
            </a:r>
            <a:r>
              <a:rPr lang="en-US" dirty="0"/>
              <a:t>a vector, not a matrix, since there is only one output) </a:t>
            </a:r>
            <a:endParaRPr lang="en-US" dirty="0" smtClean="0"/>
          </a:p>
          <a:p>
            <a:pPr lvl="1"/>
            <a:r>
              <a:rPr lang="en-US" dirty="0" smtClean="0"/>
              <a:t>x - input vector </a:t>
            </a:r>
          </a:p>
          <a:p>
            <a:pPr lvl="1"/>
            <a:r>
              <a:rPr lang="en-US" dirty="0" smtClean="0"/>
              <a:t>Output </a:t>
            </a:r>
            <a:r>
              <a:rPr lang="en-US" i="1" dirty="0"/>
              <a:t>y </a:t>
            </a:r>
            <a:r>
              <a:rPr lang="en-US" dirty="0"/>
              <a:t>= </a:t>
            </a:r>
            <a:r>
              <a:rPr lang="en-US" b="1" dirty="0"/>
              <a:t>w</a:t>
            </a:r>
            <a:r>
              <a:rPr lang="en-US" dirty="0"/>
              <a:t>· </a:t>
            </a:r>
            <a:r>
              <a:rPr lang="en-US" b="1" dirty="0" err="1"/>
              <a:t>x</a:t>
            </a:r>
            <a:r>
              <a:rPr lang="en-US" dirty="0" err="1"/>
              <a:t>+</a:t>
            </a:r>
            <a:r>
              <a:rPr lang="en-US" i="1" dirty="0" err="1"/>
              <a:t>b</a:t>
            </a:r>
            <a:r>
              <a:rPr lang="en-US" dirty="0"/>
              <a:t>, with </a:t>
            </a:r>
            <a:r>
              <a:rPr lang="en-US" i="1" dirty="0"/>
              <a:t>b </a:t>
            </a:r>
            <a:r>
              <a:rPr lang="en-US" dirty="0"/>
              <a:t>being the </a:t>
            </a:r>
            <a:r>
              <a:rPr lang="en-US" dirty="0" smtClean="0"/>
              <a:t>contribution from </a:t>
            </a:r>
            <a:r>
              <a:rPr lang="en-US" dirty="0"/>
              <a:t>the bias </a:t>
            </a:r>
            <a:r>
              <a:rPr lang="en-US" dirty="0" smtClean="0"/>
              <a:t>weight</a:t>
            </a:r>
          </a:p>
          <a:p>
            <a:r>
              <a:rPr lang="en-US" dirty="0"/>
              <a:t>We use the classifier line by saying that </a:t>
            </a:r>
            <a:endParaRPr lang="en-US" dirty="0" smtClean="0"/>
          </a:p>
          <a:p>
            <a:pPr lvl="1"/>
            <a:r>
              <a:rPr lang="en-US" dirty="0" smtClean="0"/>
              <a:t>any </a:t>
            </a:r>
            <a:r>
              <a:rPr lang="en-US" b="1" dirty="0"/>
              <a:t>x </a:t>
            </a:r>
            <a:r>
              <a:rPr lang="en-US" dirty="0"/>
              <a:t>value that gives </a:t>
            </a:r>
            <a:r>
              <a:rPr lang="en-US" dirty="0" smtClean="0"/>
              <a:t>a positive </a:t>
            </a:r>
            <a:r>
              <a:rPr lang="en-US" dirty="0"/>
              <a:t>value for </a:t>
            </a:r>
            <a:r>
              <a:rPr lang="en-US" b="1" dirty="0"/>
              <a:t>w </a:t>
            </a:r>
            <a:r>
              <a:rPr lang="en-US" dirty="0"/>
              <a:t>· </a:t>
            </a:r>
            <a:r>
              <a:rPr lang="en-US" b="1" dirty="0"/>
              <a:t>x </a:t>
            </a:r>
            <a:r>
              <a:rPr lang="en-US" dirty="0"/>
              <a:t>+ </a:t>
            </a:r>
            <a:r>
              <a:rPr lang="en-US" i="1" dirty="0"/>
              <a:t>b </a:t>
            </a:r>
            <a:r>
              <a:rPr lang="en-US" dirty="0"/>
              <a:t>is above the line, and so is an example of the ‘+’ class, </a:t>
            </a:r>
            <a:endParaRPr lang="en-US" dirty="0" smtClean="0"/>
          </a:p>
          <a:p>
            <a:pPr lvl="1"/>
            <a:r>
              <a:rPr lang="en-US" dirty="0" smtClean="0"/>
              <a:t>any </a:t>
            </a:r>
            <a:r>
              <a:rPr lang="en-US" b="1" dirty="0"/>
              <a:t>x </a:t>
            </a:r>
            <a:r>
              <a:rPr lang="en-US" dirty="0"/>
              <a:t>that gives a negative value is in the </a:t>
            </a:r>
            <a:r>
              <a:rPr lang="en-US" dirty="0" smtClean="0"/>
              <a:t>‘o’ </a:t>
            </a:r>
            <a:r>
              <a:rPr lang="en-US" dirty="0"/>
              <a:t>class.</a:t>
            </a:r>
          </a:p>
        </p:txBody>
      </p:sp>
    </p:spTree>
    <p:extLst>
      <p:ext uri="{BB962C8B-B14F-4D97-AF65-F5344CB8AC3E}">
        <p14:creationId xmlns:p14="http://schemas.microsoft.com/office/powerpoint/2010/main" val="488531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829353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a:t>
            </a:r>
            <a:endParaRPr lang="en-US" dirty="0"/>
          </a:p>
        </p:txBody>
      </p:sp>
      <p:sp>
        <p:nvSpPr>
          <p:cNvPr id="3" name="Content Placeholder 2"/>
          <p:cNvSpPr>
            <a:spLocks noGrp="1"/>
          </p:cNvSpPr>
          <p:nvPr>
            <p:ph idx="1"/>
          </p:nvPr>
        </p:nvSpPr>
        <p:spPr/>
        <p:txBody>
          <a:bodyPr>
            <a:normAutofit/>
          </a:bodyPr>
          <a:lstStyle/>
          <a:p>
            <a:r>
              <a:rPr lang="en-US" dirty="0" smtClean="0"/>
              <a:t>Let us include </a:t>
            </a:r>
            <a:r>
              <a:rPr lang="en-US" dirty="0"/>
              <a:t>our no-man’s </a:t>
            </a:r>
            <a:r>
              <a:rPr lang="en-US" dirty="0" smtClean="0"/>
              <a:t>land</a:t>
            </a:r>
          </a:p>
          <a:p>
            <a:pPr lvl="1"/>
            <a:r>
              <a:rPr lang="en-US" dirty="0" smtClean="0"/>
              <a:t>If the </a:t>
            </a:r>
            <a:r>
              <a:rPr lang="en-US" dirty="0"/>
              <a:t>absolute value is less than our margin </a:t>
            </a:r>
            <a:r>
              <a:rPr lang="en-US" i="1" dirty="0"/>
              <a:t>M</a:t>
            </a:r>
            <a:r>
              <a:rPr lang="en-US" dirty="0" smtClean="0"/>
              <a:t>, which </a:t>
            </a:r>
            <a:r>
              <a:rPr lang="en-US" dirty="0"/>
              <a:t>would put it inside the </a:t>
            </a:r>
            <a:r>
              <a:rPr lang="en-US" dirty="0" smtClean="0"/>
              <a:t>grey box</a:t>
            </a:r>
          </a:p>
          <a:p>
            <a:r>
              <a:rPr lang="en-US" b="1" dirty="0"/>
              <a:t>w </a:t>
            </a:r>
            <a:r>
              <a:rPr lang="en-US" dirty="0"/>
              <a:t>· </a:t>
            </a:r>
            <a:r>
              <a:rPr lang="en-US" b="1" dirty="0"/>
              <a:t>x </a:t>
            </a:r>
            <a:r>
              <a:rPr lang="en-US" dirty="0"/>
              <a:t>is the inner </a:t>
            </a:r>
            <a:r>
              <a:rPr lang="en-US" dirty="0" smtClean="0"/>
              <a:t>or scalar </a:t>
            </a:r>
            <a:r>
              <a:rPr lang="en-US" dirty="0"/>
              <a:t>product, </a:t>
            </a:r>
            <a:r>
              <a:rPr lang="en-US" b="1" dirty="0"/>
              <a:t>w </a:t>
            </a:r>
            <a:r>
              <a:rPr lang="en-US" dirty="0"/>
              <a:t>· </a:t>
            </a:r>
            <a:r>
              <a:rPr lang="en-US" b="1" dirty="0" smtClean="0"/>
              <a:t>x</a:t>
            </a:r>
            <a:r>
              <a:rPr lang="en-US" dirty="0" smtClean="0"/>
              <a:t>. </a:t>
            </a:r>
          </a:p>
          <a:p>
            <a:pPr lvl="1"/>
            <a:r>
              <a:rPr lang="en-US" dirty="0" smtClean="0"/>
              <a:t>This </a:t>
            </a:r>
            <a:r>
              <a:rPr lang="en-US" dirty="0"/>
              <a:t>can also be written as </a:t>
            </a:r>
            <a:r>
              <a:rPr lang="en-US" b="1" dirty="0" err="1"/>
              <a:t>w</a:t>
            </a:r>
            <a:r>
              <a:rPr lang="en-US" i="1" baseline="30000" dirty="0" err="1"/>
              <a:t>T</a:t>
            </a:r>
            <a:r>
              <a:rPr lang="en-US" i="1" dirty="0"/>
              <a:t> </a:t>
            </a:r>
            <a:r>
              <a:rPr lang="en-US" b="1" dirty="0"/>
              <a:t>x</a:t>
            </a:r>
            <a:r>
              <a:rPr lang="en-US" dirty="0" smtClean="0"/>
              <a:t>, which means that we can treat </a:t>
            </a:r>
            <a:r>
              <a:rPr lang="en-US" dirty="0"/>
              <a:t>the vectors as </a:t>
            </a:r>
            <a:r>
              <a:rPr lang="en-US" dirty="0" smtClean="0"/>
              <a:t>degenerate </a:t>
            </a:r>
            <a:r>
              <a:rPr lang="en-US" dirty="0"/>
              <a:t>matrices and use the normal matrix </a:t>
            </a:r>
            <a:r>
              <a:rPr lang="en-US" dirty="0" smtClean="0"/>
              <a:t>multiplication rules.</a:t>
            </a:r>
          </a:p>
          <a:p>
            <a:r>
              <a:rPr lang="en-US" dirty="0"/>
              <a:t>For a given margin value </a:t>
            </a:r>
            <a:r>
              <a:rPr lang="en-US" i="1" dirty="0"/>
              <a:t>M </a:t>
            </a:r>
            <a:r>
              <a:rPr lang="en-US" dirty="0"/>
              <a:t>we can say that any point </a:t>
            </a:r>
            <a:r>
              <a:rPr lang="en-US" b="1" dirty="0"/>
              <a:t>x </a:t>
            </a:r>
            <a:endParaRPr lang="en-US" b="1" dirty="0" smtClean="0"/>
          </a:p>
          <a:p>
            <a:pPr lvl="1"/>
            <a:r>
              <a:rPr lang="en-US" dirty="0" smtClean="0"/>
              <a:t>where </a:t>
            </a:r>
            <a:r>
              <a:rPr lang="en-US" b="1" dirty="0" err="1"/>
              <a:t>w</a:t>
            </a:r>
            <a:r>
              <a:rPr lang="en-US" i="1" baseline="30000" dirty="0" err="1"/>
              <a:t>T</a:t>
            </a:r>
            <a:r>
              <a:rPr lang="en-US" i="1" dirty="0"/>
              <a:t> </a:t>
            </a:r>
            <a:r>
              <a:rPr lang="en-US" b="1" dirty="0"/>
              <a:t>x </a:t>
            </a:r>
            <a:r>
              <a:rPr lang="en-US" dirty="0"/>
              <a:t>+ </a:t>
            </a:r>
            <a:r>
              <a:rPr lang="en-US" i="1" dirty="0" smtClean="0"/>
              <a:t>b </a:t>
            </a:r>
            <a:r>
              <a:rPr lang="en-US" i="1" dirty="0" smtClean="0">
                <a:sym typeface="Symbol" panose="05050102010706020507" pitchFamily="18" charset="2"/>
              </a:rPr>
              <a:t></a:t>
            </a:r>
            <a:r>
              <a:rPr lang="en-US" i="1" dirty="0" smtClean="0"/>
              <a:t> M </a:t>
            </a:r>
            <a:r>
              <a:rPr lang="en-US" dirty="0"/>
              <a:t>is </a:t>
            </a:r>
            <a:r>
              <a:rPr lang="en-US" dirty="0" smtClean="0"/>
              <a:t>a plus</a:t>
            </a:r>
            <a:r>
              <a:rPr lang="en-US" dirty="0"/>
              <a:t>, and </a:t>
            </a:r>
            <a:endParaRPr lang="en-US" dirty="0" smtClean="0"/>
          </a:p>
          <a:p>
            <a:pPr lvl="1"/>
            <a:r>
              <a:rPr lang="en-US" dirty="0" smtClean="0"/>
              <a:t>any </a:t>
            </a:r>
            <a:r>
              <a:rPr lang="en-US" dirty="0"/>
              <a:t>point where </a:t>
            </a:r>
            <a:r>
              <a:rPr lang="en-US" b="1" dirty="0" err="1"/>
              <a:t>w</a:t>
            </a:r>
            <a:r>
              <a:rPr lang="en-US" i="1" baseline="30000" dirty="0" err="1"/>
              <a:t>T</a:t>
            </a:r>
            <a:r>
              <a:rPr lang="en-US" i="1" dirty="0"/>
              <a:t> </a:t>
            </a:r>
            <a:r>
              <a:rPr lang="en-US" b="1" dirty="0"/>
              <a:t>x </a:t>
            </a:r>
            <a:r>
              <a:rPr lang="en-US" dirty="0"/>
              <a:t>+ </a:t>
            </a:r>
            <a:r>
              <a:rPr lang="en-US" i="1" dirty="0"/>
              <a:t>b </a:t>
            </a:r>
            <a:r>
              <a:rPr lang="en-US" i="1" dirty="0" smtClean="0">
                <a:sym typeface="Symbol" panose="05050102010706020507" pitchFamily="18" charset="2"/>
              </a:rPr>
              <a:t></a:t>
            </a:r>
            <a:r>
              <a:rPr lang="en-US" dirty="0" smtClean="0"/>
              <a:t> </a:t>
            </a:r>
            <a:r>
              <a:rPr lang="en-US" dirty="0"/>
              <a:t>−</a:t>
            </a:r>
            <a:r>
              <a:rPr lang="en-US" i="1" dirty="0"/>
              <a:t>M </a:t>
            </a:r>
            <a:r>
              <a:rPr lang="en-US" dirty="0"/>
              <a:t>is a circle</a:t>
            </a:r>
            <a:r>
              <a:rPr lang="en-US" dirty="0" smtClean="0"/>
              <a:t>.</a:t>
            </a:r>
          </a:p>
          <a:p>
            <a:r>
              <a:rPr lang="en-US" dirty="0"/>
              <a:t>The actual separating hyperplane </a:t>
            </a:r>
            <a:r>
              <a:rPr lang="en-US" dirty="0" smtClean="0"/>
              <a:t>is specified </a:t>
            </a:r>
            <a:r>
              <a:rPr lang="en-US" dirty="0"/>
              <a:t>by </a:t>
            </a:r>
            <a:r>
              <a:rPr lang="en-US" b="1" dirty="0" err="1"/>
              <a:t>w</a:t>
            </a:r>
            <a:r>
              <a:rPr lang="en-US" i="1" baseline="30000" dirty="0" err="1"/>
              <a:t>T</a:t>
            </a:r>
            <a:r>
              <a:rPr lang="en-US" i="1" dirty="0"/>
              <a:t> </a:t>
            </a:r>
            <a:r>
              <a:rPr lang="en-US" b="1" dirty="0"/>
              <a:t>x </a:t>
            </a:r>
            <a:r>
              <a:rPr lang="en-US" dirty="0"/>
              <a:t>+ </a:t>
            </a:r>
            <a:r>
              <a:rPr lang="en-US" i="1" dirty="0"/>
              <a:t>b </a:t>
            </a:r>
            <a:r>
              <a:rPr lang="en-US" dirty="0"/>
              <a:t>= 0.</a:t>
            </a:r>
          </a:p>
        </p:txBody>
      </p:sp>
    </p:spTree>
    <p:extLst>
      <p:ext uri="{BB962C8B-B14F-4D97-AF65-F5344CB8AC3E}">
        <p14:creationId xmlns:p14="http://schemas.microsoft.com/office/powerpoint/2010/main" val="2879471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support vector - a </a:t>
            </a:r>
            <a:r>
              <a:rPr lang="en-US" dirty="0"/>
              <a:t>point </a:t>
            </a:r>
            <a:r>
              <a:rPr lang="en-US" b="1" dirty="0" smtClean="0"/>
              <a:t>x</a:t>
            </a:r>
            <a:r>
              <a:rPr lang="en-US" b="1" baseline="30000" dirty="0" smtClean="0"/>
              <a:t>+</a:t>
            </a:r>
            <a:r>
              <a:rPr lang="en-US" sz="800" dirty="0" smtClean="0"/>
              <a:t> </a:t>
            </a:r>
            <a:r>
              <a:rPr lang="en-US" dirty="0"/>
              <a:t>that lies on the ‘+’ </a:t>
            </a:r>
            <a:r>
              <a:rPr lang="en-US" dirty="0" smtClean="0"/>
              <a:t>class boundary </a:t>
            </a:r>
            <a:r>
              <a:rPr lang="en-US" dirty="0"/>
              <a:t>line, so that </a:t>
            </a:r>
            <a:r>
              <a:rPr lang="en-US" b="1" dirty="0" err="1" smtClean="0"/>
              <a:t>w</a:t>
            </a:r>
            <a:r>
              <a:rPr lang="en-US" b="1" baseline="30000" dirty="0" err="1" smtClean="0"/>
              <a:t>T</a:t>
            </a:r>
            <a:r>
              <a:rPr lang="en-US" sz="800" i="1" dirty="0" smtClean="0"/>
              <a:t> </a:t>
            </a:r>
            <a:r>
              <a:rPr lang="en-US" b="1" dirty="0" smtClean="0"/>
              <a:t>x</a:t>
            </a:r>
            <a:r>
              <a:rPr lang="en-US" b="1" baseline="30000" dirty="0" smtClean="0"/>
              <a:t>+</a:t>
            </a:r>
            <a:r>
              <a:rPr lang="en-US" sz="800" dirty="0" smtClean="0"/>
              <a:t> </a:t>
            </a:r>
            <a:r>
              <a:rPr lang="en-US" dirty="0"/>
              <a:t>= </a:t>
            </a:r>
            <a:r>
              <a:rPr lang="en-US" i="1" dirty="0" smtClean="0"/>
              <a:t>M</a:t>
            </a:r>
          </a:p>
          <a:p>
            <a:r>
              <a:rPr lang="en-US" dirty="0"/>
              <a:t>If we want to find the </a:t>
            </a:r>
            <a:r>
              <a:rPr lang="en-US" dirty="0" smtClean="0"/>
              <a:t>closest point </a:t>
            </a:r>
            <a:r>
              <a:rPr lang="en-US" dirty="0"/>
              <a:t>that lies on the boundary line for the </a:t>
            </a:r>
            <a:r>
              <a:rPr lang="en-US" dirty="0" smtClean="0"/>
              <a:t>‘o’ </a:t>
            </a:r>
            <a:r>
              <a:rPr lang="en-US" dirty="0"/>
              <a:t>class, then we travel perpendicular to the </a:t>
            </a:r>
            <a:r>
              <a:rPr lang="en-US" dirty="0" smtClean="0"/>
              <a:t>‘+’ boundary </a:t>
            </a:r>
            <a:r>
              <a:rPr lang="en-US" dirty="0"/>
              <a:t>line until we hit the </a:t>
            </a:r>
            <a:r>
              <a:rPr lang="en-US" dirty="0" smtClean="0"/>
              <a:t>‘o’ </a:t>
            </a:r>
            <a:r>
              <a:rPr lang="en-US" dirty="0"/>
              <a:t>boundary line. </a:t>
            </a:r>
            <a:endParaRPr lang="en-US" dirty="0" smtClean="0"/>
          </a:p>
          <a:p>
            <a:pPr lvl="1"/>
            <a:r>
              <a:rPr lang="en-US" dirty="0" smtClean="0"/>
              <a:t>The </a:t>
            </a:r>
            <a:r>
              <a:rPr lang="en-US" dirty="0"/>
              <a:t>point that we hit is the closest point</a:t>
            </a:r>
            <a:r>
              <a:rPr lang="en-US" dirty="0" smtClean="0"/>
              <a:t>, and </a:t>
            </a:r>
            <a:r>
              <a:rPr lang="en-US" dirty="0"/>
              <a:t>we’ll call it </a:t>
            </a:r>
            <a:r>
              <a:rPr lang="en-US" b="1" dirty="0"/>
              <a:t>x</a:t>
            </a:r>
            <a:r>
              <a:rPr lang="en-US" baseline="30000" dirty="0" smtClean="0"/>
              <a:t>−</a:t>
            </a:r>
          </a:p>
          <a:p>
            <a:r>
              <a:rPr lang="en-US" dirty="0"/>
              <a:t>the </a:t>
            </a:r>
            <a:r>
              <a:rPr lang="en-US" dirty="0" smtClean="0"/>
              <a:t>distance travelled to get to the separating hyperplane </a:t>
            </a:r>
            <a:r>
              <a:rPr lang="en-US" dirty="0"/>
              <a:t>is </a:t>
            </a:r>
            <a:r>
              <a:rPr lang="en-US" i="1" dirty="0" smtClean="0"/>
              <a:t>M</a:t>
            </a:r>
          </a:p>
          <a:p>
            <a:pPr lvl="1"/>
            <a:r>
              <a:rPr lang="en-US" dirty="0" smtClean="0"/>
              <a:t>from </a:t>
            </a:r>
            <a:r>
              <a:rPr lang="en-US" b="1" dirty="0" smtClean="0"/>
              <a:t>x+</a:t>
            </a:r>
            <a:r>
              <a:rPr lang="en-US" sz="700" dirty="0" smtClean="0"/>
              <a:t> </a:t>
            </a:r>
            <a:r>
              <a:rPr lang="en-US" dirty="0" smtClean="0"/>
              <a:t>to </a:t>
            </a:r>
            <a:r>
              <a:rPr lang="en-US" b="1" dirty="0" smtClean="0"/>
              <a:t>x-</a:t>
            </a:r>
            <a:r>
              <a:rPr lang="en-US" sz="700" dirty="0" smtClean="0"/>
              <a:t> </a:t>
            </a:r>
            <a:r>
              <a:rPr lang="en-US" dirty="0" smtClean="0"/>
              <a:t>is 2M</a:t>
            </a:r>
            <a:endParaRPr lang="en-US" i="1" dirty="0" smtClean="0"/>
          </a:p>
          <a:p>
            <a:r>
              <a:rPr lang="en-US" dirty="0"/>
              <a:t>to write </a:t>
            </a:r>
            <a:r>
              <a:rPr lang="en-US" dirty="0" smtClean="0"/>
              <a:t>down the </a:t>
            </a:r>
            <a:r>
              <a:rPr lang="en-US" dirty="0"/>
              <a:t>margin size </a:t>
            </a:r>
            <a:r>
              <a:rPr lang="en-US" i="1" dirty="0"/>
              <a:t>M </a:t>
            </a:r>
            <a:r>
              <a:rPr lang="en-US" dirty="0"/>
              <a:t>in terms of </a:t>
            </a:r>
            <a:r>
              <a:rPr lang="en-US" b="1" dirty="0" smtClean="0"/>
              <a:t>w</a:t>
            </a:r>
          </a:p>
          <a:p>
            <a:pPr lvl="1"/>
            <a:r>
              <a:rPr lang="en-US" b="1" dirty="0"/>
              <a:t>w </a:t>
            </a:r>
            <a:r>
              <a:rPr lang="en-US" dirty="0"/>
              <a:t>is perpendicular to the classifier </a:t>
            </a:r>
            <a:r>
              <a:rPr lang="en-US" dirty="0" smtClean="0"/>
              <a:t>line, </a:t>
            </a:r>
            <a:r>
              <a:rPr lang="en-US" dirty="0"/>
              <a:t>the ‘+’ and </a:t>
            </a:r>
            <a:r>
              <a:rPr lang="en-US" dirty="0" smtClean="0"/>
              <a:t>‘o’ </a:t>
            </a:r>
            <a:r>
              <a:rPr lang="en-US" dirty="0"/>
              <a:t>boundary </a:t>
            </a:r>
            <a:r>
              <a:rPr lang="en-US" dirty="0" smtClean="0"/>
              <a:t>lines</a:t>
            </a:r>
          </a:p>
          <a:p>
            <a:pPr lvl="1"/>
            <a:r>
              <a:rPr lang="en-US" dirty="0" smtClean="0"/>
              <a:t>so the </a:t>
            </a:r>
            <a:r>
              <a:rPr lang="en-US" dirty="0"/>
              <a:t>direction </a:t>
            </a:r>
            <a:r>
              <a:rPr lang="en-US" dirty="0" smtClean="0"/>
              <a:t>travelled </a:t>
            </a:r>
            <a:r>
              <a:rPr lang="en-US" dirty="0"/>
              <a:t>from </a:t>
            </a:r>
            <a:r>
              <a:rPr lang="en-US" b="1" dirty="0" smtClean="0"/>
              <a:t>x+</a:t>
            </a:r>
            <a:r>
              <a:rPr lang="en-US" sz="800" dirty="0" smtClean="0"/>
              <a:t> </a:t>
            </a:r>
            <a:r>
              <a:rPr lang="en-US" dirty="0"/>
              <a:t>to </a:t>
            </a:r>
            <a:r>
              <a:rPr lang="en-US" b="1" dirty="0" smtClean="0"/>
              <a:t>x-</a:t>
            </a:r>
            <a:r>
              <a:rPr lang="en-US" sz="800" dirty="0" smtClean="0"/>
              <a:t> </a:t>
            </a:r>
            <a:r>
              <a:rPr lang="en-US" dirty="0"/>
              <a:t>is along </a:t>
            </a:r>
            <a:r>
              <a:rPr lang="en-US" b="1" dirty="0"/>
              <a:t>w</a:t>
            </a:r>
            <a:r>
              <a:rPr lang="en-US" dirty="0"/>
              <a:t>. </a:t>
            </a:r>
            <a:endParaRPr lang="en-US" dirty="0" smtClean="0"/>
          </a:p>
          <a:p>
            <a:pPr lvl="1"/>
            <a:r>
              <a:rPr lang="en-US" dirty="0" smtClean="0"/>
              <a:t>to </a:t>
            </a:r>
            <a:r>
              <a:rPr lang="en-US" dirty="0"/>
              <a:t>make </a:t>
            </a:r>
            <a:r>
              <a:rPr lang="en-US" b="1" dirty="0"/>
              <a:t>w </a:t>
            </a:r>
            <a:r>
              <a:rPr lang="en-US" dirty="0"/>
              <a:t>a unit </a:t>
            </a:r>
            <a:r>
              <a:rPr lang="en-US" dirty="0" smtClean="0"/>
              <a:t>vector </a:t>
            </a:r>
            <a:r>
              <a:rPr lang="en-US" b="1" dirty="0" smtClean="0"/>
              <a:t>w</a:t>
            </a:r>
            <a:r>
              <a:rPr lang="en-US" dirty="0" smtClean="0"/>
              <a:t>/||w||, </a:t>
            </a:r>
            <a:r>
              <a:rPr lang="en-US" dirty="0"/>
              <a:t>and so we see that the margin is </a:t>
            </a:r>
            <a:r>
              <a:rPr lang="en-US" dirty="0" smtClean="0"/>
              <a:t>1/||w||</a:t>
            </a:r>
            <a:endParaRPr lang="en-US" baseline="30000" dirty="0"/>
          </a:p>
        </p:txBody>
      </p:sp>
    </p:spTree>
    <p:extLst>
      <p:ext uri="{BB962C8B-B14F-4D97-AF65-F5344CB8AC3E}">
        <p14:creationId xmlns:p14="http://schemas.microsoft.com/office/powerpoint/2010/main" val="23823321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0"/>
          </p:nvPr>
        </p:nvSpPr>
        <p:spPr>
          <a:noFill/>
        </p:spPr>
        <p:txBody>
          <a:bodyPr/>
          <a:lstStyle/>
          <a:p>
            <a:fld id="{A3C26A0B-149A-40B0-989C-162E41974D3F}" type="slidenum">
              <a:rPr lang="en-US" smtClean="0"/>
              <a:pPr/>
              <a:t>22</a:t>
            </a:fld>
            <a:endParaRPr lang="en-US" smtClean="0"/>
          </a:p>
        </p:txBody>
      </p:sp>
      <p:sp>
        <p:nvSpPr>
          <p:cNvPr id="33795" name="Rectangle 2"/>
          <p:cNvSpPr>
            <a:spLocks noGrp="1" noChangeArrowheads="1"/>
          </p:cNvSpPr>
          <p:nvPr>
            <p:ph type="title"/>
          </p:nvPr>
        </p:nvSpPr>
        <p:spPr>
          <a:xfrm>
            <a:off x="2133600" y="228600"/>
            <a:ext cx="7696200" cy="685800"/>
          </a:xfrm>
          <a:noFill/>
        </p:spPr>
        <p:txBody>
          <a:bodyPr vert="horz" lIns="92075" tIns="46038" rIns="92075" bIns="46038" rtlCol="0" anchor="ctr">
            <a:normAutofit fontScale="90000"/>
          </a:bodyPr>
          <a:lstStyle/>
          <a:p>
            <a:pPr eaLnBrk="1" hangingPunct="1"/>
            <a:r>
              <a:rPr lang="en-US" dirty="0" smtClean="0"/>
              <a:t>Bayesian Classification: Why?</a:t>
            </a:r>
            <a:endParaRPr lang="en-US" sz="2400" dirty="0"/>
          </a:p>
        </p:txBody>
      </p:sp>
      <p:sp>
        <p:nvSpPr>
          <p:cNvPr id="33796" name="Rectangle 3"/>
          <p:cNvSpPr>
            <a:spLocks noGrp="1" noChangeArrowheads="1"/>
          </p:cNvSpPr>
          <p:nvPr>
            <p:ph type="body" idx="1"/>
          </p:nvPr>
        </p:nvSpPr>
        <p:spPr>
          <a:xfrm>
            <a:off x="1905000" y="1219200"/>
            <a:ext cx="8458200" cy="5257800"/>
          </a:xfrm>
          <a:noFill/>
        </p:spPr>
        <p:txBody>
          <a:bodyPr vert="horz" lIns="92075" tIns="46038" rIns="92075" bIns="46038" rtlCol="0">
            <a:normAutofit lnSpcReduction="10000"/>
          </a:bodyPr>
          <a:lstStyle/>
          <a:p>
            <a:pPr eaLnBrk="1" hangingPunct="1">
              <a:lnSpc>
                <a:spcPct val="110000"/>
              </a:lnSpc>
            </a:pPr>
            <a:r>
              <a:rPr lang="en-US" sz="2400" u="sng"/>
              <a:t>A statistical classifier</a:t>
            </a:r>
            <a:r>
              <a:rPr lang="en-US" sz="2400"/>
              <a:t>: performs </a:t>
            </a:r>
            <a:r>
              <a:rPr lang="en-US" sz="2400" i="1"/>
              <a:t>probabilistic prediction, i.e.,</a:t>
            </a:r>
            <a:r>
              <a:rPr lang="en-US" sz="2400"/>
              <a:t> predicts class membership probabilities</a:t>
            </a:r>
          </a:p>
          <a:p>
            <a:pPr eaLnBrk="1" hangingPunct="1">
              <a:lnSpc>
                <a:spcPct val="110000"/>
              </a:lnSpc>
            </a:pPr>
            <a:r>
              <a:rPr lang="en-US" sz="2400" u="sng"/>
              <a:t>Foundation:</a:t>
            </a:r>
            <a:r>
              <a:rPr lang="en-US" sz="2400"/>
              <a:t> Based on Bayes’ Theorem. </a:t>
            </a:r>
          </a:p>
          <a:p>
            <a:pPr eaLnBrk="1" hangingPunct="1">
              <a:lnSpc>
                <a:spcPct val="110000"/>
              </a:lnSpc>
            </a:pPr>
            <a:r>
              <a:rPr lang="en-US" sz="2400" u="sng"/>
              <a:t>Performance:</a:t>
            </a:r>
            <a:r>
              <a:rPr lang="en-US" sz="2400"/>
              <a:t> A simple Bayesian classifier, </a:t>
            </a:r>
            <a:r>
              <a:rPr lang="en-US" sz="2400" i="1"/>
              <a:t>naïve Bayesian classifier</a:t>
            </a:r>
            <a:r>
              <a:rPr lang="en-US" sz="2400"/>
              <a:t>, has comparable performance with decision tree and selected neural network classifiers</a:t>
            </a:r>
          </a:p>
          <a:p>
            <a:pPr eaLnBrk="1" hangingPunct="1">
              <a:lnSpc>
                <a:spcPct val="110000"/>
              </a:lnSpc>
            </a:pPr>
            <a:r>
              <a:rPr lang="en-US" sz="2400" u="sng"/>
              <a:t>Incremental</a:t>
            </a:r>
            <a:r>
              <a:rPr lang="en-US" sz="2400"/>
              <a:t>: Each training example can incrementally increase/decrease the probability that a hypothesis is correct — prior knowledge can be combined with observed data</a:t>
            </a:r>
          </a:p>
          <a:p>
            <a:pPr eaLnBrk="1" hangingPunct="1">
              <a:lnSpc>
                <a:spcPct val="110000"/>
              </a:lnSpc>
            </a:pPr>
            <a:r>
              <a:rPr lang="en-US" sz="2400" u="sng"/>
              <a:t>Standard</a:t>
            </a:r>
            <a:r>
              <a:rPr lang="en-US" sz="2400"/>
              <a:t>: Even when Bayesian methods are computationally intractable, they can provide a standard of optimal decision making against which other methods can be measured</a:t>
            </a:r>
          </a:p>
        </p:txBody>
      </p:sp>
    </p:spTree>
    <p:extLst>
      <p:ext uri="{BB962C8B-B14F-4D97-AF65-F5344CB8AC3E}">
        <p14:creationId xmlns:p14="http://schemas.microsoft.com/office/powerpoint/2010/main" val="16787337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0"/>
          </p:nvPr>
        </p:nvSpPr>
        <p:spPr>
          <a:noFill/>
        </p:spPr>
        <p:txBody>
          <a:bodyPr/>
          <a:lstStyle/>
          <a:p>
            <a:fld id="{729E8F5D-BB34-455F-A8F0-951A310A8F59}" type="slidenum">
              <a:rPr lang="en-US" smtClean="0"/>
              <a:pPr/>
              <a:t>23</a:t>
            </a:fld>
            <a:endParaRPr lang="en-US" smtClean="0"/>
          </a:p>
        </p:txBody>
      </p:sp>
      <p:sp>
        <p:nvSpPr>
          <p:cNvPr id="34819" name="Rectangle 2"/>
          <p:cNvSpPr>
            <a:spLocks noGrp="1" noChangeArrowheads="1"/>
          </p:cNvSpPr>
          <p:nvPr>
            <p:ph type="title"/>
          </p:nvPr>
        </p:nvSpPr>
        <p:spPr>
          <a:xfrm>
            <a:off x="2133600" y="152400"/>
            <a:ext cx="7848600" cy="762000"/>
          </a:xfrm>
        </p:spPr>
        <p:txBody>
          <a:bodyPr/>
          <a:lstStyle/>
          <a:p>
            <a:pPr eaLnBrk="1" hangingPunct="1"/>
            <a:r>
              <a:rPr lang="en-US" smtClean="0"/>
              <a:t>Bayes’ Theorem: Basics</a:t>
            </a:r>
          </a:p>
        </p:txBody>
      </p:sp>
      <p:sp>
        <p:nvSpPr>
          <p:cNvPr id="34820" name="Rectangle 3"/>
          <p:cNvSpPr>
            <a:spLocks noGrp="1" noChangeArrowheads="1"/>
          </p:cNvSpPr>
          <p:nvPr>
            <p:ph type="body" idx="1"/>
          </p:nvPr>
        </p:nvSpPr>
        <p:spPr>
          <a:xfrm>
            <a:off x="1828800" y="1219200"/>
            <a:ext cx="8610600" cy="5410200"/>
          </a:xfrm>
        </p:spPr>
        <p:txBody>
          <a:bodyPr/>
          <a:lstStyle/>
          <a:p>
            <a:pPr eaLnBrk="1" hangingPunct="1"/>
            <a:r>
              <a:rPr lang="en-US" sz="2000"/>
              <a:t>Total probability Theorem:</a:t>
            </a:r>
          </a:p>
          <a:p>
            <a:pPr eaLnBrk="1" hangingPunct="1"/>
            <a:endParaRPr lang="en-US" sz="2000"/>
          </a:p>
          <a:p>
            <a:pPr eaLnBrk="1" hangingPunct="1"/>
            <a:r>
              <a:rPr lang="en-US" sz="2000"/>
              <a:t>Bayes’ Theorem:</a:t>
            </a:r>
          </a:p>
          <a:p>
            <a:pPr eaLnBrk="1" hangingPunct="1"/>
            <a:endParaRPr lang="en-US" sz="2000"/>
          </a:p>
          <a:p>
            <a:pPr lvl="1" eaLnBrk="1" hangingPunct="1"/>
            <a:r>
              <a:rPr lang="en-US" sz="2000"/>
              <a:t>Let </a:t>
            </a:r>
            <a:r>
              <a:rPr lang="en-US" sz="2000" b="1"/>
              <a:t>X</a:t>
            </a:r>
            <a:r>
              <a:rPr lang="en-US" sz="2000"/>
              <a:t> be a data sample (“</a:t>
            </a:r>
            <a:r>
              <a:rPr lang="en-US" sz="2000" i="1"/>
              <a:t>evidence</a:t>
            </a:r>
            <a:r>
              <a:rPr lang="en-US" sz="2000"/>
              <a:t>”): class label is unknown</a:t>
            </a:r>
          </a:p>
          <a:p>
            <a:pPr lvl="1" eaLnBrk="1" hangingPunct="1"/>
            <a:r>
              <a:rPr lang="en-US" sz="2000"/>
              <a:t>Let H be a </a:t>
            </a:r>
            <a:r>
              <a:rPr lang="en-US" sz="2000" i="1"/>
              <a:t>hypothesis</a:t>
            </a:r>
            <a:r>
              <a:rPr lang="en-US" sz="2000"/>
              <a:t> that X belongs to class C </a:t>
            </a:r>
          </a:p>
          <a:p>
            <a:pPr lvl="1" eaLnBrk="1" hangingPunct="1"/>
            <a:r>
              <a:rPr lang="en-US" sz="2000"/>
              <a:t>Classification is to determine P(H|</a:t>
            </a:r>
            <a:r>
              <a:rPr lang="en-US" sz="2000" b="1"/>
              <a:t>X</a:t>
            </a:r>
            <a:r>
              <a:rPr lang="en-US" sz="2000"/>
              <a:t>), (i.e., </a:t>
            </a:r>
            <a:r>
              <a:rPr lang="en-US" sz="2000" i="1"/>
              <a:t>posteriori probability): </a:t>
            </a:r>
            <a:r>
              <a:rPr lang="en-US" sz="2000"/>
              <a:t> the probability that the hypothesis holds given the observed data sample </a:t>
            </a:r>
            <a:r>
              <a:rPr lang="en-US" sz="2000" b="1"/>
              <a:t>X</a:t>
            </a:r>
          </a:p>
          <a:p>
            <a:pPr lvl="1" eaLnBrk="1" hangingPunct="1"/>
            <a:r>
              <a:rPr lang="en-US" sz="2000"/>
              <a:t>P(H) (</a:t>
            </a:r>
            <a:r>
              <a:rPr lang="en-US" sz="2000" i="1"/>
              <a:t>prior probability</a:t>
            </a:r>
            <a:r>
              <a:rPr lang="en-US" sz="2000"/>
              <a:t>): the initial probability</a:t>
            </a:r>
          </a:p>
          <a:p>
            <a:pPr lvl="2" eaLnBrk="1" hangingPunct="1"/>
            <a:r>
              <a:rPr lang="en-US"/>
              <a:t>E.g.,</a:t>
            </a:r>
            <a:r>
              <a:rPr lang="en-US" b="1"/>
              <a:t> X</a:t>
            </a:r>
            <a:r>
              <a:rPr lang="en-US"/>
              <a:t> will buy computer, regardless of age, income, …</a:t>
            </a:r>
          </a:p>
          <a:p>
            <a:pPr lvl="1" eaLnBrk="1" hangingPunct="1"/>
            <a:r>
              <a:rPr lang="en-US" sz="2000"/>
              <a:t>P(</a:t>
            </a:r>
            <a:r>
              <a:rPr lang="en-US" sz="2000" b="1"/>
              <a:t>X</a:t>
            </a:r>
            <a:r>
              <a:rPr lang="en-US" sz="2000"/>
              <a:t>): probability that sample data is observed</a:t>
            </a:r>
          </a:p>
          <a:p>
            <a:pPr lvl="1" eaLnBrk="1" hangingPunct="1"/>
            <a:r>
              <a:rPr lang="en-US" sz="2000"/>
              <a:t>P(</a:t>
            </a:r>
            <a:r>
              <a:rPr lang="en-US" sz="2000" b="1"/>
              <a:t>X</a:t>
            </a:r>
            <a:r>
              <a:rPr lang="en-US" sz="2000"/>
              <a:t>|H) (likelihood): the probability of observing the sample </a:t>
            </a:r>
            <a:r>
              <a:rPr lang="en-US" sz="2000" b="1"/>
              <a:t>X</a:t>
            </a:r>
            <a:r>
              <a:rPr lang="en-US" sz="2000"/>
              <a:t>, given that the hypothesis holds</a:t>
            </a:r>
          </a:p>
          <a:p>
            <a:pPr lvl="2" eaLnBrk="1" hangingPunct="1"/>
            <a:r>
              <a:rPr lang="en-US"/>
              <a:t>E.g.,</a:t>
            </a:r>
            <a:r>
              <a:rPr lang="en-US" b="1"/>
              <a:t> </a:t>
            </a:r>
            <a:r>
              <a:rPr lang="en-US"/>
              <a:t>Given that</a:t>
            </a:r>
            <a:r>
              <a:rPr lang="en-US" b="1"/>
              <a:t> X</a:t>
            </a:r>
            <a:r>
              <a:rPr lang="en-US"/>
              <a:t> will buy computer, the prob. that X is 31..40, medium income</a:t>
            </a:r>
          </a:p>
        </p:txBody>
      </p:sp>
      <p:graphicFrame>
        <p:nvGraphicFramePr>
          <p:cNvPr id="34821" name="Object 1"/>
          <p:cNvGraphicFramePr>
            <a:graphicFrameLocks noChangeAspect="1"/>
          </p:cNvGraphicFramePr>
          <p:nvPr/>
        </p:nvGraphicFramePr>
        <p:xfrm>
          <a:off x="5181600" y="1143001"/>
          <a:ext cx="2165350" cy="600075"/>
        </p:xfrm>
        <a:graphic>
          <a:graphicData uri="http://schemas.openxmlformats.org/presentationml/2006/ole">
            <mc:AlternateContent xmlns:mc="http://schemas.openxmlformats.org/markup-compatibility/2006">
              <mc:Choice xmlns:v="urn:schemas-microsoft-com:vml" Requires="v">
                <p:oleObj spid="_x0000_s1032" name="Equation" r:id="rId4" imgW="2476500" imgH="685800" progId="Equation.3">
                  <p:embed/>
                </p:oleObj>
              </mc:Choice>
              <mc:Fallback>
                <p:oleObj name="Equation" r:id="rId4" imgW="2476500" imgH="685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1143001"/>
                        <a:ext cx="2165350"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2" name="Object 1"/>
          <p:cNvGraphicFramePr>
            <a:graphicFrameLocks noChangeAspect="1"/>
          </p:cNvGraphicFramePr>
          <p:nvPr/>
        </p:nvGraphicFramePr>
        <p:xfrm>
          <a:off x="4191001" y="1981200"/>
          <a:ext cx="6080125" cy="615950"/>
        </p:xfrm>
        <a:graphic>
          <a:graphicData uri="http://schemas.openxmlformats.org/presentationml/2006/ole">
            <mc:AlternateContent xmlns:mc="http://schemas.openxmlformats.org/markup-compatibility/2006">
              <mc:Choice xmlns:v="urn:schemas-microsoft-com:vml" Requires="v">
                <p:oleObj spid="_x0000_s1033" name="Equation" r:id="rId6" imgW="4813300" imgH="558800" progId="Equation.3">
                  <p:embed/>
                </p:oleObj>
              </mc:Choice>
              <mc:Fallback>
                <p:oleObj name="Equation" r:id="rId6" imgW="4813300" imgH="558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1001" y="1981200"/>
                        <a:ext cx="6080125"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3909227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0"/>
          </p:nvPr>
        </p:nvSpPr>
        <p:spPr>
          <a:noFill/>
        </p:spPr>
        <p:txBody>
          <a:bodyPr/>
          <a:lstStyle/>
          <a:p>
            <a:fld id="{945776D1-BED3-4EE0-8C38-B938BAE0197E}" type="slidenum">
              <a:rPr lang="en-US" smtClean="0"/>
              <a:pPr/>
              <a:t>24</a:t>
            </a:fld>
            <a:endParaRPr lang="en-US" smtClean="0"/>
          </a:p>
        </p:txBody>
      </p:sp>
      <p:sp>
        <p:nvSpPr>
          <p:cNvPr id="35843" name="Rectangle 2"/>
          <p:cNvSpPr>
            <a:spLocks noGrp="1" noChangeArrowheads="1"/>
          </p:cNvSpPr>
          <p:nvPr>
            <p:ph type="title"/>
          </p:nvPr>
        </p:nvSpPr>
        <p:spPr>
          <a:xfrm>
            <a:off x="1524000" y="304800"/>
            <a:ext cx="9144000" cy="609600"/>
          </a:xfrm>
        </p:spPr>
        <p:txBody>
          <a:bodyPr>
            <a:normAutofit fontScale="90000"/>
          </a:bodyPr>
          <a:lstStyle/>
          <a:p>
            <a:pPr eaLnBrk="1" hangingPunct="1"/>
            <a:r>
              <a:rPr lang="en-US" smtClean="0"/>
              <a:t>Prediction Based on Bayes’ Theorem</a:t>
            </a:r>
          </a:p>
        </p:txBody>
      </p:sp>
      <p:sp>
        <p:nvSpPr>
          <p:cNvPr id="35844" name="Rectangle 3"/>
          <p:cNvSpPr>
            <a:spLocks noGrp="1" noChangeArrowheads="1"/>
          </p:cNvSpPr>
          <p:nvPr>
            <p:ph type="body" idx="1"/>
          </p:nvPr>
        </p:nvSpPr>
        <p:spPr>
          <a:xfrm>
            <a:off x="1828800" y="1295400"/>
            <a:ext cx="8458200" cy="5029200"/>
          </a:xfrm>
        </p:spPr>
        <p:txBody>
          <a:bodyPr>
            <a:normAutofit lnSpcReduction="10000"/>
          </a:bodyPr>
          <a:lstStyle/>
          <a:p>
            <a:pPr eaLnBrk="1" hangingPunct="1">
              <a:lnSpc>
                <a:spcPct val="120000"/>
              </a:lnSpc>
            </a:pPr>
            <a:r>
              <a:rPr lang="en-US" sz="2400"/>
              <a:t>Given training data</a:t>
            </a:r>
            <a:r>
              <a:rPr lang="en-US" sz="2400" i="1"/>
              <a:t> </a:t>
            </a:r>
            <a:r>
              <a:rPr lang="en-US" sz="2400" b="1"/>
              <a:t>X</a:t>
            </a:r>
            <a:r>
              <a:rPr lang="en-US" sz="2400" i="1"/>
              <a:t>, posteriori probability of a hypothesis </a:t>
            </a:r>
            <a:r>
              <a:rPr lang="en-US" sz="2400"/>
              <a:t>H</a:t>
            </a:r>
            <a:r>
              <a:rPr lang="en-US" sz="2400" i="1"/>
              <a:t>, </a:t>
            </a:r>
            <a:r>
              <a:rPr lang="en-US" sz="2400"/>
              <a:t>P(H|</a:t>
            </a:r>
            <a:r>
              <a:rPr lang="en-US" sz="2400" b="1"/>
              <a:t>X</a:t>
            </a:r>
            <a:r>
              <a:rPr lang="en-US" sz="2400"/>
              <a:t>)</a:t>
            </a:r>
            <a:r>
              <a:rPr lang="en-US" sz="2400" i="1"/>
              <a:t>, </a:t>
            </a:r>
            <a:r>
              <a:rPr lang="en-US" sz="2400"/>
              <a:t>follows the Bayes’ theorem</a:t>
            </a:r>
          </a:p>
          <a:p>
            <a:pPr eaLnBrk="1" hangingPunct="1">
              <a:lnSpc>
                <a:spcPct val="120000"/>
              </a:lnSpc>
              <a:buFont typeface="Wingdings" pitchFamily="2" charset="2"/>
              <a:buNone/>
            </a:pPr>
            <a:r>
              <a:rPr lang="en-US" sz="2400"/>
              <a:t>			</a:t>
            </a:r>
          </a:p>
          <a:p>
            <a:pPr eaLnBrk="1" hangingPunct="1">
              <a:lnSpc>
                <a:spcPct val="120000"/>
              </a:lnSpc>
            </a:pPr>
            <a:endParaRPr lang="en-US" sz="2400"/>
          </a:p>
          <a:p>
            <a:pPr eaLnBrk="1" hangingPunct="1">
              <a:lnSpc>
                <a:spcPct val="120000"/>
              </a:lnSpc>
            </a:pPr>
            <a:r>
              <a:rPr lang="en-US" sz="2400"/>
              <a:t>Informally, this can be viewed as </a:t>
            </a:r>
          </a:p>
          <a:p>
            <a:pPr lvl="1" eaLnBrk="1" hangingPunct="1">
              <a:lnSpc>
                <a:spcPct val="120000"/>
              </a:lnSpc>
              <a:buFont typeface="Wingdings" pitchFamily="2" charset="2"/>
              <a:buNone/>
            </a:pPr>
            <a:r>
              <a:rPr lang="en-US"/>
              <a:t>		posteriori = likelihood x prior/evidence</a:t>
            </a:r>
          </a:p>
          <a:p>
            <a:pPr eaLnBrk="1" hangingPunct="1">
              <a:lnSpc>
                <a:spcPct val="120000"/>
              </a:lnSpc>
            </a:pPr>
            <a:r>
              <a:rPr lang="en-US" sz="2400"/>
              <a:t>Predicts </a:t>
            </a:r>
            <a:r>
              <a:rPr lang="en-US" sz="2400" b="1"/>
              <a:t>X</a:t>
            </a:r>
            <a:r>
              <a:rPr lang="en-US" sz="2400"/>
              <a:t> belongs to C</a:t>
            </a:r>
            <a:r>
              <a:rPr lang="en-US" sz="2400" baseline="-25000"/>
              <a:t>i</a:t>
            </a:r>
            <a:r>
              <a:rPr lang="en-US" sz="2400"/>
              <a:t> iff the probability P(C</a:t>
            </a:r>
            <a:r>
              <a:rPr lang="en-US" sz="2400" baseline="-25000"/>
              <a:t>i</a:t>
            </a:r>
            <a:r>
              <a:rPr lang="en-US" sz="2400"/>
              <a:t>|</a:t>
            </a:r>
            <a:r>
              <a:rPr lang="en-US" sz="2400" b="1"/>
              <a:t>X</a:t>
            </a:r>
            <a:r>
              <a:rPr lang="en-US" sz="2400"/>
              <a:t>) is the highest among all the P(C</a:t>
            </a:r>
            <a:r>
              <a:rPr lang="en-US" sz="2400" baseline="-25000"/>
              <a:t>k</a:t>
            </a:r>
            <a:r>
              <a:rPr lang="en-US" sz="2400"/>
              <a:t>|X) for all the </a:t>
            </a:r>
            <a:r>
              <a:rPr lang="en-US" sz="2400" i="1"/>
              <a:t>k</a:t>
            </a:r>
            <a:r>
              <a:rPr lang="en-US" sz="2400"/>
              <a:t> classes</a:t>
            </a:r>
          </a:p>
          <a:p>
            <a:pPr eaLnBrk="1" hangingPunct="1">
              <a:lnSpc>
                <a:spcPct val="120000"/>
              </a:lnSpc>
            </a:pPr>
            <a:r>
              <a:rPr lang="en-US" sz="2400"/>
              <a:t>Practical difficulty:  It requires initial knowledge of many probabilities, involving significant computational cost</a:t>
            </a:r>
          </a:p>
        </p:txBody>
      </p:sp>
      <p:graphicFrame>
        <p:nvGraphicFramePr>
          <p:cNvPr id="35845" name="Object 4"/>
          <p:cNvGraphicFramePr>
            <a:graphicFrameLocks noChangeAspect="1"/>
          </p:cNvGraphicFramePr>
          <p:nvPr/>
        </p:nvGraphicFramePr>
        <p:xfrm>
          <a:off x="2514601" y="2438400"/>
          <a:ext cx="7585075" cy="768350"/>
        </p:xfrm>
        <a:graphic>
          <a:graphicData uri="http://schemas.openxmlformats.org/presentationml/2006/ole">
            <mc:AlternateContent xmlns:mc="http://schemas.openxmlformats.org/markup-compatibility/2006">
              <mc:Choice xmlns:v="urn:schemas-microsoft-com:vml" Requires="v">
                <p:oleObj spid="_x0000_s2053" name="Equation" r:id="rId4" imgW="4813300" imgH="558800" progId="Equation.3">
                  <p:embed/>
                </p:oleObj>
              </mc:Choice>
              <mc:Fallback>
                <p:oleObj name="Equation" r:id="rId4" imgW="4813300" imgH="558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1" y="2438400"/>
                        <a:ext cx="7585075"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2833448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7"/>
          <p:cNvSpPr>
            <a:spLocks noGrp="1"/>
          </p:cNvSpPr>
          <p:nvPr>
            <p:ph type="sldNum" sz="quarter" idx="10"/>
          </p:nvPr>
        </p:nvSpPr>
        <p:spPr>
          <a:noFill/>
        </p:spPr>
        <p:txBody>
          <a:bodyPr/>
          <a:lstStyle/>
          <a:p>
            <a:fld id="{D095456F-6001-4024-80BA-7D064A684900}" type="slidenum">
              <a:rPr lang="en-US" smtClean="0"/>
              <a:pPr/>
              <a:t>25</a:t>
            </a:fld>
            <a:endParaRPr lang="en-US" smtClean="0"/>
          </a:p>
        </p:txBody>
      </p:sp>
      <p:sp>
        <p:nvSpPr>
          <p:cNvPr id="36867" name="Rectangle 2"/>
          <p:cNvSpPr>
            <a:spLocks noGrp="1" noChangeArrowheads="1"/>
          </p:cNvSpPr>
          <p:nvPr>
            <p:ph type="title"/>
          </p:nvPr>
        </p:nvSpPr>
        <p:spPr>
          <a:xfrm>
            <a:off x="1295400" y="304800"/>
            <a:ext cx="9601200" cy="609600"/>
          </a:xfrm>
        </p:spPr>
        <p:txBody>
          <a:bodyPr/>
          <a:lstStyle/>
          <a:p>
            <a:pPr eaLnBrk="1" hangingPunct="1"/>
            <a:r>
              <a:rPr lang="en-US" sz="3200"/>
              <a:t>Classification Is to Derive the Maximum Posteriori</a:t>
            </a:r>
          </a:p>
        </p:txBody>
      </p:sp>
      <p:sp>
        <p:nvSpPr>
          <p:cNvPr id="36868" name="Rectangle 3"/>
          <p:cNvSpPr>
            <a:spLocks noGrp="1" noChangeArrowheads="1"/>
          </p:cNvSpPr>
          <p:nvPr>
            <p:ph type="body" sz="half" idx="1"/>
          </p:nvPr>
        </p:nvSpPr>
        <p:spPr>
          <a:xfrm>
            <a:off x="1905000" y="1219200"/>
            <a:ext cx="8458200" cy="5181600"/>
          </a:xfrm>
        </p:spPr>
        <p:txBody>
          <a:bodyPr/>
          <a:lstStyle/>
          <a:p>
            <a:pPr eaLnBrk="1" hangingPunct="1"/>
            <a:r>
              <a:rPr lang="en-US" sz="2400" dirty="0"/>
              <a:t>Let D be a training set of tuples and their associated class labels, and each tuple is represented by an n-D attribute vector </a:t>
            </a:r>
            <a:r>
              <a:rPr lang="en-US" sz="2400" b="1" dirty="0"/>
              <a:t>X</a:t>
            </a:r>
            <a:r>
              <a:rPr lang="en-US" sz="2400" dirty="0"/>
              <a:t> = (x</a:t>
            </a:r>
            <a:r>
              <a:rPr lang="en-US" sz="2400" baseline="-25000" dirty="0"/>
              <a:t>1</a:t>
            </a:r>
            <a:r>
              <a:rPr lang="en-US" sz="2400" dirty="0"/>
              <a:t>, x</a:t>
            </a:r>
            <a:r>
              <a:rPr lang="en-US" sz="2400" baseline="-25000" dirty="0"/>
              <a:t>2</a:t>
            </a:r>
            <a:r>
              <a:rPr lang="en-US" sz="2400" dirty="0"/>
              <a:t>, …, </a:t>
            </a:r>
            <a:r>
              <a:rPr lang="en-US" sz="2400" dirty="0" err="1"/>
              <a:t>x</a:t>
            </a:r>
            <a:r>
              <a:rPr lang="en-US" sz="2400" baseline="-25000" dirty="0" err="1"/>
              <a:t>n</a:t>
            </a:r>
            <a:r>
              <a:rPr lang="en-US" sz="2400" dirty="0"/>
              <a:t>)</a:t>
            </a:r>
          </a:p>
          <a:p>
            <a:pPr eaLnBrk="1" hangingPunct="1"/>
            <a:r>
              <a:rPr lang="en-US" sz="2400" dirty="0"/>
              <a:t>Suppose there are </a:t>
            </a:r>
            <a:r>
              <a:rPr lang="en-US" sz="2400" i="1" dirty="0"/>
              <a:t>m</a:t>
            </a:r>
            <a:r>
              <a:rPr lang="en-US" sz="2400" dirty="0"/>
              <a:t> classes C</a:t>
            </a:r>
            <a:r>
              <a:rPr lang="en-US" sz="2400" baseline="-25000" dirty="0"/>
              <a:t>1</a:t>
            </a:r>
            <a:r>
              <a:rPr lang="en-US" sz="2400" dirty="0"/>
              <a:t>, C</a:t>
            </a:r>
            <a:r>
              <a:rPr lang="en-US" sz="2400" baseline="-25000" dirty="0"/>
              <a:t>2</a:t>
            </a:r>
            <a:r>
              <a:rPr lang="en-US" sz="2400" dirty="0"/>
              <a:t>, …, C</a:t>
            </a:r>
            <a:r>
              <a:rPr lang="en-US" sz="2400" baseline="-25000" dirty="0"/>
              <a:t>m</a:t>
            </a:r>
            <a:r>
              <a:rPr lang="en-US" sz="2400" dirty="0"/>
              <a:t>.</a:t>
            </a:r>
          </a:p>
          <a:p>
            <a:pPr eaLnBrk="1" hangingPunct="1">
              <a:lnSpc>
                <a:spcPct val="90000"/>
              </a:lnSpc>
            </a:pPr>
            <a:r>
              <a:rPr lang="en-US" sz="2400" dirty="0"/>
              <a:t>Classification is to derive the maximum posteriori, i.e., the maximal P(</a:t>
            </a:r>
            <a:r>
              <a:rPr lang="en-US" sz="2400" dirty="0" err="1"/>
              <a:t>C</a:t>
            </a:r>
            <a:r>
              <a:rPr lang="en-US" sz="2400" baseline="-25000" dirty="0" err="1"/>
              <a:t>i</a:t>
            </a:r>
            <a:r>
              <a:rPr lang="en-US" sz="2400" dirty="0" err="1"/>
              <a:t>|</a:t>
            </a:r>
            <a:r>
              <a:rPr lang="en-US" sz="2400" b="1" dirty="0" err="1"/>
              <a:t>X</a:t>
            </a:r>
            <a:r>
              <a:rPr lang="en-US" sz="2400" dirty="0"/>
              <a:t>)</a:t>
            </a:r>
          </a:p>
          <a:p>
            <a:pPr eaLnBrk="1" hangingPunct="1">
              <a:lnSpc>
                <a:spcPct val="90000"/>
              </a:lnSpc>
            </a:pPr>
            <a:r>
              <a:rPr lang="en-US" sz="2400" dirty="0"/>
              <a:t>This can be derived from Bayes’ theorem</a:t>
            </a:r>
          </a:p>
          <a:p>
            <a:pPr eaLnBrk="1" hangingPunct="1">
              <a:lnSpc>
                <a:spcPct val="90000"/>
              </a:lnSpc>
            </a:pPr>
            <a:endParaRPr lang="en-US" sz="2400" dirty="0"/>
          </a:p>
          <a:p>
            <a:pPr eaLnBrk="1" hangingPunct="1">
              <a:lnSpc>
                <a:spcPct val="90000"/>
              </a:lnSpc>
            </a:pPr>
            <a:r>
              <a:rPr lang="en-US" sz="2400" dirty="0" smtClean="0"/>
              <a:t>Since </a:t>
            </a:r>
            <a:r>
              <a:rPr lang="en-US" sz="2400" dirty="0"/>
              <a:t>P(X) is constant for all classes, only                                        </a:t>
            </a:r>
          </a:p>
          <a:p>
            <a:pPr eaLnBrk="1" hangingPunct="1">
              <a:lnSpc>
                <a:spcPct val="90000"/>
              </a:lnSpc>
            </a:pPr>
            <a:endParaRPr lang="en-US" sz="2400" dirty="0"/>
          </a:p>
          <a:p>
            <a:pPr lvl="1" eaLnBrk="1" hangingPunct="1">
              <a:lnSpc>
                <a:spcPct val="90000"/>
              </a:lnSpc>
              <a:buFont typeface="Wingdings" pitchFamily="2" charset="2"/>
              <a:buNone/>
            </a:pPr>
            <a:r>
              <a:rPr lang="en-US" dirty="0"/>
              <a:t>needs to be maximized</a:t>
            </a:r>
          </a:p>
        </p:txBody>
      </p:sp>
      <p:graphicFrame>
        <p:nvGraphicFramePr>
          <p:cNvPr id="36869" name="Object 5"/>
          <p:cNvGraphicFramePr>
            <a:graphicFrameLocks noGrp="1" noChangeAspect="1"/>
          </p:cNvGraphicFramePr>
          <p:nvPr>
            <p:ph sz="quarter" idx="2"/>
            <p:extLst>
              <p:ext uri="{D42A27DB-BD31-4B8C-83A1-F6EECF244321}">
                <p14:modId xmlns:p14="http://schemas.microsoft.com/office/powerpoint/2010/main" val="544446330"/>
              </p:ext>
            </p:extLst>
          </p:nvPr>
        </p:nvGraphicFramePr>
        <p:xfrm>
          <a:off x="4061298" y="3946526"/>
          <a:ext cx="2743200" cy="709613"/>
        </p:xfrm>
        <a:graphic>
          <a:graphicData uri="http://schemas.openxmlformats.org/presentationml/2006/ole">
            <mc:AlternateContent xmlns:mc="http://schemas.openxmlformats.org/markup-compatibility/2006">
              <mc:Choice xmlns:v="urn:schemas-microsoft-com:vml" Requires="v">
                <p:oleObj spid="_x0000_s3080" name="Equation" r:id="rId4" imgW="2501900" imgH="647700" progId="Equation.3">
                  <p:embed/>
                </p:oleObj>
              </mc:Choice>
              <mc:Fallback>
                <p:oleObj name="Equation" r:id="rId4" imgW="2501900" imgH="647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1298" y="3946526"/>
                        <a:ext cx="2743200"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0" name="Object 7"/>
          <p:cNvGraphicFramePr>
            <a:graphicFrameLocks noGrp="1" noChangeAspect="1"/>
          </p:cNvGraphicFramePr>
          <p:nvPr>
            <p:ph sz="quarter" idx="3"/>
            <p:extLst>
              <p:ext uri="{D42A27DB-BD31-4B8C-83A1-F6EECF244321}">
                <p14:modId xmlns:p14="http://schemas.microsoft.com/office/powerpoint/2010/main" val="1872016189"/>
              </p:ext>
            </p:extLst>
          </p:nvPr>
        </p:nvGraphicFramePr>
        <p:xfrm>
          <a:off x="3985098" y="4859337"/>
          <a:ext cx="2895600" cy="446088"/>
        </p:xfrm>
        <a:graphic>
          <a:graphicData uri="http://schemas.openxmlformats.org/presentationml/2006/ole">
            <mc:AlternateContent xmlns:mc="http://schemas.openxmlformats.org/markup-compatibility/2006">
              <mc:Choice xmlns:v="urn:schemas-microsoft-com:vml" Requires="v">
                <p:oleObj spid="_x0000_s3081" name="Equation" r:id="rId6" imgW="2476500" imgH="381000" progId="Equation.3">
                  <p:embed/>
                </p:oleObj>
              </mc:Choice>
              <mc:Fallback>
                <p:oleObj name="Equation" r:id="rId6" imgW="2476500" imgH="381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5098" y="4859337"/>
                        <a:ext cx="2895600"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79200090"/>
      </p:ext>
    </p:extLst>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7"/>
          <p:cNvSpPr>
            <a:spLocks noGrp="1"/>
          </p:cNvSpPr>
          <p:nvPr>
            <p:ph type="sldNum" sz="quarter" idx="10"/>
          </p:nvPr>
        </p:nvSpPr>
        <p:spPr>
          <a:noFill/>
        </p:spPr>
        <p:txBody>
          <a:bodyPr/>
          <a:lstStyle/>
          <a:p>
            <a:fld id="{2EF73EA4-F6CE-4850-B0E8-D7E8C6BECFA5}" type="slidenum">
              <a:rPr lang="en-US" smtClean="0"/>
              <a:pPr/>
              <a:t>26</a:t>
            </a:fld>
            <a:endParaRPr lang="en-US" smtClean="0"/>
          </a:p>
        </p:txBody>
      </p:sp>
      <p:sp>
        <p:nvSpPr>
          <p:cNvPr id="37891" name="Rectangle 2"/>
          <p:cNvSpPr>
            <a:spLocks noGrp="1" noChangeArrowheads="1"/>
          </p:cNvSpPr>
          <p:nvPr>
            <p:ph type="title"/>
          </p:nvPr>
        </p:nvSpPr>
        <p:spPr>
          <a:xfrm>
            <a:off x="1828800" y="381000"/>
            <a:ext cx="8402638" cy="533400"/>
          </a:xfrm>
        </p:spPr>
        <p:txBody>
          <a:bodyPr>
            <a:normAutofit fontScale="90000"/>
          </a:bodyPr>
          <a:lstStyle/>
          <a:p>
            <a:pPr eaLnBrk="1" hangingPunct="1"/>
            <a:r>
              <a:rPr lang="en-US" smtClean="0"/>
              <a:t>Naïve Bayes Classifier </a:t>
            </a:r>
          </a:p>
        </p:txBody>
      </p:sp>
      <p:sp>
        <p:nvSpPr>
          <p:cNvPr id="37892" name="Rectangle 3"/>
          <p:cNvSpPr>
            <a:spLocks noGrp="1" noChangeArrowheads="1"/>
          </p:cNvSpPr>
          <p:nvPr>
            <p:ph type="body" sz="half" idx="1"/>
          </p:nvPr>
        </p:nvSpPr>
        <p:spPr>
          <a:xfrm>
            <a:off x="1828800" y="1295400"/>
            <a:ext cx="8382000" cy="5105400"/>
          </a:xfrm>
        </p:spPr>
        <p:txBody>
          <a:bodyPr/>
          <a:lstStyle/>
          <a:p>
            <a:pPr eaLnBrk="1" hangingPunct="1">
              <a:lnSpc>
                <a:spcPct val="90000"/>
              </a:lnSpc>
            </a:pPr>
            <a:r>
              <a:rPr lang="en-US" sz="2400" dirty="0"/>
              <a:t>A simplified assumption: attributes are conditionally independent (i.e., no dependence relation between attributes):</a:t>
            </a:r>
          </a:p>
          <a:p>
            <a:pPr eaLnBrk="1" hangingPunct="1">
              <a:lnSpc>
                <a:spcPct val="90000"/>
              </a:lnSpc>
            </a:pPr>
            <a:endParaRPr lang="en-US" sz="2400" dirty="0"/>
          </a:p>
          <a:p>
            <a:pPr eaLnBrk="1" hangingPunct="1">
              <a:lnSpc>
                <a:spcPct val="90000"/>
              </a:lnSpc>
            </a:pPr>
            <a:endParaRPr lang="en-US" sz="2400" dirty="0"/>
          </a:p>
          <a:p>
            <a:pPr eaLnBrk="1" hangingPunct="1">
              <a:lnSpc>
                <a:spcPct val="90000"/>
              </a:lnSpc>
            </a:pPr>
            <a:r>
              <a:rPr lang="en-US" sz="2400" dirty="0"/>
              <a:t>This greatly reduces the computation cost: Only counts the class distribution</a:t>
            </a:r>
          </a:p>
          <a:p>
            <a:pPr eaLnBrk="1" hangingPunct="1">
              <a:lnSpc>
                <a:spcPct val="90000"/>
              </a:lnSpc>
            </a:pPr>
            <a:r>
              <a:rPr lang="en-US" sz="2400" dirty="0"/>
              <a:t>If </a:t>
            </a:r>
            <a:r>
              <a:rPr lang="en-US" sz="2400" dirty="0" err="1"/>
              <a:t>A</a:t>
            </a:r>
            <a:r>
              <a:rPr lang="en-US" sz="2400" baseline="-25000" dirty="0" err="1"/>
              <a:t>k</a:t>
            </a:r>
            <a:r>
              <a:rPr lang="en-US" sz="2400" dirty="0"/>
              <a:t> is categorical, P(</a:t>
            </a:r>
            <a:r>
              <a:rPr lang="en-US" sz="2400" dirty="0" err="1"/>
              <a:t>x</a:t>
            </a:r>
            <a:r>
              <a:rPr lang="en-US" sz="2400" baseline="-25000" dirty="0" err="1"/>
              <a:t>k</a:t>
            </a:r>
            <a:r>
              <a:rPr lang="en-US" sz="2400" dirty="0" err="1"/>
              <a:t>|C</a:t>
            </a:r>
            <a:r>
              <a:rPr lang="en-US" sz="2400" baseline="-25000" dirty="0" err="1"/>
              <a:t>i</a:t>
            </a:r>
            <a:r>
              <a:rPr lang="en-US" sz="2400" dirty="0"/>
              <a:t>) is the # of </a:t>
            </a:r>
            <a:r>
              <a:rPr lang="en-US" sz="2400" dirty="0" err="1"/>
              <a:t>tuples</a:t>
            </a:r>
            <a:r>
              <a:rPr lang="en-US" sz="2400" dirty="0"/>
              <a:t> in </a:t>
            </a:r>
            <a:r>
              <a:rPr lang="en-US" sz="2400" dirty="0" err="1"/>
              <a:t>C</a:t>
            </a:r>
            <a:r>
              <a:rPr lang="en-US" sz="2400" baseline="-25000" dirty="0" err="1"/>
              <a:t>i</a:t>
            </a:r>
            <a:r>
              <a:rPr lang="en-US" sz="2400" dirty="0"/>
              <a:t> having value </a:t>
            </a:r>
            <a:r>
              <a:rPr lang="en-US" sz="2400" dirty="0" err="1"/>
              <a:t>x</a:t>
            </a:r>
            <a:r>
              <a:rPr lang="en-US" sz="2400" baseline="-25000" dirty="0" err="1"/>
              <a:t>k</a:t>
            </a:r>
            <a:r>
              <a:rPr lang="en-US" sz="2400" dirty="0"/>
              <a:t> for </a:t>
            </a:r>
            <a:r>
              <a:rPr lang="en-US" sz="2400" dirty="0" err="1"/>
              <a:t>A</a:t>
            </a:r>
            <a:r>
              <a:rPr lang="en-US" sz="2400" baseline="-25000" dirty="0" err="1"/>
              <a:t>k</a:t>
            </a:r>
            <a:r>
              <a:rPr lang="en-US" sz="2400" dirty="0"/>
              <a:t> divided by |</a:t>
            </a:r>
            <a:r>
              <a:rPr lang="en-US" sz="2400" dirty="0" err="1"/>
              <a:t>C</a:t>
            </a:r>
            <a:r>
              <a:rPr lang="en-US" sz="2400" baseline="-25000" dirty="0" err="1"/>
              <a:t>i</a:t>
            </a:r>
            <a:r>
              <a:rPr lang="en-US" sz="2400" baseline="-25000" dirty="0"/>
              <a:t>, D</a:t>
            </a:r>
            <a:r>
              <a:rPr lang="en-US" sz="2400" dirty="0"/>
              <a:t>| (# of </a:t>
            </a:r>
            <a:r>
              <a:rPr lang="en-US" sz="2400" dirty="0" err="1"/>
              <a:t>tuples</a:t>
            </a:r>
            <a:r>
              <a:rPr lang="en-US" sz="2400" dirty="0"/>
              <a:t> of </a:t>
            </a:r>
            <a:r>
              <a:rPr lang="en-US" sz="2400" dirty="0" err="1"/>
              <a:t>C</a:t>
            </a:r>
            <a:r>
              <a:rPr lang="en-US" sz="2400" baseline="-25000" dirty="0" err="1"/>
              <a:t>i</a:t>
            </a:r>
            <a:r>
              <a:rPr lang="en-US" sz="2400" dirty="0"/>
              <a:t> in D)</a:t>
            </a:r>
          </a:p>
          <a:p>
            <a:pPr eaLnBrk="1" hangingPunct="1">
              <a:lnSpc>
                <a:spcPct val="90000"/>
              </a:lnSpc>
            </a:pPr>
            <a:r>
              <a:rPr lang="en-US" sz="2400" dirty="0"/>
              <a:t>If </a:t>
            </a:r>
            <a:r>
              <a:rPr lang="en-US" sz="2400" dirty="0" err="1"/>
              <a:t>A</a:t>
            </a:r>
            <a:r>
              <a:rPr lang="en-US" sz="2400" baseline="-25000" dirty="0" err="1"/>
              <a:t>k</a:t>
            </a:r>
            <a:r>
              <a:rPr lang="en-US" sz="2400" dirty="0"/>
              <a:t> is </a:t>
            </a:r>
            <a:r>
              <a:rPr lang="en-US" sz="2400" dirty="0" err="1"/>
              <a:t>continous</a:t>
            </a:r>
            <a:r>
              <a:rPr lang="en-US" sz="2400" dirty="0"/>
              <a:t>-valued, P(</a:t>
            </a:r>
            <a:r>
              <a:rPr lang="en-US" sz="2400" dirty="0" err="1"/>
              <a:t>x</a:t>
            </a:r>
            <a:r>
              <a:rPr lang="en-US" sz="2400" baseline="-25000" dirty="0" err="1"/>
              <a:t>k</a:t>
            </a:r>
            <a:r>
              <a:rPr lang="en-US" sz="2400" dirty="0" err="1"/>
              <a:t>|C</a:t>
            </a:r>
            <a:r>
              <a:rPr lang="en-US" sz="2400" baseline="-25000" dirty="0" err="1"/>
              <a:t>i</a:t>
            </a:r>
            <a:r>
              <a:rPr lang="en-US" sz="2400" dirty="0"/>
              <a:t>) is usually computed based on Gaussian distribution with a mean </a:t>
            </a:r>
            <a:r>
              <a:rPr lang="el-GR" sz="2400" dirty="0"/>
              <a:t>μ</a:t>
            </a:r>
            <a:r>
              <a:rPr lang="en-US" sz="2400" dirty="0"/>
              <a:t> and standard deviation </a:t>
            </a:r>
            <a:r>
              <a:rPr lang="el-GR" sz="2400" dirty="0"/>
              <a:t>σ</a:t>
            </a:r>
          </a:p>
          <a:p>
            <a:pPr eaLnBrk="1" hangingPunct="1">
              <a:lnSpc>
                <a:spcPct val="90000"/>
              </a:lnSpc>
            </a:pPr>
            <a:endParaRPr lang="en-US" sz="2400" dirty="0"/>
          </a:p>
          <a:p>
            <a:pPr lvl="1" eaLnBrk="1" hangingPunct="1">
              <a:lnSpc>
                <a:spcPct val="90000"/>
              </a:lnSpc>
              <a:buFont typeface="Wingdings" pitchFamily="2" charset="2"/>
              <a:buNone/>
            </a:pPr>
            <a:r>
              <a:rPr lang="en-US" dirty="0"/>
              <a:t>and P(</a:t>
            </a:r>
            <a:r>
              <a:rPr lang="en-US" dirty="0" err="1"/>
              <a:t>x</a:t>
            </a:r>
            <a:r>
              <a:rPr lang="en-US" baseline="-25000" dirty="0" err="1"/>
              <a:t>k</a:t>
            </a:r>
            <a:r>
              <a:rPr lang="en-US" dirty="0" err="1"/>
              <a:t>|C</a:t>
            </a:r>
            <a:r>
              <a:rPr lang="en-US" baseline="-25000" dirty="0" err="1"/>
              <a:t>i</a:t>
            </a:r>
            <a:r>
              <a:rPr lang="en-US" dirty="0"/>
              <a:t>) is </a:t>
            </a:r>
          </a:p>
          <a:p>
            <a:pPr eaLnBrk="1" hangingPunct="1">
              <a:lnSpc>
                <a:spcPct val="90000"/>
              </a:lnSpc>
            </a:pPr>
            <a:endParaRPr lang="en-US" sz="2400" dirty="0"/>
          </a:p>
        </p:txBody>
      </p:sp>
      <p:graphicFrame>
        <p:nvGraphicFramePr>
          <p:cNvPr id="37893" name="Object 10"/>
          <p:cNvGraphicFramePr>
            <a:graphicFrameLocks noGrp="1"/>
          </p:cNvGraphicFramePr>
          <p:nvPr>
            <p:ph sz="quarter" idx="2"/>
          </p:nvPr>
        </p:nvGraphicFramePr>
        <p:xfrm>
          <a:off x="3200400" y="1920876"/>
          <a:ext cx="6172200" cy="898525"/>
        </p:xfrm>
        <a:graphic>
          <a:graphicData uri="http://schemas.openxmlformats.org/presentationml/2006/ole">
            <mc:AlternateContent xmlns:mc="http://schemas.openxmlformats.org/markup-compatibility/2006">
              <mc:Choice xmlns:v="urn:schemas-microsoft-com:vml" Requires="v">
                <p:oleObj spid="_x0000_s4107" name="Equation" r:id="rId4" imgW="4089400" imgH="508000" progId="Equation.3">
                  <p:embed/>
                </p:oleObj>
              </mc:Choice>
              <mc:Fallback>
                <p:oleObj name="Equation" r:id="rId4" imgW="4089400" imgH="508000" progId="Equation.3">
                  <p:embed/>
                  <p:pic>
                    <p:nvPicPr>
                      <p:cNvPr id="0" name=""/>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1920876"/>
                        <a:ext cx="6172200"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4" name="Object 12"/>
          <p:cNvGraphicFramePr>
            <a:graphicFrameLocks noGrp="1"/>
          </p:cNvGraphicFramePr>
          <p:nvPr>
            <p:ph sz="quarter" idx="3"/>
          </p:nvPr>
        </p:nvGraphicFramePr>
        <p:xfrm>
          <a:off x="5715000" y="4953000"/>
          <a:ext cx="3276600" cy="838200"/>
        </p:xfrm>
        <a:graphic>
          <a:graphicData uri="http://schemas.openxmlformats.org/presentationml/2006/ole">
            <mc:AlternateContent xmlns:mc="http://schemas.openxmlformats.org/markup-compatibility/2006">
              <mc:Choice xmlns:v="urn:schemas-microsoft-com:vml" Requires="v">
                <p:oleObj spid="_x0000_s4108" name="Equation" r:id="rId6" imgW="1663700" imgH="482600" progId="Equation.3">
                  <p:embed/>
                </p:oleObj>
              </mc:Choice>
              <mc:Fallback>
                <p:oleObj name="Equation" r:id="rId6" imgW="1663700" imgH="48260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4953000"/>
                        <a:ext cx="3276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5" name="Object 14"/>
          <p:cNvGraphicFramePr>
            <a:graphicFrameLocks/>
          </p:cNvGraphicFramePr>
          <p:nvPr/>
        </p:nvGraphicFramePr>
        <p:xfrm>
          <a:off x="5715000" y="5943600"/>
          <a:ext cx="2819400" cy="533400"/>
        </p:xfrm>
        <a:graphic>
          <a:graphicData uri="http://schemas.openxmlformats.org/presentationml/2006/ole">
            <mc:AlternateContent xmlns:mc="http://schemas.openxmlformats.org/markup-compatibility/2006">
              <mc:Choice xmlns:v="urn:schemas-microsoft-com:vml" Requires="v">
                <p:oleObj spid="_x0000_s4109" name="Equation" r:id="rId8" imgW="1625600" imgH="241300" progId="Equation.3">
                  <p:embed/>
                </p:oleObj>
              </mc:Choice>
              <mc:Fallback>
                <p:oleObj name="Equation" r:id="rId8" imgW="1625600" imgH="241300"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0" y="5943600"/>
                        <a:ext cx="2819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46298486"/>
      </p:ext>
    </p:extLst>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0"/>
          </p:nvPr>
        </p:nvSpPr>
        <p:spPr>
          <a:noFill/>
        </p:spPr>
        <p:txBody>
          <a:bodyPr/>
          <a:lstStyle/>
          <a:p>
            <a:fld id="{A40B1EB4-91F9-483D-BFAB-3ED064267BDA}" type="slidenum">
              <a:rPr lang="en-US" smtClean="0"/>
              <a:pPr/>
              <a:t>27</a:t>
            </a:fld>
            <a:endParaRPr lang="en-US" smtClean="0"/>
          </a:p>
        </p:txBody>
      </p:sp>
      <p:sp>
        <p:nvSpPr>
          <p:cNvPr id="38915" name="Rectangle 2"/>
          <p:cNvSpPr>
            <a:spLocks noGrp="1" noChangeArrowheads="1"/>
          </p:cNvSpPr>
          <p:nvPr>
            <p:ph type="title"/>
          </p:nvPr>
        </p:nvSpPr>
        <p:spPr>
          <a:xfrm>
            <a:off x="1524000" y="304800"/>
            <a:ext cx="9144000" cy="609600"/>
          </a:xfrm>
        </p:spPr>
        <p:txBody>
          <a:bodyPr>
            <a:normAutofit fontScale="90000"/>
          </a:bodyPr>
          <a:lstStyle/>
          <a:p>
            <a:pPr eaLnBrk="1" hangingPunct="1"/>
            <a:r>
              <a:rPr lang="en-US" smtClean="0"/>
              <a:t>Naïve Bayes Classifier: Training Dataset</a:t>
            </a:r>
          </a:p>
        </p:txBody>
      </p:sp>
      <p:sp>
        <p:nvSpPr>
          <p:cNvPr id="38916" name="Text Box 4"/>
          <p:cNvSpPr txBox="1">
            <a:spLocks noChangeArrowheads="1"/>
          </p:cNvSpPr>
          <p:nvPr/>
        </p:nvSpPr>
        <p:spPr bwMode="auto">
          <a:xfrm>
            <a:off x="1676400" y="1828800"/>
            <a:ext cx="3429000" cy="3748088"/>
          </a:xfrm>
          <a:prstGeom prst="rect">
            <a:avLst/>
          </a:prstGeom>
          <a:noFill/>
          <a:ln w="9525">
            <a:noFill/>
            <a:miter lim="800000"/>
            <a:headEnd/>
            <a:tailEnd/>
          </a:ln>
        </p:spPr>
        <p:txBody>
          <a:bodyPr>
            <a:spAutoFit/>
          </a:bodyPr>
          <a:lstStyle/>
          <a:p>
            <a:pPr>
              <a:lnSpc>
                <a:spcPct val="110000"/>
              </a:lnSpc>
            </a:pPr>
            <a:r>
              <a:rPr lang="en-US" sz="2400">
                <a:latin typeface="Calibri" pitchFamily="34" charset="0"/>
              </a:rPr>
              <a:t>Class:</a:t>
            </a:r>
          </a:p>
          <a:p>
            <a:pPr>
              <a:lnSpc>
                <a:spcPct val="110000"/>
              </a:lnSpc>
            </a:pPr>
            <a:r>
              <a:rPr lang="en-US" sz="2400">
                <a:latin typeface="Calibri" pitchFamily="34" charset="0"/>
              </a:rPr>
              <a:t>C1:buys_computer = ‘yes’</a:t>
            </a:r>
          </a:p>
          <a:p>
            <a:pPr>
              <a:lnSpc>
                <a:spcPct val="110000"/>
              </a:lnSpc>
            </a:pPr>
            <a:r>
              <a:rPr lang="en-US" sz="2400">
                <a:latin typeface="Calibri" pitchFamily="34" charset="0"/>
              </a:rPr>
              <a:t>C2:buys_computer = ‘no’</a:t>
            </a:r>
          </a:p>
          <a:p>
            <a:pPr>
              <a:lnSpc>
                <a:spcPct val="110000"/>
              </a:lnSpc>
            </a:pPr>
            <a:endParaRPr lang="en-US" sz="2400">
              <a:latin typeface="Calibri" pitchFamily="34" charset="0"/>
            </a:endParaRPr>
          </a:p>
          <a:p>
            <a:pPr>
              <a:lnSpc>
                <a:spcPct val="110000"/>
              </a:lnSpc>
            </a:pPr>
            <a:r>
              <a:rPr lang="en-US" sz="2400">
                <a:latin typeface="Calibri" pitchFamily="34" charset="0"/>
              </a:rPr>
              <a:t>Data to be classified: </a:t>
            </a:r>
          </a:p>
          <a:p>
            <a:pPr>
              <a:lnSpc>
                <a:spcPct val="110000"/>
              </a:lnSpc>
            </a:pPr>
            <a:r>
              <a:rPr lang="en-US" sz="2400">
                <a:latin typeface="Calibri" pitchFamily="34" charset="0"/>
              </a:rPr>
              <a:t>X = (age &lt;=30, </a:t>
            </a:r>
          </a:p>
          <a:p>
            <a:pPr>
              <a:lnSpc>
                <a:spcPct val="110000"/>
              </a:lnSpc>
            </a:pPr>
            <a:r>
              <a:rPr lang="en-US" sz="2400">
                <a:latin typeface="Calibri" pitchFamily="34" charset="0"/>
              </a:rPr>
              <a:t>Income = medium,</a:t>
            </a:r>
          </a:p>
          <a:p>
            <a:pPr>
              <a:lnSpc>
                <a:spcPct val="110000"/>
              </a:lnSpc>
            </a:pPr>
            <a:r>
              <a:rPr lang="en-US" sz="2400">
                <a:latin typeface="Calibri" pitchFamily="34" charset="0"/>
              </a:rPr>
              <a:t>Student = yes</a:t>
            </a:r>
          </a:p>
          <a:p>
            <a:pPr>
              <a:lnSpc>
                <a:spcPct val="110000"/>
              </a:lnSpc>
            </a:pPr>
            <a:r>
              <a:rPr lang="en-US" sz="2400">
                <a:latin typeface="Calibri" pitchFamily="34" charset="0"/>
              </a:rPr>
              <a:t>Credit_rating = Fair)</a:t>
            </a:r>
          </a:p>
        </p:txBody>
      </p:sp>
      <p:graphicFrame>
        <p:nvGraphicFramePr>
          <p:cNvPr id="38917" name="Object 5"/>
          <p:cNvGraphicFramePr>
            <a:graphicFrameLocks noGrp="1"/>
          </p:cNvGraphicFramePr>
          <p:nvPr>
            <p:ph idx="1"/>
            <p:extLst>
              <p:ext uri="{D42A27DB-BD31-4B8C-83A1-F6EECF244321}">
                <p14:modId xmlns:p14="http://schemas.microsoft.com/office/powerpoint/2010/main" val="2735537775"/>
              </p:ext>
            </p:extLst>
          </p:nvPr>
        </p:nvGraphicFramePr>
        <p:xfrm>
          <a:off x="5381659" y="1281112"/>
          <a:ext cx="5143668" cy="5257800"/>
        </p:xfrm>
        <a:graphic>
          <a:graphicData uri="http://schemas.openxmlformats.org/presentationml/2006/ole">
            <mc:AlternateContent xmlns:mc="http://schemas.openxmlformats.org/markup-compatibility/2006">
              <mc:Choice xmlns:v="urn:schemas-microsoft-com:vml" Requires="v">
                <p:oleObj spid="_x0000_s5125" name="Worksheet" r:id="rId5" imgW="4324350" imgH="5343525" progId="Excel.Sheet.8">
                  <p:embed/>
                </p:oleObj>
              </mc:Choice>
              <mc:Fallback>
                <p:oleObj name="Worksheet" r:id="rId5" imgW="4324350" imgH="5343525" progId="Excel.Sheet.8">
                  <p:embed/>
                  <p:pic>
                    <p:nvPicPr>
                      <p:cNvPr id="0" name=""/>
                      <p:cNvPicPr>
                        <a:picLocks noChangeArrowheads="1"/>
                      </p:cNvPicPr>
                      <p:nvPr/>
                    </p:nvPicPr>
                    <p:blipFill>
                      <a:blip r:embed="rId6"/>
                      <a:srcRect/>
                      <a:stretch>
                        <a:fillRect/>
                      </a:stretch>
                    </p:blipFill>
                    <p:spPr bwMode="auto">
                      <a:xfrm>
                        <a:off x="5381659" y="1281112"/>
                        <a:ext cx="5143668" cy="52578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75120603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0"/>
          </p:nvPr>
        </p:nvSpPr>
        <p:spPr>
          <a:noFill/>
        </p:spPr>
        <p:txBody>
          <a:bodyPr/>
          <a:lstStyle/>
          <a:p>
            <a:fld id="{74F692DE-0DF2-468D-AC33-827506D13EFE}" type="slidenum">
              <a:rPr lang="en-US" smtClean="0"/>
              <a:pPr/>
              <a:t>28</a:t>
            </a:fld>
            <a:endParaRPr lang="en-US" smtClean="0"/>
          </a:p>
        </p:txBody>
      </p:sp>
      <p:sp>
        <p:nvSpPr>
          <p:cNvPr id="39939" name="Rectangle 2"/>
          <p:cNvSpPr>
            <a:spLocks noGrp="1" noChangeArrowheads="1"/>
          </p:cNvSpPr>
          <p:nvPr>
            <p:ph type="title"/>
          </p:nvPr>
        </p:nvSpPr>
        <p:spPr>
          <a:xfrm>
            <a:off x="1524000" y="228600"/>
            <a:ext cx="9067800" cy="609600"/>
          </a:xfrm>
        </p:spPr>
        <p:txBody>
          <a:bodyPr>
            <a:normAutofit fontScale="90000"/>
          </a:bodyPr>
          <a:lstStyle/>
          <a:p>
            <a:pPr eaLnBrk="1" hangingPunct="1"/>
            <a:r>
              <a:rPr lang="en-US" smtClean="0"/>
              <a:t>Naïve Bayes Classifier: An Example</a:t>
            </a:r>
          </a:p>
        </p:txBody>
      </p:sp>
      <p:sp>
        <p:nvSpPr>
          <p:cNvPr id="39940" name="Rectangle 3"/>
          <p:cNvSpPr>
            <a:spLocks noGrp="1" noChangeArrowheads="1"/>
          </p:cNvSpPr>
          <p:nvPr>
            <p:ph type="body" idx="1"/>
          </p:nvPr>
        </p:nvSpPr>
        <p:spPr>
          <a:xfrm>
            <a:off x="1752600" y="1152525"/>
            <a:ext cx="8686800" cy="5715000"/>
          </a:xfrm>
        </p:spPr>
        <p:txBody>
          <a:bodyPr>
            <a:normAutofit fontScale="92500" lnSpcReduction="10000"/>
          </a:bodyPr>
          <a:lstStyle/>
          <a:p>
            <a:pPr eaLnBrk="1" hangingPunct="1">
              <a:lnSpc>
                <a:spcPct val="90000"/>
              </a:lnSpc>
            </a:pPr>
            <a:r>
              <a:rPr lang="en-US" sz="2000"/>
              <a:t>P(C</a:t>
            </a:r>
            <a:r>
              <a:rPr lang="en-US" sz="2000" baseline="-25000"/>
              <a:t>i</a:t>
            </a:r>
            <a:r>
              <a:rPr lang="en-US" sz="2000"/>
              <a:t>):    P(buys_computer = “yes”)  = 9/14 = 0.643</a:t>
            </a:r>
          </a:p>
          <a:p>
            <a:pPr eaLnBrk="1" hangingPunct="1">
              <a:lnSpc>
                <a:spcPct val="90000"/>
              </a:lnSpc>
              <a:buFont typeface="Wingdings" pitchFamily="2" charset="2"/>
              <a:buNone/>
            </a:pPr>
            <a:r>
              <a:rPr lang="en-US" sz="2000"/>
              <a:t>                   P(buys_computer = “no”) = 5/14= 0.357</a:t>
            </a:r>
          </a:p>
          <a:p>
            <a:pPr eaLnBrk="1" hangingPunct="1">
              <a:lnSpc>
                <a:spcPct val="90000"/>
              </a:lnSpc>
            </a:pPr>
            <a:r>
              <a:rPr lang="en-US" sz="2000"/>
              <a:t>Compute P(X|C</a:t>
            </a:r>
            <a:r>
              <a:rPr lang="en-US" sz="2000" baseline="-25000"/>
              <a:t>i</a:t>
            </a:r>
            <a:r>
              <a:rPr lang="en-US" sz="2000"/>
              <a:t>) for each class</a:t>
            </a:r>
          </a:p>
          <a:p>
            <a:pPr lvl="1" eaLnBrk="1" hangingPunct="1">
              <a:lnSpc>
                <a:spcPct val="90000"/>
              </a:lnSpc>
              <a:buFont typeface="Wingdings" pitchFamily="2" charset="2"/>
              <a:buNone/>
            </a:pPr>
            <a:r>
              <a:rPr lang="en-US" sz="2000"/>
              <a:t>     P(age = “&lt;=30” | buys_computer = “yes”)  = 2/9 = 0.222</a:t>
            </a:r>
          </a:p>
          <a:p>
            <a:pPr lvl="1" eaLnBrk="1" hangingPunct="1">
              <a:lnSpc>
                <a:spcPct val="90000"/>
              </a:lnSpc>
              <a:buFont typeface="Wingdings" pitchFamily="2" charset="2"/>
              <a:buNone/>
            </a:pPr>
            <a:r>
              <a:rPr lang="en-US" sz="2000"/>
              <a:t>     P(age = “&lt;= 30” | buys_computer = “no”) = 3/5 = 0.6</a:t>
            </a:r>
          </a:p>
          <a:p>
            <a:pPr lvl="1" eaLnBrk="1" hangingPunct="1">
              <a:lnSpc>
                <a:spcPct val="90000"/>
              </a:lnSpc>
              <a:buFont typeface="Wingdings" pitchFamily="2" charset="2"/>
              <a:buNone/>
            </a:pPr>
            <a:r>
              <a:rPr lang="en-US" sz="2000"/>
              <a:t>     P(income = “medium” | buys_computer = “yes”) = 4/9 = 0.444</a:t>
            </a:r>
          </a:p>
          <a:p>
            <a:pPr lvl="1" eaLnBrk="1" hangingPunct="1">
              <a:lnSpc>
                <a:spcPct val="90000"/>
              </a:lnSpc>
              <a:buFont typeface="Wingdings" pitchFamily="2" charset="2"/>
              <a:buNone/>
            </a:pPr>
            <a:r>
              <a:rPr lang="en-US" sz="2000"/>
              <a:t>     P(income = “medium” | buys_computer = “no”) = 2/5 = 0.4</a:t>
            </a:r>
          </a:p>
          <a:p>
            <a:pPr lvl="1" eaLnBrk="1" hangingPunct="1">
              <a:lnSpc>
                <a:spcPct val="90000"/>
              </a:lnSpc>
              <a:buFont typeface="Wingdings" pitchFamily="2" charset="2"/>
              <a:buNone/>
            </a:pPr>
            <a:r>
              <a:rPr lang="en-US" sz="2000"/>
              <a:t>     P(student = “yes” | buys_computer = “yes) = 6/9 = 0.667</a:t>
            </a:r>
          </a:p>
          <a:p>
            <a:pPr lvl="1" eaLnBrk="1" hangingPunct="1">
              <a:lnSpc>
                <a:spcPct val="90000"/>
              </a:lnSpc>
              <a:buFont typeface="Wingdings" pitchFamily="2" charset="2"/>
              <a:buNone/>
            </a:pPr>
            <a:r>
              <a:rPr lang="en-US" sz="2000"/>
              <a:t>     P(student = “yes” | buys_computer = “no”) = 1/5 = 0.2</a:t>
            </a:r>
          </a:p>
          <a:p>
            <a:pPr lvl="1" eaLnBrk="1" hangingPunct="1">
              <a:lnSpc>
                <a:spcPct val="90000"/>
              </a:lnSpc>
              <a:buFont typeface="Wingdings" pitchFamily="2" charset="2"/>
              <a:buNone/>
            </a:pPr>
            <a:r>
              <a:rPr lang="en-US" sz="2000"/>
              <a:t>     P(credit_rating = “fair” | buys_computer = “yes”) = 6/9 = 0.667</a:t>
            </a:r>
          </a:p>
          <a:p>
            <a:pPr lvl="1" eaLnBrk="1" hangingPunct="1">
              <a:lnSpc>
                <a:spcPct val="90000"/>
              </a:lnSpc>
              <a:buFont typeface="Wingdings" pitchFamily="2" charset="2"/>
              <a:buNone/>
            </a:pPr>
            <a:r>
              <a:rPr lang="en-US" sz="2000"/>
              <a:t>     P(credit_rating = “fair” | buys_computer = “no”) = 2/5 = 0.4</a:t>
            </a:r>
          </a:p>
          <a:p>
            <a:pPr eaLnBrk="1" hangingPunct="1">
              <a:lnSpc>
                <a:spcPct val="90000"/>
              </a:lnSpc>
            </a:pPr>
            <a:r>
              <a:rPr lang="en-US" sz="2000" b="1"/>
              <a:t> X = (age &lt;= 30 , income = medium, student = yes, credit_rating = fair)</a:t>
            </a:r>
          </a:p>
          <a:p>
            <a:pPr eaLnBrk="1" hangingPunct="1">
              <a:lnSpc>
                <a:spcPct val="90000"/>
              </a:lnSpc>
              <a:buFont typeface="Wingdings" pitchFamily="2" charset="2"/>
              <a:buNone/>
            </a:pPr>
            <a:r>
              <a:rPr lang="en-US" sz="2000"/>
              <a:t> </a:t>
            </a:r>
            <a:r>
              <a:rPr lang="en-US" sz="2000" b="1"/>
              <a:t>P(X|C</a:t>
            </a:r>
            <a:r>
              <a:rPr lang="en-US" sz="2000" b="1" baseline="-25000"/>
              <a:t>i</a:t>
            </a:r>
            <a:r>
              <a:rPr lang="en-US" sz="2000" b="1"/>
              <a:t>) :</a:t>
            </a:r>
            <a:r>
              <a:rPr lang="en-US" sz="2000"/>
              <a:t> P(X|buys_computer = “yes”) = 0.222 x 0.444 x 0.667 x 0.667 = 0.044</a:t>
            </a:r>
          </a:p>
          <a:p>
            <a:pPr eaLnBrk="1" hangingPunct="1">
              <a:lnSpc>
                <a:spcPct val="90000"/>
              </a:lnSpc>
              <a:buFont typeface="Wingdings" pitchFamily="2" charset="2"/>
              <a:buNone/>
            </a:pPr>
            <a:r>
              <a:rPr lang="en-US" sz="2000"/>
              <a:t>                P(X|buys_computer = “no”) = 0.6 x 0.4 x 0.2 x 0.4 = 0.019</a:t>
            </a:r>
          </a:p>
          <a:p>
            <a:pPr eaLnBrk="1" hangingPunct="1">
              <a:lnSpc>
                <a:spcPct val="90000"/>
              </a:lnSpc>
              <a:buFont typeface="Wingdings" pitchFamily="2" charset="2"/>
              <a:buNone/>
            </a:pPr>
            <a:r>
              <a:rPr lang="en-US" sz="2000" b="1"/>
              <a:t>P(X|C</a:t>
            </a:r>
            <a:r>
              <a:rPr lang="en-US" sz="2000" b="1" baseline="-25000"/>
              <a:t>i</a:t>
            </a:r>
            <a:r>
              <a:rPr lang="en-US" sz="2000" b="1"/>
              <a:t>)*P(C</a:t>
            </a:r>
            <a:r>
              <a:rPr lang="en-US" sz="2000" b="1" baseline="-25000"/>
              <a:t>i</a:t>
            </a:r>
            <a:r>
              <a:rPr lang="en-US" sz="2000" b="1"/>
              <a:t>) : </a:t>
            </a:r>
            <a:r>
              <a:rPr lang="en-US" sz="2000"/>
              <a:t>P(X|buys_computer = “yes”) * P(buys_computer = “yes”) = 0.028</a:t>
            </a:r>
          </a:p>
          <a:p>
            <a:pPr eaLnBrk="1" hangingPunct="1">
              <a:lnSpc>
                <a:spcPct val="90000"/>
              </a:lnSpc>
              <a:buFont typeface="Wingdings" pitchFamily="2" charset="2"/>
              <a:buNone/>
            </a:pPr>
            <a:r>
              <a:rPr lang="en-US" sz="2000" b="1"/>
              <a:t>		             </a:t>
            </a:r>
            <a:r>
              <a:rPr lang="en-US" sz="2000"/>
              <a:t>P(X|buys_computer = “no”) * P(buys_computer = “no”) = 0.007</a:t>
            </a:r>
            <a:endParaRPr lang="en-US" sz="2000" b="1"/>
          </a:p>
          <a:p>
            <a:pPr eaLnBrk="1" hangingPunct="1">
              <a:lnSpc>
                <a:spcPct val="90000"/>
              </a:lnSpc>
              <a:buFont typeface="Wingdings" pitchFamily="2" charset="2"/>
              <a:buNone/>
            </a:pPr>
            <a:r>
              <a:rPr lang="en-US" sz="2000" b="1"/>
              <a:t>Therefore,  X belongs to class (“buys_computer = yes”)	</a:t>
            </a:r>
            <a:r>
              <a:rPr lang="en-US" sz="1800" b="1"/>
              <a:t>	</a:t>
            </a:r>
          </a:p>
        </p:txBody>
      </p:sp>
      <p:graphicFrame>
        <p:nvGraphicFramePr>
          <p:cNvPr id="39941" name="Object 1"/>
          <p:cNvGraphicFramePr>
            <a:graphicFrameLocks/>
          </p:cNvGraphicFramePr>
          <p:nvPr>
            <p:extLst>
              <p:ext uri="{D42A27DB-BD31-4B8C-83A1-F6EECF244321}">
                <p14:modId xmlns:p14="http://schemas.microsoft.com/office/powerpoint/2010/main" val="1378513951"/>
              </p:ext>
            </p:extLst>
          </p:nvPr>
        </p:nvGraphicFramePr>
        <p:xfrm>
          <a:off x="8586788" y="762000"/>
          <a:ext cx="2062162" cy="1752600"/>
        </p:xfrm>
        <a:graphic>
          <a:graphicData uri="http://schemas.openxmlformats.org/presentationml/2006/ole">
            <mc:AlternateContent xmlns:mc="http://schemas.openxmlformats.org/markup-compatibility/2006">
              <mc:Choice xmlns:v="urn:schemas-microsoft-com:vml" Requires="v">
                <p:oleObj spid="_x0000_s6149" name="Worksheet" r:id="rId5" imgW="4324350" imgH="4457700" progId="Excel.Sheet.8">
                  <p:embed/>
                </p:oleObj>
              </mc:Choice>
              <mc:Fallback>
                <p:oleObj name="Worksheet" r:id="rId5" imgW="4324350" imgH="4457700" progId="Excel.Sheet.8">
                  <p:embed/>
                  <p:pic>
                    <p:nvPicPr>
                      <p:cNvPr id="0" name=""/>
                      <p:cNvPicPr>
                        <a:picLocks noChangeArrowheads="1"/>
                      </p:cNvPicPr>
                      <p:nvPr/>
                    </p:nvPicPr>
                    <p:blipFill>
                      <a:blip r:embed="rId6"/>
                      <a:srcRect/>
                      <a:stretch>
                        <a:fillRect/>
                      </a:stretch>
                    </p:blipFill>
                    <p:spPr bwMode="auto">
                      <a:xfrm>
                        <a:off x="8586788" y="762000"/>
                        <a:ext cx="2062162"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3751349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6"/>
          <p:cNvSpPr>
            <a:spLocks noGrp="1"/>
          </p:cNvSpPr>
          <p:nvPr>
            <p:ph type="sldNum" sz="quarter" idx="10"/>
          </p:nvPr>
        </p:nvSpPr>
        <p:spPr>
          <a:noFill/>
        </p:spPr>
        <p:txBody>
          <a:bodyPr/>
          <a:lstStyle/>
          <a:p>
            <a:fld id="{4625DDA1-5023-477B-93A3-21ACC9212A1A}" type="slidenum">
              <a:rPr lang="en-US" smtClean="0"/>
              <a:pPr/>
              <a:t>29</a:t>
            </a:fld>
            <a:endParaRPr lang="en-US" smtClean="0"/>
          </a:p>
        </p:txBody>
      </p:sp>
      <p:sp>
        <p:nvSpPr>
          <p:cNvPr id="40963" name="Rectangle 2"/>
          <p:cNvSpPr>
            <a:spLocks noGrp="1" noChangeArrowheads="1"/>
          </p:cNvSpPr>
          <p:nvPr>
            <p:ph type="title"/>
          </p:nvPr>
        </p:nvSpPr>
        <p:spPr>
          <a:xfrm>
            <a:off x="1905000" y="304800"/>
            <a:ext cx="8402638" cy="609600"/>
          </a:xfrm>
        </p:spPr>
        <p:txBody>
          <a:bodyPr>
            <a:normAutofit fontScale="90000"/>
          </a:bodyPr>
          <a:lstStyle/>
          <a:p>
            <a:pPr eaLnBrk="1" hangingPunct="1"/>
            <a:r>
              <a:rPr lang="en-US" smtClean="0"/>
              <a:t>Avoiding the Zero-Probability Problem</a:t>
            </a:r>
          </a:p>
        </p:txBody>
      </p:sp>
      <p:sp>
        <p:nvSpPr>
          <p:cNvPr id="40964" name="Rectangle 3"/>
          <p:cNvSpPr>
            <a:spLocks noGrp="1" noChangeArrowheads="1"/>
          </p:cNvSpPr>
          <p:nvPr>
            <p:ph type="body" sz="half" idx="1"/>
          </p:nvPr>
        </p:nvSpPr>
        <p:spPr>
          <a:xfrm>
            <a:off x="1828800" y="1219200"/>
            <a:ext cx="8382000" cy="5486400"/>
          </a:xfrm>
        </p:spPr>
        <p:txBody>
          <a:bodyPr>
            <a:normAutofit/>
          </a:bodyPr>
          <a:lstStyle/>
          <a:p>
            <a:pPr eaLnBrk="1" hangingPunct="1"/>
            <a:r>
              <a:rPr lang="en-US" sz="2400"/>
              <a:t>Naïve Bayesian prediction requires each conditional prob. be </a:t>
            </a:r>
            <a:r>
              <a:rPr lang="en-US" sz="2400" b="1"/>
              <a:t>non-zero</a:t>
            </a:r>
            <a:r>
              <a:rPr lang="en-US" sz="2400"/>
              <a:t>.  Otherwise, the predicted prob. will be zero</a:t>
            </a:r>
          </a:p>
          <a:p>
            <a:pPr eaLnBrk="1" hangingPunct="1"/>
            <a:endParaRPr lang="en-US" sz="2400"/>
          </a:p>
          <a:p>
            <a:pPr eaLnBrk="1" hangingPunct="1">
              <a:buFont typeface="Wingdings" pitchFamily="2" charset="2"/>
              <a:buNone/>
            </a:pPr>
            <a:r>
              <a:rPr lang="en-US" sz="2400" b="1"/>
              <a:t>	</a:t>
            </a:r>
          </a:p>
          <a:p>
            <a:pPr eaLnBrk="1" hangingPunct="1"/>
            <a:r>
              <a:rPr lang="en-US" sz="2400"/>
              <a:t>Ex. Suppose a dataset with 1000 tuples, income=low (0), income= medium (990), and income = high (10)</a:t>
            </a:r>
          </a:p>
          <a:p>
            <a:pPr eaLnBrk="1" hangingPunct="1"/>
            <a:r>
              <a:rPr lang="en-US" sz="2400"/>
              <a:t>Use </a:t>
            </a:r>
            <a:r>
              <a:rPr lang="en-US" sz="2400" b="1"/>
              <a:t>Laplacian correction</a:t>
            </a:r>
            <a:r>
              <a:rPr lang="en-US" sz="2400"/>
              <a:t> (or Laplacian estimator)</a:t>
            </a:r>
          </a:p>
          <a:p>
            <a:pPr lvl="1" eaLnBrk="1" hangingPunct="1"/>
            <a:r>
              <a:rPr lang="en-US" i="1"/>
              <a:t>Adding 1 to each case</a:t>
            </a:r>
          </a:p>
          <a:p>
            <a:pPr lvl="2" eaLnBrk="1" hangingPunct="1">
              <a:buFont typeface="Wingdings" pitchFamily="2" charset="2"/>
              <a:buNone/>
            </a:pPr>
            <a:r>
              <a:rPr lang="en-US" smtClean="0"/>
              <a:t>Prob(income = low) = 1/1003</a:t>
            </a:r>
          </a:p>
          <a:p>
            <a:pPr lvl="2" eaLnBrk="1" hangingPunct="1">
              <a:buFont typeface="Wingdings" pitchFamily="2" charset="2"/>
              <a:buNone/>
            </a:pPr>
            <a:r>
              <a:rPr lang="en-US" smtClean="0"/>
              <a:t>Prob(income = medium) = 991/1003</a:t>
            </a:r>
          </a:p>
          <a:p>
            <a:pPr lvl="2" eaLnBrk="1" hangingPunct="1">
              <a:buFont typeface="Wingdings" pitchFamily="2" charset="2"/>
              <a:buNone/>
            </a:pPr>
            <a:r>
              <a:rPr lang="en-US" smtClean="0"/>
              <a:t>Prob(income = high) = 11/1003</a:t>
            </a:r>
          </a:p>
          <a:p>
            <a:pPr lvl="1" eaLnBrk="1" hangingPunct="1"/>
            <a:r>
              <a:rPr lang="en-US"/>
              <a:t>The “corrected” prob. estimates are close to their “uncorrected” counterparts</a:t>
            </a:r>
          </a:p>
        </p:txBody>
      </p:sp>
      <p:graphicFrame>
        <p:nvGraphicFramePr>
          <p:cNvPr id="40965" name="Object 4"/>
          <p:cNvGraphicFramePr>
            <a:graphicFrameLocks noGrp="1"/>
          </p:cNvGraphicFramePr>
          <p:nvPr>
            <p:ph sz="half" idx="2"/>
          </p:nvPr>
        </p:nvGraphicFramePr>
        <p:xfrm>
          <a:off x="3733800" y="1981200"/>
          <a:ext cx="4038600" cy="838200"/>
        </p:xfrm>
        <a:graphic>
          <a:graphicData uri="http://schemas.openxmlformats.org/presentationml/2006/ole">
            <mc:AlternateContent xmlns:mc="http://schemas.openxmlformats.org/markup-compatibility/2006">
              <mc:Choice xmlns:v="urn:schemas-microsoft-com:vml" Requires="v">
                <p:oleObj spid="_x0000_s7173" name="Equation" r:id="rId4" imgW="1765300" imgH="508000" progId="Equation.3">
                  <p:embed/>
                </p:oleObj>
              </mc:Choice>
              <mc:Fallback>
                <p:oleObj name="Equation" r:id="rId4" imgW="1765300" imgH="50800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1981200"/>
                        <a:ext cx="4038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11860112"/>
      </p:ext>
    </p:extLst>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Instance-Based Classifiers </a:t>
            </a:r>
          </a:p>
        </p:txBody>
      </p:sp>
      <p:sp>
        <p:nvSpPr>
          <p:cNvPr id="3" name="Content Placeholder 2"/>
          <p:cNvSpPr>
            <a:spLocks noGrp="1"/>
          </p:cNvSpPr>
          <p:nvPr>
            <p:ph idx="1"/>
          </p:nvPr>
        </p:nvSpPr>
        <p:spPr/>
        <p:txBody>
          <a:bodyPr>
            <a:normAutofit/>
          </a:bodyPr>
          <a:lstStyle/>
          <a:p>
            <a:r>
              <a:rPr lang="en-US" dirty="0" smtClean="0"/>
              <a:t>Store </a:t>
            </a:r>
            <a:r>
              <a:rPr lang="en-US" dirty="0"/>
              <a:t>the training records </a:t>
            </a:r>
          </a:p>
          <a:p>
            <a:r>
              <a:rPr lang="en-US" dirty="0" smtClean="0"/>
              <a:t>Use </a:t>
            </a:r>
            <a:r>
              <a:rPr lang="en-US" dirty="0"/>
              <a:t>training records to predict the class label of unseen cases </a:t>
            </a:r>
          </a:p>
          <a:p>
            <a:r>
              <a:rPr lang="en-US" dirty="0" smtClean="0"/>
              <a:t>Examples</a:t>
            </a:r>
            <a:r>
              <a:rPr lang="en-US" dirty="0"/>
              <a:t>: </a:t>
            </a:r>
          </a:p>
          <a:p>
            <a:pPr lvl="1"/>
            <a:r>
              <a:rPr lang="en-US" dirty="0" smtClean="0"/>
              <a:t>Rote-learner - Memorizes </a:t>
            </a:r>
            <a:r>
              <a:rPr lang="en-US" dirty="0"/>
              <a:t>entire training data and performs classification only if attributes of record match one of the training examples exactly </a:t>
            </a:r>
            <a:endParaRPr lang="en-US" dirty="0" smtClean="0"/>
          </a:p>
          <a:p>
            <a:pPr lvl="1"/>
            <a:r>
              <a:rPr lang="en-US" dirty="0" smtClean="0"/>
              <a:t>Nearest </a:t>
            </a:r>
            <a:r>
              <a:rPr lang="en-US" dirty="0"/>
              <a:t>neighbor </a:t>
            </a:r>
            <a:r>
              <a:rPr lang="en-US" dirty="0" smtClean="0"/>
              <a:t>- Uses </a:t>
            </a:r>
            <a:r>
              <a:rPr lang="en-US" dirty="0"/>
              <a:t>k “closest” points (nearest neighbors) for performing classification </a:t>
            </a:r>
          </a:p>
          <a:p>
            <a:endParaRPr lang="en-US" dirty="0"/>
          </a:p>
        </p:txBody>
      </p:sp>
    </p:spTree>
    <p:extLst>
      <p:ext uri="{BB962C8B-B14F-4D97-AF65-F5344CB8AC3E}">
        <p14:creationId xmlns:p14="http://schemas.microsoft.com/office/powerpoint/2010/main" val="28550610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0"/>
          </p:nvPr>
        </p:nvSpPr>
        <p:spPr>
          <a:noFill/>
        </p:spPr>
        <p:txBody>
          <a:bodyPr/>
          <a:lstStyle/>
          <a:p>
            <a:fld id="{B0177ADF-7017-4FE2-8A90-A51B5BF4BA5E}" type="slidenum">
              <a:rPr lang="en-US" smtClean="0"/>
              <a:pPr/>
              <a:t>30</a:t>
            </a:fld>
            <a:endParaRPr lang="en-US" smtClean="0"/>
          </a:p>
        </p:txBody>
      </p:sp>
      <p:sp>
        <p:nvSpPr>
          <p:cNvPr id="41987" name="Rectangle 2"/>
          <p:cNvSpPr>
            <a:spLocks noGrp="1" noChangeArrowheads="1"/>
          </p:cNvSpPr>
          <p:nvPr>
            <p:ph type="title"/>
          </p:nvPr>
        </p:nvSpPr>
        <p:spPr>
          <a:xfrm>
            <a:off x="1533525" y="304800"/>
            <a:ext cx="9144000" cy="609600"/>
          </a:xfrm>
        </p:spPr>
        <p:txBody>
          <a:bodyPr>
            <a:normAutofit fontScale="90000"/>
          </a:bodyPr>
          <a:lstStyle/>
          <a:p>
            <a:pPr eaLnBrk="1" hangingPunct="1"/>
            <a:r>
              <a:rPr lang="en-US" smtClean="0"/>
              <a:t>Naïve Bayes Classifier: Comments</a:t>
            </a:r>
          </a:p>
        </p:txBody>
      </p:sp>
      <p:sp>
        <p:nvSpPr>
          <p:cNvPr id="41988" name="Rectangle 3"/>
          <p:cNvSpPr>
            <a:spLocks noGrp="1" noChangeArrowheads="1"/>
          </p:cNvSpPr>
          <p:nvPr>
            <p:ph type="body" idx="1"/>
          </p:nvPr>
        </p:nvSpPr>
        <p:spPr>
          <a:xfrm>
            <a:off x="1828800" y="1295400"/>
            <a:ext cx="8610600" cy="5105400"/>
          </a:xfrm>
        </p:spPr>
        <p:txBody>
          <a:bodyPr>
            <a:normAutofit/>
          </a:bodyPr>
          <a:lstStyle/>
          <a:p>
            <a:pPr eaLnBrk="1" hangingPunct="1">
              <a:lnSpc>
                <a:spcPct val="90000"/>
              </a:lnSpc>
            </a:pPr>
            <a:r>
              <a:rPr lang="en-US" sz="2400" dirty="0"/>
              <a:t>Advantages </a:t>
            </a:r>
          </a:p>
          <a:p>
            <a:pPr lvl="1" eaLnBrk="1" hangingPunct="1">
              <a:lnSpc>
                <a:spcPct val="90000"/>
              </a:lnSpc>
            </a:pPr>
            <a:r>
              <a:rPr lang="en-US" dirty="0"/>
              <a:t>Easy to implement </a:t>
            </a:r>
          </a:p>
          <a:p>
            <a:pPr lvl="1" eaLnBrk="1" hangingPunct="1">
              <a:lnSpc>
                <a:spcPct val="90000"/>
              </a:lnSpc>
            </a:pPr>
            <a:r>
              <a:rPr lang="en-US" dirty="0"/>
              <a:t>Good results obtained in most of the cases</a:t>
            </a:r>
          </a:p>
          <a:p>
            <a:pPr eaLnBrk="1" hangingPunct="1">
              <a:lnSpc>
                <a:spcPct val="90000"/>
              </a:lnSpc>
            </a:pPr>
            <a:r>
              <a:rPr lang="en-US" sz="2400" dirty="0"/>
              <a:t>Disadvantages</a:t>
            </a:r>
          </a:p>
          <a:p>
            <a:pPr lvl="1" eaLnBrk="1" hangingPunct="1">
              <a:lnSpc>
                <a:spcPct val="90000"/>
              </a:lnSpc>
            </a:pPr>
            <a:r>
              <a:rPr lang="en-US" dirty="0"/>
              <a:t>Assumption: class conditional independence, therefore loss of accuracy</a:t>
            </a:r>
          </a:p>
          <a:p>
            <a:pPr lvl="1" eaLnBrk="1" hangingPunct="1">
              <a:lnSpc>
                <a:spcPct val="90000"/>
              </a:lnSpc>
            </a:pPr>
            <a:r>
              <a:rPr lang="en-US" dirty="0"/>
              <a:t>Practically, dependencies exist among variables </a:t>
            </a:r>
          </a:p>
          <a:p>
            <a:pPr lvl="2" eaLnBrk="1" hangingPunct="1">
              <a:lnSpc>
                <a:spcPct val="90000"/>
              </a:lnSpc>
            </a:pPr>
            <a:r>
              <a:rPr lang="en-US" dirty="0" smtClean="0"/>
              <a:t>E.g.,  hospitals: patients: Profile: age, family history, etc. </a:t>
            </a:r>
          </a:p>
          <a:p>
            <a:pPr lvl="3" eaLnBrk="1" hangingPunct="1">
              <a:lnSpc>
                <a:spcPct val="90000"/>
              </a:lnSpc>
              <a:buFont typeface="Wingdings" pitchFamily="2" charset="2"/>
              <a:buNone/>
            </a:pPr>
            <a:r>
              <a:rPr lang="en-US" dirty="0" smtClean="0"/>
              <a:t> </a:t>
            </a:r>
            <a:r>
              <a:rPr lang="en-US" sz="2400" dirty="0"/>
              <a:t>Symptoms: fever, cough etc., Disease: lung cancer, diabetes, etc. </a:t>
            </a:r>
          </a:p>
          <a:p>
            <a:pPr lvl="2" eaLnBrk="1" hangingPunct="1">
              <a:lnSpc>
                <a:spcPct val="90000"/>
              </a:lnSpc>
            </a:pPr>
            <a:r>
              <a:rPr lang="en-US" dirty="0" smtClean="0"/>
              <a:t>Dependencies among these cannot be modeled by Naïve </a:t>
            </a:r>
            <a:r>
              <a:rPr lang="en-US" dirty="0" err="1" smtClean="0"/>
              <a:t>Bayes</a:t>
            </a:r>
            <a:r>
              <a:rPr lang="en-US" dirty="0" smtClean="0"/>
              <a:t> Classifier</a:t>
            </a:r>
          </a:p>
          <a:p>
            <a:pPr eaLnBrk="1" hangingPunct="1">
              <a:lnSpc>
                <a:spcPct val="90000"/>
              </a:lnSpc>
            </a:pPr>
            <a:r>
              <a:rPr lang="en-US" sz="2400" dirty="0"/>
              <a:t>How to deal with these dependencies? Bayesian Belief </a:t>
            </a:r>
            <a:r>
              <a:rPr lang="en-US" sz="2400"/>
              <a:t>Networks </a:t>
            </a:r>
            <a:endParaRPr lang="en-US" sz="2400" dirty="0"/>
          </a:p>
        </p:txBody>
      </p:sp>
    </p:spTree>
    <p:extLst>
      <p:ext uri="{BB962C8B-B14F-4D97-AF65-F5344CB8AC3E}">
        <p14:creationId xmlns:p14="http://schemas.microsoft.com/office/powerpoint/2010/main" val="73166924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Nearest Neighbor Classifiers </a:t>
            </a:r>
          </a:p>
        </p:txBody>
      </p:sp>
      <p:sp>
        <p:nvSpPr>
          <p:cNvPr id="4" name="Content Placeholder 3"/>
          <p:cNvSpPr>
            <a:spLocks noGrp="1"/>
          </p:cNvSpPr>
          <p:nvPr>
            <p:ph sz="half" idx="1"/>
          </p:nvPr>
        </p:nvSpPr>
        <p:spPr/>
        <p:txBody>
          <a:bodyPr>
            <a:normAutofit fontScale="92500" lnSpcReduction="20000"/>
          </a:bodyPr>
          <a:lstStyle/>
          <a:p>
            <a:r>
              <a:rPr lang="en-US" dirty="0" smtClean="0"/>
              <a:t>Requires </a:t>
            </a:r>
            <a:r>
              <a:rPr lang="en-US" dirty="0"/>
              <a:t>three things </a:t>
            </a:r>
          </a:p>
          <a:p>
            <a:pPr lvl="1"/>
            <a:r>
              <a:rPr lang="en-US" dirty="0" smtClean="0"/>
              <a:t>The </a:t>
            </a:r>
            <a:r>
              <a:rPr lang="en-US" dirty="0"/>
              <a:t>set of stored records </a:t>
            </a:r>
            <a:endParaRPr lang="en-US" dirty="0" smtClean="0"/>
          </a:p>
          <a:p>
            <a:pPr lvl="1"/>
            <a:r>
              <a:rPr lang="en-US" dirty="0" smtClean="0"/>
              <a:t>Distance </a:t>
            </a:r>
            <a:r>
              <a:rPr lang="en-US" dirty="0"/>
              <a:t>Metric to compute distance between records </a:t>
            </a:r>
            <a:endParaRPr lang="en-US" dirty="0" smtClean="0"/>
          </a:p>
          <a:p>
            <a:pPr lvl="1"/>
            <a:r>
              <a:rPr lang="en-US" dirty="0" smtClean="0"/>
              <a:t>The </a:t>
            </a:r>
            <a:r>
              <a:rPr lang="en-US" dirty="0"/>
              <a:t>value of </a:t>
            </a:r>
            <a:r>
              <a:rPr lang="en-US" i="1" dirty="0"/>
              <a:t>k</a:t>
            </a:r>
            <a:r>
              <a:rPr lang="en-US" dirty="0"/>
              <a:t>, the number of nearest neighbors to retrieve </a:t>
            </a:r>
          </a:p>
          <a:p>
            <a:r>
              <a:rPr lang="en-US" dirty="0" smtClean="0"/>
              <a:t>To </a:t>
            </a:r>
            <a:r>
              <a:rPr lang="en-US" dirty="0"/>
              <a:t>classify an unknown record: </a:t>
            </a:r>
          </a:p>
          <a:p>
            <a:pPr lvl="1"/>
            <a:r>
              <a:rPr lang="en-US" dirty="0" smtClean="0"/>
              <a:t>Compute </a:t>
            </a:r>
            <a:r>
              <a:rPr lang="en-US" dirty="0"/>
              <a:t>distance to other training records </a:t>
            </a:r>
          </a:p>
          <a:p>
            <a:pPr lvl="1"/>
            <a:r>
              <a:rPr lang="en-US" dirty="0" smtClean="0"/>
              <a:t>Identify </a:t>
            </a:r>
            <a:r>
              <a:rPr lang="en-US" i="1" dirty="0"/>
              <a:t>k </a:t>
            </a:r>
            <a:r>
              <a:rPr lang="en-US" dirty="0"/>
              <a:t>nearest neighbors </a:t>
            </a:r>
          </a:p>
          <a:p>
            <a:pPr lvl="1"/>
            <a:r>
              <a:rPr lang="en-US" dirty="0" smtClean="0"/>
              <a:t>Use </a:t>
            </a:r>
            <a:r>
              <a:rPr lang="en-US" dirty="0"/>
              <a:t>class labels of nearest neighbors to determine the class label of unknown record (e.g., by taking majority vote) </a:t>
            </a:r>
          </a:p>
          <a:p>
            <a:endParaRPr lang="en-US" dirty="0"/>
          </a:p>
        </p:txBody>
      </p:sp>
      <p:pic>
        <p:nvPicPr>
          <p:cNvPr id="6" name="Content Placeholder 5"/>
          <p:cNvPicPr>
            <a:picLocks noGrp="1" noChangeAspect="1"/>
          </p:cNvPicPr>
          <p:nvPr>
            <p:ph sz="half" idx="2"/>
          </p:nvPr>
        </p:nvPicPr>
        <p:blipFill>
          <a:blip r:embed="rId2"/>
          <a:stretch>
            <a:fillRect/>
          </a:stretch>
        </p:blipFill>
        <p:spPr>
          <a:xfrm>
            <a:off x="6503490" y="1650525"/>
            <a:ext cx="4519019" cy="4351338"/>
          </a:xfrm>
          <a:prstGeom prst="rect">
            <a:avLst/>
          </a:prstGeom>
        </p:spPr>
      </p:pic>
    </p:spTree>
    <p:extLst>
      <p:ext uri="{BB962C8B-B14F-4D97-AF65-F5344CB8AC3E}">
        <p14:creationId xmlns:p14="http://schemas.microsoft.com/office/powerpoint/2010/main" val="3491686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K-nearest neighbors of a record x are data points that have the k smallest distance to x </a:t>
            </a:r>
          </a:p>
        </p:txBody>
      </p:sp>
      <p:pic>
        <p:nvPicPr>
          <p:cNvPr id="7" name="Picture 6"/>
          <p:cNvPicPr>
            <a:picLocks noChangeAspect="1"/>
          </p:cNvPicPr>
          <p:nvPr/>
        </p:nvPicPr>
        <p:blipFill>
          <a:blip r:embed="rId2"/>
          <a:stretch>
            <a:fillRect/>
          </a:stretch>
        </p:blipFill>
        <p:spPr>
          <a:xfrm>
            <a:off x="1752600" y="1509712"/>
            <a:ext cx="8686800" cy="3838575"/>
          </a:xfrm>
          <a:prstGeom prst="rect">
            <a:avLst/>
          </a:prstGeom>
        </p:spPr>
      </p:pic>
    </p:spTree>
    <p:extLst>
      <p:ext uri="{BB962C8B-B14F-4D97-AF65-F5344CB8AC3E}">
        <p14:creationId xmlns:p14="http://schemas.microsoft.com/office/powerpoint/2010/main" val="4104801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Nearest Neighbor</a:t>
            </a:r>
            <a:endParaRPr lang="en-US" dirty="0"/>
          </a:p>
        </p:txBody>
      </p:sp>
      <p:sp>
        <p:nvSpPr>
          <p:cNvPr id="3" name="Content Placeholder 2"/>
          <p:cNvSpPr>
            <a:spLocks noGrp="1"/>
          </p:cNvSpPr>
          <p:nvPr>
            <p:ph idx="1"/>
          </p:nvPr>
        </p:nvSpPr>
        <p:spPr/>
        <p:txBody>
          <a:bodyPr/>
          <a:lstStyle/>
          <a:p>
            <a:r>
              <a:rPr lang="en-US" dirty="0" smtClean="0"/>
              <a:t>Compute </a:t>
            </a:r>
            <a:r>
              <a:rPr lang="en-US" dirty="0"/>
              <a:t>distance between two points: </a:t>
            </a:r>
          </a:p>
          <a:p>
            <a:endParaRPr lang="en-US" dirty="0"/>
          </a:p>
        </p:txBody>
      </p:sp>
      <p:pic>
        <p:nvPicPr>
          <p:cNvPr id="4" name="Picture 3"/>
          <p:cNvPicPr>
            <a:picLocks noChangeAspect="1"/>
          </p:cNvPicPr>
          <p:nvPr/>
        </p:nvPicPr>
        <p:blipFill rotWithShape="1">
          <a:blip r:embed="rId2"/>
          <a:srcRect l="921" t="13896" r="-921" b="-13896"/>
          <a:stretch/>
        </p:blipFill>
        <p:spPr>
          <a:xfrm>
            <a:off x="1949483" y="2439916"/>
            <a:ext cx="8448675" cy="4410075"/>
          </a:xfrm>
          <a:prstGeom prst="rect">
            <a:avLst/>
          </a:prstGeom>
        </p:spPr>
      </p:pic>
    </p:spTree>
    <p:extLst>
      <p:ext uri="{BB962C8B-B14F-4D97-AF65-F5344CB8AC3E}">
        <p14:creationId xmlns:p14="http://schemas.microsoft.com/office/powerpoint/2010/main" val="3764569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Nearest Neighbor Classification </a:t>
            </a:r>
          </a:p>
        </p:txBody>
      </p:sp>
      <p:sp>
        <p:nvSpPr>
          <p:cNvPr id="3" name="Content Placeholder 2"/>
          <p:cNvSpPr>
            <a:spLocks noGrp="1"/>
          </p:cNvSpPr>
          <p:nvPr>
            <p:ph idx="1"/>
          </p:nvPr>
        </p:nvSpPr>
        <p:spPr/>
        <p:txBody>
          <a:bodyPr/>
          <a:lstStyle/>
          <a:p>
            <a:r>
              <a:rPr lang="en-US" dirty="0" smtClean="0"/>
              <a:t>Determine </a:t>
            </a:r>
            <a:r>
              <a:rPr lang="en-US" dirty="0"/>
              <a:t>the class from nearest neighbor list </a:t>
            </a:r>
          </a:p>
          <a:p>
            <a:endParaRPr lang="en-US" dirty="0"/>
          </a:p>
        </p:txBody>
      </p:sp>
      <p:pic>
        <p:nvPicPr>
          <p:cNvPr id="4" name="Picture 3"/>
          <p:cNvPicPr>
            <a:picLocks noChangeAspect="1"/>
          </p:cNvPicPr>
          <p:nvPr/>
        </p:nvPicPr>
        <p:blipFill>
          <a:blip r:embed="rId2"/>
          <a:stretch>
            <a:fillRect/>
          </a:stretch>
        </p:blipFill>
        <p:spPr>
          <a:xfrm>
            <a:off x="838200" y="2500312"/>
            <a:ext cx="10515600" cy="1857375"/>
          </a:xfrm>
          <a:prstGeom prst="rect">
            <a:avLst/>
          </a:prstGeom>
        </p:spPr>
      </p:pic>
    </p:spTree>
    <p:extLst>
      <p:ext uri="{BB962C8B-B14F-4D97-AF65-F5344CB8AC3E}">
        <p14:creationId xmlns:p14="http://schemas.microsoft.com/office/powerpoint/2010/main" val="19439816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04800" y="95250"/>
            <a:ext cx="11582400" cy="6667500"/>
          </a:xfrm>
          <a:prstGeom prst="rect">
            <a:avLst/>
          </a:prstGeom>
        </p:spPr>
      </p:pic>
    </p:spTree>
    <p:extLst>
      <p:ext uri="{BB962C8B-B14F-4D97-AF65-F5344CB8AC3E}">
        <p14:creationId xmlns:p14="http://schemas.microsoft.com/office/powerpoint/2010/main" val="41673318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Nearest Neighbor Classification </a:t>
            </a:r>
          </a:p>
        </p:txBody>
      </p:sp>
      <p:sp>
        <p:nvSpPr>
          <p:cNvPr id="3" name="Content Placeholder 2"/>
          <p:cNvSpPr>
            <a:spLocks noGrp="1"/>
          </p:cNvSpPr>
          <p:nvPr>
            <p:ph idx="1"/>
          </p:nvPr>
        </p:nvSpPr>
        <p:spPr/>
        <p:txBody>
          <a:bodyPr/>
          <a:lstStyle/>
          <a:p>
            <a:r>
              <a:rPr lang="en-US" dirty="0" smtClean="0"/>
              <a:t>Choosing </a:t>
            </a:r>
            <a:r>
              <a:rPr lang="en-US" dirty="0"/>
              <a:t>the value of k: </a:t>
            </a:r>
            <a:endParaRPr lang="en-US" dirty="0" smtClean="0"/>
          </a:p>
          <a:p>
            <a:pPr lvl="1"/>
            <a:r>
              <a:rPr lang="en-US" dirty="0" smtClean="0"/>
              <a:t>If </a:t>
            </a:r>
            <a:r>
              <a:rPr lang="en-US" dirty="0"/>
              <a:t>k is too small, sensitive to noise points </a:t>
            </a:r>
            <a:endParaRPr lang="en-US" dirty="0" smtClean="0"/>
          </a:p>
          <a:p>
            <a:pPr lvl="1"/>
            <a:r>
              <a:rPr lang="en-US" dirty="0" smtClean="0"/>
              <a:t>If </a:t>
            </a:r>
            <a:r>
              <a:rPr lang="en-US" dirty="0"/>
              <a:t>k is too large, neighborhood may include points from other classes </a:t>
            </a:r>
          </a:p>
          <a:p>
            <a:endParaRPr lang="en-US" dirty="0"/>
          </a:p>
        </p:txBody>
      </p:sp>
      <p:pic>
        <p:nvPicPr>
          <p:cNvPr id="4" name="Picture 3"/>
          <p:cNvPicPr>
            <a:picLocks noChangeAspect="1"/>
          </p:cNvPicPr>
          <p:nvPr/>
        </p:nvPicPr>
        <p:blipFill>
          <a:blip r:embed="rId2"/>
          <a:stretch>
            <a:fillRect/>
          </a:stretch>
        </p:blipFill>
        <p:spPr>
          <a:xfrm>
            <a:off x="3293927" y="3099374"/>
            <a:ext cx="4067175" cy="3305175"/>
          </a:xfrm>
          <a:prstGeom prst="rect">
            <a:avLst/>
          </a:prstGeom>
        </p:spPr>
      </p:pic>
    </p:spTree>
    <p:extLst>
      <p:ext uri="{BB962C8B-B14F-4D97-AF65-F5344CB8AC3E}">
        <p14:creationId xmlns:p14="http://schemas.microsoft.com/office/powerpoint/2010/main" val="3820383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105</TotalTime>
  <Words>2007</Words>
  <Application>Microsoft Office PowerPoint</Application>
  <PresentationFormat>Widescreen</PresentationFormat>
  <Paragraphs>222</Paragraphs>
  <Slides>30</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9" baseType="lpstr">
      <vt:lpstr>Arial</vt:lpstr>
      <vt:lpstr>Calibri</vt:lpstr>
      <vt:lpstr>Calibri Light</vt:lpstr>
      <vt:lpstr>LMSans12-Regular</vt:lpstr>
      <vt:lpstr>Symbol</vt:lpstr>
      <vt:lpstr>Wingdings</vt:lpstr>
      <vt:lpstr>Office Theme</vt:lpstr>
      <vt:lpstr>Equation</vt:lpstr>
      <vt:lpstr>Worksheet</vt:lpstr>
      <vt:lpstr>MACHINE LEARNING CLASSIFICATION</vt:lpstr>
      <vt:lpstr>SUPERVISED LEARNING</vt:lpstr>
      <vt:lpstr> Instance-Based Classifiers </vt:lpstr>
      <vt:lpstr> Nearest Neighbor Classifiers </vt:lpstr>
      <vt:lpstr>PowerPoint Presentation</vt:lpstr>
      <vt:lpstr>Nearest Neighbor</vt:lpstr>
      <vt:lpstr> Nearest Neighbor Classification </vt:lpstr>
      <vt:lpstr>PowerPoint Presentation</vt:lpstr>
      <vt:lpstr> Nearest Neighbor Classification </vt:lpstr>
      <vt:lpstr>Nearest Neighbor Classification</vt:lpstr>
      <vt:lpstr>Example</vt:lpstr>
      <vt:lpstr>SUPPORT VECTOR MACHINE (SVM)</vt:lpstr>
      <vt:lpstr>SUPPORT VECTOR MACHINE (SVM)</vt:lpstr>
      <vt:lpstr>SVM – When data is linearly separable</vt:lpstr>
      <vt:lpstr>OPTIMAL SEPARATION</vt:lpstr>
      <vt:lpstr>OPTIMAL SEPARATION</vt:lpstr>
      <vt:lpstr>The Margin and Support Vectors</vt:lpstr>
      <vt:lpstr>SVM</vt:lpstr>
      <vt:lpstr>SVM</vt:lpstr>
      <vt:lpstr>SVM</vt:lpstr>
      <vt:lpstr>SVM</vt:lpstr>
      <vt:lpstr>Bayesian Classification: Why?</vt:lpstr>
      <vt:lpstr>Bayes’ Theorem: Basics</vt:lpstr>
      <vt:lpstr>Prediction Based on Bayes’ Theorem</vt:lpstr>
      <vt:lpstr>Classification Is to Derive the Maximum Posteriori</vt:lpstr>
      <vt:lpstr>Naïve Bayes Classifier </vt:lpstr>
      <vt:lpstr>Naïve Bayes Classifier: Training Dataset</vt:lpstr>
      <vt:lpstr>Naïve Bayes Classifier: An Example</vt:lpstr>
      <vt:lpstr>Avoiding the Zero-Probability Problem</vt:lpstr>
      <vt:lpstr>Naïve Bayes Classifier: Comments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CLASSIFICATION</dc:title>
  <dc:creator>Admin</dc:creator>
  <cp:lastModifiedBy>Admin</cp:lastModifiedBy>
  <cp:revision>13</cp:revision>
  <dcterms:created xsi:type="dcterms:W3CDTF">2022-06-09T03:19:00Z</dcterms:created>
  <dcterms:modified xsi:type="dcterms:W3CDTF">2022-10-12T08:33:03Z</dcterms:modified>
</cp:coreProperties>
</file>