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0" r:id="rId16"/>
    <p:sldId id="281" r:id="rId17"/>
    <p:sldId id="282" r:id="rId18"/>
    <p:sldId id="283" r:id="rId19"/>
    <p:sldId id="284" r:id="rId20"/>
    <p:sldId id="28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285-6EB8-44CE-994B-2A5F9A9E32F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F7C9-2D8E-4CD5-9263-F808F1DD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86C28-AD6A-4EFE-96EF-F6E87CA76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3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0115-C41D-4DF4-8857-84337C1C43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2383-93B9-408B-AFFC-A5D29763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MULTILAYER NETWORKS AND THE BACKPROPAGATION ALGORITHM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676400"/>
            <a:ext cx="675972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Worked example: Forward Pass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73238"/>
            <a:ext cx="838835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B8A816-514E-448F-A108-6FDC90B657FB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01336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Worked example: Backward Pass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00213"/>
            <a:ext cx="7632700" cy="4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8878B-6229-46E4-BD42-BCDFFC3C466F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81749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sz="4000"/>
              <a:t>Worked example: Update Weights</a:t>
            </a:r>
            <a:br>
              <a:rPr lang="en-US" altLang="en-US" sz="4000"/>
            </a:br>
            <a:r>
              <a:rPr lang="en-US" altLang="en-US" sz="4000"/>
              <a:t>Using Generalized Delta Rule (BP)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844675"/>
            <a:ext cx="7777162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44C87-9B3C-440E-B9AE-3E14CE4D2043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796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000" b="1"/>
              <a:t>Similarly for the all weights wij:</a:t>
            </a:r>
            <a:endParaRPr lang="en-US" altLang="en-US" sz="4000"/>
          </a:p>
        </p:txBody>
      </p:sp>
      <p:pic>
        <p:nvPicPr>
          <p:cNvPr id="3891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700214"/>
            <a:ext cx="6985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D4F5F-1126-4F78-AA7F-EED5A3ED7154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55540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Verification that it works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628775"/>
            <a:ext cx="8135937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0502C7-62D2-447E-BF08-84C14111D663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11172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case of multilayer networks is that the error </a:t>
            </a:r>
            <a:r>
              <a:rPr lang="en-US" dirty="0" smtClean="0"/>
              <a:t>surface can </a:t>
            </a:r>
            <a:r>
              <a:rPr lang="en-US" dirty="0"/>
              <a:t>have multiple local </a:t>
            </a:r>
            <a:r>
              <a:rPr lang="en-US" dirty="0" smtClean="0"/>
              <a:t>minima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means that gradient </a:t>
            </a:r>
            <a:r>
              <a:rPr lang="en-US" dirty="0" smtClean="0"/>
              <a:t>descent is </a:t>
            </a:r>
            <a:r>
              <a:rPr lang="en-US" dirty="0"/>
              <a:t>guaranteed only to converge toward some local minimum, and not </a:t>
            </a:r>
            <a:r>
              <a:rPr lang="en-US" dirty="0" smtClean="0"/>
              <a:t>necessarily the </a:t>
            </a:r>
            <a:r>
              <a:rPr lang="en-US" dirty="0"/>
              <a:t>global minimum error. </a:t>
            </a:r>
            <a:endParaRPr lang="en-US" dirty="0" smtClean="0"/>
          </a:p>
          <a:p>
            <a:pPr algn="just"/>
            <a:r>
              <a:rPr lang="en-US" dirty="0" smtClean="0"/>
              <a:t>Despite </a:t>
            </a:r>
            <a:r>
              <a:rPr lang="en-US" dirty="0"/>
              <a:t>this obstacle, in practice </a:t>
            </a:r>
            <a:r>
              <a:rPr lang="en-US" dirty="0" smtClean="0"/>
              <a:t>BACKPROPAGATION been </a:t>
            </a:r>
            <a:r>
              <a:rPr lang="en-US" dirty="0"/>
              <a:t>found to produce excellent results in many real-world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b="2047"/>
          <a:stretch>
            <a:fillRect/>
          </a:stretch>
        </p:blipFill>
        <p:spPr bwMode="auto">
          <a:xfrm>
            <a:off x="1757364" y="171450"/>
            <a:ext cx="867727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1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94312"/>
            <a:ext cx="6858000" cy="4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 Capabilities of ANNs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Boolean functions: </a:t>
            </a:r>
          </a:p>
          <a:p>
            <a:pPr lvl="1"/>
            <a:r>
              <a:rPr lang="en-US" dirty="0" smtClean="0"/>
              <a:t>Every </a:t>
            </a:r>
            <a:r>
              <a:rPr lang="en-US" dirty="0" err="1" smtClean="0"/>
              <a:t>boolean</a:t>
            </a:r>
            <a:r>
              <a:rPr lang="en-US" dirty="0" smtClean="0"/>
              <a:t> function can be represented by network with single hidden layer </a:t>
            </a:r>
          </a:p>
          <a:p>
            <a:pPr lvl="1"/>
            <a:r>
              <a:rPr lang="en-US" dirty="0" smtClean="0"/>
              <a:t>but might require exponential (in number of inputs) hidden units </a:t>
            </a:r>
          </a:p>
          <a:p>
            <a:r>
              <a:rPr lang="en-US" dirty="0" smtClean="0"/>
              <a:t>Continuous functions: </a:t>
            </a:r>
          </a:p>
          <a:p>
            <a:pPr lvl="1"/>
            <a:r>
              <a:rPr lang="en-US" dirty="0" smtClean="0"/>
              <a:t>Every bounded continuous function can be approximated with arbitrarily small error, by network with one hidden layer [</a:t>
            </a:r>
            <a:r>
              <a:rPr lang="en-US" dirty="0" err="1" smtClean="0"/>
              <a:t>Cybenko</a:t>
            </a:r>
            <a:r>
              <a:rPr lang="en-US" dirty="0" smtClean="0"/>
              <a:t> 1989; </a:t>
            </a:r>
            <a:r>
              <a:rPr lang="en-US" dirty="0" err="1" smtClean="0"/>
              <a:t>Hornik</a:t>
            </a:r>
            <a:r>
              <a:rPr lang="en-US" dirty="0" smtClean="0"/>
              <a:t> et al. 1989] </a:t>
            </a:r>
          </a:p>
          <a:p>
            <a:r>
              <a:rPr lang="en-US" dirty="0" smtClean="0"/>
              <a:t>Arbitrary functions</a:t>
            </a:r>
          </a:p>
          <a:p>
            <a:pPr lvl="1"/>
            <a:r>
              <a:rPr lang="en-US" dirty="0" smtClean="0"/>
              <a:t>Any function can be approximated to arbitrary accuracy by a network with two hidden layers [</a:t>
            </a:r>
            <a:r>
              <a:rPr lang="en-US" dirty="0" err="1" smtClean="0"/>
              <a:t>Cybenko</a:t>
            </a:r>
            <a:r>
              <a:rPr lang="en-US" dirty="0" smtClean="0"/>
              <a:t> 1988].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in ANNs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0799" y="1600200"/>
            <a:ext cx="458577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81100"/>
            <a:ext cx="8153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7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Hypothesis space</a:t>
            </a:r>
          </a:p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Overfitting</a:t>
            </a:r>
          </a:p>
          <a:p>
            <a:r>
              <a:rPr lang="en-US" dirty="0" smtClean="0"/>
              <a:t>Stopping criterion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“Machine Learning” </a:t>
            </a:r>
            <a:r>
              <a:rPr lang="en-US" dirty="0" smtClean="0"/>
              <a:t>by Tom M. Mitchell</a:t>
            </a:r>
          </a:p>
          <a:p>
            <a:r>
              <a:rPr lang="en-US" dirty="0" smtClean="0"/>
              <a:t>“Machine Learning An Algorithmic Perspective” by Stephen </a:t>
            </a:r>
            <a:r>
              <a:rPr lang="en-US" dirty="0" err="1" smtClean="0"/>
              <a:t>Marsland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Multilayer Networks of Sigmoid Units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88" y="1905001"/>
            <a:ext cx="8048812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Unit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1"/>
            <a:ext cx="5706154" cy="515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543800" y="3733800"/>
            <a:ext cx="1772280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Logistic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4267201"/>
            <a:ext cx="2514600" cy="64633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/>
              <a:t>Squashing function of</a:t>
            </a:r>
          </a:p>
          <a:p>
            <a:r>
              <a:rPr lang="en-US" dirty="0"/>
              <a:t>the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706" y="1709057"/>
            <a:ext cx="10089445" cy="198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261753"/>
            <a:ext cx="9300426" cy="60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6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54009"/>
            <a:ext cx="9851570" cy="62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MLP/BP: A worked example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916113"/>
            <a:ext cx="7704138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420E0C-2EE8-484F-BB3F-3A0FFAD8D2DB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95664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Worked example: Forward Pass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44675"/>
            <a:ext cx="73453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40BD16-4FEB-4943-BF80-7102972A932D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8958699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248</Words>
  <Application>Microsoft Office PowerPoint</Application>
  <PresentationFormat>Widescreen</PresentationFormat>
  <Paragraphs>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MULTILAYER NETWORKS AND THE BACKPROPAGATION ALGORITHM</vt:lpstr>
      <vt:lpstr>PowerPoint Presentation</vt:lpstr>
      <vt:lpstr>Multilayer Networks of Sigmoid Units</vt:lpstr>
      <vt:lpstr>Sigmoid Unit</vt:lpstr>
      <vt:lpstr>PowerPoint Presentation</vt:lpstr>
      <vt:lpstr>PowerPoint Presentation</vt:lpstr>
      <vt:lpstr>PowerPoint Presentation</vt:lpstr>
      <vt:lpstr>MLP/BP: A worked example</vt:lpstr>
      <vt:lpstr>Worked example: Forward Pass</vt:lpstr>
      <vt:lpstr>Worked example: Forward Pass</vt:lpstr>
      <vt:lpstr>Worked example: Backward Pass</vt:lpstr>
      <vt:lpstr>Worked example: Update Weights Using Generalized Delta Rule (BP)</vt:lpstr>
      <vt:lpstr>Similarly for the all weights wij:</vt:lpstr>
      <vt:lpstr>Verification that it works</vt:lpstr>
      <vt:lpstr>Backpropagation Algorithm</vt:lpstr>
      <vt:lpstr>PowerPoint Presentation</vt:lpstr>
      <vt:lpstr>PowerPoint Presentation</vt:lpstr>
      <vt:lpstr>Expressive Capabilities of ANNs</vt:lpstr>
      <vt:lpstr>Overfitting in ANNs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NETWORKS AND THE BACKPROPAGATION ALGORITHM</dc:title>
  <dc:creator>Admin</dc:creator>
  <cp:lastModifiedBy>Admin</cp:lastModifiedBy>
  <cp:revision>3</cp:revision>
  <dcterms:created xsi:type="dcterms:W3CDTF">2022-08-29T08:22:55Z</dcterms:created>
  <dcterms:modified xsi:type="dcterms:W3CDTF">2022-09-06T04:38:30Z</dcterms:modified>
</cp:coreProperties>
</file>