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7"/>
  </p:notesMasterIdLst>
  <p:sldIdLst>
    <p:sldId id="258" r:id="rId2"/>
    <p:sldId id="259" r:id="rId3"/>
    <p:sldId id="267" r:id="rId4"/>
    <p:sldId id="260" r:id="rId5"/>
    <p:sldId id="257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82" r:id="rId14"/>
    <p:sldId id="265" r:id="rId15"/>
    <p:sldId id="276" r:id="rId16"/>
    <p:sldId id="277" r:id="rId17"/>
    <p:sldId id="271" r:id="rId18"/>
    <p:sldId id="272" r:id="rId19"/>
    <p:sldId id="273" r:id="rId20"/>
    <p:sldId id="274" r:id="rId21"/>
    <p:sldId id="275" r:id="rId22"/>
    <p:sldId id="289" r:id="rId23"/>
    <p:sldId id="281" r:id="rId24"/>
    <p:sldId id="279" r:id="rId25"/>
    <p:sldId id="280" r:id="rId26"/>
    <p:sldId id="283" r:id="rId27"/>
    <p:sldId id="284" r:id="rId28"/>
    <p:sldId id="285" r:id="rId29"/>
    <p:sldId id="286" r:id="rId30"/>
    <p:sldId id="278" r:id="rId31"/>
    <p:sldId id="287" r:id="rId32"/>
    <p:sldId id="288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62BD-D5F5-4816-9324-1ACC12F33E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6C28-AD6A-4EFE-96EF-F6E87CA7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86C28-AD6A-4EFE-96EF-F6E87CA769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9ED3-1EF8-44BE-87CB-E510C289E8E7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A37-9343-4996-A6CF-11C8C4173A0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CCBD-6787-43DE-B966-B5F9AA114236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1B82-4FEF-41A8-8095-9BD76B194E9F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3D1-A91B-4FC1-B468-6FEAC4827F3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E74-1117-410C-BD28-6EE7C8BA9499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BE4C-2431-4755-AA4F-D70830B70653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C374-A59E-4A0F-9638-04AE8F9E1A88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FEF7-0792-460A-974D-9E4BE6A6DBB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F50-1C22-431D-908B-B0D7BA69A8FB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ED53-3160-4ABB-B5DD-CBB1916D304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090A-5535-4534-AB1B-FD008614DEE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AA84-BF09-4D39-8CD3-A08064051E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Artificial neural networks (ANNs) provide a general, practical method for learning</a:t>
            </a:r>
          </a:p>
          <a:p>
            <a:pPr lvl="1" algn="just"/>
            <a:r>
              <a:rPr lang="en-US" dirty="0"/>
              <a:t>real-valued, </a:t>
            </a:r>
            <a:endParaRPr lang="en-US" dirty="0" smtClean="0"/>
          </a:p>
          <a:p>
            <a:pPr lvl="1" algn="just"/>
            <a:r>
              <a:rPr lang="en-US" dirty="0" smtClean="0"/>
              <a:t>discrete-valued</a:t>
            </a:r>
            <a:r>
              <a:rPr lang="en-US" dirty="0"/>
              <a:t>, and </a:t>
            </a:r>
            <a:endParaRPr lang="en-US" dirty="0" smtClean="0"/>
          </a:p>
          <a:p>
            <a:pPr lvl="1" algn="just"/>
            <a:r>
              <a:rPr lang="en-US" dirty="0" smtClean="0"/>
              <a:t>vector-valued </a:t>
            </a:r>
            <a:r>
              <a:rPr lang="en-US" dirty="0"/>
              <a:t>functions </a:t>
            </a:r>
          </a:p>
          <a:p>
            <a:pPr lvl="1" algn="just">
              <a:buNone/>
            </a:pPr>
            <a:r>
              <a:rPr lang="en-US" sz="3200" dirty="0" smtClean="0"/>
              <a:t>from </a:t>
            </a:r>
            <a:r>
              <a:rPr lang="en-US" sz="3200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A prototypical example of ANN learning </a:t>
            </a:r>
            <a:r>
              <a:rPr lang="en-US" b="1" dirty="0" smtClean="0"/>
              <a:t>is </a:t>
            </a:r>
            <a:r>
              <a:rPr lang="en-US" dirty="0"/>
              <a:t>which uses a learned ANN to steer an autonomous vehicle </a:t>
            </a:r>
            <a:r>
              <a:rPr lang="en-US" dirty="0" smtClean="0"/>
              <a:t>driving at </a:t>
            </a:r>
            <a:r>
              <a:rPr lang="en-US" dirty="0"/>
              <a:t>normal speeds on public highways.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input to the neural network is a 30 x </a:t>
            </a:r>
            <a:r>
              <a:rPr lang="en-US" dirty="0" smtClean="0"/>
              <a:t>32 grid </a:t>
            </a:r>
            <a:r>
              <a:rPr lang="en-US" dirty="0"/>
              <a:t>of pixel intensities obtained from a forward-pointed camera mounted on </a:t>
            </a:r>
            <a:r>
              <a:rPr lang="en-US" dirty="0" smtClean="0"/>
              <a:t>the vehicle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network output is the direction in which the vehicle is steered.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6238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819525"/>
            <a:ext cx="5343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PROBLEMS FOR NEURAL NETWORK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Instances are represented by many attribute-value pairs.</a:t>
            </a:r>
          </a:p>
          <a:p>
            <a:pPr algn="just"/>
            <a:r>
              <a:rPr lang="en-US" dirty="0" smtClean="0"/>
              <a:t>The target function output may be discrete-valued, real-valued, or a vector of several real- or discrete-valued attributes.</a:t>
            </a:r>
          </a:p>
          <a:p>
            <a:pPr algn="just"/>
            <a:r>
              <a:rPr lang="en-US" dirty="0" smtClean="0"/>
              <a:t>The training examples may contain errors.</a:t>
            </a:r>
          </a:p>
          <a:p>
            <a:pPr algn="just"/>
            <a:r>
              <a:rPr lang="en-US" dirty="0" smtClean="0"/>
              <a:t>Long training times are acceptable.</a:t>
            </a:r>
          </a:p>
          <a:p>
            <a:pPr algn="just"/>
            <a:r>
              <a:rPr lang="en-US" dirty="0" smtClean="0"/>
              <a:t>Fast evaluation of the learned target function may be required.</a:t>
            </a:r>
          </a:p>
          <a:p>
            <a:pPr algn="just"/>
            <a:r>
              <a:rPr lang="en-US" dirty="0" smtClean="0"/>
              <a:t>The ability of humans to understand the learned target function is not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829596" cy="474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7262194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We can view the </a:t>
            </a:r>
            <a:r>
              <a:rPr lang="en-US" dirty="0" err="1"/>
              <a:t>perceptron</a:t>
            </a:r>
            <a:r>
              <a:rPr lang="en-US" dirty="0"/>
              <a:t> as representing a </a:t>
            </a:r>
            <a:r>
              <a:rPr lang="en-US" dirty="0" err="1"/>
              <a:t>hyperplane</a:t>
            </a:r>
            <a:r>
              <a:rPr lang="en-US" dirty="0"/>
              <a:t> decision surface in </a:t>
            </a:r>
            <a:r>
              <a:rPr lang="en-US" dirty="0" smtClean="0"/>
              <a:t>the n-dimensional </a:t>
            </a:r>
            <a:r>
              <a:rPr lang="en-US" dirty="0"/>
              <a:t>space of instances (i.e., points).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perceptron</a:t>
            </a:r>
            <a:r>
              <a:rPr lang="en-US" dirty="0"/>
              <a:t> outputs a 1 </a:t>
            </a:r>
            <a:r>
              <a:rPr lang="en-US" dirty="0" smtClean="0"/>
              <a:t>for instances </a:t>
            </a:r>
            <a:r>
              <a:rPr lang="en-US" dirty="0"/>
              <a:t>lying on one side of the </a:t>
            </a:r>
            <a:r>
              <a:rPr lang="en-US" dirty="0" err="1"/>
              <a:t>hyperplane</a:t>
            </a:r>
            <a:r>
              <a:rPr lang="en-US" dirty="0"/>
              <a:t> and outputs a -1 for </a:t>
            </a:r>
            <a:r>
              <a:rPr lang="en-US" dirty="0" smtClean="0"/>
              <a:t>instances lying </a:t>
            </a:r>
            <a:r>
              <a:rPr lang="en-US" dirty="0"/>
              <a:t>on the other </a:t>
            </a:r>
            <a:r>
              <a:rPr lang="en-US" dirty="0" smtClean="0"/>
              <a:t>side.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equation for this </a:t>
            </a:r>
            <a:r>
              <a:rPr lang="en-US" dirty="0" smtClean="0"/>
              <a:t>decision </a:t>
            </a:r>
            <a:r>
              <a:rPr lang="en-US" dirty="0" err="1" smtClean="0"/>
              <a:t>hyperplane</a:t>
            </a:r>
            <a:r>
              <a:rPr lang="en-US" dirty="0" smtClean="0"/>
              <a:t> is</a:t>
            </a:r>
          </a:p>
          <a:p>
            <a:pPr algn="just"/>
            <a:endParaRPr lang="en-US" b="1" i="1" dirty="0" smtClean="0"/>
          </a:p>
          <a:p>
            <a:pPr algn="just"/>
            <a:r>
              <a:rPr lang="en-US" i="1" dirty="0" smtClean="0"/>
              <a:t>Of </a:t>
            </a:r>
            <a:r>
              <a:rPr lang="en-US" i="1" dirty="0"/>
              <a:t>course, some sets of positive and negative </a:t>
            </a:r>
            <a:r>
              <a:rPr lang="en-US" i="1" dirty="0" smtClean="0"/>
              <a:t>examples </a:t>
            </a:r>
            <a:r>
              <a:rPr lang="en-US" dirty="0" smtClean="0"/>
              <a:t>cannot </a:t>
            </a:r>
            <a:r>
              <a:rPr lang="en-US" dirty="0"/>
              <a:t>be separated by any </a:t>
            </a:r>
            <a:r>
              <a:rPr lang="en-US" dirty="0" err="1"/>
              <a:t>hyperplane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Those </a:t>
            </a:r>
            <a:r>
              <a:rPr lang="en-US" dirty="0"/>
              <a:t>that can be separated are </a:t>
            </a:r>
            <a:r>
              <a:rPr lang="en-US" dirty="0" smtClean="0"/>
              <a:t>called linearly </a:t>
            </a:r>
            <a:r>
              <a:rPr lang="en-US" dirty="0"/>
              <a:t>separable sets of examples.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143375"/>
            <a:ext cx="133533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Perceptron</a:t>
            </a:r>
            <a:r>
              <a:rPr lang="en-US" dirty="0" smtClean="0"/>
              <a:t> Training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Learning </a:t>
            </a:r>
            <a:r>
              <a:rPr lang="en-US" dirty="0" smtClean="0"/>
              <a:t>Rate</a:t>
            </a:r>
          </a:p>
          <a:p>
            <a:endParaRPr lang="en-US" dirty="0"/>
          </a:p>
          <a:p>
            <a:r>
              <a:rPr lang="en-US" dirty="0"/>
              <a:t>The Bias Input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3683413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09800"/>
            <a:ext cx="54548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114800"/>
            <a:ext cx="399825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7991475" cy="644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347663"/>
            <a:ext cx="70485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 </a:t>
            </a:r>
            <a:r>
              <a:rPr lang="en-US" dirty="0"/>
              <a:t>learning systems are built of very complex webs </a:t>
            </a:r>
            <a:r>
              <a:rPr lang="en-US" dirty="0" smtClean="0"/>
              <a:t>of interconnected neurons</a:t>
            </a:r>
          </a:p>
          <a:p>
            <a:pPr algn="just"/>
            <a:r>
              <a:rPr lang="en-US" dirty="0" smtClean="0"/>
              <a:t>ANNs </a:t>
            </a:r>
            <a:r>
              <a:rPr lang="en-US" dirty="0"/>
              <a:t>are </a:t>
            </a:r>
            <a:endParaRPr lang="en-US" dirty="0" smtClean="0"/>
          </a:p>
          <a:p>
            <a:pPr lvl="1" algn="just"/>
            <a:r>
              <a:rPr lang="en-US" dirty="0" smtClean="0"/>
              <a:t>built out of </a:t>
            </a:r>
            <a:r>
              <a:rPr lang="en-US" dirty="0"/>
              <a:t>a densely </a:t>
            </a:r>
            <a:r>
              <a:rPr lang="en-US" dirty="0" smtClean="0"/>
              <a:t>Interconnected </a:t>
            </a:r>
            <a:r>
              <a:rPr lang="en-US" dirty="0"/>
              <a:t>set of simple units, where </a:t>
            </a:r>
            <a:endParaRPr lang="en-US" dirty="0" smtClean="0"/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unit takes a </a:t>
            </a:r>
            <a:r>
              <a:rPr lang="en-US" dirty="0" smtClean="0"/>
              <a:t>number of </a:t>
            </a:r>
            <a:r>
              <a:rPr lang="en-US" dirty="0"/>
              <a:t>real-valued inputs </a:t>
            </a:r>
            <a:r>
              <a:rPr lang="en-US" dirty="0" smtClean="0"/>
              <a:t>and </a:t>
            </a:r>
          </a:p>
          <a:p>
            <a:pPr lvl="1" algn="just"/>
            <a:r>
              <a:rPr lang="en-US" dirty="0" smtClean="0"/>
              <a:t>produces </a:t>
            </a:r>
            <a:r>
              <a:rPr lang="en-US" dirty="0"/>
              <a:t>a </a:t>
            </a:r>
            <a:r>
              <a:rPr lang="en-US" dirty="0" smtClean="0"/>
              <a:t>single real-valued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Perceptron for OR logic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w0 = −0.05,w1 = −0.02,w2 = 0.02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/>
              <a:t>input to </a:t>
            </a:r>
            <a:r>
              <a:rPr lang="en-US" dirty="0"/>
              <a:t>the bias weight is always −1, 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the value that reaches the neuron is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−</a:t>
            </a:r>
            <a:r>
              <a:rPr lang="en-US" dirty="0"/>
              <a:t>0</a:t>
            </a:r>
            <a:r>
              <a:rPr lang="en-US" i="1" dirty="0"/>
              <a:t>.05 × −1 </a:t>
            </a:r>
            <a:r>
              <a:rPr lang="en-US" i="1" dirty="0" smtClean="0"/>
              <a:t>+</a:t>
            </a:r>
            <a:r>
              <a:rPr lang="en-US" dirty="0"/>
              <a:t>−0</a:t>
            </a:r>
            <a:r>
              <a:rPr lang="en-US" i="1" dirty="0"/>
              <a:t>.02 × 0 + 0.02 × 0 = 0.05. </a:t>
            </a:r>
            <a:endParaRPr lang="en-US" i="1" dirty="0" smtClean="0"/>
          </a:p>
          <a:p>
            <a:pPr algn="just"/>
            <a:r>
              <a:rPr lang="en-US" i="1" dirty="0" smtClean="0"/>
              <a:t>This </a:t>
            </a:r>
            <a:r>
              <a:rPr lang="en-US" i="1" dirty="0"/>
              <a:t>value is above 0, so the neuron fires and the output is 1</a:t>
            </a:r>
            <a:r>
              <a:rPr lang="en-US" i="1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is incorrect according to the </a:t>
            </a:r>
            <a:r>
              <a:rPr lang="en-US" dirty="0" smtClean="0"/>
              <a:t>target</a:t>
            </a:r>
          </a:p>
          <a:p>
            <a:pPr algn="just"/>
            <a:r>
              <a:rPr lang="en-US" i="1" dirty="0" smtClean="0">
                <a:sym typeface="Symbol"/>
              </a:rPr>
              <a:t></a:t>
            </a:r>
            <a:r>
              <a:rPr lang="en-US" i="1" dirty="0" smtClean="0"/>
              <a:t> </a:t>
            </a:r>
            <a:r>
              <a:rPr lang="en-US" i="1" dirty="0"/>
              <a:t>= 0.25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for OR logic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feed </a:t>
            </a:r>
            <a:r>
              <a:rPr lang="en-US" sz="2400" dirty="0"/>
              <a:t>in the next input (0</a:t>
            </a:r>
            <a:r>
              <a:rPr lang="en-US" sz="2400" i="1" dirty="0"/>
              <a:t>, 1) and compute the output (check that you agree </a:t>
            </a:r>
            <a:r>
              <a:rPr lang="en-US" sz="2400" i="1" dirty="0" smtClean="0"/>
              <a:t>that </a:t>
            </a:r>
            <a:r>
              <a:rPr lang="en-US" sz="2400" dirty="0" smtClean="0"/>
              <a:t>the </a:t>
            </a:r>
            <a:r>
              <a:rPr lang="en-US" sz="2400" dirty="0"/>
              <a:t>neuron does not fire, but that it should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the (1</a:t>
            </a:r>
            <a:r>
              <a:rPr lang="en-US" sz="2400" i="1" dirty="0"/>
              <a:t>, 0) input the answer is already </a:t>
            </a:r>
            <a:r>
              <a:rPr lang="en-US" sz="2400" i="1" dirty="0" smtClean="0"/>
              <a:t>correct</a:t>
            </a:r>
            <a:r>
              <a:rPr lang="en-US" sz="2400" dirty="0" smtClean="0"/>
              <a:t>, </a:t>
            </a:r>
            <a:r>
              <a:rPr lang="en-US" sz="2400" dirty="0"/>
              <a:t>so we don’t have to update the weights at all, and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same is true for the (1</a:t>
            </a:r>
            <a:r>
              <a:rPr lang="en-US" sz="2400" i="1" dirty="0"/>
              <a:t>, 1</a:t>
            </a:r>
            <a:r>
              <a:rPr lang="en-US" sz="2400" i="1" dirty="0" smtClean="0"/>
              <a:t>) </a:t>
            </a:r>
            <a:r>
              <a:rPr lang="en-US" sz="2400" dirty="0" smtClean="0"/>
              <a:t>input.</a:t>
            </a:r>
          </a:p>
          <a:p>
            <a:pPr algn="just"/>
            <a:r>
              <a:rPr lang="en-US" sz="2400" dirty="0"/>
              <a:t>We now need to start going through </a:t>
            </a:r>
            <a:r>
              <a:rPr lang="en-US" sz="2400" dirty="0" smtClean="0"/>
              <a:t>the inputs </a:t>
            </a:r>
            <a:r>
              <a:rPr lang="en-US" sz="2400" dirty="0"/>
              <a:t>again, until the weights settle down and stop changing, which is what tells us </a:t>
            </a:r>
            <a:r>
              <a:rPr lang="en-US" sz="2400" dirty="0" smtClean="0"/>
              <a:t>that the </a:t>
            </a:r>
            <a:r>
              <a:rPr lang="en-US" sz="2400" dirty="0"/>
              <a:t>algorithm has finished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057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00400"/>
            <a:ext cx="40481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The decision boundary computed by a Perceptron for the OR </a:t>
            </a:r>
            <a:r>
              <a:rPr lang="en-US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00" y="1358583"/>
            <a:ext cx="4508400" cy="37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What does the Perceptron actually compute?</a:t>
            </a:r>
            <a:endParaRPr lang="en-US" dirty="0" smtClean="0"/>
          </a:p>
          <a:p>
            <a:pPr algn="just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tries to separate out the cases where the neuron should fire from those where </a:t>
            </a:r>
            <a:r>
              <a:rPr lang="en-US" dirty="0" smtClean="0"/>
              <a:t>it shouldn’t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tries to find a </a:t>
            </a:r>
            <a:r>
              <a:rPr lang="en-US" dirty="0" smtClean="0"/>
              <a:t>straight line </a:t>
            </a:r>
            <a:r>
              <a:rPr lang="en-US" dirty="0"/>
              <a:t>(in 2D, a plane in 3D, and a hyperplane in higher dimensions) where the neuron </a:t>
            </a:r>
            <a:r>
              <a:rPr lang="en-US" dirty="0" smtClean="0"/>
              <a:t>fires on </a:t>
            </a:r>
            <a:r>
              <a:rPr lang="en-US" dirty="0"/>
              <a:t>one side of the line, and doesn’t on the other.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line is called the decision boundary </a:t>
            </a:r>
            <a:r>
              <a:rPr lang="en-US" dirty="0" smtClean="0"/>
              <a:t>or discriminant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/>
              <a:t>decision boundary separating two classes of data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The neuron fires if </a:t>
            </a:r>
            <a:r>
              <a:rPr lang="en-US" b="1" dirty="0" err="1"/>
              <a:t>x</a:t>
            </a:r>
            <a:r>
              <a:rPr lang="en-US" dirty="0" err="1"/>
              <a:t>·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0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boundary case is where we find an input </a:t>
            </a:r>
            <a:r>
              <a:rPr lang="en-US" dirty="0" smtClean="0"/>
              <a:t>vector </a:t>
            </a:r>
            <a:r>
              <a:rPr lang="en-US" b="1" dirty="0" smtClean="0"/>
              <a:t>x</a:t>
            </a:r>
            <a:r>
              <a:rPr lang="en-US" dirty="0" smtClean="0"/>
              <a:t>1 </a:t>
            </a:r>
            <a:r>
              <a:rPr lang="en-US" dirty="0"/>
              <a:t>that has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· 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i="1" dirty="0" smtClean="0"/>
              <a:t> </a:t>
            </a:r>
            <a:r>
              <a:rPr lang="en-US" dirty="0"/>
              <a:t>= 0.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suppose that we find another input vector </a:t>
            </a:r>
            <a:r>
              <a:rPr lang="en-US" b="1" dirty="0"/>
              <a:t>x</a:t>
            </a:r>
            <a:r>
              <a:rPr lang="en-US" dirty="0"/>
              <a:t>2 that </a:t>
            </a:r>
            <a:r>
              <a:rPr lang="en-US" dirty="0" smtClean="0"/>
              <a:t>satisfies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 · 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i="1" dirty="0" smtClean="0"/>
              <a:t> </a:t>
            </a:r>
            <a:r>
              <a:rPr lang="en-US" dirty="0"/>
              <a:t>= 0.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· 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 · </a:t>
            </a:r>
            <a:r>
              <a:rPr lang="en-US" b="1" dirty="0" err="1" smtClean="0"/>
              <a:t>w</a:t>
            </a:r>
            <a:r>
              <a:rPr lang="en-US" i="1" baseline="30000" dirty="0" err="1" smtClean="0"/>
              <a:t>T</a:t>
            </a:r>
            <a:endParaRPr lang="en-US" baseline="30000" dirty="0" smtClean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−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· 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i="1" dirty="0"/>
          </a:p>
          <a:p>
            <a:pPr marL="0" indent="0" algn="ctr">
              <a:buNone/>
            </a:pPr>
            <a:r>
              <a:rPr lang="en-US" dirty="0" smtClean="0"/>
              <a:t>cos </a:t>
            </a:r>
            <a:r>
              <a:rPr lang="en-US" dirty="0" smtClean="0">
                <a:sym typeface="Symbol" panose="05050102010706020507" pitchFamily="18" charset="2"/>
              </a:rPr>
              <a:t>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algn="ctr">
              <a:buFont typeface="Symbol" panose="05050102010706020507" pitchFamily="18" charset="2"/>
              <a:buChar char="q"/>
            </a:pPr>
            <a:r>
              <a:rPr lang="en-US" dirty="0" smtClean="0">
                <a:sym typeface="Symbol" panose="05050102010706020507" pitchFamily="18" charset="2"/>
              </a:rPr>
              <a:t>= /2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en-US" dirty="0" smtClean="0"/>
              <a:t>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−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b="1" dirty="0" err="1" smtClean="0">
                <a:sym typeface="Symbol" panose="05050102010706020507" pitchFamily="18" charset="2"/>
              </a:rPr>
              <a:t>w</a:t>
            </a:r>
            <a:r>
              <a:rPr lang="en-US" i="1" baseline="30000" dirty="0" err="1"/>
              <a:t>T</a:t>
            </a:r>
            <a:r>
              <a:rPr lang="en-US" dirty="0" smtClean="0">
                <a:sym typeface="Symbol" panose="05050102010706020507" pitchFamily="18" charset="2"/>
              </a:rPr>
              <a:t> are orthogonal</a:t>
            </a:r>
          </a:p>
          <a:p>
            <a:r>
              <a:rPr lang="en-US" dirty="0" smtClean="0"/>
              <a:t>The cases </a:t>
            </a:r>
            <a:r>
              <a:rPr lang="en-US" dirty="0"/>
              <a:t>where there is a straight line are called linearly separable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73" y="0"/>
            <a:ext cx="435902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happens when we have more than </a:t>
            </a:r>
            <a:r>
              <a:rPr lang="en-US" dirty="0" smtClean="0"/>
              <a:t>one output </a:t>
            </a:r>
            <a:r>
              <a:rPr lang="en-US" dirty="0"/>
              <a:t>neuron.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weights for each neuron separately describe a straight line, 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by </a:t>
            </a:r>
            <a:r>
              <a:rPr lang="en-US" dirty="0" smtClean="0"/>
              <a:t>putting together </a:t>
            </a:r>
            <a:r>
              <a:rPr lang="en-US" dirty="0"/>
              <a:t>several neurons we get several straight lines that each try to separate different </a:t>
            </a:r>
            <a:r>
              <a:rPr lang="en-US" dirty="0" smtClean="0"/>
              <a:t>parts of </a:t>
            </a:r>
            <a:r>
              <a:rPr lang="en-US" dirty="0"/>
              <a:t>the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7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981200"/>
            <a:ext cx="4004640" cy="2812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105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MSans12-Regular"/>
              </a:rPr>
              <a:t>Different decision boundaries computed by a Perceptron with four neurons.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5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Perceptron Convergence </a:t>
            </a:r>
            <a:r>
              <a:rPr lang="en-US" dirty="0" smtClean="0"/>
              <a:t>Theorem (Rosenblatt’s </a:t>
            </a:r>
            <a:r>
              <a:rPr lang="en-US" dirty="0"/>
              <a:t>1962 </a:t>
            </a:r>
            <a:r>
              <a:rPr lang="en-US" dirty="0" smtClean="0"/>
              <a:t>proof)</a:t>
            </a:r>
          </a:p>
          <a:p>
            <a:pPr lvl="1" algn="just"/>
            <a:r>
              <a:rPr lang="en-US" dirty="0" smtClean="0"/>
              <a:t>Given </a:t>
            </a:r>
            <a:r>
              <a:rPr lang="en-US" dirty="0"/>
              <a:t>a linearly separable dataset, </a:t>
            </a:r>
            <a:r>
              <a:rPr lang="en-US" dirty="0" smtClean="0"/>
              <a:t>the Perceptron </a:t>
            </a:r>
            <a:r>
              <a:rPr lang="en-US" dirty="0"/>
              <a:t>will converge to a solution that separates the classes, and that it will do it </a:t>
            </a:r>
            <a:r>
              <a:rPr lang="en-US" dirty="0" smtClean="0"/>
              <a:t>after a </a:t>
            </a:r>
            <a:r>
              <a:rPr lang="en-US" dirty="0"/>
              <a:t>finite number of iterations. </a:t>
            </a: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fact, the number of iterations is bounded by </a:t>
            </a:r>
            <a:r>
              <a:rPr lang="en-US" sz="2000" dirty="0" smtClean="0"/>
              <a:t>1</a:t>
            </a:r>
            <a:r>
              <a:rPr lang="en-US" sz="2000" i="1" dirty="0" smtClean="0"/>
              <a:t>/</a:t>
            </a:r>
            <a:r>
              <a:rPr lang="en-US" sz="2000" i="1" dirty="0" smtClean="0">
                <a:sym typeface="Symbol" panose="05050102010706020507" pitchFamily="18" charset="2"/>
              </a:rPr>
              <a:t></a:t>
            </a:r>
            <a:r>
              <a:rPr lang="en-US" sz="2000" i="1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i="1" dirty="0">
                <a:sym typeface="Symbol" panose="05050102010706020507" pitchFamily="18" charset="2"/>
              </a:rPr>
              <a:t> </a:t>
            </a:r>
            <a:r>
              <a:rPr lang="en-US" dirty="0" smtClean="0"/>
              <a:t>is </a:t>
            </a:r>
            <a:r>
              <a:rPr lang="en-US" dirty="0"/>
              <a:t>the distance between the separating hyperplane and the closest </a:t>
            </a:r>
            <a:r>
              <a:rPr lang="en-US" dirty="0" err="1"/>
              <a:t>datapoint</a:t>
            </a:r>
            <a:r>
              <a:rPr lang="en-US" dirty="0"/>
              <a:t>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if the weights are linearly separable then the algorithm will converge</a:t>
            </a:r>
            <a:r>
              <a:rPr lang="en-US" dirty="0" smtClean="0"/>
              <a:t>, and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time that this takes is a function of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distance between the </a:t>
            </a:r>
            <a:r>
              <a:rPr lang="en-US" dirty="0" smtClean="0"/>
              <a:t>separating hyperplane </a:t>
            </a:r>
            <a:r>
              <a:rPr lang="en-US" dirty="0"/>
              <a:t>and the nearest </a:t>
            </a:r>
            <a:r>
              <a:rPr lang="en-US" dirty="0" err="1"/>
              <a:t>datapoint</a:t>
            </a:r>
            <a:r>
              <a:rPr lang="en-US" dirty="0"/>
              <a:t>. This is called the </a:t>
            </a:r>
            <a:r>
              <a:rPr lang="en-US" dirty="0" smtClean="0"/>
              <a:t>margin</a:t>
            </a:r>
          </a:p>
          <a:p>
            <a:pPr algn="just"/>
            <a:r>
              <a:rPr lang="en-US" dirty="0" smtClean="0"/>
              <a:t>Perceptron </a:t>
            </a:r>
            <a:r>
              <a:rPr lang="en-US" dirty="0"/>
              <a:t>stops learning as </a:t>
            </a:r>
            <a:r>
              <a:rPr lang="en-US" dirty="0" smtClean="0"/>
              <a:t>soon as </a:t>
            </a:r>
            <a:r>
              <a:rPr lang="en-US" dirty="0"/>
              <a:t>it gets all of the training data correct, and so there is no guarantee that it will find </a:t>
            </a:r>
            <a:r>
              <a:rPr lang="en-US" dirty="0" smtClean="0"/>
              <a:t>the largest </a:t>
            </a:r>
            <a:r>
              <a:rPr lang="en-US" dirty="0"/>
              <a:t>margin, just that if there is a linear separator, it will find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Hebb’s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Hebb’s </a:t>
            </a:r>
            <a:r>
              <a:rPr lang="en-US" dirty="0"/>
              <a:t>rule says that the changes in the strength of synaptic connections are </a:t>
            </a:r>
            <a:r>
              <a:rPr lang="en-US" dirty="0" smtClean="0"/>
              <a:t>proportional to </a:t>
            </a:r>
            <a:r>
              <a:rPr lang="en-US" dirty="0"/>
              <a:t>the correlation in the firing of the two connecting neurons. 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if two neurons </a:t>
            </a:r>
            <a:r>
              <a:rPr lang="en-US" dirty="0" smtClean="0"/>
              <a:t>consistently fire </a:t>
            </a:r>
            <a:r>
              <a:rPr lang="en-US" dirty="0"/>
              <a:t>simultaneously, then any connection between them will change in strength, </a:t>
            </a:r>
            <a:r>
              <a:rPr lang="en-US" dirty="0" smtClean="0"/>
              <a:t>becoming stronger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the two neurons never fire simultaneously, the connection </a:t>
            </a:r>
            <a:r>
              <a:rPr lang="en-US" dirty="0" smtClean="0"/>
              <a:t>between them </a:t>
            </a:r>
            <a:r>
              <a:rPr lang="en-US" dirty="0"/>
              <a:t>will die away.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idea is that if two neurons both respond to something, then </a:t>
            </a:r>
            <a:r>
              <a:rPr lang="en-US" dirty="0" smtClean="0"/>
              <a:t>they should </a:t>
            </a:r>
            <a:r>
              <a:rPr lang="en-US" dirty="0"/>
              <a:t>be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5812531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2057400"/>
            <a:ext cx="2410560" cy="1958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4771"/>
            <a:ext cx="2286000" cy="1961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6400" y="414290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Sans12-Regular"/>
              </a:rPr>
              <a:t>Data for the XOR logic function and a plot of the four </a:t>
            </a:r>
            <a:r>
              <a:rPr lang="en-US" dirty="0" err="1">
                <a:latin typeface="LMSans12-Regular"/>
              </a:rPr>
              <a:t>datapoints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860" y="1611868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MSans12-Regular"/>
              </a:rPr>
              <a:t>The Exclusive </a:t>
            </a:r>
            <a:r>
              <a:rPr lang="en-US" dirty="0" smtClean="0">
                <a:latin typeface="LMSans12-Regular"/>
              </a:rPr>
              <a:t>OR </a:t>
            </a:r>
            <a:r>
              <a:rPr lang="en-US" dirty="0">
                <a:latin typeface="LMSans12-Regular"/>
              </a:rPr>
              <a:t>(XOR)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06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2362200" cy="1428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7825"/>
            <a:ext cx="3849120" cy="372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5373469"/>
            <a:ext cx="354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MSans12-Regular"/>
              </a:rPr>
              <a:t>A decision boundary (the shaded plane) solving the XOR problem in 3D </a:t>
            </a:r>
            <a:r>
              <a:rPr lang="en-US" dirty="0" smtClean="0">
                <a:latin typeface="LMSans12-Regular"/>
              </a:rPr>
              <a:t>with the </a:t>
            </a:r>
            <a:r>
              <a:rPr lang="en-US" dirty="0">
                <a:latin typeface="LMSans12-Regular"/>
              </a:rPr>
              <a:t>crosses below the surface and the circles above 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1363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LMRoman10-Regular"/>
              </a:rPr>
              <a:t>I</a:t>
            </a:r>
            <a:r>
              <a:rPr lang="en-US" dirty="0" smtClean="0">
                <a:latin typeface="LMRoman10-Regular"/>
              </a:rPr>
              <a:t>t </a:t>
            </a:r>
            <a:r>
              <a:rPr lang="en-US" dirty="0">
                <a:latin typeface="LMRoman10-Regular"/>
              </a:rPr>
              <a:t>is always possible to separate out two classes with a linear function, </a:t>
            </a:r>
            <a:r>
              <a:rPr lang="en-US" dirty="0" smtClean="0">
                <a:latin typeface="LMRoman10-Regular"/>
              </a:rPr>
              <a:t>provided that </a:t>
            </a:r>
            <a:r>
              <a:rPr lang="en-US" dirty="0">
                <a:latin typeface="LMRoman10-Regular"/>
              </a:rPr>
              <a:t>you </a:t>
            </a:r>
            <a:r>
              <a:rPr lang="en-US" dirty="0">
                <a:latin typeface="LMSans10-Regular"/>
              </a:rPr>
              <a:t>project </a:t>
            </a:r>
            <a:r>
              <a:rPr lang="en-US" dirty="0">
                <a:latin typeface="LMRoman10-Regular"/>
              </a:rPr>
              <a:t>the data into the correct set of dimensions. </a:t>
            </a:r>
            <a:endParaRPr lang="en-US" dirty="0" smtClean="0">
              <a:latin typeface="LMRoman10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LMRoman10-Regular"/>
              </a:rPr>
              <a:t>There </a:t>
            </a:r>
            <a:r>
              <a:rPr lang="en-US" dirty="0">
                <a:latin typeface="LMRoman10-Regular"/>
              </a:rPr>
              <a:t>is a whole class of </a:t>
            </a:r>
            <a:r>
              <a:rPr lang="en-US" dirty="0" smtClean="0">
                <a:latin typeface="LMRoman10-Regular"/>
              </a:rPr>
              <a:t>methods for </a:t>
            </a:r>
            <a:r>
              <a:rPr lang="en-US" dirty="0">
                <a:latin typeface="LMRoman10-Regular"/>
              </a:rPr>
              <a:t>doing this reasonably efficiently, called </a:t>
            </a:r>
            <a:r>
              <a:rPr lang="en-US" dirty="0">
                <a:latin typeface="LMSans10-Regular"/>
              </a:rPr>
              <a:t>kernel classifiers</a:t>
            </a:r>
            <a:r>
              <a:rPr lang="en-US" dirty="0">
                <a:latin typeface="LMRoman10-Regular"/>
              </a:rPr>
              <a:t>, which are the basis of </a:t>
            </a:r>
            <a:r>
              <a:rPr lang="en-US" dirty="0" smtClean="0">
                <a:latin typeface="LMSans10-Regular"/>
              </a:rPr>
              <a:t>Support Vector </a:t>
            </a:r>
            <a:r>
              <a:rPr lang="en-US" dirty="0">
                <a:latin typeface="LMSans10-Regular"/>
              </a:rPr>
              <a:t>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2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440" y="1672701"/>
            <a:ext cx="2799360" cy="237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2701"/>
            <a:ext cx="2799360" cy="21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4310394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MSans12-Oblique"/>
              </a:rPr>
              <a:t>Left: </a:t>
            </a:r>
            <a:r>
              <a:rPr lang="en-US" dirty="0">
                <a:latin typeface="LMSans12-Regular"/>
              </a:rPr>
              <a:t>Non-separable 2D dataset. </a:t>
            </a:r>
            <a:r>
              <a:rPr lang="en-US" i="1" dirty="0">
                <a:latin typeface="LMSans12-Oblique"/>
              </a:rPr>
              <a:t>Right: </a:t>
            </a:r>
            <a:r>
              <a:rPr lang="en-US" dirty="0">
                <a:latin typeface="LMSans12-Regular"/>
              </a:rPr>
              <a:t>The same dataset with third </a:t>
            </a:r>
            <a:r>
              <a:rPr lang="en-US" dirty="0" smtClean="0">
                <a:latin typeface="LMSans12-Regular"/>
              </a:rPr>
              <a:t>coordinate </a:t>
            </a:r>
            <a:r>
              <a:rPr lang="en-US" i="1" dirty="0" smtClean="0">
                <a:latin typeface="LMMathItalic12-Regular"/>
              </a:rPr>
              <a:t>x</a:t>
            </a:r>
            <a:r>
              <a:rPr lang="en-US" sz="800" dirty="0" smtClean="0">
                <a:latin typeface="LMRoman8-Regular"/>
              </a:rPr>
              <a:t>1 </a:t>
            </a:r>
            <a:r>
              <a:rPr lang="en-US" dirty="0">
                <a:latin typeface="LMMathSymbols10-Regular"/>
              </a:rPr>
              <a:t>× </a:t>
            </a:r>
            <a:r>
              <a:rPr lang="en-US" i="1" dirty="0">
                <a:latin typeface="LMMathItalic12-Regular"/>
              </a:rPr>
              <a:t>x</a:t>
            </a:r>
            <a:r>
              <a:rPr lang="en-US" sz="800" dirty="0">
                <a:latin typeface="LMRoman8-Regular"/>
              </a:rPr>
              <a:t>2</a:t>
            </a:r>
            <a:r>
              <a:rPr lang="en-US" dirty="0">
                <a:latin typeface="LMSans12-Regular"/>
              </a:rPr>
              <a:t>, which makes it separable.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94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0" y="452538"/>
            <a:ext cx="4199040" cy="78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7376784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9800"/>
            <a:ext cx="9144000" cy="42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7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3810000"/>
            <a:ext cx="8229600" cy="2902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77340"/>
            <a:ext cx="2667000" cy="130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96231"/>
            <a:ext cx="5142961" cy="10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" y="4124924"/>
            <a:ext cx="4272841" cy="281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0" y="4431339"/>
            <a:ext cx="4004310" cy="320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495300" y="4807800"/>
            <a:ext cx="8001000" cy="2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180" y="5140101"/>
            <a:ext cx="1495020" cy="28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" y="5534075"/>
            <a:ext cx="2209801" cy="240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5782242"/>
            <a:ext cx="1870379" cy="298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" y="6185971"/>
            <a:ext cx="4676195" cy="2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1849" cy="58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8179" t="37848" r="10457" b="24254"/>
          <a:stretch/>
        </p:blipFill>
        <p:spPr>
          <a:xfrm>
            <a:off x="1676400" y="533400"/>
            <a:ext cx="6531429" cy="2710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801"/>
          <a:stretch/>
        </p:blipFill>
        <p:spPr>
          <a:xfrm>
            <a:off x="2808523" y="3657600"/>
            <a:ext cx="4267181" cy="26781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and Pitts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mathematical model is that </a:t>
            </a:r>
            <a:endParaRPr lang="en-US" dirty="0" smtClean="0"/>
          </a:p>
          <a:p>
            <a:pPr lvl="1"/>
            <a:r>
              <a:rPr lang="en-US" dirty="0" smtClean="0"/>
              <a:t>it extracts </a:t>
            </a:r>
            <a:r>
              <a:rPr lang="en-US" dirty="0"/>
              <a:t>only the bare essentials required to accurately represent the entity being studied,</a:t>
            </a:r>
          </a:p>
          <a:p>
            <a:pPr lvl="1"/>
            <a:r>
              <a:rPr lang="en-US" dirty="0"/>
              <a:t>removing all of the extraneous details. </a:t>
            </a:r>
            <a:endParaRPr lang="en-US" dirty="0" smtClean="0"/>
          </a:p>
          <a:p>
            <a:pPr algn="just"/>
            <a:r>
              <a:rPr lang="en-US" dirty="0" smtClean="0"/>
              <a:t>McCulloch </a:t>
            </a:r>
            <a:r>
              <a:rPr lang="en-US" dirty="0"/>
              <a:t>and Pitts produced a perfect </a:t>
            </a:r>
            <a:r>
              <a:rPr lang="en-US" dirty="0" smtClean="0"/>
              <a:t>example of this </a:t>
            </a:r>
            <a:r>
              <a:rPr lang="en-US" dirty="0"/>
              <a:t>when they </a:t>
            </a:r>
            <a:r>
              <a:rPr lang="en-US" dirty="0" err="1"/>
              <a:t>modelled</a:t>
            </a:r>
            <a:r>
              <a:rPr lang="en-US" dirty="0"/>
              <a:t> a neuron as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48250"/>
            <a:ext cx="7743825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285875"/>
            <a:ext cx="81248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Limitations of the McCulloch and Pitts Neuronal </a:t>
            </a:r>
            <a:r>
              <a:rPr lang="en-US" dirty="0" smtClean="0"/>
              <a:t>Model</a:t>
            </a:r>
          </a:p>
          <a:p>
            <a:pPr lvl="1" algn="just"/>
            <a:r>
              <a:rPr lang="en-US" dirty="0"/>
              <a:t>The inputs to a real </a:t>
            </a:r>
            <a:r>
              <a:rPr lang="en-US" dirty="0" smtClean="0"/>
              <a:t>neuron are </a:t>
            </a:r>
            <a:r>
              <a:rPr lang="en-US" dirty="0"/>
              <a:t>not necessarily summed </a:t>
            </a:r>
            <a:r>
              <a:rPr lang="en-US" dirty="0" smtClean="0"/>
              <a:t>linearly</a:t>
            </a:r>
          </a:p>
          <a:p>
            <a:pPr lvl="1" algn="just"/>
            <a:r>
              <a:rPr lang="en-US" dirty="0"/>
              <a:t>real neurons do not output a single output response</a:t>
            </a:r>
            <a:r>
              <a:rPr lang="en-US" dirty="0" smtClean="0"/>
              <a:t>, but </a:t>
            </a:r>
            <a:r>
              <a:rPr lang="en-US" dirty="0"/>
              <a:t>a spike </a:t>
            </a:r>
            <a:r>
              <a:rPr lang="en-US" dirty="0" smtClean="0"/>
              <a:t>train</a:t>
            </a:r>
          </a:p>
          <a:p>
            <a:pPr lvl="1" algn="just"/>
            <a:r>
              <a:rPr lang="en-US" dirty="0"/>
              <a:t>the neurons are not updated sequentially according </a:t>
            </a:r>
            <a:r>
              <a:rPr lang="en-US" dirty="0" smtClean="0"/>
              <a:t>to a </a:t>
            </a:r>
            <a:r>
              <a:rPr lang="en-US" dirty="0"/>
              <a:t>computer clock, but update themselves </a:t>
            </a:r>
            <a:r>
              <a:rPr lang="en-US" dirty="0" smtClean="0"/>
              <a:t>randomly</a:t>
            </a:r>
          </a:p>
          <a:p>
            <a:pPr lvl="1" algn="just"/>
            <a:r>
              <a:rPr lang="en-US" dirty="0"/>
              <a:t>synaptic connections are either excitatory or inhibitory, and </a:t>
            </a:r>
            <a:r>
              <a:rPr lang="en-US" dirty="0" smtClean="0"/>
              <a:t>never change </a:t>
            </a:r>
            <a:r>
              <a:rPr lang="en-US" dirty="0"/>
              <a:t>from one to the </a:t>
            </a:r>
            <a:r>
              <a:rPr lang="en-US" dirty="0" smtClean="0"/>
              <a:t>other</a:t>
            </a:r>
          </a:p>
          <a:p>
            <a:pPr lvl="1" algn="just"/>
            <a:r>
              <a:rPr lang="en-US" dirty="0"/>
              <a:t>real neurons can have synapses that link </a:t>
            </a:r>
            <a:r>
              <a:rPr lang="en-US" dirty="0" smtClean="0"/>
              <a:t>back to </a:t>
            </a:r>
            <a:r>
              <a:rPr lang="en-US" dirty="0"/>
              <a:t>themselves in a feedback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952" y="1524001"/>
            <a:ext cx="82108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A84-BF09-4D39-8CD3-A08064051EB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1210</Words>
  <Application>Microsoft Office PowerPoint</Application>
  <PresentationFormat>On-screen Show (4:3)</PresentationFormat>
  <Paragraphs>156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LMMathItalic12-Regular</vt:lpstr>
      <vt:lpstr>LMMathSymbols10-Regular</vt:lpstr>
      <vt:lpstr>LMRoman10-Regular</vt:lpstr>
      <vt:lpstr>LMRoman8-Regular</vt:lpstr>
      <vt:lpstr>LMSans10-Regular</vt:lpstr>
      <vt:lpstr>LMSans12-Oblique</vt:lpstr>
      <vt:lpstr>LMSans12-Regular</vt:lpstr>
      <vt:lpstr>Symbol</vt:lpstr>
      <vt:lpstr>Office Theme</vt:lpstr>
      <vt:lpstr>ARTIFICIAL NEURAL NETWORKS</vt:lpstr>
      <vt:lpstr>Biological Motivation</vt:lpstr>
      <vt:lpstr>Hebb’s Rule</vt:lpstr>
      <vt:lpstr>PowerPoint Presentation</vt:lpstr>
      <vt:lpstr>PowerPoint Presentation</vt:lpstr>
      <vt:lpstr>McCulloch and Pitts Neurons</vt:lpstr>
      <vt:lpstr>PowerPoint Presentation</vt:lpstr>
      <vt:lpstr>PowerPoint Presentation</vt:lpstr>
      <vt:lpstr>PowerPoint Presentation</vt:lpstr>
      <vt:lpstr>NEURAL NETWORK REPRESENTATIONS</vt:lpstr>
      <vt:lpstr>PowerPoint Presentation</vt:lpstr>
      <vt:lpstr>APPROPRIATE PROBLEMS FOR NEURAL NETWORK LEARNING</vt:lpstr>
      <vt:lpstr>PERCEPTRONS</vt:lpstr>
      <vt:lpstr>PERCEPTRONS</vt:lpstr>
      <vt:lpstr>PERCEPTRONS</vt:lpstr>
      <vt:lpstr>PERCEPTRONS</vt:lpstr>
      <vt:lpstr>The Perceptron Training Rule</vt:lpstr>
      <vt:lpstr>PowerPoint Presentation</vt:lpstr>
      <vt:lpstr>PowerPoint Presentation</vt:lpstr>
      <vt:lpstr>Perceptron for OR logic function</vt:lpstr>
      <vt:lpstr>Perceptron for OR logic function</vt:lpstr>
      <vt:lpstr>PowerPoint Presentation</vt:lpstr>
      <vt:lpstr>LINEAR SEPARABILITY</vt:lpstr>
      <vt:lpstr>LINEAR SEPARABILITY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Sony</dc:creator>
  <cp:lastModifiedBy>Admin</cp:lastModifiedBy>
  <cp:revision>67</cp:revision>
  <dcterms:created xsi:type="dcterms:W3CDTF">2022-07-04T16:55:34Z</dcterms:created>
  <dcterms:modified xsi:type="dcterms:W3CDTF">2022-09-05T08:34:18Z</dcterms:modified>
</cp:coreProperties>
</file>