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4328-3920-4E29-AD58-C1993881AC4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8E88-5B16-4961-A281-51D2A0A6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6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4328-3920-4E29-AD58-C1993881AC4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8E88-5B16-4961-A281-51D2A0A6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3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4328-3920-4E29-AD58-C1993881AC4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8E88-5B16-4961-A281-51D2A0A6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4328-3920-4E29-AD58-C1993881AC4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8E88-5B16-4961-A281-51D2A0A6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7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4328-3920-4E29-AD58-C1993881AC4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8E88-5B16-4961-A281-51D2A0A6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4328-3920-4E29-AD58-C1993881AC4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8E88-5B16-4961-A281-51D2A0A6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5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4328-3920-4E29-AD58-C1993881AC4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8E88-5B16-4961-A281-51D2A0A6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1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4328-3920-4E29-AD58-C1993881AC4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8E88-5B16-4961-A281-51D2A0A6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4328-3920-4E29-AD58-C1993881AC4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8E88-5B16-4961-A281-51D2A0A6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2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4328-3920-4E29-AD58-C1993881AC4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8E88-5B16-4961-A281-51D2A0A6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2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4328-3920-4E29-AD58-C1993881AC4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8E88-5B16-4961-A281-51D2A0A6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3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4328-3920-4E29-AD58-C1993881AC4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18E88-5B16-4961-A281-51D2A0A6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8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Learning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0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Mixture Models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9637" y="4841983"/>
            <a:ext cx="2752725" cy="819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092" y="1498677"/>
            <a:ext cx="7896225" cy="3448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461" y="5637366"/>
            <a:ext cx="78390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6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common approach is to aim </a:t>
            </a:r>
            <a:r>
              <a:rPr lang="en-US" sz="2000" dirty="0" smtClean="0"/>
              <a:t>for the </a:t>
            </a:r>
            <a:r>
              <a:rPr lang="en-US" sz="2000" dirty="0"/>
              <a:t>maximum likelihood solution (the likelihood is the conditional probability of the </a:t>
            </a:r>
            <a:r>
              <a:rPr lang="en-US" sz="2000" dirty="0" smtClean="0"/>
              <a:t>data given </a:t>
            </a:r>
            <a:r>
              <a:rPr lang="en-US" sz="2000" dirty="0"/>
              <a:t>the model, and the maximum likelihood solution varies the model to </a:t>
            </a:r>
            <a:r>
              <a:rPr lang="en-US" sz="2000" dirty="0" err="1"/>
              <a:t>maximise</a:t>
            </a:r>
            <a:r>
              <a:rPr lang="en-US" sz="2000" dirty="0"/>
              <a:t> </a:t>
            </a:r>
            <a:r>
              <a:rPr lang="en-US" sz="2000" dirty="0" smtClean="0"/>
              <a:t>this conditional </a:t>
            </a:r>
            <a:r>
              <a:rPr lang="en-US" sz="2000" dirty="0"/>
              <a:t>probability).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fact, it is common to compute the log likelihood and then </a:t>
            </a:r>
            <a:r>
              <a:rPr lang="en-US" sz="2000" dirty="0" smtClean="0"/>
              <a:t>to </a:t>
            </a:r>
            <a:r>
              <a:rPr lang="en-US" sz="2000" dirty="0" err="1" smtClean="0"/>
              <a:t>maximise</a:t>
            </a:r>
            <a:r>
              <a:rPr lang="en-US" sz="2000" dirty="0" smtClean="0"/>
              <a:t> </a:t>
            </a:r>
            <a:r>
              <a:rPr lang="en-US" sz="2000" dirty="0"/>
              <a:t>that; it is guaranteed to be negative, since probabilities are all less than 1, and </a:t>
            </a:r>
            <a:r>
              <a:rPr lang="en-US" sz="2000" dirty="0" smtClean="0"/>
              <a:t>the logarithm </a:t>
            </a:r>
            <a:r>
              <a:rPr lang="en-US" sz="2000" dirty="0"/>
              <a:t>spreads out the values, making the </a:t>
            </a:r>
            <a:r>
              <a:rPr lang="en-US" sz="2000" dirty="0" err="1"/>
              <a:t>optimisation</a:t>
            </a:r>
            <a:r>
              <a:rPr lang="en-US" sz="2000" dirty="0"/>
              <a:t> more effective.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06"/>
          <a:stretch/>
        </p:blipFill>
        <p:spPr>
          <a:xfrm>
            <a:off x="932090" y="1763486"/>
            <a:ext cx="8020050" cy="22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1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Expectation-</a:t>
            </a:r>
            <a:r>
              <a:rPr lang="en-US" dirty="0" err="1"/>
              <a:t>Maximisation</a:t>
            </a:r>
            <a:r>
              <a:rPr lang="en-US" dirty="0"/>
              <a:t> (EM)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basic idea of the EM algorithm is that sometimes it is easier to add extra variables </a:t>
            </a:r>
            <a:r>
              <a:rPr lang="en-US" dirty="0" smtClean="0"/>
              <a:t>that are </a:t>
            </a:r>
            <a:r>
              <a:rPr lang="en-US" dirty="0"/>
              <a:t>not actually known (called hidden or latent variables) and then to </a:t>
            </a:r>
            <a:r>
              <a:rPr lang="en-US" dirty="0" err="1"/>
              <a:t>maximise</a:t>
            </a:r>
            <a:r>
              <a:rPr lang="en-US" dirty="0"/>
              <a:t> the </a:t>
            </a:r>
            <a:r>
              <a:rPr lang="en-US" dirty="0" smtClean="0"/>
              <a:t>function over </a:t>
            </a:r>
            <a:r>
              <a:rPr lang="en-US" dirty="0"/>
              <a:t>those variables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972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9" y="3733773"/>
            <a:ext cx="2362200" cy="1133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5029" y="4867248"/>
            <a:ext cx="10804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If the probability distribution of </a:t>
            </a:r>
            <a:r>
              <a:rPr lang="en-US" sz="2000" i="1" dirty="0"/>
              <a:t>p </a:t>
            </a:r>
            <a:r>
              <a:rPr lang="en-US" sz="2000" dirty="0"/>
              <a:t>is written </a:t>
            </a:r>
            <a:r>
              <a:rPr lang="en-US" sz="2000" dirty="0" smtClean="0"/>
              <a:t>as </a:t>
            </a:r>
            <a:r>
              <a:rPr lang="en-US" sz="2000" dirty="0" smtClean="0">
                <a:sym typeface="Symbol" panose="05050102010706020507" pitchFamily="18" charset="2"/>
              </a:rPr>
              <a:t></a:t>
            </a:r>
            <a:r>
              <a:rPr lang="en-US" sz="2000" dirty="0" smtClean="0"/>
              <a:t> </a:t>
            </a:r>
            <a:r>
              <a:rPr lang="en-US" sz="2000" dirty="0"/>
              <a:t>, then the probability density is: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54" y="5267358"/>
            <a:ext cx="3914775" cy="485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839686"/>
            <a:ext cx="10515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Consider </a:t>
            </a:r>
            <a:r>
              <a:rPr lang="en-US" sz="2000" dirty="0"/>
              <a:t>the simplest interesting case of the Gaussian mixture model: a combination of just two Gaussian mixtures.</a:t>
            </a:r>
          </a:p>
          <a:p>
            <a:r>
              <a:rPr lang="en-US" sz="2000" dirty="0"/>
              <a:t>The assumption now is that data were created by randomly choosing one of two possible Gaussians, and then creating a sample from that Gaussian.</a:t>
            </a:r>
          </a:p>
          <a:p>
            <a:r>
              <a:rPr lang="en-US" sz="2000" dirty="0"/>
              <a:t>If the probability of picking Gaussian one is </a:t>
            </a:r>
            <a:r>
              <a:rPr lang="en-US" sz="2000" i="1" dirty="0"/>
              <a:t>p</a:t>
            </a:r>
            <a:r>
              <a:rPr lang="en-US" sz="2000" dirty="0"/>
              <a:t>, then the entire model looks like this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224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</a:t>
            </a:r>
            <a:r>
              <a:rPr lang="en-US" sz="2000" i="1" dirty="0"/>
              <a:t>f </a:t>
            </a:r>
            <a:r>
              <a:rPr lang="en-US" sz="2000" dirty="0"/>
              <a:t>= 0 then the data came from Gaussian one, if </a:t>
            </a:r>
            <a:r>
              <a:rPr lang="en-US" sz="2000" i="1" dirty="0"/>
              <a:t>f </a:t>
            </a:r>
            <a:r>
              <a:rPr lang="en-US" sz="2000" dirty="0"/>
              <a:t>= 1 then it came </a:t>
            </a:r>
            <a:r>
              <a:rPr lang="en-US" sz="2000" dirty="0" smtClean="0"/>
              <a:t>from Gaussian </a:t>
            </a:r>
            <a:r>
              <a:rPr lang="en-US" sz="2000" dirty="0"/>
              <a:t>two.</a:t>
            </a:r>
          </a:p>
          <a:p>
            <a:r>
              <a:rPr lang="en-US" sz="2000" dirty="0"/>
              <a:t>This is the typical initial step of an EM algorithm: adding latent variables. </a:t>
            </a:r>
            <a:endParaRPr lang="en-US" sz="2000" dirty="0" smtClean="0"/>
          </a:p>
          <a:p>
            <a:r>
              <a:rPr lang="en-US" sz="2000" dirty="0" smtClean="0"/>
              <a:t>Now we just </a:t>
            </a:r>
            <a:r>
              <a:rPr lang="en-US" sz="2000" dirty="0"/>
              <a:t>need to work out how to </a:t>
            </a:r>
            <a:r>
              <a:rPr lang="en-US" sz="2000" dirty="0" err="1"/>
              <a:t>optimise</a:t>
            </a:r>
            <a:r>
              <a:rPr lang="en-US" sz="2000" dirty="0"/>
              <a:t> over them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We don’t know much </a:t>
            </a:r>
            <a:r>
              <a:rPr lang="en-US" sz="2000" dirty="0" smtClean="0"/>
              <a:t>about variable </a:t>
            </a:r>
            <a:r>
              <a:rPr lang="en-US" sz="2000" i="1" dirty="0" smtClean="0"/>
              <a:t>f</a:t>
            </a:r>
            <a:r>
              <a:rPr lang="en-US" sz="2000" dirty="0" smtClean="0"/>
              <a:t>, </a:t>
            </a:r>
            <a:r>
              <a:rPr lang="en-US" sz="2000" dirty="0"/>
              <a:t>but we can compute its </a:t>
            </a:r>
            <a:r>
              <a:rPr lang="en-US" sz="2000" dirty="0" smtClean="0"/>
              <a:t>expectation (which </a:t>
            </a:r>
            <a:r>
              <a:rPr lang="en-US" sz="2000" dirty="0"/>
              <a:t>is the mean average) from the data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where </a:t>
            </a:r>
            <a:r>
              <a:rPr lang="en-US" sz="2000" i="1" dirty="0"/>
              <a:t>D </a:t>
            </a:r>
            <a:r>
              <a:rPr lang="en-US" sz="2000" dirty="0"/>
              <a:t>denotes the data. Note that since we have set </a:t>
            </a:r>
            <a:r>
              <a:rPr lang="en-US" sz="2000" i="1" dirty="0"/>
              <a:t>f </a:t>
            </a:r>
            <a:r>
              <a:rPr lang="en-US" sz="2000" dirty="0"/>
              <a:t>= 1 this means that we </a:t>
            </a:r>
            <a:r>
              <a:rPr lang="en-US" sz="2000" dirty="0" smtClean="0"/>
              <a:t>are choosing </a:t>
            </a:r>
            <a:r>
              <a:rPr lang="en-US" sz="2000" dirty="0"/>
              <a:t>Gaussian two.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53" y="3659086"/>
            <a:ext cx="5161190" cy="76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29" y="141514"/>
            <a:ext cx="6792286" cy="677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89" y="2160133"/>
            <a:ext cx="7754740" cy="25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7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Probabilistic Learning</vt:lpstr>
      <vt:lpstr>Gaussian Mixture Models</vt:lpstr>
      <vt:lpstr>PowerPoint Presentation</vt:lpstr>
      <vt:lpstr>The Expectation-Maximisation (EM) Algorithm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Learning</dc:title>
  <dc:creator>Admin</dc:creator>
  <cp:lastModifiedBy>Admin</cp:lastModifiedBy>
  <cp:revision>1</cp:revision>
  <dcterms:created xsi:type="dcterms:W3CDTF">2022-10-17T09:54:04Z</dcterms:created>
  <dcterms:modified xsi:type="dcterms:W3CDTF">2022-10-17T09:54:09Z</dcterms:modified>
</cp:coreProperties>
</file>