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62" r:id="rId6"/>
    <p:sldId id="269" r:id="rId7"/>
    <p:sldId id="267" r:id="rId8"/>
    <p:sldId id="257" r:id="rId9"/>
    <p:sldId id="258" r:id="rId10"/>
    <p:sldId id="259" r:id="rId11"/>
    <p:sldId id="260" r:id="rId12"/>
    <p:sldId id="263" r:id="rId13"/>
    <p:sldId id="264" r:id="rId14"/>
    <p:sldId id="265" r:id="rId15"/>
    <p:sldId id="266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3" r:id="rId30"/>
    <p:sldId id="282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E252-3970-4166-A7F0-D983BA57DC4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0EB4-7AE5-4726-AA34-020A5383B8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0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E252-3970-4166-A7F0-D983BA57DC4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0EB4-7AE5-4726-AA34-020A5383B8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8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E252-3970-4166-A7F0-D983BA57DC4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0EB4-7AE5-4726-AA34-020A5383B8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9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E252-3970-4166-A7F0-D983BA57DC4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0EB4-7AE5-4726-AA34-020A5383B8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28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E252-3970-4166-A7F0-D983BA57DC4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0EB4-7AE5-4726-AA34-020A5383B8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0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E252-3970-4166-A7F0-D983BA57DC4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0EB4-7AE5-4726-AA34-020A5383B8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4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E252-3970-4166-A7F0-D983BA57DC4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0EB4-7AE5-4726-AA34-020A5383B8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1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E252-3970-4166-A7F0-D983BA57DC4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0EB4-7AE5-4726-AA34-020A5383B8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7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E252-3970-4166-A7F0-D983BA57DC4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0EB4-7AE5-4726-AA34-020A5383B8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6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E252-3970-4166-A7F0-D983BA57DC4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0EB4-7AE5-4726-AA34-020A5383B8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1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E252-3970-4166-A7F0-D983BA57DC4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0EB4-7AE5-4726-AA34-020A5383B8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3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FE252-3970-4166-A7F0-D983BA57DC4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30EB4-7AE5-4726-AA34-020A5383B8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7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DATA INTO PROBABILITIES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439" y="1898894"/>
            <a:ext cx="5686475" cy="30903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51314" y="5197460"/>
            <a:ext cx="85452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u="none" strike="noStrike" baseline="0" dirty="0" smtClean="0">
                <a:latin typeface="LMSans9-Regular"/>
              </a:rPr>
              <a:t>FIGURE 2.10 </a:t>
            </a:r>
            <a:r>
              <a:rPr lang="en-US" b="0" i="0" u="none" strike="noStrike" baseline="0" dirty="0" smtClean="0">
                <a:latin typeface="LMSans12-Regular"/>
              </a:rPr>
              <a:t>A histogram of feature values (</a:t>
            </a:r>
            <a:r>
              <a:rPr lang="en-US" b="0" i="1" u="none" strike="noStrike" baseline="0" dirty="0" smtClean="0">
                <a:latin typeface="LMMathItalic12-Regular"/>
              </a:rPr>
              <a:t>x</a:t>
            </a:r>
            <a:r>
              <a:rPr lang="en-US" b="0" i="0" u="none" strike="noStrike" baseline="0" dirty="0" smtClean="0">
                <a:latin typeface="LMSans12-Regular"/>
              </a:rPr>
              <a:t>) against their probability for two 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186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NAIVE BAYESIAN </a:t>
            </a:r>
            <a:r>
              <a:rPr lang="en-US" b="1" dirty="0" smtClean="0"/>
              <a:t>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 </a:t>
            </a:r>
            <a:r>
              <a:rPr lang="en-US" dirty="0"/>
              <a:t>assumption that the pieces of evidence are conditionally independent is called the naive Bayes assumption.</a:t>
            </a:r>
          </a:p>
          <a:p>
            <a:pPr lvl="0"/>
            <a:r>
              <a:rPr lang="en-US" dirty="0"/>
              <a:t>Thus, attributes are conditionally independent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416"/>
          <a:stretch/>
        </p:blipFill>
        <p:spPr>
          <a:xfrm>
            <a:off x="957942" y="3301027"/>
            <a:ext cx="5495979" cy="4763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667" y="3912279"/>
            <a:ext cx="9019047" cy="706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914" y="4852162"/>
            <a:ext cx="10297886" cy="171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97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016494"/>
              </p:ext>
            </p:extLst>
          </p:nvPr>
        </p:nvGraphicFramePr>
        <p:xfrm>
          <a:off x="435427" y="365125"/>
          <a:ext cx="6161315" cy="6286392"/>
        </p:xfrm>
        <a:graphic>
          <a:graphicData uri="http://schemas.openxmlformats.org/drawingml/2006/table">
            <a:tbl>
              <a:tblPr firstRow="1" firstCol="1" bandRow="1"/>
              <a:tblGrid>
                <a:gridCol w="1409704"/>
                <a:gridCol w="1088457"/>
                <a:gridCol w="1490962"/>
                <a:gridCol w="1094127"/>
                <a:gridCol w="1078065"/>
              </a:tblGrid>
              <a:tr h="402100">
                <a:tc>
                  <a:txBody>
                    <a:bodyPr/>
                    <a:lstStyle/>
                    <a:p>
                      <a:pPr marL="0" marR="0" indent="11557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Outlook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0287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Temp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635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Humidity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5588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Windy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95885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2100">
                <a:tc>
                  <a:txBody>
                    <a:bodyPr/>
                    <a:lstStyle/>
                    <a:p>
                      <a:pPr marL="0" marR="0" indent="11557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sunny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0287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635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588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5885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100">
                <a:tc>
                  <a:txBody>
                    <a:bodyPr/>
                    <a:lstStyle/>
                    <a:p>
                      <a:pPr marL="0" marR="0" indent="11557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sunny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0287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635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588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5885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100">
                <a:tc>
                  <a:txBody>
                    <a:bodyPr/>
                    <a:lstStyle/>
                    <a:p>
                      <a:pPr marL="0" marR="0" indent="11557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Overcast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0287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635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588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5885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100">
                <a:tc>
                  <a:txBody>
                    <a:bodyPr/>
                    <a:lstStyle/>
                    <a:p>
                      <a:pPr marL="0" marR="0" indent="11557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rain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0287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Mild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635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588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5885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100">
                <a:tc>
                  <a:txBody>
                    <a:bodyPr/>
                    <a:lstStyle/>
                    <a:p>
                      <a:pPr marL="0" marR="0" indent="11557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rain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0287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cool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635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588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5885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100">
                <a:tc>
                  <a:txBody>
                    <a:bodyPr/>
                    <a:lstStyle/>
                    <a:p>
                      <a:pPr marL="0" marR="0" indent="11557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rain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0287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cool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635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588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5885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754">
                <a:tc>
                  <a:txBody>
                    <a:bodyPr/>
                    <a:lstStyle/>
                    <a:p>
                      <a:pPr marL="0" marR="0" indent="11557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Overcast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0287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cool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635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588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5885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754">
                <a:tc>
                  <a:txBody>
                    <a:bodyPr/>
                    <a:lstStyle/>
                    <a:p>
                      <a:pPr marL="0" marR="0" indent="11557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sunny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0287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Mild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635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588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5885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754">
                <a:tc>
                  <a:txBody>
                    <a:bodyPr/>
                    <a:lstStyle/>
                    <a:p>
                      <a:pPr marL="0" marR="0" indent="11557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sunny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0287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cool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635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588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5885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754">
                <a:tc>
                  <a:txBody>
                    <a:bodyPr/>
                    <a:lstStyle/>
                    <a:p>
                      <a:pPr marL="0" marR="0" indent="11557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rain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0287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Mild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635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588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5885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754">
                <a:tc>
                  <a:txBody>
                    <a:bodyPr/>
                    <a:lstStyle/>
                    <a:p>
                      <a:pPr marL="0" marR="0" indent="11557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sunny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0287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Mild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635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588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5885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754">
                <a:tc>
                  <a:txBody>
                    <a:bodyPr/>
                    <a:lstStyle/>
                    <a:p>
                      <a:pPr marL="0" marR="0" indent="11557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Overcast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0287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Mild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635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588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5885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754">
                <a:tc>
                  <a:txBody>
                    <a:bodyPr/>
                    <a:lstStyle/>
                    <a:p>
                      <a:pPr marL="0" marR="0" indent="11557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Overcast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0287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635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588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5885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754">
                <a:tc>
                  <a:txBody>
                    <a:bodyPr/>
                    <a:lstStyle/>
                    <a:p>
                      <a:pPr marL="0" marR="0" indent="11557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rain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0287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Mild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635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588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5885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62" marR="595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509658" y="112999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P(p) = 9/14 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P(n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 5/14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outlook 	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P(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sunny|p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 2/9 		P(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sunny|n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 3/5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P(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overcast|p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 4/9 		P(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overcast|n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 0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P(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rain|p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 3/9 		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P(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rain|n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 2/5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temperature 	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P(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hot|p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 2/9 		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P(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hot|n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 2/5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P(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mild|p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 4/9 		P(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mild|n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 2/5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P(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cool|p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 3/9 		P(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cool|n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 1/5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humidity 	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P(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high|p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 3/9 		P(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high|n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 4/5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P(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normal|p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 6/9 		P(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normal|n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 2/5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windy 	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P(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true|p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 3/9 		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P(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true|n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 3/5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P(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false|p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 6/9 		P(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false|n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 2/5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362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Content Placeholder 3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257" y="-446312"/>
            <a:ext cx="9416143" cy="742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1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Averages – mean, median, mode</a:t>
            </a:r>
          </a:p>
          <a:p>
            <a:pPr lvl="1"/>
            <a:r>
              <a:rPr lang="en-US" dirty="0" smtClean="0"/>
              <a:t>Mean - </a:t>
            </a:r>
            <a:r>
              <a:rPr lang="en-US" dirty="0"/>
              <a:t>is the value that is found by adding up all the points in the dataset </a:t>
            </a:r>
            <a:r>
              <a:rPr lang="en-US" dirty="0" smtClean="0"/>
              <a:t>and dividing </a:t>
            </a:r>
            <a:r>
              <a:rPr lang="en-US" dirty="0"/>
              <a:t>by the number of </a:t>
            </a:r>
            <a:r>
              <a:rPr lang="en-US" dirty="0" smtClean="0"/>
              <a:t>points</a:t>
            </a:r>
          </a:p>
          <a:p>
            <a:pPr lvl="1"/>
            <a:r>
              <a:rPr lang="en-US" dirty="0" smtClean="0"/>
              <a:t>Median - </a:t>
            </a:r>
            <a:r>
              <a:rPr lang="en-US" dirty="0"/>
              <a:t>the middle </a:t>
            </a:r>
            <a:r>
              <a:rPr lang="en-US" dirty="0" smtClean="0"/>
              <a:t>value - sort </a:t>
            </a:r>
            <a:r>
              <a:rPr lang="en-US" dirty="0"/>
              <a:t>the dataset according to size and then find the point that is in the middle (of </a:t>
            </a:r>
            <a:r>
              <a:rPr lang="en-US" dirty="0" err="1" smtClean="0"/>
              <a:t>course,if</a:t>
            </a:r>
            <a:r>
              <a:rPr lang="en-US" dirty="0" smtClean="0"/>
              <a:t> </a:t>
            </a:r>
            <a:r>
              <a:rPr lang="en-US" dirty="0"/>
              <a:t>there is an even number of </a:t>
            </a:r>
            <a:r>
              <a:rPr lang="en-US" dirty="0" err="1"/>
              <a:t>datapoints</a:t>
            </a:r>
            <a:r>
              <a:rPr lang="en-US" dirty="0"/>
              <a:t> then </a:t>
            </a:r>
            <a:r>
              <a:rPr lang="en-US" dirty="0" smtClean="0"/>
              <a:t>take </a:t>
            </a:r>
            <a:r>
              <a:rPr lang="en-US" dirty="0"/>
              <a:t>the value halfway between the two points that are closest to the middle)</a:t>
            </a:r>
            <a:endParaRPr lang="en-US" dirty="0" smtClean="0"/>
          </a:p>
          <a:p>
            <a:pPr lvl="1"/>
            <a:r>
              <a:rPr lang="en-US" dirty="0" smtClean="0"/>
              <a:t>Mode - </a:t>
            </a:r>
            <a:r>
              <a:rPr lang="en-US" dirty="0"/>
              <a:t>most common </a:t>
            </a:r>
            <a:r>
              <a:rPr lang="en-US" dirty="0" smtClean="0"/>
              <a:t>value - counting </a:t>
            </a:r>
            <a:r>
              <a:rPr lang="en-US" dirty="0"/>
              <a:t>how many times each element appears and picking the most frequent </a:t>
            </a:r>
            <a:r>
              <a:rPr lang="en-US" dirty="0" smtClean="0"/>
              <a:t>one</a:t>
            </a:r>
          </a:p>
          <a:p>
            <a:r>
              <a:rPr lang="en-US" dirty="0"/>
              <a:t>Expectation – mean</a:t>
            </a:r>
          </a:p>
          <a:p>
            <a:pPr lvl="1"/>
            <a:endParaRPr lang="en-US" dirty="0" smtClean="0"/>
          </a:p>
          <a:p>
            <a:r>
              <a:rPr lang="en-US" dirty="0"/>
              <a:t>Variance and </a:t>
            </a:r>
            <a:r>
              <a:rPr lang="en-US" dirty="0" smtClean="0"/>
              <a:t>Covariance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293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variance of the set of numbers is a measure of how spread out the values are. </a:t>
            </a:r>
            <a:endParaRPr lang="en-US" dirty="0" smtClean="0"/>
          </a:p>
          <a:p>
            <a:pPr lvl="1"/>
            <a:r>
              <a:rPr lang="en-US" dirty="0" smtClean="0"/>
              <a:t>It is </a:t>
            </a:r>
            <a:r>
              <a:rPr lang="en-US" dirty="0"/>
              <a:t>computed as the sum of the squared distances between each element in the set and </a:t>
            </a:r>
            <a:r>
              <a:rPr lang="en-US" dirty="0" smtClean="0"/>
              <a:t>the expected </a:t>
            </a:r>
            <a:r>
              <a:rPr lang="en-US" dirty="0"/>
              <a:t>value of the set (the mean, </a:t>
            </a:r>
            <a:r>
              <a:rPr lang="en-US" b="1" i="1" dirty="0"/>
              <a:t>μ</a:t>
            </a:r>
            <a:r>
              <a:rPr lang="en-US" dirty="0" smtClean="0"/>
              <a:t>):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square root of the </a:t>
            </a:r>
            <a:r>
              <a:rPr lang="en-US" dirty="0" smtClean="0"/>
              <a:t>variance </a:t>
            </a:r>
            <a:r>
              <a:rPr lang="en-US" dirty="0"/>
              <a:t>is known as the standard deviation.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variance </a:t>
            </a:r>
            <a:r>
              <a:rPr lang="en-US" dirty="0" smtClean="0"/>
              <a:t>looks at </a:t>
            </a:r>
            <a:r>
              <a:rPr lang="en-US" dirty="0"/>
              <a:t>the variation in one variable compared to its mean.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</a:t>
            </a:r>
            <a:r>
              <a:rPr lang="en-US" dirty="0" smtClean="0"/>
              <a:t>be </a:t>
            </a:r>
            <a:r>
              <a:rPr lang="en-US" dirty="0" err="1" smtClean="0"/>
              <a:t>generalised</a:t>
            </a:r>
            <a:r>
              <a:rPr lang="en-US" dirty="0" smtClean="0"/>
              <a:t> to </a:t>
            </a:r>
            <a:r>
              <a:rPr lang="en-US" dirty="0"/>
              <a:t>look </a:t>
            </a:r>
            <a:r>
              <a:rPr lang="en-US" dirty="0" smtClean="0"/>
              <a:t>at how </a:t>
            </a:r>
            <a:r>
              <a:rPr lang="en-US" dirty="0"/>
              <a:t>two variables vary together, which is known as the covariance.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 measure of </a:t>
            </a:r>
            <a:r>
              <a:rPr lang="en-US" dirty="0" smtClean="0"/>
              <a:t>how dependent </a:t>
            </a:r>
            <a:r>
              <a:rPr lang="en-US" dirty="0"/>
              <a:t>the two variables are (in the statistical sense). It is computed by: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478"/>
          <a:stretch/>
        </p:blipFill>
        <p:spPr>
          <a:xfrm>
            <a:off x="2975182" y="2862941"/>
            <a:ext cx="6241635" cy="88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7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can be </a:t>
            </a:r>
            <a:r>
              <a:rPr lang="en-US" dirty="0" err="1"/>
              <a:t>generalised</a:t>
            </a:r>
            <a:r>
              <a:rPr lang="en-US" dirty="0"/>
              <a:t> to look at how two variables vary together, which is known as the covariance. </a:t>
            </a:r>
          </a:p>
          <a:p>
            <a:r>
              <a:rPr lang="en-US" dirty="0"/>
              <a:t>It is a measure of how dependent the two variables are (in the statistical sense). It is computed by: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942" y="3489634"/>
            <a:ext cx="5306915" cy="511660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84" y="3929398"/>
            <a:ext cx="10336545" cy="124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20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3146"/>
          </a:xfrm>
        </p:spPr>
        <p:txBody>
          <a:bodyPr>
            <a:noAutofit/>
          </a:bodyPr>
          <a:lstStyle/>
          <a:p>
            <a:r>
              <a:rPr lang="en-US" sz="2000" dirty="0"/>
              <a:t>The covariance can be used to look at the correlation between all pairs of </a:t>
            </a:r>
            <a:r>
              <a:rPr lang="en-US" sz="2000" dirty="0" smtClean="0"/>
              <a:t>variables within </a:t>
            </a:r>
            <a:r>
              <a:rPr lang="en-US" sz="2000" dirty="0"/>
              <a:t>a set of data. </a:t>
            </a:r>
            <a:endParaRPr lang="en-US" sz="2000" dirty="0" smtClean="0"/>
          </a:p>
          <a:p>
            <a:r>
              <a:rPr lang="en-US" sz="2000" dirty="0" smtClean="0"/>
              <a:t>We </a:t>
            </a:r>
            <a:r>
              <a:rPr lang="en-US" sz="2000" dirty="0"/>
              <a:t>need to compute the covariance of each pair, and these are </a:t>
            </a:r>
            <a:r>
              <a:rPr lang="en-US" sz="2000" dirty="0" smtClean="0"/>
              <a:t>then put </a:t>
            </a:r>
            <a:r>
              <a:rPr lang="en-US" sz="2000" dirty="0"/>
              <a:t>together into what is imaginatively known as the </a:t>
            </a:r>
            <a:r>
              <a:rPr lang="en-US" sz="2000" dirty="0">
                <a:solidFill>
                  <a:srgbClr val="FF0000"/>
                </a:solidFill>
              </a:rPr>
              <a:t>covariance matrix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can be </a:t>
            </a:r>
            <a:r>
              <a:rPr lang="en-US" sz="2000" dirty="0" smtClean="0"/>
              <a:t>written as: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where </a:t>
            </a:r>
            <a:r>
              <a:rPr lang="en-US" sz="2000" b="1" dirty="0"/>
              <a:t>x</a:t>
            </a:r>
            <a:r>
              <a:rPr lang="en-US" sz="2000" i="1" dirty="0"/>
              <a:t>i </a:t>
            </a:r>
            <a:r>
              <a:rPr lang="en-US" sz="2000" dirty="0"/>
              <a:t>is a column vector describing the elements of the </a:t>
            </a:r>
            <a:r>
              <a:rPr lang="en-US" sz="2000" i="1" dirty="0" err="1"/>
              <a:t>i</a:t>
            </a:r>
            <a:r>
              <a:rPr lang="en-US" sz="2000" dirty="0" err="1"/>
              <a:t>th</a:t>
            </a:r>
            <a:r>
              <a:rPr lang="en-US" sz="2000" dirty="0"/>
              <a:t> variable, and </a:t>
            </a:r>
            <a:r>
              <a:rPr lang="en-US" sz="2000" b="1" i="1" dirty="0" err="1"/>
              <a:t>μ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/>
              <a:t>is their mean.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matrix is square,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elements on the leading diagonal of the matrix </a:t>
            </a:r>
            <a:r>
              <a:rPr lang="en-US" sz="2000" dirty="0" smtClean="0"/>
              <a:t>are equal </a:t>
            </a:r>
            <a:r>
              <a:rPr lang="en-US" sz="2000" dirty="0"/>
              <a:t>to the variances, and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is symmetric since </a:t>
            </a:r>
            <a:r>
              <a:rPr lang="en-US" sz="2000" dirty="0" err="1"/>
              <a:t>cov</a:t>
            </a:r>
            <a:r>
              <a:rPr lang="en-US" sz="2000" dirty="0"/>
              <a:t>(</a:t>
            </a:r>
            <a:r>
              <a:rPr lang="en-US" sz="2000" b="1" dirty="0"/>
              <a:t>x</a:t>
            </a:r>
            <a:r>
              <a:rPr lang="en-US" sz="2000" i="1" dirty="0"/>
              <a:t>i, </a:t>
            </a:r>
            <a:r>
              <a:rPr lang="en-US" sz="2000" b="1" dirty="0" err="1"/>
              <a:t>x</a:t>
            </a:r>
            <a:r>
              <a:rPr lang="en-US" sz="2000" i="1" dirty="0" err="1"/>
              <a:t>j</a:t>
            </a:r>
            <a:r>
              <a:rPr lang="en-US" sz="2000" dirty="0"/>
              <a:t>) = </a:t>
            </a:r>
            <a:r>
              <a:rPr lang="en-US" sz="2000" dirty="0" err="1"/>
              <a:t>cov</a:t>
            </a:r>
            <a:r>
              <a:rPr lang="en-US" sz="2000" dirty="0"/>
              <a:t>(</a:t>
            </a:r>
            <a:r>
              <a:rPr lang="en-US" sz="2000" b="1" dirty="0" err="1"/>
              <a:t>x</a:t>
            </a:r>
            <a:r>
              <a:rPr lang="en-US" sz="2000" i="1" dirty="0" err="1"/>
              <a:t>j</a:t>
            </a:r>
            <a:r>
              <a:rPr lang="en-US" sz="2000" i="1" dirty="0"/>
              <a:t> , </a:t>
            </a:r>
            <a:r>
              <a:rPr lang="en-US" sz="2000" b="1" dirty="0"/>
              <a:t>x</a:t>
            </a:r>
            <a:r>
              <a:rPr lang="en-US" sz="2000" i="1" dirty="0"/>
              <a:t>i</a:t>
            </a:r>
            <a:r>
              <a:rPr lang="en-US" sz="2000" dirty="0"/>
              <a:t>).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027" y="3527225"/>
            <a:ext cx="9334068" cy="11754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825" y="4887680"/>
            <a:ext cx="3032640" cy="2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95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Mahalanobis</a:t>
            </a:r>
            <a:r>
              <a:rPr lang="en-US" dirty="0"/>
              <a:t> </a:t>
            </a:r>
            <a:r>
              <a:rPr lang="en-US" dirty="0" smtClean="0"/>
              <a:t>distance</a:t>
            </a:r>
          </a:p>
          <a:p>
            <a:endParaRPr lang="en-US" dirty="0"/>
          </a:p>
          <a:p>
            <a:r>
              <a:rPr lang="en-US" dirty="0"/>
              <a:t>where </a:t>
            </a:r>
            <a:r>
              <a:rPr lang="en-US" b="1" dirty="0"/>
              <a:t>x </a:t>
            </a:r>
            <a:r>
              <a:rPr lang="en-US" dirty="0"/>
              <a:t>is the data arranged as a column vector, </a:t>
            </a:r>
            <a:r>
              <a:rPr lang="en-US" b="1" i="1" dirty="0"/>
              <a:t>μ </a:t>
            </a:r>
            <a:r>
              <a:rPr lang="en-US" dirty="0"/>
              <a:t>is column vector representing the mean,</a:t>
            </a:r>
          </a:p>
          <a:p>
            <a:r>
              <a:rPr lang="en-US" dirty="0"/>
              <a:t>and </a:t>
            </a:r>
            <a:r>
              <a:rPr lang="en-US" dirty="0" smtClean="0">
                <a:sym typeface="Symbol" panose="05050102010706020507" pitchFamily="18" charset="2"/>
              </a:rPr>
              <a:t></a:t>
            </a:r>
            <a:r>
              <a:rPr lang="en-US" baseline="30000" dirty="0" smtClean="0"/>
              <a:t>−</a:t>
            </a:r>
            <a:r>
              <a:rPr lang="en-US" baseline="30000" dirty="0"/>
              <a:t>1</a:t>
            </a:r>
            <a:r>
              <a:rPr lang="en-US" dirty="0"/>
              <a:t> is the inverse of the covariance matrix.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we set the covariance matrix to </a:t>
            </a:r>
            <a:r>
              <a:rPr lang="en-US" dirty="0" smtClean="0"/>
              <a:t>the identity </a:t>
            </a:r>
            <a:r>
              <a:rPr lang="en-US" dirty="0"/>
              <a:t>matrix, then the </a:t>
            </a:r>
            <a:r>
              <a:rPr lang="en-US" dirty="0" err="1"/>
              <a:t>Mahalanobis</a:t>
            </a:r>
            <a:r>
              <a:rPr lang="en-US" dirty="0"/>
              <a:t> distance reduces to the Euclidean distance.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977" y="2214428"/>
            <a:ext cx="3531737" cy="61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77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BIAS-VARIANCE 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Whenever we train any type of machine learning algorithm we are making some </a:t>
            </a:r>
            <a:r>
              <a:rPr lang="en-US" dirty="0" smtClean="0"/>
              <a:t>choices about </a:t>
            </a:r>
            <a:r>
              <a:rPr lang="en-US" dirty="0"/>
              <a:t>a model to use, and fitting the parameters of that model.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more degrees of </a:t>
            </a:r>
            <a:r>
              <a:rPr lang="en-US" dirty="0" smtClean="0"/>
              <a:t>freedom the </a:t>
            </a:r>
            <a:r>
              <a:rPr lang="en-US" dirty="0"/>
              <a:t>algorithm has, the more </a:t>
            </a:r>
            <a:r>
              <a:rPr lang="en-US" dirty="0" smtClean="0"/>
              <a:t>complicated the model that can be fitted.</a:t>
            </a:r>
          </a:p>
          <a:p>
            <a:r>
              <a:rPr lang="en-US" dirty="0"/>
              <a:t>more complex models do </a:t>
            </a:r>
            <a:r>
              <a:rPr lang="en-US" dirty="0" smtClean="0"/>
              <a:t>not necessarily </a:t>
            </a:r>
            <a:r>
              <a:rPr lang="en-US" dirty="0"/>
              <a:t>result in better </a:t>
            </a:r>
            <a:r>
              <a:rPr lang="en-US" dirty="0" smtClean="0"/>
              <a:t>results</a:t>
            </a:r>
          </a:p>
          <a:p>
            <a:r>
              <a:rPr lang="en-US" dirty="0"/>
              <a:t>A model can be bad for two different reasons. </a:t>
            </a:r>
            <a:endParaRPr lang="en-US" dirty="0" smtClean="0"/>
          </a:p>
          <a:p>
            <a:pPr lvl="1"/>
            <a:r>
              <a:rPr lang="en-US" dirty="0" smtClean="0"/>
              <a:t>Either it is </a:t>
            </a:r>
            <a:r>
              <a:rPr lang="en-US" dirty="0"/>
              <a:t>not accurate and doesn’t match the data </a:t>
            </a:r>
            <a:r>
              <a:rPr lang="en-US" dirty="0" smtClean="0"/>
              <a:t>well </a:t>
            </a:r>
            <a:r>
              <a:rPr lang="en-US" dirty="0"/>
              <a:t>(bias)</a:t>
            </a:r>
            <a:r>
              <a:rPr lang="en-US" dirty="0" smtClean="0"/>
              <a:t>, </a:t>
            </a:r>
            <a:r>
              <a:rPr lang="en-US" dirty="0"/>
              <a:t>or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not very precise and there is a </a:t>
            </a:r>
            <a:r>
              <a:rPr lang="en-US" dirty="0" smtClean="0"/>
              <a:t>lot of </a:t>
            </a:r>
            <a:r>
              <a:rPr lang="en-US" dirty="0"/>
              <a:t>variation in the </a:t>
            </a:r>
            <a:r>
              <a:rPr lang="en-US" dirty="0" smtClean="0"/>
              <a:t>results (statistical variance)</a:t>
            </a:r>
          </a:p>
          <a:p>
            <a:r>
              <a:rPr lang="en-US" dirty="0" smtClean="0"/>
              <a:t>More </a:t>
            </a:r>
            <a:r>
              <a:rPr lang="en-US" dirty="0"/>
              <a:t>complex classifiers will tend to improve the bias, but the cost </a:t>
            </a:r>
            <a:r>
              <a:rPr lang="en-US" dirty="0" smtClean="0"/>
              <a:t>of this </a:t>
            </a:r>
            <a:r>
              <a:rPr lang="en-US" dirty="0"/>
              <a:t>is higher variance, while making the model more specific by reducing the variance </a:t>
            </a:r>
            <a:r>
              <a:rPr lang="en-US" dirty="0" smtClean="0"/>
              <a:t>will increase </a:t>
            </a:r>
            <a:r>
              <a:rPr lang="en-US" dirty="0"/>
              <a:t>the bias</a:t>
            </a:r>
            <a:r>
              <a:rPr lang="en-US" dirty="0" smtClean="0"/>
              <a:t>.</a:t>
            </a:r>
          </a:p>
          <a:p>
            <a:r>
              <a:rPr lang="en-US" dirty="0"/>
              <a:t>straight line </a:t>
            </a:r>
            <a:r>
              <a:rPr lang="en-US" dirty="0" smtClean="0"/>
              <a:t>fit vs spline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805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looking at </a:t>
            </a:r>
            <a:r>
              <a:rPr lang="en-US" dirty="0" smtClean="0"/>
              <a:t>sum-of-squares </a:t>
            </a:r>
            <a:r>
              <a:rPr lang="en-US" dirty="0"/>
              <a:t>error function we can </a:t>
            </a:r>
            <a:r>
              <a:rPr lang="en-US" dirty="0" smtClean="0"/>
              <a:t>split it </a:t>
            </a:r>
            <a:r>
              <a:rPr lang="en-US" dirty="0"/>
              <a:t>up into separate pieces that represent the bias and the variance</a:t>
            </a:r>
            <a:r>
              <a:rPr lang="en-US" dirty="0" smtClean="0"/>
              <a:t>.</a:t>
            </a:r>
          </a:p>
          <a:p>
            <a:r>
              <a:rPr lang="en-US" dirty="0"/>
              <a:t>Suppose that the </a:t>
            </a:r>
            <a:r>
              <a:rPr lang="en-US" dirty="0" smtClean="0"/>
              <a:t>function that </a:t>
            </a:r>
            <a:r>
              <a:rPr lang="en-US" dirty="0"/>
              <a:t>we are trying to approximate </a:t>
            </a:r>
            <a:r>
              <a:rPr lang="en-US" dirty="0" smtClean="0"/>
              <a:t>is</a:t>
            </a:r>
          </a:p>
          <a:p>
            <a:endParaRPr lang="en-US" dirty="0"/>
          </a:p>
          <a:p>
            <a:r>
              <a:rPr lang="en-US" dirty="0"/>
              <a:t>where </a:t>
            </a:r>
            <a:r>
              <a:rPr lang="en-US" i="1" dirty="0"/>
              <a:t> </a:t>
            </a:r>
            <a:r>
              <a:rPr lang="en-US" i="1" dirty="0" smtClean="0"/>
              <a:t>epsilon </a:t>
            </a:r>
            <a:r>
              <a:rPr lang="en-US" dirty="0" smtClean="0"/>
              <a:t>is </a:t>
            </a:r>
            <a:r>
              <a:rPr lang="en-US" dirty="0"/>
              <a:t>the noise, which is </a:t>
            </a:r>
            <a:r>
              <a:rPr lang="en-US" dirty="0" smtClean="0"/>
              <a:t>assumed to </a:t>
            </a:r>
            <a:r>
              <a:rPr lang="en-US" dirty="0"/>
              <a:t>be Gaussian with 0 mean and variance </a:t>
            </a:r>
            <a:r>
              <a:rPr lang="en-US" i="1" dirty="0" smtClean="0"/>
              <a:t>sigma</a:t>
            </a:r>
            <a:r>
              <a:rPr lang="en-US" i="1" baseline="30000" dirty="0" smtClean="0"/>
              <a:t>2</a:t>
            </a:r>
          </a:p>
          <a:p>
            <a:endParaRPr lang="en-US" i="1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154" y="3176142"/>
            <a:ext cx="1560338" cy="3399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305" y="4560240"/>
            <a:ext cx="1754187" cy="3063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-1" b="5627"/>
          <a:stretch/>
        </p:blipFill>
        <p:spPr>
          <a:xfrm>
            <a:off x="3619078" y="5001539"/>
            <a:ext cx="6077690" cy="36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1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7639" y="2883322"/>
            <a:ext cx="8709121" cy="143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553" y="4450442"/>
            <a:ext cx="8709121" cy="132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53000" y="5775242"/>
            <a:ext cx="22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Baye’s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72543" y="1850571"/>
            <a:ext cx="6792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Prior probability</a:t>
            </a:r>
          </a:p>
          <a:p>
            <a:r>
              <a:rPr lang="en-US" dirty="0" smtClean="0"/>
              <a:t>Class conditional probability</a:t>
            </a:r>
          </a:p>
          <a:p>
            <a:r>
              <a:rPr lang="en-US" dirty="0" smtClean="0"/>
              <a:t>Posterior 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6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dirty="0"/>
              <a:t>Z </a:t>
            </a:r>
            <a:r>
              <a:rPr lang="en-US" dirty="0" smtClean="0"/>
              <a:t>be </a:t>
            </a:r>
            <a:r>
              <a:rPr lang="en-US" dirty="0"/>
              <a:t>just some random variable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651" y="2240913"/>
            <a:ext cx="5146825" cy="17650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422" y="4102076"/>
            <a:ext cx="9397282" cy="235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83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66318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first </a:t>
            </a:r>
            <a:r>
              <a:rPr lang="en-US" dirty="0" smtClean="0"/>
              <a:t>term </a:t>
            </a:r>
            <a:r>
              <a:rPr lang="en-US" dirty="0"/>
              <a:t>is </a:t>
            </a:r>
            <a:r>
              <a:rPr lang="en-US" dirty="0" smtClean="0"/>
              <a:t>the irreducible </a:t>
            </a:r>
            <a:r>
              <a:rPr lang="en-US" dirty="0"/>
              <a:t>error and is the variance of the test data.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second term is variance, </a:t>
            </a:r>
            <a:endParaRPr lang="en-US" dirty="0" smtClean="0"/>
          </a:p>
          <a:p>
            <a:pPr lvl="1"/>
            <a:r>
              <a:rPr lang="en-US" dirty="0"/>
              <a:t>The variance tells us how much x changes depending </a:t>
            </a:r>
            <a:r>
              <a:rPr lang="en-US" dirty="0" smtClean="0"/>
              <a:t>on the </a:t>
            </a:r>
            <a:r>
              <a:rPr lang="en-US" dirty="0"/>
              <a:t>particular training set that was used </a:t>
            </a:r>
          </a:p>
          <a:p>
            <a:r>
              <a:rPr lang="en-US" dirty="0" smtClean="0"/>
              <a:t>The third term is </a:t>
            </a:r>
            <a:r>
              <a:rPr lang="en-US" dirty="0"/>
              <a:t>the square of the </a:t>
            </a:r>
            <a:r>
              <a:rPr lang="en-US" dirty="0" smtClean="0"/>
              <a:t>bias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bias tells us about the average error </a:t>
            </a:r>
            <a:r>
              <a:rPr lang="en-US" dirty="0" smtClean="0"/>
              <a:t>of h(x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have a model with </a:t>
            </a:r>
            <a:r>
              <a:rPr lang="en-US" dirty="0" smtClean="0"/>
              <a:t>low bias </a:t>
            </a:r>
            <a:r>
              <a:rPr lang="en-US" dirty="0"/>
              <a:t>(meaning that on average the outputs are current), but high variance (meaning </a:t>
            </a:r>
            <a:r>
              <a:rPr lang="en-US" dirty="0" smtClean="0"/>
              <a:t>that the </a:t>
            </a:r>
            <a:r>
              <a:rPr lang="en-US" dirty="0"/>
              <a:t>answers </a:t>
            </a:r>
            <a:r>
              <a:rPr lang="en-US" dirty="0" err="1"/>
              <a:t>wibble</a:t>
            </a:r>
            <a:r>
              <a:rPr lang="en-US" dirty="0"/>
              <a:t> around all over the place) or vice versa, but you can’t make them </a:t>
            </a:r>
            <a:r>
              <a:rPr lang="en-US" dirty="0" smtClean="0"/>
              <a:t>both zero</a:t>
            </a:r>
          </a:p>
          <a:p>
            <a:r>
              <a:rPr lang="en-US" dirty="0" smtClean="0"/>
              <a:t>for </a:t>
            </a:r>
            <a:r>
              <a:rPr lang="en-US" dirty="0"/>
              <a:t>each model there is a tradeoff between them.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for any particular </a:t>
            </a:r>
            <a:r>
              <a:rPr lang="en-US" dirty="0" smtClean="0"/>
              <a:t>model and </a:t>
            </a:r>
            <a:r>
              <a:rPr lang="en-US" dirty="0"/>
              <a:t>dataset there is some reasonable set of parameters that will give the best results for </a:t>
            </a:r>
            <a:r>
              <a:rPr lang="en-US" dirty="0" smtClean="0"/>
              <a:t>the bias </a:t>
            </a:r>
            <a:r>
              <a:rPr lang="en-US" dirty="0"/>
              <a:t>and variance </a:t>
            </a:r>
            <a:r>
              <a:rPr lang="en-US" dirty="0" smtClean="0"/>
              <a:t>together </a:t>
            </a:r>
          </a:p>
          <a:p>
            <a:pPr lvl="1"/>
            <a:r>
              <a:rPr lang="en-US" dirty="0" smtClean="0"/>
              <a:t>part </a:t>
            </a:r>
            <a:r>
              <a:rPr lang="en-US" dirty="0"/>
              <a:t>of the challenge of model fitting is to find this point.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893" y="1825624"/>
            <a:ext cx="3099394" cy="41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01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Mixture Models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9637" y="4841983"/>
            <a:ext cx="2752725" cy="819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092" y="1498677"/>
            <a:ext cx="7896225" cy="3448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461" y="5637366"/>
            <a:ext cx="78390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68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The </a:t>
            </a:r>
            <a:r>
              <a:rPr lang="en-US" sz="2000" dirty="0"/>
              <a:t>common approach is to aim </a:t>
            </a:r>
            <a:r>
              <a:rPr lang="en-US" sz="2000" dirty="0" smtClean="0"/>
              <a:t>for the </a:t>
            </a:r>
            <a:r>
              <a:rPr lang="en-US" sz="2000" dirty="0"/>
              <a:t>maximum likelihood solution (the likelihood is the conditional probability of the </a:t>
            </a:r>
            <a:r>
              <a:rPr lang="en-US" sz="2000" dirty="0" smtClean="0"/>
              <a:t>data given </a:t>
            </a:r>
            <a:r>
              <a:rPr lang="en-US" sz="2000" dirty="0"/>
              <a:t>the model, and the maximum likelihood solution varies the model to </a:t>
            </a:r>
            <a:r>
              <a:rPr lang="en-US" sz="2000" dirty="0" err="1"/>
              <a:t>maximise</a:t>
            </a:r>
            <a:r>
              <a:rPr lang="en-US" sz="2000" dirty="0"/>
              <a:t> </a:t>
            </a:r>
            <a:r>
              <a:rPr lang="en-US" sz="2000" dirty="0" smtClean="0"/>
              <a:t>this conditional </a:t>
            </a:r>
            <a:r>
              <a:rPr lang="en-US" sz="2000" dirty="0"/>
              <a:t>probability). 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fact, it is common to compute the log likelihood and then </a:t>
            </a:r>
            <a:r>
              <a:rPr lang="en-US" sz="2000" dirty="0" smtClean="0"/>
              <a:t>to </a:t>
            </a:r>
            <a:r>
              <a:rPr lang="en-US" sz="2000" dirty="0" err="1" smtClean="0"/>
              <a:t>maximise</a:t>
            </a:r>
            <a:r>
              <a:rPr lang="en-US" sz="2000" dirty="0" smtClean="0"/>
              <a:t> </a:t>
            </a:r>
            <a:r>
              <a:rPr lang="en-US" sz="2000" dirty="0"/>
              <a:t>that; it is guaranteed to be negative, since probabilities are all less than 1, and </a:t>
            </a:r>
            <a:r>
              <a:rPr lang="en-US" sz="2000" dirty="0" smtClean="0"/>
              <a:t>the logarithm </a:t>
            </a:r>
            <a:r>
              <a:rPr lang="en-US" sz="2000" dirty="0"/>
              <a:t>spreads out the values, making the </a:t>
            </a:r>
            <a:r>
              <a:rPr lang="en-US" sz="2000" dirty="0" err="1"/>
              <a:t>optimisation</a:t>
            </a:r>
            <a:r>
              <a:rPr lang="en-US" sz="2000" dirty="0"/>
              <a:t> more effective.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106"/>
          <a:stretch/>
        </p:blipFill>
        <p:spPr>
          <a:xfrm>
            <a:off x="932090" y="1763486"/>
            <a:ext cx="8020050" cy="22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70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Expectation-</a:t>
            </a:r>
            <a:r>
              <a:rPr lang="en-US" dirty="0" err="1"/>
              <a:t>Maximisation</a:t>
            </a:r>
            <a:r>
              <a:rPr lang="en-US" dirty="0"/>
              <a:t> (EM)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basic idea of the EM algorithm is that sometimes it is easier to add extra variables </a:t>
            </a:r>
            <a:r>
              <a:rPr lang="en-US" dirty="0" smtClean="0"/>
              <a:t>that are </a:t>
            </a:r>
            <a:r>
              <a:rPr lang="en-US" dirty="0"/>
              <a:t>not actually known (called hidden or latent variables) and then to </a:t>
            </a:r>
            <a:r>
              <a:rPr lang="en-US" dirty="0" err="1"/>
              <a:t>maximise</a:t>
            </a:r>
            <a:r>
              <a:rPr lang="en-US" dirty="0"/>
              <a:t> the </a:t>
            </a:r>
            <a:r>
              <a:rPr lang="en-US" dirty="0" smtClean="0"/>
              <a:t>function over </a:t>
            </a:r>
            <a:r>
              <a:rPr lang="en-US" dirty="0"/>
              <a:t>those variables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0446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029" y="3733773"/>
            <a:ext cx="2362200" cy="1133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45029" y="4867248"/>
            <a:ext cx="108040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If the probability distribution of </a:t>
            </a:r>
            <a:r>
              <a:rPr lang="en-US" sz="2000" i="1" dirty="0"/>
              <a:t>p </a:t>
            </a:r>
            <a:r>
              <a:rPr lang="en-US" sz="2000" dirty="0"/>
              <a:t>is written </a:t>
            </a:r>
            <a:r>
              <a:rPr lang="en-US" sz="2000" dirty="0" smtClean="0"/>
              <a:t>as </a:t>
            </a:r>
            <a:r>
              <a:rPr lang="en-US" sz="2000" dirty="0" smtClean="0">
                <a:sym typeface="Symbol" panose="05050102010706020507" pitchFamily="18" charset="2"/>
              </a:rPr>
              <a:t></a:t>
            </a:r>
            <a:r>
              <a:rPr lang="en-US" sz="2000" dirty="0" smtClean="0"/>
              <a:t> </a:t>
            </a:r>
            <a:r>
              <a:rPr lang="en-US" sz="2000" dirty="0"/>
              <a:t>, then the probability density is: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754" y="5267358"/>
            <a:ext cx="3914775" cy="4857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1839686"/>
            <a:ext cx="10515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Consider </a:t>
            </a:r>
            <a:r>
              <a:rPr lang="en-US" sz="2000" dirty="0"/>
              <a:t>the simplest interesting case of the Gaussian mixture model: a combination of just two Gaussian mixtures.</a:t>
            </a:r>
          </a:p>
          <a:p>
            <a:r>
              <a:rPr lang="en-US" sz="2000" dirty="0"/>
              <a:t>The assumption now is that data were created by randomly choosing one of two possible Gaussians, and then creating a sample from that Gaussian.</a:t>
            </a:r>
          </a:p>
          <a:p>
            <a:r>
              <a:rPr lang="en-US" sz="2000" dirty="0"/>
              <a:t>If the probability of picking Gaussian one is </a:t>
            </a:r>
            <a:r>
              <a:rPr lang="en-US" sz="2000" i="1" dirty="0"/>
              <a:t>p</a:t>
            </a:r>
            <a:r>
              <a:rPr lang="en-US" sz="2000" dirty="0"/>
              <a:t>, then the entire model looks like this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2918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If </a:t>
            </a:r>
            <a:r>
              <a:rPr lang="en-US" sz="2000" i="1" dirty="0"/>
              <a:t>f </a:t>
            </a:r>
            <a:r>
              <a:rPr lang="en-US" sz="2000" dirty="0"/>
              <a:t>= 0 then the data came from Gaussian one, if </a:t>
            </a:r>
            <a:r>
              <a:rPr lang="en-US" sz="2000" i="1" dirty="0"/>
              <a:t>f </a:t>
            </a:r>
            <a:r>
              <a:rPr lang="en-US" sz="2000" dirty="0"/>
              <a:t>= 1 then it came </a:t>
            </a:r>
            <a:r>
              <a:rPr lang="en-US" sz="2000" dirty="0" smtClean="0"/>
              <a:t>from Gaussian </a:t>
            </a:r>
            <a:r>
              <a:rPr lang="en-US" sz="2000" dirty="0"/>
              <a:t>two.</a:t>
            </a:r>
          </a:p>
          <a:p>
            <a:r>
              <a:rPr lang="en-US" sz="2000" dirty="0"/>
              <a:t>This is the typical initial step of an EM algorithm: adding latent variables. </a:t>
            </a:r>
            <a:endParaRPr lang="en-US" sz="2000" dirty="0" smtClean="0"/>
          </a:p>
          <a:p>
            <a:r>
              <a:rPr lang="en-US" sz="2000" dirty="0" smtClean="0"/>
              <a:t>Now we just </a:t>
            </a:r>
            <a:r>
              <a:rPr lang="en-US" sz="2000" dirty="0"/>
              <a:t>need to work out how to </a:t>
            </a:r>
            <a:r>
              <a:rPr lang="en-US" sz="2000" dirty="0" err="1"/>
              <a:t>optimise</a:t>
            </a:r>
            <a:r>
              <a:rPr lang="en-US" sz="2000" dirty="0"/>
              <a:t> over them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We don’t know much </a:t>
            </a:r>
            <a:r>
              <a:rPr lang="en-US" sz="2000" dirty="0" smtClean="0"/>
              <a:t>about variable </a:t>
            </a:r>
            <a:r>
              <a:rPr lang="en-US" sz="2000" i="1" dirty="0" smtClean="0"/>
              <a:t>f</a:t>
            </a:r>
            <a:r>
              <a:rPr lang="en-US" sz="2000" dirty="0" smtClean="0"/>
              <a:t>, </a:t>
            </a:r>
            <a:r>
              <a:rPr lang="en-US" sz="2000" dirty="0"/>
              <a:t>but we can compute its </a:t>
            </a:r>
            <a:r>
              <a:rPr lang="en-US" sz="2000" dirty="0" smtClean="0"/>
              <a:t>expectation (which </a:t>
            </a:r>
            <a:r>
              <a:rPr lang="en-US" sz="2000" dirty="0"/>
              <a:t>is the mean average) from the data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where </a:t>
            </a:r>
            <a:r>
              <a:rPr lang="en-US" sz="2000" i="1" dirty="0"/>
              <a:t>D </a:t>
            </a:r>
            <a:r>
              <a:rPr lang="en-US" sz="2000" dirty="0"/>
              <a:t>denotes the data. Note that since we have set </a:t>
            </a:r>
            <a:r>
              <a:rPr lang="en-US" sz="2000" i="1" dirty="0"/>
              <a:t>f </a:t>
            </a:r>
            <a:r>
              <a:rPr lang="en-US" sz="2000" dirty="0"/>
              <a:t>= 1 this means that we </a:t>
            </a:r>
            <a:r>
              <a:rPr lang="en-US" sz="2000" dirty="0" smtClean="0"/>
              <a:t>are choosing </a:t>
            </a:r>
            <a:r>
              <a:rPr lang="en-US" sz="2000" dirty="0"/>
              <a:t>Gaussian two.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753" y="3659086"/>
            <a:ext cx="5161190" cy="76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5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029" y="141514"/>
            <a:ext cx="6792286" cy="677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589" y="2160133"/>
            <a:ext cx="7754740" cy="25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8000" y="3761294"/>
            <a:ext cx="2916000" cy="48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4241294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where x is a vector of feature values instead of just one feature. This is known as the</a:t>
            </a:r>
          </a:p>
          <a:p>
            <a:r>
              <a:rPr lang="en-US" dirty="0"/>
              <a:t>maximum a posteriori or MAP hypothesis, and it gives us a way to choose which class </a:t>
            </a:r>
            <a:r>
              <a:rPr lang="en-US" dirty="0" smtClean="0"/>
              <a:t>to choose </a:t>
            </a:r>
            <a:r>
              <a:rPr lang="en-US" dirty="0"/>
              <a:t>as the output one.</a:t>
            </a:r>
          </a:p>
        </p:txBody>
      </p:sp>
      <p:sp>
        <p:nvSpPr>
          <p:cNvPr id="6" name="Rectangle 5"/>
          <p:cNvSpPr/>
          <p:nvPr/>
        </p:nvSpPr>
        <p:spPr>
          <a:xfrm>
            <a:off x="1730829" y="2492830"/>
            <a:ext cx="74131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can use the posterior </a:t>
            </a:r>
            <a:r>
              <a:rPr lang="en-US" dirty="0" smtClean="0"/>
              <a:t>probability to </a:t>
            </a:r>
            <a:r>
              <a:rPr lang="en-US" dirty="0"/>
              <a:t>assign each new observation to one of the classes by picking the class </a:t>
            </a:r>
            <a:r>
              <a:rPr lang="en-US" dirty="0" smtClean="0"/>
              <a:t>Ci where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59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MAP question is what is the most likely class given the training data? </a:t>
            </a:r>
            <a:endParaRPr lang="en-US" dirty="0" smtClean="0"/>
          </a:p>
          <a:p>
            <a:r>
              <a:rPr lang="en-US" dirty="0" smtClean="0"/>
              <a:t>Suppose that there </a:t>
            </a:r>
            <a:r>
              <a:rPr lang="en-US" dirty="0"/>
              <a:t>are three possible output classes, and for a particular input the posterior </a:t>
            </a:r>
            <a:r>
              <a:rPr lang="en-US" dirty="0" smtClean="0"/>
              <a:t>probabilities of </a:t>
            </a:r>
            <a:r>
              <a:rPr lang="en-US" dirty="0"/>
              <a:t>the classes are P(C1|x) = 0.35, P(C2|x) = 0.45, P(C3|x) = 0.2.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MAP </a:t>
            </a:r>
            <a:r>
              <a:rPr lang="en-US" dirty="0" smtClean="0"/>
              <a:t>hypothesis therefore </a:t>
            </a:r>
            <a:r>
              <a:rPr lang="en-US" dirty="0"/>
              <a:t>tells us that this input is in class C2, because that is the class with the </a:t>
            </a:r>
            <a:r>
              <a:rPr lang="en-US" dirty="0" smtClean="0"/>
              <a:t>highest posterior </a:t>
            </a:r>
            <a:r>
              <a:rPr lang="en-US" dirty="0"/>
              <a:t>probability. Now suppose that, based on the class that the data is in, we </a:t>
            </a:r>
            <a:r>
              <a:rPr lang="en-US" dirty="0" smtClean="0"/>
              <a:t>want to </a:t>
            </a:r>
            <a:r>
              <a:rPr lang="en-US" dirty="0"/>
              <a:t>do something.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class is C1 or C3 then we do action 1, and if the class is C2 </a:t>
            </a:r>
            <a:r>
              <a:rPr lang="en-US" dirty="0" smtClean="0"/>
              <a:t>then we </a:t>
            </a:r>
            <a:r>
              <a:rPr lang="en-US" dirty="0"/>
              <a:t>do action 2. As an example, suppose that the inputs are the results of a blood test</a:t>
            </a:r>
            <a:r>
              <a:rPr lang="en-US" dirty="0" smtClean="0"/>
              <a:t>, the </a:t>
            </a:r>
            <a:r>
              <a:rPr lang="en-US" dirty="0"/>
              <a:t>three classes are different possible diseases, and the output is whether or not to </a:t>
            </a:r>
            <a:r>
              <a:rPr lang="en-US" dirty="0" smtClean="0"/>
              <a:t>treat with </a:t>
            </a:r>
            <a:r>
              <a:rPr lang="en-US" dirty="0"/>
              <a:t>a particular antibiotic.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MAP method has told us that the output is C2, and </a:t>
            </a:r>
            <a:r>
              <a:rPr lang="en-US" dirty="0" smtClean="0"/>
              <a:t>so we </a:t>
            </a:r>
            <a:r>
              <a:rPr lang="en-US" dirty="0"/>
              <a:t>will not treat the disease.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what is the probability that it does not belong to </a:t>
            </a:r>
            <a:r>
              <a:rPr lang="en-US" dirty="0" smtClean="0"/>
              <a:t>class C2</a:t>
            </a:r>
            <a:r>
              <a:rPr lang="en-US" dirty="0"/>
              <a:t>, and so should have been treated with the antibiotic? It is 1 − P(C2) = 0.55. </a:t>
            </a:r>
            <a:endParaRPr lang="en-US" dirty="0" smtClean="0"/>
          </a:p>
          <a:p>
            <a:r>
              <a:rPr lang="en-US" dirty="0" smtClean="0"/>
              <a:t>So the MAP </a:t>
            </a:r>
            <a:r>
              <a:rPr lang="en-US" dirty="0"/>
              <a:t>prediction seems to be wrong: we should treat with antibiotic, because overall it </a:t>
            </a:r>
            <a:r>
              <a:rPr lang="en-US" dirty="0" smtClean="0"/>
              <a:t>is more </a:t>
            </a:r>
            <a:r>
              <a:rPr lang="en-US" dirty="0"/>
              <a:t>likely.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method where we take into account the final outcomes of all of the </a:t>
            </a:r>
            <a:r>
              <a:rPr lang="en-US" dirty="0" smtClean="0"/>
              <a:t>classes is </a:t>
            </a:r>
            <a:r>
              <a:rPr lang="en-US" dirty="0"/>
              <a:t>called the Bayes’ Optimal Classification.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err="1"/>
              <a:t>minimises</a:t>
            </a:r>
            <a:r>
              <a:rPr lang="en-US" dirty="0"/>
              <a:t> the probability of </a:t>
            </a:r>
            <a:r>
              <a:rPr lang="en-US"/>
              <a:t>misclassification</a:t>
            </a:r>
            <a:r>
              <a:rPr lang="en-US" smtClean="0"/>
              <a:t>, rather </a:t>
            </a:r>
            <a:r>
              <a:rPr lang="en-US" dirty="0"/>
              <a:t>than </a:t>
            </a:r>
            <a:r>
              <a:rPr lang="en-US" dirty="0" err="1"/>
              <a:t>maximising</a:t>
            </a:r>
            <a:r>
              <a:rPr lang="en-US" dirty="0"/>
              <a:t> the posterior probability.</a:t>
            </a:r>
          </a:p>
        </p:txBody>
      </p:sp>
    </p:spTree>
    <p:extLst>
      <p:ext uri="{BB962C8B-B14F-4D97-AF65-F5344CB8AC3E}">
        <p14:creationId xmlns:p14="http://schemas.microsoft.com/office/powerpoint/2010/main" val="291892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A doctor is called to see a sick child. The doctor has prior information that 90% of sick children in that neighborhood have the flu, while the other 10% are sick with measles. Assume for simplicity that there no other maladies in that neighborhood. A well-known symptom of measles is a rash with a probability of 0.95.However, occasionally children with flu also develop rash with a  probability 0.08. Upon examining the child, the doctor finds a rash. What is the probability that the child has measles?</a:t>
            </a:r>
          </a:p>
          <a:p>
            <a:pPr marL="0" indent="0">
              <a:buNone/>
            </a:pPr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A doctor is called to see a sick child. The doctor has prior information that 90% of sick children in that neighborhood have the flu, while the other 10% are sick with measles. Assume for simplicity that there no other maladies in that neighborhood.</a:t>
            </a:r>
          </a:p>
          <a:p>
            <a:pPr lvl="1"/>
            <a:r>
              <a:rPr lang="en-US" dirty="0" smtClean="0"/>
              <a:t>P(class = flu) = 0.9</a:t>
            </a:r>
          </a:p>
          <a:p>
            <a:pPr lvl="1"/>
            <a:r>
              <a:rPr lang="en-US" dirty="0" smtClean="0"/>
              <a:t>P(class = measles) = 0.1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20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well-known symptom of measles is a rash with a probability of 0.95.However, occasionally children with flu also develop rash with a probability 0.08.</a:t>
            </a:r>
          </a:p>
          <a:p>
            <a:r>
              <a:rPr lang="en-US" dirty="0"/>
              <a:t>P(rash = true/class = measles) = 0.95</a:t>
            </a:r>
          </a:p>
          <a:p>
            <a:r>
              <a:rPr lang="en-US" dirty="0"/>
              <a:t>P(rash = true/class = flu) = 0.08 </a:t>
            </a:r>
          </a:p>
          <a:p>
            <a:r>
              <a:rPr lang="en-US" dirty="0"/>
              <a:t>Upon examining the child, the doctor finds a rash. What is the probability that the child has measles?</a:t>
            </a:r>
          </a:p>
          <a:p>
            <a:r>
              <a:rPr lang="en-US" dirty="0"/>
              <a:t>P(class = measles/rash=true) = ? </a:t>
            </a:r>
          </a:p>
          <a:p>
            <a:r>
              <a:rPr lang="en-US" dirty="0"/>
              <a:t>Let F represent an event of a child being sick with flu, M represent an event of a child being sick with measles and R represent the event of having rash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Prior</a:t>
            </a:r>
          </a:p>
          <a:p>
            <a:pPr lvl="1"/>
            <a:r>
              <a:rPr lang="en-US" dirty="0"/>
              <a:t>P(F) = 0.9 (90%)</a:t>
            </a:r>
          </a:p>
          <a:p>
            <a:pPr lvl="1"/>
            <a:r>
              <a:rPr lang="en-US" dirty="0"/>
              <a:t>P(M) =  0.1 (10%)</a:t>
            </a:r>
          </a:p>
          <a:p>
            <a:pPr lvl="0"/>
            <a:r>
              <a:rPr lang="en-US" dirty="0"/>
              <a:t>Likelihood</a:t>
            </a:r>
          </a:p>
          <a:p>
            <a:pPr lvl="1"/>
            <a:r>
              <a:rPr lang="en-US" dirty="0"/>
              <a:t>P(R|M) = .95</a:t>
            </a:r>
          </a:p>
          <a:p>
            <a:pPr lvl="1"/>
            <a:r>
              <a:rPr lang="en-US" dirty="0"/>
              <a:t>P(R|F) = 0.08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825625"/>
            <a:ext cx="3808179" cy="16251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737961"/>
            <a:ext cx="4491534" cy="194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01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decide whether the child is affected by measles or flu:</a:t>
            </a:r>
          </a:p>
          <a:p>
            <a:pPr lvl="1"/>
            <a:r>
              <a:rPr lang="en-US" dirty="0" smtClean="0"/>
              <a:t>P(M/R</a:t>
            </a:r>
            <a:r>
              <a:rPr lang="en-US" dirty="0"/>
              <a:t>) = 0.57</a:t>
            </a:r>
          </a:p>
          <a:p>
            <a:pPr lvl="1"/>
            <a:r>
              <a:rPr lang="en-US" dirty="0" smtClean="0"/>
              <a:t>P(F/R</a:t>
            </a:r>
            <a:r>
              <a:rPr lang="en-US" dirty="0"/>
              <a:t>) = 0.43</a:t>
            </a:r>
          </a:p>
          <a:p>
            <a:r>
              <a:rPr lang="en-US" dirty="0" smtClean="0"/>
              <a:t>Since</a:t>
            </a:r>
            <a:r>
              <a:rPr lang="en-US" dirty="0"/>
              <a:t>, P(M/R) &gt; P(F/R), it is more probable that the rash is due to measles</a:t>
            </a:r>
          </a:p>
          <a:p>
            <a:pPr marL="0" indent="0">
              <a:buNone/>
            </a:pPr>
            <a:r>
              <a:rPr lang="en-US" dirty="0" smtClean="0"/>
              <a:t>	i.e</a:t>
            </a:r>
            <a:r>
              <a:rPr lang="en-US" dirty="0"/>
              <a:t>., it is more probable that the child has measles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40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2767" y="2999678"/>
            <a:ext cx="5145690" cy="105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03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E572B9A38A6242B4CA3A2221E91431" ma:contentTypeVersion="2" ma:contentTypeDescription="Create a new document." ma:contentTypeScope="" ma:versionID="5de8791571d5c3d455e305a104e53598">
  <xsd:schema xmlns:xsd="http://www.w3.org/2001/XMLSchema" xmlns:xs="http://www.w3.org/2001/XMLSchema" xmlns:p="http://schemas.microsoft.com/office/2006/metadata/properties" xmlns:ns2="573f54cd-f809-48a1-af22-7ebcd692cc83" targetNamespace="http://schemas.microsoft.com/office/2006/metadata/properties" ma:root="true" ma:fieldsID="2399afede4785b5b635afc30f66f3dd0" ns2:_="">
    <xsd:import namespace="573f54cd-f809-48a1-af22-7ebcd692cc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3f54cd-f809-48a1-af22-7ebcd692cc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014ECA-D6C9-40BC-8C0D-C6E88C4CCDF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E268669-7038-4DE7-941C-23CF2D6936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CA556E-54C4-46CC-9698-592289B0B5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3f54cd-f809-48a1-af22-7ebcd692cc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1882</Words>
  <Application>Microsoft Office PowerPoint</Application>
  <PresentationFormat>Widescreen</PresentationFormat>
  <Paragraphs>216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LMMathItalic12-Regular</vt:lpstr>
      <vt:lpstr>LMSans12-Regular</vt:lpstr>
      <vt:lpstr>LMSans9-Regular</vt:lpstr>
      <vt:lpstr>Symbol</vt:lpstr>
      <vt:lpstr>Times New Roman</vt:lpstr>
      <vt:lpstr>Office Theme</vt:lpstr>
      <vt:lpstr>TURNING DATA INTO PROBABILITIES</vt:lpstr>
      <vt:lpstr>PowerPoint Presentation</vt:lpstr>
      <vt:lpstr>PowerPoint Presentation</vt:lpstr>
      <vt:lpstr>Minimizing risk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NAIVE BAYESIAN CLASSIFIER</vt:lpstr>
      <vt:lpstr>PowerPoint Presentation</vt:lpstr>
      <vt:lpstr>PowerPoint Presentation</vt:lpstr>
      <vt:lpstr>SOME BASIC STATISTICS</vt:lpstr>
      <vt:lpstr>PowerPoint Presentation</vt:lpstr>
      <vt:lpstr>PowerPoint Presentation</vt:lpstr>
      <vt:lpstr>PowerPoint Presentation</vt:lpstr>
      <vt:lpstr>PowerPoint Presentation</vt:lpstr>
      <vt:lpstr>THE BIAS-VARIANCE TRADEOFF</vt:lpstr>
      <vt:lpstr>PowerPoint Presentation</vt:lpstr>
      <vt:lpstr>PowerPoint Presentation</vt:lpstr>
      <vt:lpstr>PowerPoint Presentation</vt:lpstr>
      <vt:lpstr>Gaussian Mixture Models</vt:lpstr>
      <vt:lpstr>PowerPoint Presentation</vt:lpstr>
      <vt:lpstr>The Expectation-Maximisation (EM) Algorithm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23</cp:revision>
  <dcterms:created xsi:type="dcterms:W3CDTF">2020-02-25T08:34:58Z</dcterms:created>
  <dcterms:modified xsi:type="dcterms:W3CDTF">2022-10-17T09:28:11Z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0x01010016E572B9A38A6242B4CA3A2221E91431</vt:lpwstr>
  </property>
</Properties>
</file>