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75" r:id="rId14"/>
    <p:sldId id="276" r:id="rId15"/>
    <p:sldId id="277" r:id="rId16"/>
    <p:sldId id="282" r:id="rId17"/>
    <p:sldId id="284" r:id="rId18"/>
    <p:sldId id="283" r:id="rId19"/>
    <p:sldId id="278"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2" autoAdjust="0"/>
    <p:restoredTop sz="94660"/>
  </p:normalViewPr>
  <p:slideViewPr>
    <p:cSldViewPr snapToGrid="0">
      <p:cViewPr varScale="1">
        <p:scale>
          <a:sx n="60" d="100"/>
          <a:sy n="60" d="100"/>
        </p:scale>
        <p:origin x="10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BE52F-DF16-48E7-9184-AF7BF51BA63B}"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57EC7-F90C-4012-931E-CAD93A5F19D6}" type="slidenum">
              <a:rPr lang="en-US" smtClean="0"/>
              <a:t>‹#›</a:t>
            </a:fld>
            <a:endParaRPr lang="en-US"/>
          </a:p>
        </p:txBody>
      </p:sp>
    </p:spTree>
    <p:extLst>
      <p:ext uri="{BB962C8B-B14F-4D97-AF65-F5344CB8AC3E}">
        <p14:creationId xmlns:p14="http://schemas.microsoft.com/office/powerpoint/2010/main" val="33336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017072-3E55-467A-A9AB-E538EFDADF2F}"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2211925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17072-3E55-467A-A9AB-E538EFDADF2F}"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2532451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17072-3E55-467A-A9AB-E538EFDADF2F}"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409724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017072-3E55-467A-A9AB-E538EFDADF2F}"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371139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017072-3E55-467A-A9AB-E538EFDADF2F}"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350452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017072-3E55-467A-A9AB-E538EFDADF2F}"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208222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017072-3E55-467A-A9AB-E538EFDADF2F}"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35846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017072-3E55-467A-A9AB-E538EFDADF2F}"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154389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17072-3E55-467A-A9AB-E538EFDADF2F}"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119149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017072-3E55-467A-A9AB-E538EFDADF2F}"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137927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017072-3E55-467A-A9AB-E538EFDADF2F}"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0B515-EF30-4DF5-B4E0-C7BD68199FF7}" type="slidenum">
              <a:rPr lang="en-US" smtClean="0"/>
              <a:t>‹#›</a:t>
            </a:fld>
            <a:endParaRPr lang="en-US"/>
          </a:p>
        </p:txBody>
      </p:sp>
    </p:spTree>
    <p:extLst>
      <p:ext uri="{BB962C8B-B14F-4D97-AF65-F5344CB8AC3E}">
        <p14:creationId xmlns:p14="http://schemas.microsoft.com/office/powerpoint/2010/main" val="56802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17072-3E55-467A-A9AB-E538EFDADF2F}" type="datetimeFigureOut">
              <a:rPr lang="en-US" smtClean="0"/>
              <a:t>10/11/2022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0B515-EF30-4DF5-B4E0-C7BD68199FF7}" type="slidenum">
              <a:rPr lang="en-US" smtClean="0"/>
              <a:t>‹#›</a:t>
            </a:fld>
            <a:endParaRPr lang="en-US"/>
          </a:p>
        </p:txBody>
      </p:sp>
    </p:spTree>
    <p:extLst>
      <p:ext uri="{BB962C8B-B14F-4D97-AF65-F5344CB8AC3E}">
        <p14:creationId xmlns:p14="http://schemas.microsoft.com/office/powerpoint/2010/main" val="1047565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SUPPORT VECTOR MACHINE (SVM)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3928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classifier in the middle of Figure 8.1 has the largest margin of the three. </a:t>
            </a:r>
            <a:endParaRPr lang="en-US" dirty="0" smtClean="0"/>
          </a:p>
          <a:p>
            <a:pPr lvl="1"/>
            <a:r>
              <a:rPr lang="en-US" dirty="0" smtClean="0"/>
              <a:t>It has </a:t>
            </a:r>
            <a:r>
              <a:rPr lang="en-US" dirty="0"/>
              <a:t>the imaginative name of the maximum margin (linear) classifier</a:t>
            </a:r>
            <a:r>
              <a:rPr lang="en-US" dirty="0" smtClean="0"/>
              <a:t>.</a:t>
            </a:r>
          </a:p>
          <a:p>
            <a:r>
              <a:rPr lang="en-US" dirty="0"/>
              <a:t>The </a:t>
            </a:r>
            <a:r>
              <a:rPr lang="en-US" dirty="0" err="1"/>
              <a:t>datapoints</a:t>
            </a:r>
            <a:r>
              <a:rPr lang="en-US" dirty="0"/>
              <a:t> in </a:t>
            </a:r>
            <a:r>
              <a:rPr lang="en-US" dirty="0" smtClean="0"/>
              <a:t>each class </a:t>
            </a:r>
            <a:r>
              <a:rPr lang="en-US" dirty="0"/>
              <a:t>that lie closest to the classification line </a:t>
            </a:r>
            <a:r>
              <a:rPr lang="en-US" dirty="0" smtClean="0"/>
              <a:t>are </a:t>
            </a:r>
            <a:r>
              <a:rPr lang="en-US" dirty="0"/>
              <a:t>called </a:t>
            </a:r>
            <a:r>
              <a:rPr lang="en-US" dirty="0" smtClean="0"/>
              <a:t>support vectors</a:t>
            </a:r>
            <a:r>
              <a:rPr lang="en-US" dirty="0"/>
              <a:t>.</a:t>
            </a:r>
          </a:p>
        </p:txBody>
      </p:sp>
    </p:spTree>
    <p:extLst>
      <p:ext uri="{BB962C8B-B14F-4D97-AF65-F5344CB8AC3E}">
        <p14:creationId xmlns:p14="http://schemas.microsoft.com/office/powerpoint/2010/main" val="5338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Using the argument that the best classifier is the one that goes through the middle of no-man’s land, we can now make two arguments: </a:t>
            </a:r>
          </a:p>
          <a:p>
            <a:pPr lvl="1"/>
            <a:r>
              <a:rPr lang="en-US" dirty="0" smtClean="0"/>
              <a:t>the margin should be as large as possible, and </a:t>
            </a:r>
          </a:p>
          <a:p>
            <a:pPr lvl="1"/>
            <a:r>
              <a:rPr lang="en-US" dirty="0" smtClean="0"/>
              <a:t>the support vectors are the most useful </a:t>
            </a:r>
            <a:r>
              <a:rPr lang="en-US" dirty="0" err="1" smtClean="0"/>
              <a:t>datapoints</a:t>
            </a:r>
            <a:r>
              <a:rPr lang="en-US" dirty="0" smtClean="0"/>
              <a:t> because they are the ones that we might get wrong. </a:t>
            </a:r>
          </a:p>
          <a:p>
            <a:r>
              <a:rPr lang="en-US" dirty="0" smtClean="0"/>
              <a:t>This leads to an interesting feature of these algorithms: </a:t>
            </a:r>
          </a:p>
          <a:p>
            <a:pPr lvl="1"/>
            <a:r>
              <a:rPr lang="en-US" dirty="0" smtClean="0"/>
              <a:t>after training we can throw away all of the data except for the support vectors, and use them for classification</a:t>
            </a:r>
            <a:endParaRPr lang="en-US" dirty="0"/>
          </a:p>
        </p:txBody>
      </p:sp>
    </p:spTree>
    <p:extLst>
      <p:ext uri="{BB962C8B-B14F-4D97-AF65-F5344CB8AC3E}">
        <p14:creationId xmlns:p14="http://schemas.microsoft.com/office/powerpoint/2010/main" val="99946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t>
            </a:r>
            <a:r>
              <a:rPr lang="en-US" dirty="0" smtClean="0"/>
              <a:t>omputing </a:t>
            </a:r>
            <a:r>
              <a:rPr lang="en-US" dirty="0"/>
              <a:t>optimal decision boundary</a:t>
            </a:r>
            <a:r>
              <a:rPr lang="en-US" dirty="0" smtClean="0"/>
              <a:t> </a:t>
            </a:r>
            <a:r>
              <a:rPr lang="en-US" dirty="0"/>
              <a:t>from a given set of </a:t>
            </a:r>
            <a:r>
              <a:rPr lang="en-US" dirty="0" err="1" smtClean="0"/>
              <a:t>datapoints</a:t>
            </a:r>
            <a:endParaRPr lang="en-US" dirty="0" smtClean="0"/>
          </a:p>
          <a:p>
            <a:pPr lvl="1"/>
            <a:r>
              <a:rPr lang="en-US" dirty="0" smtClean="0"/>
              <a:t>w - weight vector (</a:t>
            </a:r>
            <a:r>
              <a:rPr lang="en-US" dirty="0"/>
              <a:t>a vector, not a matrix, since there is only one output) </a:t>
            </a:r>
            <a:endParaRPr lang="en-US" dirty="0" smtClean="0"/>
          </a:p>
          <a:p>
            <a:pPr lvl="1"/>
            <a:r>
              <a:rPr lang="en-US" dirty="0" smtClean="0"/>
              <a:t>x - input vector </a:t>
            </a:r>
          </a:p>
          <a:p>
            <a:pPr lvl="1"/>
            <a:r>
              <a:rPr lang="en-US" dirty="0" smtClean="0"/>
              <a:t>Output </a:t>
            </a:r>
            <a:r>
              <a:rPr lang="en-US" i="1" dirty="0"/>
              <a:t>y </a:t>
            </a:r>
            <a:r>
              <a:rPr lang="en-US" dirty="0"/>
              <a:t>= </a:t>
            </a:r>
            <a:r>
              <a:rPr lang="en-US" b="1" dirty="0"/>
              <a:t>w</a:t>
            </a:r>
            <a:r>
              <a:rPr lang="en-US" dirty="0"/>
              <a:t>· </a:t>
            </a:r>
            <a:r>
              <a:rPr lang="en-US" b="1" dirty="0" err="1"/>
              <a:t>x</a:t>
            </a:r>
            <a:r>
              <a:rPr lang="en-US" dirty="0" err="1"/>
              <a:t>+</a:t>
            </a:r>
            <a:r>
              <a:rPr lang="en-US" i="1" dirty="0" err="1"/>
              <a:t>b</a:t>
            </a:r>
            <a:r>
              <a:rPr lang="en-US" dirty="0"/>
              <a:t>, with </a:t>
            </a:r>
            <a:r>
              <a:rPr lang="en-US" i="1" dirty="0"/>
              <a:t>b </a:t>
            </a:r>
            <a:r>
              <a:rPr lang="en-US" dirty="0"/>
              <a:t>being the </a:t>
            </a:r>
            <a:r>
              <a:rPr lang="en-US" dirty="0" smtClean="0"/>
              <a:t>contribution from </a:t>
            </a:r>
            <a:r>
              <a:rPr lang="en-US" dirty="0"/>
              <a:t>the bias </a:t>
            </a:r>
            <a:r>
              <a:rPr lang="en-US" dirty="0" smtClean="0"/>
              <a:t>weight</a:t>
            </a:r>
          </a:p>
          <a:p>
            <a:r>
              <a:rPr lang="en-US" dirty="0"/>
              <a:t>We use the classifier line by saying that </a:t>
            </a:r>
            <a:endParaRPr lang="en-US" dirty="0" smtClean="0"/>
          </a:p>
          <a:p>
            <a:pPr lvl="1"/>
            <a:r>
              <a:rPr lang="en-US" dirty="0" smtClean="0"/>
              <a:t>any </a:t>
            </a:r>
            <a:r>
              <a:rPr lang="en-US" b="1" dirty="0"/>
              <a:t>x </a:t>
            </a:r>
            <a:r>
              <a:rPr lang="en-US" dirty="0"/>
              <a:t>value that gives </a:t>
            </a:r>
            <a:r>
              <a:rPr lang="en-US" dirty="0" smtClean="0"/>
              <a:t>a positive </a:t>
            </a:r>
            <a:r>
              <a:rPr lang="en-US" dirty="0"/>
              <a:t>value for </a:t>
            </a:r>
            <a:r>
              <a:rPr lang="en-US" b="1" dirty="0"/>
              <a:t>w </a:t>
            </a:r>
            <a:r>
              <a:rPr lang="en-US" dirty="0"/>
              <a:t>· </a:t>
            </a:r>
            <a:r>
              <a:rPr lang="en-US" b="1" dirty="0"/>
              <a:t>x </a:t>
            </a:r>
            <a:r>
              <a:rPr lang="en-US" dirty="0"/>
              <a:t>+ </a:t>
            </a:r>
            <a:r>
              <a:rPr lang="en-US" i="1" dirty="0"/>
              <a:t>b </a:t>
            </a:r>
            <a:r>
              <a:rPr lang="en-US" dirty="0"/>
              <a:t>is above the line, and so is an example of the ‘+’ class, </a:t>
            </a:r>
            <a:endParaRPr lang="en-US" dirty="0" smtClean="0"/>
          </a:p>
          <a:p>
            <a:pPr lvl="1"/>
            <a:r>
              <a:rPr lang="en-US" dirty="0" smtClean="0"/>
              <a:t>any </a:t>
            </a:r>
            <a:r>
              <a:rPr lang="en-US" b="1" dirty="0"/>
              <a:t>x </a:t>
            </a:r>
            <a:r>
              <a:rPr lang="en-US" dirty="0"/>
              <a:t>that gives a negative value is in the </a:t>
            </a:r>
            <a:r>
              <a:rPr lang="en-US" dirty="0" smtClean="0"/>
              <a:t>‘o’ </a:t>
            </a:r>
            <a:r>
              <a:rPr lang="en-US" dirty="0"/>
              <a:t>class.</a:t>
            </a:r>
          </a:p>
        </p:txBody>
      </p:sp>
    </p:spTree>
    <p:extLst>
      <p:ext uri="{BB962C8B-B14F-4D97-AF65-F5344CB8AC3E}">
        <p14:creationId xmlns:p14="http://schemas.microsoft.com/office/powerpoint/2010/main" val="328678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Let us include </a:t>
            </a:r>
            <a:r>
              <a:rPr lang="en-US" dirty="0"/>
              <a:t>our no-man’s </a:t>
            </a:r>
            <a:r>
              <a:rPr lang="en-US" dirty="0" smtClean="0"/>
              <a:t>land</a:t>
            </a:r>
          </a:p>
          <a:p>
            <a:pPr lvl="1"/>
            <a:r>
              <a:rPr lang="en-US" dirty="0" smtClean="0"/>
              <a:t>If the </a:t>
            </a:r>
            <a:r>
              <a:rPr lang="en-US" dirty="0"/>
              <a:t>absolute value is less than our margin </a:t>
            </a:r>
            <a:r>
              <a:rPr lang="en-US" i="1" dirty="0"/>
              <a:t>M</a:t>
            </a:r>
            <a:r>
              <a:rPr lang="en-US" dirty="0" smtClean="0"/>
              <a:t>, which </a:t>
            </a:r>
            <a:r>
              <a:rPr lang="en-US" dirty="0"/>
              <a:t>would put it inside the </a:t>
            </a:r>
            <a:r>
              <a:rPr lang="en-US" dirty="0" smtClean="0"/>
              <a:t>grey box</a:t>
            </a:r>
          </a:p>
          <a:p>
            <a:r>
              <a:rPr lang="en-US" b="1" dirty="0"/>
              <a:t>w </a:t>
            </a:r>
            <a:r>
              <a:rPr lang="en-US" dirty="0"/>
              <a:t>· </a:t>
            </a:r>
            <a:r>
              <a:rPr lang="en-US" b="1" dirty="0"/>
              <a:t>x </a:t>
            </a:r>
            <a:r>
              <a:rPr lang="en-US" dirty="0"/>
              <a:t>is the inner </a:t>
            </a:r>
            <a:r>
              <a:rPr lang="en-US" dirty="0" smtClean="0"/>
              <a:t>or scalar </a:t>
            </a:r>
            <a:r>
              <a:rPr lang="en-US" dirty="0"/>
              <a:t>product, </a:t>
            </a:r>
            <a:r>
              <a:rPr lang="en-US" b="1" dirty="0"/>
              <a:t>w </a:t>
            </a:r>
            <a:r>
              <a:rPr lang="en-US" dirty="0"/>
              <a:t>· </a:t>
            </a:r>
            <a:r>
              <a:rPr lang="en-US" b="1" dirty="0" smtClean="0"/>
              <a:t>x</a:t>
            </a:r>
            <a:r>
              <a:rPr lang="en-US" dirty="0" smtClean="0"/>
              <a:t>. </a:t>
            </a:r>
          </a:p>
          <a:p>
            <a:pPr lvl="1"/>
            <a:r>
              <a:rPr lang="en-US" dirty="0" smtClean="0"/>
              <a:t>This </a:t>
            </a:r>
            <a:r>
              <a:rPr lang="en-US" dirty="0"/>
              <a:t>can also be written as </a:t>
            </a:r>
            <a:r>
              <a:rPr lang="en-US" b="1" dirty="0" err="1"/>
              <a:t>w</a:t>
            </a:r>
            <a:r>
              <a:rPr lang="en-US" i="1" baseline="30000" dirty="0" err="1"/>
              <a:t>T</a:t>
            </a:r>
            <a:r>
              <a:rPr lang="en-US" i="1" dirty="0"/>
              <a:t> </a:t>
            </a:r>
            <a:r>
              <a:rPr lang="en-US" b="1" dirty="0"/>
              <a:t>x</a:t>
            </a:r>
            <a:r>
              <a:rPr lang="en-US" dirty="0" smtClean="0"/>
              <a:t>, which means that we can treat </a:t>
            </a:r>
            <a:r>
              <a:rPr lang="en-US" dirty="0"/>
              <a:t>the vectors as </a:t>
            </a:r>
            <a:r>
              <a:rPr lang="en-US" dirty="0" smtClean="0"/>
              <a:t>degenerate </a:t>
            </a:r>
            <a:r>
              <a:rPr lang="en-US" dirty="0"/>
              <a:t>matrices and use the normal matrix </a:t>
            </a:r>
            <a:r>
              <a:rPr lang="en-US" dirty="0" smtClean="0"/>
              <a:t>multiplication rules.</a:t>
            </a:r>
          </a:p>
          <a:p>
            <a:r>
              <a:rPr lang="en-US" dirty="0"/>
              <a:t>For a given margin value </a:t>
            </a:r>
            <a:r>
              <a:rPr lang="en-US" i="1" dirty="0"/>
              <a:t>M </a:t>
            </a:r>
            <a:r>
              <a:rPr lang="en-US" dirty="0"/>
              <a:t>we can say that any point </a:t>
            </a:r>
            <a:r>
              <a:rPr lang="en-US" b="1" dirty="0"/>
              <a:t>x </a:t>
            </a:r>
            <a:endParaRPr lang="en-US" b="1" dirty="0" smtClean="0"/>
          </a:p>
          <a:p>
            <a:pPr lvl="1"/>
            <a:r>
              <a:rPr lang="en-US" dirty="0" smtClean="0"/>
              <a:t>where </a:t>
            </a:r>
            <a:r>
              <a:rPr lang="en-US" b="1" dirty="0" err="1"/>
              <a:t>w</a:t>
            </a:r>
            <a:r>
              <a:rPr lang="en-US" i="1" baseline="30000" dirty="0" err="1"/>
              <a:t>T</a:t>
            </a:r>
            <a:r>
              <a:rPr lang="en-US" i="1" dirty="0"/>
              <a:t> </a:t>
            </a:r>
            <a:r>
              <a:rPr lang="en-US" b="1" dirty="0"/>
              <a:t>x </a:t>
            </a:r>
            <a:r>
              <a:rPr lang="en-US" dirty="0"/>
              <a:t>+ </a:t>
            </a:r>
            <a:r>
              <a:rPr lang="en-US" i="1" dirty="0" smtClean="0"/>
              <a:t>b </a:t>
            </a:r>
            <a:r>
              <a:rPr lang="en-US" i="1" dirty="0" smtClean="0">
                <a:sym typeface="Symbol" panose="05050102010706020507" pitchFamily="18" charset="2"/>
              </a:rPr>
              <a:t></a:t>
            </a:r>
            <a:r>
              <a:rPr lang="en-US" i="1" dirty="0" smtClean="0"/>
              <a:t> M </a:t>
            </a:r>
            <a:r>
              <a:rPr lang="en-US" dirty="0"/>
              <a:t>is </a:t>
            </a:r>
            <a:r>
              <a:rPr lang="en-US" dirty="0" smtClean="0"/>
              <a:t>a plus</a:t>
            </a:r>
            <a:r>
              <a:rPr lang="en-US" dirty="0"/>
              <a:t>, and </a:t>
            </a:r>
            <a:endParaRPr lang="en-US" dirty="0" smtClean="0"/>
          </a:p>
          <a:p>
            <a:pPr lvl="1"/>
            <a:r>
              <a:rPr lang="en-US" dirty="0" smtClean="0"/>
              <a:t>any </a:t>
            </a:r>
            <a:r>
              <a:rPr lang="en-US" dirty="0"/>
              <a:t>point where </a:t>
            </a:r>
            <a:r>
              <a:rPr lang="en-US" b="1" dirty="0" err="1"/>
              <a:t>w</a:t>
            </a:r>
            <a:r>
              <a:rPr lang="en-US" i="1" baseline="30000" dirty="0" err="1"/>
              <a:t>T</a:t>
            </a:r>
            <a:r>
              <a:rPr lang="en-US" i="1" dirty="0"/>
              <a:t> </a:t>
            </a:r>
            <a:r>
              <a:rPr lang="en-US" b="1" dirty="0"/>
              <a:t>x </a:t>
            </a:r>
            <a:r>
              <a:rPr lang="en-US" dirty="0"/>
              <a:t>+ </a:t>
            </a:r>
            <a:r>
              <a:rPr lang="en-US" i="1" dirty="0"/>
              <a:t>b </a:t>
            </a:r>
            <a:r>
              <a:rPr lang="en-US" i="1" dirty="0" smtClean="0">
                <a:sym typeface="Symbol" panose="05050102010706020507" pitchFamily="18" charset="2"/>
              </a:rPr>
              <a:t></a:t>
            </a:r>
            <a:r>
              <a:rPr lang="en-US" dirty="0" smtClean="0"/>
              <a:t> </a:t>
            </a:r>
            <a:r>
              <a:rPr lang="en-US" dirty="0"/>
              <a:t>−</a:t>
            </a:r>
            <a:r>
              <a:rPr lang="en-US" i="1" dirty="0"/>
              <a:t>M </a:t>
            </a:r>
            <a:r>
              <a:rPr lang="en-US" dirty="0"/>
              <a:t>is a circle</a:t>
            </a:r>
            <a:r>
              <a:rPr lang="en-US" dirty="0" smtClean="0"/>
              <a:t>.</a:t>
            </a:r>
          </a:p>
          <a:p>
            <a:r>
              <a:rPr lang="en-US" dirty="0"/>
              <a:t>The actual separating hyperplane </a:t>
            </a:r>
            <a:r>
              <a:rPr lang="en-US" dirty="0" smtClean="0"/>
              <a:t>is specified </a:t>
            </a:r>
            <a:r>
              <a:rPr lang="en-US" dirty="0"/>
              <a:t>by </a:t>
            </a:r>
            <a:r>
              <a:rPr lang="en-US" b="1" dirty="0" err="1"/>
              <a:t>w</a:t>
            </a:r>
            <a:r>
              <a:rPr lang="en-US" i="1" baseline="30000" dirty="0" err="1"/>
              <a:t>T</a:t>
            </a:r>
            <a:r>
              <a:rPr lang="en-US" i="1" dirty="0"/>
              <a:t> </a:t>
            </a:r>
            <a:r>
              <a:rPr lang="en-US" b="1" dirty="0"/>
              <a:t>x </a:t>
            </a:r>
            <a:r>
              <a:rPr lang="en-US" dirty="0"/>
              <a:t>+ </a:t>
            </a:r>
            <a:r>
              <a:rPr lang="en-US" i="1" dirty="0"/>
              <a:t>b </a:t>
            </a:r>
            <a:r>
              <a:rPr lang="en-US" dirty="0"/>
              <a:t>= 0.</a:t>
            </a:r>
          </a:p>
        </p:txBody>
      </p:sp>
    </p:spTree>
    <p:extLst>
      <p:ext uri="{BB962C8B-B14F-4D97-AF65-F5344CB8AC3E}">
        <p14:creationId xmlns:p14="http://schemas.microsoft.com/office/powerpoint/2010/main" val="326819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support vector - a </a:t>
            </a:r>
            <a:r>
              <a:rPr lang="en-US" dirty="0"/>
              <a:t>point </a:t>
            </a:r>
            <a:r>
              <a:rPr lang="en-US" b="1" dirty="0" smtClean="0"/>
              <a:t>x</a:t>
            </a:r>
            <a:r>
              <a:rPr lang="en-US" b="1" baseline="30000" dirty="0" smtClean="0"/>
              <a:t>+</a:t>
            </a:r>
            <a:r>
              <a:rPr lang="en-US" sz="800" dirty="0" smtClean="0"/>
              <a:t> </a:t>
            </a:r>
            <a:r>
              <a:rPr lang="en-US" dirty="0"/>
              <a:t>that lies on the ‘+’ </a:t>
            </a:r>
            <a:r>
              <a:rPr lang="en-US" dirty="0" smtClean="0"/>
              <a:t>class boundary </a:t>
            </a:r>
            <a:r>
              <a:rPr lang="en-US" dirty="0"/>
              <a:t>line, so that </a:t>
            </a:r>
            <a:r>
              <a:rPr lang="en-US" b="1" dirty="0" err="1" smtClean="0"/>
              <a:t>w</a:t>
            </a:r>
            <a:r>
              <a:rPr lang="en-US" b="1" baseline="30000" dirty="0" err="1" smtClean="0"/>
              <a:t>T</a:t>
            </a:r>
            <a:r>
              <a:rPr lang="en-US" sz="800" i="1" dirty="0" smtClean="0"/>
              <a:t> </a:t>
            </a:r>
            <a:r>
              <a:rPr lang="en-US" b="1" dirty="0" smtClean="0"/>
              <a:t>x</a:t>
            </a:r>
            <a:r>
              <a:rPr lang="en-US" b="1" baseline="30000" dirty="0" smtClean="0"/>
              <a:t>+</a:t>
            </a:r>
            <a:r>
              <a:rPr lang="en-US" sz="800" dirty="0" smtClean="0"/>
              <a:t> </a:t>
            </a:r>
            <a:r>
              <a:rPr lang="en-US" dirty="0"/>
              <a:t>= </a:t>
            </a:r>
            <a:r>
              <a:rPr lang="en-US" i="1" dirty="0" smtClean="0"/>
              <a:t>M</a:t>
            </a:r>
          </a:p>
          <a:p>
            <a:r>
              <a:rPr lang="en-US" dirty="0"/>
              <a:t>If we want to find the </a:t>
            </a:r>
            <a:r>
              <a:rPr lang="en-US" dirty="0" smtClean="0"/>
              <a:t>closest point </a:t>
            </a:r>
            <a:r>
              <a:rPr lang="en-US" dirty="0"/>
              <a:t>that lies on the boundary line for the </a:t>
            </a:r>
            <a:r>
              <a:rPr lang="en-US" dirty="0" smtClean="0"/>
              <a:t>‘o’ </a:t>
            </a:r>
            <a:r>
              <a:rPr lang="en-US" dirty="0"/>
              <a:t>class, then we travel perpendicular to the </a:t>
            </a:r>
            <a:r>
              <a:rPr lang="en-US" dirty="0" smtClean="0"/>
              <a:t>‘+’ boundary </a:t>
            </a:r>
            <a:r>
              <a:rPr lang="en-US" dirty="0"/>
              <a:t>line until we hit the </a:t>
            </a:r>
            <a:r>
              <a:rPr lang="en-US" dirty="0" smtClean="0"/>
              <a:t>‘o’ </a:t>
            </a:r>
            <a:r>
              <a:rPr lang="en-US" dirty="0"/>
              <a:t>boundary line. </a:t>
            </a:r>
            <a:endParaRPr lang="en-US" dirty="0" smtClean="0"/>
          </a:p>
          <a:p>
            <a:pPr lvl="1"/>
            <a:r>
              <a:rPr lang="en-US" dirty="0" smtClean="0"/>
              <a:t>The </a:t>
            </a:r>
            <a:r>
              <a:rPr lang="en-US" dirty="0"/>
              <a:t>point that we hit is the closest point</a:t>
            </a:r>
            <a:r>
              <a:rPr lang="en-US" dirty="0" smtClean="0"/>
              <a:t>, and </a:t>
            </a:r>
            <a:r>
              <a:rPr lang="en-US" dirty="0"/>
              <a:t>we’ll call it </a:t>
            </a:r>
            <a:r>
              <a:rPr lang="en-US" b="1" dirty="0"/>
              <a:t>x</a:t>
            </a:r>
            <a:r>
              <a:rPr lang="en-US" baseline="30000" dirty="0" smtClean="0"/>
              <a:t>−</a:t>
            </a:r>
          </a:p>
          <a:p>
            <a:r>
              <a:rPr lang="en-US" dirty="0"/>
              <a:t>the </a:t>
            </a:r>
            <a:r>
              <a:rPr lang="en-US" dirty="0" smtClean="0"/>
              <a:t>distance travelled to get to the separating hyperplane </a:t>
            </a:r>
            <a:r>
              <a:rPr lang="en-US" dirty="0"/>
              <a:t>is </a:t>
            </a:r>
            <a:r>
              <a:rPr lang="en-US" i="1" dirty="0" smtClean="0"/>
              <a:t>M</a:t>
            </a:r>
          </a:p>
          <a:p>
            <a:pPr lvl="1"/>
            <a:r>
              <a:rPr lang="en-US" dirty="0" smtClean="0"/>
              <a:t>from </a:t>
            </a:r>
            <a:r>
              <a:rPr lang="en-US" b="1" dirty="0" smtClean="0"/>
              <a:t>x+</a:t>
            </a:r>
            <a:r>
              <a:rPr lang="en-US" sz="700" dirty="0" smtClean="0"/>
              <a:t> </a:t>
            </a:r>
            <a:r>
              <a:rPr lang="en-US" dirty="0" smtClean="0"/>
              <a:t>to </a:t>
            </a:r>
            <a:r>
              <a:rPr lang="en-US" b="1" dirty="0" smtClean="0"/>
              <a:t>x-</a:t>
            </a:r>
            <a:r>
              <a:rPr lang="en-US" sz="700" dirty="0" smtClean="0"/>
              <a:t> </a:t>
            </a:r>
            <a:r>
              <a:rPr lang="en-US" dirty="0" smtClean="0"/>
              <a:t>is 2M</a:t>
            </a:r>
            <a:endParaRPr lang="en-US" i="1" dirty="0" smtClean="0"/>
          </a:p>
          <a:p>
            <a:r>
              <a:rPr lang="en-US" dirty="0"/>
              <a:t>to write </a:t>
            </a:r>
            <a:r>
              <a:rPr lang="en-US" dirty="0" smtClean="0"/>
              <a:t>down the </a:t>
            </a:r>
            <a:r>
              <a:rPr lang="en-US" dirty="0"/>
              <a:t>margin size </a:t>
            </a:r>
            <a:r>
              <a:rPr lang="en-US" i="1" dirty="0"/>
              <a:t>M </a:t>
            </a:r>
            <a:r>
              <a:rPr lang="en-US" dirty="0"/>
              <a:t>in terms of </a:t>
            </a:r>
            <a:r>
              <a:rPr lang="en-US" b="1" dirty="0" smtClean="0"/>
              <a:t>w</a:t>
            </a:r>
          </a:p>
          <a:p>
            <a:pPr lvl="1"/>
            <a:r>
              <a:rPr lang="en-US" b="1" dirty="0"/>
              <a:t>w </a:t>
            </a:r>
            <a:r>
              <a:rPr lang="en-US" dirty="0"/>
              <a:t>is perpendicular to the classifier </a:t>
            </a:r>
            <a:r>
              <a:rPr lang="en-US" dirty="0" smtClean="0"/>
              <a:t>line, </a:t>
            </a:r>
            <a:r>
              <a:rPr lang="en-US" dirty="0"/>
              <a:t>the ‘+’ and </a:t>
            </a:r>
            <a:r>
              <a:rPr lang="en-US" dirty="0" smtClean="0"/>
              <a:t>‘o’ </a:t>
            </a:r>
            <a:r>
              <a:rPr lang="en-US" dirty="0"/>
              <a:t>boundary </a:t>
            </a:r>
            <a:r>
              <a:rPr lang="en-US" dirty="0" smtClean="0"/>
              <a:t>lines</a:t>
            </a:r>
          </a:p>
          <a:p>
            <a:pPr lvl="1"/>
            <a:r>
              <a:rPr lang="en-US" dirty="0" smtClean="0"/>
              <a:t>so the </a:t>
            </a:r>
            <a:r>
              <a:rPr lang="en-US" dirty="0"/>
              <a:t>direction </a:t>
            </a:r>
            <a:r>
              <a:rPr lang="en-US" dirty="0" smtClean="0"/>
              <a:t>travelled </a:t>
            </a:r>
            <a:r>
              <a:rPr lang="en-US" dirty="0"/>
              <a:t>from </a:t>
            </a:r>
            <a:r>
              <a:rPr lang="en-US" b="1" dirty="0" smtClean="0"/>
              <a:t>x+</a:t>
            </a:r>
            <a:r>
              <a:rPr lang="en-US" sz="800" dirty="0" smtClean="0"/>
              <a:t> </a:t>
            </a:r>
            <a:r>
              <a:rPr lang="en-US" dirty="0"/>
              <a:t>to </a:t>
            </a:r>
            <a:r>
              <a:rPr lang="en-US" b="1" dirty="0" smtClean="0"/>
              <a:t>x-</a:t>
            </a:r>
            <a:r>
              <a:rPr lang="en-US" sz="800" dirty="0" smtClean="0"/>
              <a:t> </a:t>
            </a:r>
            <a:r>
              <a:rPr lang="en-US" dirty="0"/>
              <a:t>is along </a:t>
            </a:r>
            <a:r>
              <a:rPr lang="en-US" b="1" dirty="0"/>
              <a:t>w</a:t>
            </a:r>
            <a:r>
              <a:rPr lang="en-US" dirty="0"/>
              <a:t>. </a:t>
            </a:r>
            <a:endParaRPr lang="en-US" dirty="0" smtClean="0"/>
          </a:p>
          <a:p>
            <a:pPr lvl="1"/>
            <a:r>
              <a:rPr lang="en-US" dirty="0" smtClean="0"/>
              <a:t>to </a:t>
            </a:r>
            <a:r>
              <a:rPr lang="en-US" dirty="0"/>
              <a:t>make </a:t>
            </a:r>
            <a:r>
              <a:rPr lang="en-US" b="1" dirty="0"/>
              <a:t>w </a:t>
            </a:r>
            <a:r>
              <a:rPr lang="en-US" dirty="0"/>
              <a:t>a unit </a:t>
            </a:r>
            <a:r>
              <a:rPr lang="en-US" dirty="0" smtClean="0"/>
              <a:t>vector </a:t>
            </a:r>
            <a:r>
              <a:rPr lang="en-US" b="1" dirty="0" smtClean="0"/>
              <a:t>w</a:t>
            </a:r>
            <a:r>
              <a:rPr lang="en-US" dirty="0" smtClean="0"/>
              <a:t>/||w||, </a:t>
            </a:r>
            <a:r>
              <a:rPr lang="en-US" dirty="0"/>
              <a:t>and so we see that the margin is </a:t>
            </a:r>
            <a:r>
              <a:rPr lang="en-US" dirty="0" smtClean="0"/>
              <a:t>1/||w||</a:t>
            </a:r>
            <a:endParaRPr lang="en-US" baseline="30000" dirty="0"/>
          </a:p>
        </p:txBody>
      </p:sp>
    </p:spTree>
    <p:extLst>
      <p:ext uri="{BB962C8B-B14F-4D97-AF65-F5344CB8AC3E}">
        <p14:creationId xmlns:p14="http://schemas.microsoft.com/office/powerpoint/2010/main" val="336930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making </a:t>
            </a:r>
            <a:r>
              <a:rPr lang="en-US" i="1" dirty="0"/>
              <a:t>M </a:t>
            </a:r>
            <a:r>
              <a:rPr lang="en-US" dirty="0"/>
              <a:t>as large as possible is </a:t>
            </a:r>
            <a:r>
              <a:rPr lang="en-US" dirty="0" smtClean="0"/>
              <a:t>the same </a:t>
            </a:r>
            <a:r>
              <a:rPr lang="en-US" dirty="0"/>
              <a:t>as making </a:t>
            </a:r>
            <a:r>
              <a:rPr lang="en-US" b="1" dirty="0" err="1"/>
              <a:t>w</a:t>
            </a:r>
            <a:r>
              <a:rPr lang="en-US" i="1" baseline="30000" dirty="0" err="1"/>
              <a:t>T</a:t>
            </a:r>
            <a:r>
              <a:rPr lang="en-US" b="1" dirty="0" err="1"/>
              <a:t>w</a:t>
            </a:r>
            <a:r>
              <a:rPr lang="en-US" b="1" dirty="0"/>
              <a:t> </a:t>
            </a:r>
            <a:r>
              <a:rPr lang="en-US" dirty="0"/>
              <a:t>as small as </a:t>
            </a:r>
            <a:r>
              <a:rPr lang="en-US" dirty="0" smtClean="0"/>
              <a:t>possible</a:t>
            </a:r>
          </a:p>
          <a:p>
            <a:r>
              <a:rPr lang="en-US" dirty="0"/>
              <a:t>we </a:t>
            </a:r>
            <a:r>
              <a:rPr lang="en-US" dirty="0" smtClean="0"/>
              <a:t>need </a:t>
            </a:r>
            <a:r>
              <a:rPr lang="en-US" dirty="0"/>
              <a:t>to try to satisfy two problems simultaneously: </a:t>
            </a:r>
            <a:endParaRPr lang="en-US" dirty="0" smtClean="0"/>
          </a:p>
          <a:p>
            <a:pPr lvl="1"/>
            <a:r>
              <a:rPr lang="en-US" dirty="0" smtClean="0"/>
              <a:t>find </a:t>
            </a:r>
            <a:r>
              <a:rPr lang="en-US" dirty="0"/>
              <a:t>a decision boundary </a:t>
            </a:r>
            <a:r>
              <a:rPr lang="en-US" dirty="0" smtClean="0"/>
              <a:t>that classifies </a:t>
            </a:r>
            <a:r>
              <a:rPr lang="en-US" dirty="0"/>
              <a:t>well, while also </a:t>
            </a:r>
            <a:endParaRPr lang="en-US" dirty="0" smtClean="0"/>
          </a:p>
          <a:p>
            <a:pPr lvl="1"/>
            <a:r>
              <a:rPr lang="en-US" dirty="0" smtClean="0"/>
              <a:t>making </a:t>
            </a:r>
            <a:r>
              <a:rPr lang="en-US" b="1" dirty="0" err="1"/>
              <a:t>w</a:t>
            </a:r>
            <a:r>
              <a:rPr lang="en-US" i="1" baseline="30000" dirty="0" err="1"/>
              <a:t>T</a:t>
            </a:r>
            <a:r>
              <a:rPr lang="en-US" b="1" dirty="0" err="1"/>
              <a:t>w</a:t>
            </a:r>
            <a:r>
              <a:rPr lang="en-US" b="1" dirty="0"/>
              <a:t> </a:t>
            </a:r>
            <a:r>
              <a:rPr lang="en-US" dirty="0"/>
              <a:t>as small as possible. </a:t>
            </a:r>
            <a:endParaRPr lang="en-US" dirty="0" smtClean="0"/>
          </a:p>
          <a:p>
            <a:r>
              <a:rPr lang="en-US" dirty="0" smtClean="0"/>
              <a:t>Mathematically</a:t>
            </a:r>
            <a:r>
              <a:rPr lang="en-US" dirty="0"/>
              <a:t>, we can </a:t>
            </a:r>
            <a:r>
              <a:rPr lang="en-US" dirty="0" smtClean="0"/>
              <a:t>write these </a:t>
            </a:r>
            <a:r>
              <a:rPr lang="en-US" dirty="0"/>
              <a:t>requirements as: </a:t>
            </a:r>
            <a:endParaRPr lang="en-US" dirty="0" smtClean="0"/>
          </a:p>
          <a:p>
            <a:r>
              <a:rPr lang="en-US" dirty="0" err="1" smtClean="0"/>
              <a:t>minimise</a:t>
            </a:r>
            <a:r>
              <a:rPr lang="en-US" dirty="0" smtClean="0"/>
              <a:t> </a:t>
            </a:r>
            <a:endParaRPr lang="en-US" dirty="0"/>
          </a:p>
          <a:p>
            <a:pPr marL="0" indent="0">
              <a:buNone/>
            </a:pPr>
            <a:r>
              <a:rPr lang="en-US" b="1" dirty="0" smtClean="0"/>
              <a:t> </a:t>
            </a:r>
            <a:r>
              <a:rPr lang="en-US" dirty="0"/>
              <a:t>(where the half is there for convenience as in </a:t>
            </a:r>
            <a:r>
              <a:rPr lang="en-US" dirty="0" smtClean="0"/>
              <a:t>so many </a:t>
            </a:r>
            <a:r>
              <a:rPr lang="en-US" dirty="0"/>
              <a:t>other cases) subject to some constraint that says that the data are well matched. </a:t>
            </a:r>
          </a:p>
        </p:txBody>
      </p:sp>
      <p:pic>
        <p:nvPicPr>
          <p:cNvPr id="4" name="Picture 3"/>
          <p:cNvPicPr>
            <a:picLocks noChangeAspect="1"/>
          </p:cNvPicPr>
          <p:nvPr/>
        </p:nvPicPr>
        <p:blipFill>
          <a:blip r:embed="rId2"/>
          <a:stretch>
            <a:fillRect/>
          </a:stretch>
        </p:blipFill>
        <p:spPr>
          <a:xfrm>
            <a:off x="2621880" y="4617269"/>
            <a:ext cx="872434" cy="442799"/>
          </a:xfrm>
          <a:prstGeom prst="rect">
            <a:avLst/>
          </a:prstGeom>
        </p:spPr>
      </p:pic>
    </p:spTree>
    <p:extLst>
      <p:ext uri="{BB962C8B-B14F-4D97-AF65-F5344CB8AC3E}">
        <p14:creationId xmlns:p14="http://schemas.microsoft.com/office/powerpoint/2010/main" val="177289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04719" y="740229"/>
            <a:ext cx="5087623" cy="4915971"/>
          </a:xfrm>
          <a:prstGeom prst="rect">
            <a:avLst/>
          </a:prstGeom>
        </p:spPr>
      </p:pic>
      <p:sp>
        <p:nvSpPr>
          <p:cNvPr id="5" name="Rectangle 4"/>
          <p:cNvSpPr/>
          <p:nvPr/>
        </p:nvSpPr>
        <p:spPr>
          <a:xfrm>
            <a:off x="6085406" y="5922220"/>
            <a:ext cx="2416046" cy="369332"/>
          </a:xfrm>
          <a:prstGeom prst="rect">
            <a:avLst/>
          </a:prstGeom>
        </p:spPr>
        <p:txBody>
          <a:bodyPr wrap="none">
            <a:spAutoFit/>
          </a:bodyPr>
          <a:lstStyle/>
          <a:p>
            <a:r>
              <a:rPr lang="en-US" b="0" i="0" u="none" strike="noStrike" baseline="0" dirty="0" smtClean="0">
                <a:latin typeface="CMR10"/>
              </a:rPr>
              <a:t>The SVM architecture</a:t>
            </a:r>
            <a:endParaRPr lang="en-US" dirty="0"/>
          </a:p>
        </p:txBody>
      </p:sp>
      <p:sp>
        <p:nvSpPr>
          <p:cNvPr id="3" name="TextBox 2"/>
          <p:cNvSpPr txBox="1"/>
          <p:nvPr/>
        </p:nvSpPr>
        <p:spPr>
          <a:xfrm>
            <a:off x="1009934" y="545910"/>
            <a:ext cx="2729553" cy="369332"/>
          </a:xfrm>
          <a:prstGeom prst="rect">
            <a:avLst/>
          </a:prstGeom>
          <a:noFill/>
        </p:spPr>
        <p:txBody>
          <a:bodyPr wrap="square" rtlCol="0">
            <a:spAutoFit/>
          </a:bodyPr>
          <a:lstStyle/>
          <a:p>
            <a:r>
              <a:rPr lang="en-US" dirty="0" smtClean="0"/>
              <a:t>Example – 1: Linear</a:t>
            </a:r>
            <a:endParaRPr lang="en-US" dirty="0"/>
          </a:p>
        </p:txBody>
      </p:sp>
    </p:spTree>
    <p:extLst>
      <p:ext uri="{BB962C8B-B14F-4D97-AF65-F5344CB8AC3E}">
        <p14:creationId xmlns:p14="http://schemas.microsoft.com/office/powerpoint/2010/main" val="46952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48062" y="971550"/>
            <a:ext cx="5095875" cy="4914900"/>
          </a:xfrm>
          <a:prstGeom prst="rect">
            <a:avLst/>
          </a:prstGeom>
        </p:spPr>
      </p:pic>
      <p:sp>
        <p:nvSpPr>
          <p:cNvPr id="3" name="TextBox 2"/>
          <p:cNvSpPr txBox="1"/>
          <p:nvPr/>
        </p:nvSpPr>
        <p:spPr>
          <a:xfrm>
            <a:off x="1897039" y="245660"/>
            <a:ext cx="3316406" cy="369332"/>
          </a:xfrm>
          <a:prstGeom prst="rect">
            <a:avLst/>
          </a:prstGeom>
          <a:noFill/>
        </p:spPr>
        <p:txBody>
          <a:bodyPr wrap="square" rtlCol="0">
            <a:spAutoFit/>
          </a:bodyPr>
          <a:lstStyle/>
          <a:p>
            <a:r>
              <a:rPr lang="en-US" dirty="0" smtClean="0"/>
              <a:t>Example – 2:Non-linear</a:t>
            </a:r>
            <a:endParaRPr lang="en-US" dirty="0"/>
          </a:p>
        </p:txBody>
      </p:sp>
    </p:spTree>
    <p:extLst>
      <p:ext uri="{BB962C8B-B14F-4D97-AF65-F5344CB8AC3E}">
        <p14:creationId xmlns:p14="http://schemas.microsoft.com/office/powerpoint/2010/main" val="188981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5474" y="553628"/>
            <a:ext cx="7037281" cy="1440000"/>
          </a:xfrm>
          <a:prstGeom prst="rect">
            <a:avLst/>
          </a:prstGeom>
        </p:spPr>
      </p:pic>
      <p:pic>
        <p:nvPicPr>
          <p:cNvPr id="3" name="Picture 2"/>
          <p:cNvPicPr>
            <a:picLocks noChangeAspect="1"/>
          </p:cNvPicPr>
          <p:nvPr/>
        </p:nvPicPr>
        <p:blipFill>
          <a:blip r:embed="rId3"/>
          <a:stretch>
            <a:fillRect/>
          </a:stretch>
        </p:blipFill>
        <p:spPr>
          <a:xfrm>
            <a:off x="2021451" y="2085600"/>
            <a:ext cx="5754240" cy="1315200"/>
          </a:xfrm>
          <a:prstGeom prst="rect">
            <a:avLst/>
          </a:prstGeom>
        </p:spPr>
      </p:pic>
      <p:pic>
        <p:nvPicPr>
          <p:cNvPr id="4" name="Picture 3"/>
          <p:cNvPicPr>
            <a:picLocks noChangeAspect="1"/>
          </p:cNvPicPr>
          <p:nvPr/>
        </p:nvPicPr>
        <p:blipFill>
          <a:blip r:embed="rId4"/>
          <a:stretch>
            <a:fillRect/>
          </a:stretch>
        </p:blipFill>
        <p:spPr>
          <a:xfrm>
            <a:off x="7914583" y="2743200"/>
            <a:ext cx="3460320" cy="336000"/>
          </a:xfrm>
          <a:prstGeom prst="rect">
            <a:avLst/>
          </a:prstGeom>
        </p:spPr>
      </p:pic>
      <p:pic>
        <p:nvPicPr>
          <p:cNvPr id="5" name="Picture 4"/>
          <p:cNvPicPr>
            <a:picLocks noChangeAspect="1"/>
          </p:cNvPicPr>
          <p:nvPr/>
        </p:nvPicPr>
        <p:blipFill>
          <a:blip r:embed="rId5"/>
          <a:stretch>
            <a:fillRect/>
          </a:stretch>
        </p:blipFill>
        <p:spPr>
          <a:xfrm>
            <a:off x="4360405" y="3492772"/>
            <a:ext cx="3188160" cy="835200"/>
          </a:xfrm>
          <a:prstGeom prst="rect">
            <a:avLst/>
          </a:prstGeom>
        </p:spPr>
      </p:pic>
      <p:pic>
        <p:nvPicPr>
          <p:cNvPr id="6" name="Picture 5"/>
          <p:cNvPicPr>
            <a:picLocks noChangeAspect="1"/>
          </p:cNvPicPr>
          <p:nvPr/>
        </p:nvPicPr>
        <p:blipFill>
          <a:blip r:embed="rId6"/>
          <a:stretch>
            <a:fillRect/>
          </a:stretch>
        </p:blipFill>
        <p:spPr>
          <a:xfrm>
            <a:off x="2460702" y="4400400"/>
            <a:ext cx="7814881" cy="2457600"/>
          </a:xfrm>
          <a:prstGeom prst="rect">
            <a:avLst/>
          </a:prstGeom>
        </p:spPr>
      </p:pic>
    </p:spTree>
    <p:extLst>
      <p:ext uri="{BB962C8B-B14F-4D97-AF65-F5344CB8AC3E}">
        <p14:creationId xmlns:p14="http://schemas.microsoft.com/office/powerpoint/2010/main" val="1025395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Constrained </a:t>
            </a:r>
            <a:r>
              <a:rPr lang="en-US" dirty="0" err="1" smtClean="0"/>
              <a:t>Optimisation</a:t>
            </a:r>
            <a:r>
              <a:rPr lang="en-US" dirty="0" smtClean="0"/>
              <a:t> Problem</a:t>
            </a:r>
            <a:endParaRPr lang="en-US" dirty="0"/>
          </a:p>
        </p:txBody>
      </p:sp>
      <p:pic>
        <p:nvPicPr>
          <p:cNvPr id="4" name="Content Placeholder 3"/>
          <p:cNvPicPr>
            <a:picLocks noGrp="1" noChangeAspect="1"/>
          </p:cNvPicPr>
          <p:nvPr>
            <p:ph idx="1"/>
          </p:nvPr>
        </p:nvPicPr>
        <p:blipFill>
          <a:blip r:embed="rId2"/>
          <a:stretch>
            <a:fillRect/>
          </a:stretch>
        </p:blipFill>
        <p:spPr>
          <a:xfrm>
            <a:off x="1541690" y="2566303"/>
            <a:ext cx="1594080" cy="249600"/>
          </a:xfrm>
          <a:prstGeom prst="rect">
            <a:avLst/>
          </a:prstGeom>
        </p:spPr>
      </p:pic>
      <p:pic>
        <p:nvPicPr>
          <p:cNvPr id="5" name="Picture 4"/>
          <p:cNvPicPr>
            <a:picLocks noChangeAspect="1"/>
          </p:cNvPicPr>
          <p:nvPr/>
        </p:nvPicPr>
        <p:blipFill>
          <a:blip r:embed="rId3"/>
          <a:stretch>
            <a:fillRect/>
          </a:stretch>
        </p:blipFill>
        <p:spPr>
          <a:xfrm>
            <a:off x="1541690" y="3067958"/>
            <a:ext cx="6104161" cy="518400"/>
          </a:xfrm>
          <a:prstGeom prst="rect">
            <a:avLst/>
          </a:prstGeom>
        </p:spPr>
      </p:pic>
      <p:sp>
        <p:nvSpPr>
          <p:cNvPr id="6" name="TextBox 5"/>
          <p:cNvSpPr txBox="1"/>
          <p:nvPr/>
        </p:nvSpPr>
        <p:spPr>
          <a:xfrm>
            <a:off x="1273629" y="1883229"/>
            <a:ext cx="5976257" cy="369332"/>
          </a:xfrm>
          <a:prstGeom prst="rect">
            <a:avLst/>
          </a:prstGeom>
          <a:noFill/>
        </p:spPr>
        <p:txBody>
          <a:bodyPr wrap="square" rtlCol="0">
            <a:spAutoFit/>
          </a:bodyPr>
          <a:lstStyle/>
          <a:p>
            <a:r>
              <a:rPr lang="en-US" dirty="0" smtClean="0"/>
              <a:t>If targets +1 or -1,</a:t>
            </a:r>
            <a:endParaRPr lang="en-US" dirty="0"/>
          </a:p>
        </p:txBody>
      </p:sp>
      <p:sp>
        <p:nvSpPr>
          <p:cNvPr id="7" name="Rectangle 6"/>
          <p:cNvSpPr/>
          <p:nvPr/>
        </p:nvSpPr>
        <p:spPr>
          <a:xfrm>
            <a:off x="1273629" y="3700063"/>
            <a:ext cx="9873342" cy="646331"/>
          </a:xfrm>
          <a:prstGeom prst="rect">
            <a:avLst/>
          </a:prstGeom>
        </p:spPr>
        <p:txBody>
          <a:bodyPr wrap="square">
            <a:spAutoFit/>
          </a:bodyPr>
          <a:lstStyle/>
          <a:p>
            <a:r>
              <a:rPr lang="en-US" dirty="0" smtClean="0"/>
              <a:t>quadratic programming, takes advantage of the fact that the problem we have described is quadratic and therefore convex, and has linear constraints.</a:t>
            </a:r>
            <a:endParaRPr lang="en-US" dirty="0"/>
          </a:p>
        </p:txBody>
      </p:sp>
      <p:sp>
        <p:nvSpPr>
          <p:cNvPr id="8" name="Rectangle 7"/>
          <p:cNvSpPr/>
          <p:nvPr/>
        </p:nvSpPr>
        <p:spPr>
          <a:xfrm>
            <a:off x="8456947" y="1550640"/>
            <a:ext cx="2471057" cy="2031325"/>
          </a:xfrm>
          <a:prstGeom prst="rect">
            <a:avLst/>
          </a:prstGeom>
        </p:spPr>
        <p:txBody>
          <a:bodyPr wrap="square">
            <a:spAutoFit/>
          </a:bodyPr>
          <a:lstStyle/>
          <a:p>
            <a:r>
              <a:rPr lang="en-US" dirty="0" smtClean="0"/>
              <a:t>A convex problem is one where if we take any two points on the line and join them with a straight line, then every point on the line will </a:t>
            </a:r>
            <a:r>
              <a:rPr lang="en-US" dirty="0"/>
              <a:t>above the </a:t>
            </a:r>
            <a:r>
              <a:rPr lang="en-US" dirty="0" smtClean="0"/>
              <a:t>curve.</a:t>
            </a:r>
            <a:endParaRPr lang="en-US" dirty="0"/>
          </a:p>
        </p:txBody>
      </p:sp>
      <p:pic>
        <p:nvPicPr>
          <p:cNvPr id="9" name="Picture 8"/>
          <p:cNvPicPr>
            <a:picLocks noChangeAspect="1"/>
          </p:cNvPicPr>
          <p:nvPr/>
        </p:nvPicPr>
        <p:blipFill>
          <a:blip r:embed="rId4"/>
          <a:stretch>
            <a:fillRect/>
          </a:stretch>
        </p:blipFill>
        <p:spPr>
          <a:xfrm>
            <a:off x="4261757" y="4258233"/>
            <a:ext cx="3227040" cy="2688000"/>
          </a:xfrm>
          <a:prstGeom prst="rect">
            <a:avLst/>
          </a:prstGeom>
        </p:spPr>
      </p:pic>
      <p:pic>
        <p:nvPicPr>
          <p:cNvPr id="10" name="Picture 9"/>
          <p:cNvPicPr>
            <a:picLocks noChangeAspect="1"/>
          </p:cNvPicPr>
          <p:nvPr/>
        </p:nvPicPr>
        <p:blipFill>
          <a:blip r:embed="rId5"/>
          <a:stretch>
            <a:fillRect/>
          </a:stretch>
        </p:blipFill>
        <p:spPr>
          <a:xfrm>
            <a:off x="7645851" y="4064400"/>
            <a:ext cx="3227040" cy="2793600"/>
          </a:xfrm>
          <a:prstGeom prst="rect">
            <a:avLst/>
          </a:prstGeom>
        </p:spPr>
      </p:pic>
      <p:sp>
        <p:nvSpPr>
          <p:cNvPr id="11" name="Rectangle 10"/>
          <p:cNvSpPr/>
          <p:nvPr/>
        </p:nvSpPr>
        <p:spPr>
          <a:xfrm>
            <a:off x="732457" y="4460099"/>
            <a:ext cx="3450773" cy="2031325"/>
          </a:xfrm>
          <a:prstGeom prst="rect">
            <a:avLst/>
          </a:prstGeom>
        </p:spPr>
        <p:txBody>
          <a:bodyPr wrap="square">
            <a:spAutoFit/>
          </a:bodyPr>
          <a:lstStyle/>
          <a:p>
            <a:r>
              <a:rPr lang="en-US" dirty="0" smtClean="0"/>
              <a:t>A function is convex if every straight line that links two points on the curve does not intersect the curve anywhere else. The function on the left is convex, but the</a:t>
            </a:r>
          </a:p>
          <a:p>
            <a:r>
              <a:rPr lang="en-US" dirty="0" smtClean="0"/>
              <a:t>one on the right is not, as the dashed line shows.</a:t>
            </a:r>
            <a:endParaRPr lang="en-US" dirty="0"/>
          </a:p>
        </p:txBody>
      </p:sp>
    </p:spTree>
    <p:extLst>
      <p:ext uri="{BB962C8B-B14F-4D97-AF65-F5344CB8AC3E}">
        <p14:creationId xmlns:p14="http://schemas.microsoft.com/office/powerpoint/2010/main" val="425913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30156" y="365125"/>
            <a:ext cx="9538222" cy="5962954"/>
          </a:xfrm>
          <a:prstGeom prst="rect">
            <a:avLst/>
          </a:prstGeom>
        </p:spPr>
      </p:pic>
    </p:spTree>
    <p:extLst>
      <p:ext uri="{BB962C8B-B14F-4D97-AF65-F5344CB8AC3E}">
        <p14:creationId xmlns:p14="http://schemas.microsoft.com/office/powerpoint/2010/main" val="2895548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When we find that </a:t>
            </a:r>
            <a:r>
              <a:rPr lang="en-US" dirty="0" smtClean="0"/>
              <a:t>optimal solution</a:t>
            </a:r>
            <a:r>
              <a:rPr lang="en-US" dirty="0"/>
              <a:t>, the </a:t>
            </a:r>
            <a:r>
              <a:rPr lang="en-US" dirty="0" err="1"/>
              <a:t>Karush</a:t>
            </a:r>
            <a:r>
              <a:rPr lang="en-US" dirty="0"/>
              <a:t>–Kuhn–Tucker (KKT) conditions will be satisfied. </a:t>
            </a:r>
            <a:endParaRPr lang="en-US" dirty="0" smtClean="0"/>
          </a:p>
          <a:p>
            <a:pPr lvl="1"/>
            <a:r>
              <a:rPr lang="en-US" dirty="0" smtClean="0"/>
              <a:t>These </a:t>
            </a:r>
            <a:r>
              <a:rPr lang="en-US" dirty="0"/>
              <a:t>are (for all </a:t>
            </a:r>
            <a:r>
              <a:rPr lang="en-US" dirty="0" smtClean="0"/>
              <a:t>values of </a:t>
            </a:r>
            <a:r>
              <a:rPr lang="en-US" i="1" dirty="0" err="1"/>
              <a:t>i</a:t>
            </a:r>
            <a:r>
              <a:rPr lang="en-US" i="1" dirty="0"/>
              <a:t> </a:t>
            </a:r>
            <a:r>
              <a:rPr lang="en-US" dirty="0"/>
              <a:t>from 1 to </a:t>
            </a:r>
            <a:r>
              <a:rPr lang="en-US" i="1" dirty="0"/>
              <a:t>n</a:t>
            </a:r>
            <a:r>
              <a:rPr lang="en-US" dirty="0"/>
              <a:t>, and where the  denotes the optimal value of </a:t>
            </a:r>
            <a:r>
              <a:rPr lang="en-US" dirty="0" smtClean="0"/>
              <a:t>each </a:t>
            </a:r>
            <a:r>
              <a:rPr lang="en-US" dirty="0"/>
              <a:t>parameter</a:t>
            </a:r>
            <a:r>
              <a:rPr lang="en-US" dirty="0" smtClean="0"/>
              <a:t>):</a:t>
            </a:r>
          </a:p>
          <a:p>
            <a:pPr lvl="1"/>
            <a:endParaRPr lang="en-US" dirty="0"/>
          </a:p>
          <a:p>
            <a:pPr lvl="1"/>
            <a:endParaRPr lang="en-US" dirty="0" smtClean="0"/>
          </a:p>
          <a:p>
            <a:pPr lvl="1"/>
            <a:endParaRPr lang="en-US" dirty="0"/>
          </a:p>
          <a:p>
            <a:pPr lvl="1"/>
            <a:endParaRPr lang="en-US" dirty="0" smtClean="0"/>
          </a:p>
          <a:p>
            <a:r>
              <a:rPr lang="en-US" dirty="0"/>
              <a:t>where the </a:t>
            </a:r>
            <a:r>
              <a:rPr lang="en-US" dirty="0" err="1" smtClean="0"/>
              <a:t>lamdas</a:t>
            </a:r>
            <a:r>
              <a:rPr lang="en-US" dirty="0" smtClean="0"/>
              <a:t> </a:t>
            </a:r>
            <a:r>
              <a:rPr lang="en-US" sz="800" i="1" dirty="0" smtClean="0"/>
              <a:t> </a:t>
            </a:r>
            <a:r>
              <a:rPr lang="en-US" dirty="0"/>
              <a:t>are positive values known as Lagrange multipliers, which are a standard </a:t>
            </a:r>
            <a:r>
              <a:rPr lang="en-US" dirty="0" smtClean="0"/>
              <a:t>approach to </a:t>
            </a:r>
            <a:r>
              <a:rPr lang="en-US" dirty="0"/>
              <a:t>solving equations with equality constraints.</a:t>
            </a:r>
          </a:p>
        </p:txBody>
      </p:sp>
      <p:pic>
        <p:nvPicPr>
          <p:cNvPr id="4" name="Picture 3"/>
          <p:cNvPicPr>
            <a:picLocks noChangeAspect="1"/>
          </p:cNvPicPr>
          <p:nvPr/>
        </p:nvPicPr>
        <p:blipFill>
          <a:blip r:embed="rId2"/>
          <a:stretch>
            <a:fillRect/>
          </a:stretch>
        </p:blipFill>
        <p:spPr>
          <a:xfrm>
            <a:off x="4394623" y="3430094"/>
            <a:ext cx="3032640" cy="1142400"/>
          </a:xfrm>
          <a:prstGeom prst="rect">
            <a:avLst/>
          </a:prstGeom>
        </p:spPr>
      </p:pic>
      <p:pic>
        <p:nvPicPr>
          <p:cNvPr id="5" name="Content Placeholder 3"/>
          <p:cNvPicPr>
            <a:picLocks noChangeAspect="1"/>
          </p:cNvPicPr>
          <p:nvPr/>
        </p:nvPicPr>
        <p:blipFill>
          <a:blip r:embed="rId3"/>
          <a:stretch>
            <a:fillRect/>
          </a:stretch>
        </p:blipFill>
        <p:spPr>
          <a:xfrm>
            <a:off x="1403316" y="5812163"/>
            <a:ext cx="8475841" cy="729600"/>
          </a:xfrm>
          <a:prstGeom prst="rect">
            <a:avLst/>
          </a:prstGeom>
        </p:spPr>
      </p:pic>
    </p:spTree>
    <p:extLst>
      <p:ext uri="{BB962C8B-B14F-4D97-AF65-F5344CB8AC3E}">
        <p14:creationId xmlns:p14="http://schemas.microsoft.com/office/powerpoint/2010/main" val="20071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TextBox 4"/>
          <p:cNvSpPr txBox="1"/>
          <p:nvPr/>
        </p:nvSpPr>
        <p:spPr>
          <a:xfrm>
            <a:off x="6866738" y="2368192"/>
            <a:ext cx="3080657"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1819199" y="2279899"/>
            <a:ext cx="8553601" cy="4444800"/>
          </a:xfrm>
          <a:prstGeom prst="rect">
            <a:avLst/>
          </a:prstGeom>
        </p:spPr>
      </p:pic>
      <p:sp>
        <p:nvSpPr>
          <p:cNvPr id="8" name="Content Placeholder 7"/>
          <p:cNvSpPr>
            <a:spLocks noGrp="1"/>
          </p:cNvSpPr>
          <p:nvPr>
            <p:ph idx="1"/>
          </p:nvPr>
        </p:nvSpPr>
        <p:spPr>
          <a:xfrm>
            <a:off x="838200" y="1525374"/>
            <a:ext cx="10515600" cy="4351338"/>
          </a:xfrm>
        </p:spPr>
        <p:txBody>
          <a:bodyPr/>
          <a:lstStyle/>
          <a:p>
            <a:r>
              <a:rPr lang="en-US" dirty="0"/>
              <a:t>For the support vectors the constraints </a:t>
            </a:r>
            <a:r>
              <a:rPr lang="en-US" dirty="0" smtClean="0"/>
              <a:t>are equalities </a:t>
            </a:r>
            <a:r>
              <a:rPr lang="en-US" dirty="0"/>
              <a:t>instead of inequalities. We can therefore solve the </a:t>
            </a:r>
            <a:r>
              <a:rPr lang="en-US" dirty="0" err="1"/>
              <a:t>Lagrangian</a:t>
            </a:r>
            <a:r>
              <a:rPr lang="en-US" dirty="0"/>
              <a:t> function</a:t>
            </a:r>
          </a:p>
        </p:txBody>
      </p:sp>
    </p:spTree>
    <p:extLst>
      <p:ext uri="{BB962C8B-B14F-4D97-AF65-F5344CB8AC3E}">
        <p14:creationId xmlns:p14="http://schemas.microsoft.com/office/powerpoint/2010/main" val="429702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25477" y="1690688"/>
            <a:ext cx="8631361" cy="1468800"/>
          </a:xfrm>
          <a:prstGeom prst="rect">
            <a:avLst/>
          </a:prstGeom>
        </p:spPr>
      </p:pic>
      <p:pic>
        <p:nvPicPr>
          <p:cNvPr id="5" name="Picture 4"/>
          <p:cNvPicPr>
            <a:picLocks noChangeAspect="1"/>
          </p:cNvPicPr>
          <p:nvPr/>
        </p:nvPicPr>
        <p:blipFill>
          <a:blip r:embed="rId3"/>
          <a:stretch>
            <a:fillRect/>
          </a:stretch>
        </p:blipFill>
        <p:spPr>
          <a:xfrm>
            <a:off x="1858079" y="3165000"/>
            <a:ext cx="8475841" cy="528000"/>
          </a:xfrm>
          <a:prstGeom prst="rect">
            <a:avLst/>
          </a:prstGeom>
        </p:spPr>
      </p:pic>
      <p:pic>
        <p:nvPicPr>
          <p:cNvPr id="6" name="Picture 5"/>
          <p:cNvPicPr>
            <a:picLocks noChangeAspect="1"/>
          </p:cNvPicPr>
          <p:nvPr/>
        </p:nvPicPr>
        <p:blipFill>
          <a:blip r:embed="rId4"/>
          <a:stretch>
            <a:fillRect/>
          </a:stretch>
        </p:blipFill>
        <p:spPr>
          <a:xfrm>
            <a:off x="3452158" y="3717776"/>
            <a:ext cx="5287680" cy="979200"/>
          </a:xfrm>
          <a:prstGeom prst="rect">
            <a:avLst/>
          </a:prstGeom>
        </p:spPr>
      </p:pic>
      <p:pic>
        <p:nvPicPr>
          <p:cNvPr id="7" name="Picture 6"/>
          <p:cNvPicPr>
            <a:picLocks noChangeAspect="1"/>
          </p:cNvPicPr>
          <p:nvPr/>
        </p:nvPicPr>
        <p:blipFill>
          <a:blip r:embed="rId5"/>
          <a:stretch>
            <a:fillRect/>
          </a:stretch>
        </p:blipFill>
        <p:spPr>
          <a:xfrm>
            <a:off x="1683118" y="4794000"/>
            <a:ext cx="8825761" cy="2064000"/>
          </a:xfrm>
          <a:prstGeom prst="rect">
            <a:avLst/>
          </a:prstGeom>
        </p:spPr>
      </p:pic>
      <p:pic>
        <p:nvPicPr>
          <p:cNvPr id="8" name="Picture 7"/>
          <p:cNvPicPr>
            <a:picLocks noChangeAspect="1"/>
          </p:cNvPicPr>
          <p:nvPr/>
        </p:nvPicPr>
        <p:blipFill>
          <a:blip r:embed="rId6"/>
          <a:stretch>
            <a:fillRect/>
          </a:stretch>
        </p:blipFill>
        <p:spPr>
          <a:xfrm>
            <a:off x="423700" y="3717776"/>
            <a:ext cx="3538080" cy="364800"/>
          </a:xfrm>
          <a:prstGeom prst="rect">
            <a:avLst/>
          </a:prstGeom>
        </p:spPr>
      </p:pic>
    </p:spTree>
    <p:extLst>
      <p:ext uri="{BB962C8B-B14F-4D97-AF65-F5344CB8AC3E}">
        <p14:creationId xmlns:p14="http://schemas.microsoft.com/office/powerpoint/2010/main" val="98124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SVM is a kernel method</a:t>
            </a:r>
          </a:p>
          <a:p>
            <a:r>
              <a:rPr lang="en-US" dirty="0" smtClean="0"/>
              <a:t>Give better classification performance than other ML algorithms on reasonably sized datasets.</a:t>
            </a:r>
          </a:p>
          <a:p>
            <a:r>
              <a:rPr lang="en-US" dirty="0" smtClean="0"/>
              <a:t>They do not work well on extremely large datasets since they involve a data matrix inversion which is very expensive.</a:t>
            </a:r>
          </a:p>
          <a:p>
            <a:r>
              <a:rPr lang="en-US" dirty="0" smtClean="0"/>
              <a:t>It also reformulates the classification problem in such a way that we can tell a good classifier from a bad one, even if they both gave the same results on a particular dataset.</a:t>
            </a:r>
            <a:endParaRPr lang="en-US" dirty="0"/>
          </a:p>
        </p:txBody>
      </p:sp>
    </p:spTree>
    <p:extLst>
      <p:ext uri="{BB962C8B-B14F-4D97-AF65-F5344CB8AC3E}">
        <p14:creationId xmlns:p14="http://schemas.microsoft.com/office/powerpoint/2010/main" val="10086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99546" y="1825625"/>
            <a:ext cx="9192908" cy="4351338"/>
          </a:xfrm>
          <a:prstGeom prst="rect">
            <a:avLst/>
          </a:prstGeom>
        </p:spPr>
      </p:pic>
    </p:spTree>
    <p:extLst>
      <p:ext uri="{BB962C8B-B14F-4D97-AF65-F5344CB8AC3E}">
        <p14:creationId xmlns:p14="http://schemas.microsoft.com/office/powerpoint/2010/main" val="400077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20449" y="1825625"/>
            <a:ext cx="6951102" cy="4351338"/>
          </a:xfrm>
          <a:prstGeom prst="rect">
            <a:avLst/>
          </a:prstGeom>
        </p:spPr>
      </p:pic>
    </p:spTree>
    <p:extLst>
      <p:ext uri="{BB962C8B-B14F-4D97-AF65-F5344CB8AC3E}">
        <p14:creationId xmlns:p14="http://schemas.microsoft.com/office/powerpoint/2010/main" val="54458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When data is linearly separable</a:t>
            </a:r>
            <a:endParaRPr lang="en-US" dirty="0"/>
          </a:p>
        </p:txBody>
      </p:sp>
      <p:pic>
        <p:nvPicPr>
          <p:cNvPr id="4" name="Content Placeholder 3"/>
          <p:cNvPicPr>
            <a:picLocks noGrp="1" noChangeAspect="1"/>
          </p:cNvPicPr>
          <p:nvPr>
            <p:ph idx="1"/>
          </p:nvPr>
        </p:nvPicPr>
        <p:blipFill>
          <a:blip r:embed="rId2"/>
          <a:stretch>
            <a:fillRect/>
          </a:stretch>
        </p:blipFill>
        <p:spPr>
          <a:xfrm>
            <a:off x="914400" y="1582076"/>
            <a:ext cx="8825093" cy="5269801"/>
          </a:xfrm>
          <a:prstGeom prst="rect">
            <a:avLst/>
          </a:prstGeom>
        </p:spPr>
      </p:pic>
    </p:spTree>
    <p:extLst>
      <p:ext uri="{BB962C8B-B14F-4D97-AF65-F5344CB8AC3E}">
        <p14:creationId xmlns:p14="http://schemas.microsoft.com/office/powerpoint/2010/main" val="331522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SEPARATION</a:t>
            </a:r>
            <a:endParaRPr lang="en-US" dirty="0"/>
          </a:p>
        </p:txBody>
      </p:sp>
      <p:pic>
        <p:nvPicPr>
          <p:cNvPr id="4" name="Content Placeholder 3"/>
          <p:cNvPicPr>
            <a:picLocks noGrp="1" noChangeAspect="1"/>
          </p:cNvPicPr>
          <p:nvPr>
            <p:ph idx="1"/>
          </p:nvPr>
        </p:nvPicPr>
        <p:blipFill>
          <a:blip r:embed="rId2"/>
          <a:stretch>
            <a:fillRect/>
          </a:stretch>
        </p:blipFill>
        <p:spPr>
          <a:xfrm>
            <a:off x="104775" y="1972875"/>
            <a:ext cx="3752850" cy="2828925"/>
          </a:xfrm>
          <a:prstGeom prst="rect">
            <a:avLst/>
          </a:prstGeom>
        </p:spPr>
      </p:pic>
      <p:pic>
        <p:nvPicPr>
          <p:cNvPr id="5" name="Picture 4"/>
          <p:cNvPicPr>
            <a:picLocks noChangeAspect="1"/>
          </p:cNvPicPr>
          <p:nvPr/>
        </p:nvPicPr>
        <p:blipFill>
          <a:blip r:embed="rId3"/>
          <a:stretch>
            <a:fillRect/>
          </a:stretch>
        </p:blipFill>
        <p:spPr>
          <a:xfrm>
            <a:off x="3857625" y="1972875"/>
            <a:ext cx="3693600" cy="2745600"/>
          </a:xfrm>
          <a:prstGeom prst="rect">
            <a:avLst/>
          </a:prstGeom>
        </p:spPr>
      </p:pic>
      <p:pic>
        <p:nvPicPr>
          <p:cNvPr id="6" name="Picture 5"/>
          <p:cNvPicPr>
            <a:picLocks noChangeAspect="1"/>
          </p:cNvPicPr>
          <p:nvPr/>
        </p:nvPicPr>
        <p:blipFill>
          <a:blip r:embed="rId4"/>
          <a:stretch>
            <a:fillRect/>
          </a:stretch>
        </p:blipFill>
        <p:spPr>
          <a:xfrm>
            <a:off x="7551225" y="1797000"/>
            <a:ext cx="3654720" cy="3004800"/>
          </a:xfrm>
          <a:prstGeom prst="rect">
            <a:avLst/>
          </a:prstGeom>
        </p:spPr>
      </p:pic>
      <p:sp>
        <p:nvSpPr>
          <p:cNvPr id="8" name="Rectangle 7"/>
          <p:cNvSpPr/>
          <p:nvPr/>
        </p:nvSpPr>
        <p:spPr>
          <a:xfrm>
            <a:off x="947057" y="5236387"/>
            <a:ext cx="10297885" cy="369332"/>
          </a:xfrm>
          <a:prstGeom prst="rect">
            <a:avLst/>
          </a:prstGeom>
        </p:spPr>
        <p:txBody>
          <a:bodyPr wrap="square">
            <a:spAutoFit/>
          </a:bodyPr>
          <a:lstStyle/>
          <a:p>
            <a:r>
              <a:rPr lang="en-US" dirty="0" smtClean="0"/>
              <a:t>Figure 8.1 </a:t>
            </a:r>
            <a:r>
              <a:rPr lang="en-US" b="0" i="0" u="none" strike="noStrike" baseline="0" dirty="0" smtClean="0">
                <a:latin typeface="LMSans12-Regular"/>
              </a:rPr>
              <a:t>Three different classification lines. Is there any reason why one is better than the others?</a:t>
            </a:r>
            <a:endParaRPr lang="en-US" dirty="0"/>
          </a:p>
        </p:txBody>
      </p:sp>
    </p:spTree>
    <p:extLst>
      <p:ext uri="{BB962C8B-B14F-4D97-AF65-F5344CB8AC3E}">
        <p14:creationId xmlns:p14="http://schemas.microsoft.com/office/powerpoint/2010/main" val="45726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All three of the lines that are drawn separate out the two classes, </a:t>
            </a:r>
            <a:endParaRPr lang="en-US" dirty="0" smtClean="0"/>
          </a:p>
          <a:p>
            <a:pPr lvl="1"/>
            <a:r>
              <a:rPr lang="en-US" dirty="0" smtClean="0"/>
              <a:t>so </a:t>
            </a:r>
            <a:r>
              <a:rPr lang="en-US" dirty="0"/>
              <a:t>in </a:t>
            </a:r>
            <a:r>
              <a:rPr lang="en-US" dirty="0" smtClean="0"/>
              <a:t>some sense </a:t>
            </a:r>
            <a:r>
              <a:rPr lang="en-US" dirty="0"/>
              <a:t>they are ‘correct’, and </a:t>
            </a:r>
            <a:endParaRPr lang="en-US" dirty="0" smtClean="0"/>
          </a:p>
          <a:p>
            <a:pPr lvl="1"/>
            <a:r>
              <a:rPr lang="en-US" dirty="0" smtClean="0"/>
              <a:t>the </a:t>
            </a:r>
            <a:r>
              <a:rPr lang="en-US" dirty="0"/>
              <a:t>Perceptron would stop its training if it reached any </a:t>
            </a:r>
            <a:r>
              <a:rPr lang="en-US" dirty="0" smtClean="0"/>
              <a:t>one of </a:t>
            </a:r>
            <a:r>
              <a:rPr lang="en-US" dirty="0"/>
              <a:t>them</a:t>
            </a:r>
            <a:r>
              <a:rPr lang="en-US" dirty="0" smtClean="0"/>
              <a:t>.</a:t>
            </a:r>
          </a:p>
          <a:p>
            <a:r>
              <a:rPr lang="en-US" dirty="0"/>
              <a:t>we prefer </a:t>
            </a:r>
            <a:r>
              <a:rPr lang="en-US" dirty="0" smtClean="0"/>
              <a:t>a line </a:t>
            </a:r>
            <a:r>
              <a:rPr lang="en-US" dirty="0"/>
              <a:t>that runs through the middle of the separation between the </a:t>
            </a:r>
            <a:r>
              <a:rPr lang="en-US" dirty="0" err="1"/>
              <a:t>datapoints</a:t>
            </a:r>
            <a:r>
              <a:rPr lang="en-US" dirty="0"/>
              <a:t> from the </a:t>
            </a:r>
            <a:r>
              <a:rPr lang="en-US" dirty="0" smtClean="0"/>
              <a:t>two classes</a:t>
            </a:r>
            <a:r>
              <a:rPr lang="en-US" dirty="0"/>
              <a:t>, </a:t>
            </a:r>
            <a:endParaRPr lang="en-US" dirty="0" smtClean="0"/>
          </a:p>
          <a:p>
            <a:pPr lvl="1"/>
            <a:r>
              <a:rPr lang="en-US" dirty="0" smtClean="0"/>
              <a:t>staying </a:t>
            </a:r>
            <a:r>
              <a:rPr lang="en-US" dirty="0"/>
              <a:t>approximately equidistant from the data in both classes</a:t>
            </a:r>
            <a:r>
              <a:rPr lang="en-US" dirty="0" smtClean="0"/>
              <a:t>.</a:t>
            </a:r>
          </a:p>
          <a:p>
            <a:r>
              <a:rPr lang="en-US" dirty="0"/>
              <a:t>If we pick the lines shown in the left or right graphs of Figure 8.1, </a:t>
            </a:r>
            <a:endParaRPr lang="en-US" dirty="0" smtClean="0"/>
          </a:p>
          <a:p>
            <a:pPr lvl="1"/>
            <a:r>
              <a:rPr lang="en-US" dirty="0" smtClean="0"/>
              <a:t>then there </a:t>
            </a:r>
            <a:r>
              <a:rPr lang="en-US" dirty="0"/>
              <a:t>is a chance that a </a:t>
            </a:r>
            <a:r>
              <a:rPr lang="en-US" dirty="0" err="1"/>
              <a:t>datapoint</a:t>
            </a:r>
            <a:r>
              <a:rPr lang="en-US" dirty="0"/>
              <a:t> from one class will be on the wrong side of the line, </a:t>
            </a:r>
            <a:endParaRPr lang="en-US" dirty="0" smtClean="0"/>
          </a:p>
          <a:p>
            <a:pPr lvl="1"/>
            <a:r>
              <a:rPr lang="en-US" dirty="0" smtClean="0"/>
              <a:t>just because </a:t>
            </a:r>
            <a:r>
              <a:rPr lang="en-US" dirty="0"/>
              <a:t>we have put the line tight up against some of the </a:t>
            </a:r>
            <a:r>
              <a:rPr lang="en-US" dirty="0" err="1"/>
              <a:t>datapoints</a:t>
            </a:r>
            <a:r>
              <a:rPr lang="en-US" dirty="0"/>
              <a:t> we have seen in </a:t>
            </a:r>
            <a:r>
              <a:rPr lang="en-US" dirty="0" smtClean="0"/>
              <a:t>the training </a:t>
            </a:r>
            <a:r>
              <a:rPr lang="en-US" dirty="0"/>
              <a:t>set.</a:t>
            </a:r>
          </a:p>
        </p:txBody>
      </p:sp>
    </p:spTree>
    <p:extLst>
      <p:ext uri="{BB962C8B-B14F-4D97-AF65-F5344CB8AC3E}">
        <p14:creationId xmlns:p14="http://schemas.microsoft.com/office/powerpoint/2010/main" val="427967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Margin and Support Vectors</a:t>
            </a:r>
          </a:p>
        </p:txBody>
      </p:sp>
      <p:pic>
        <p:nvPicPr>
          <p:cNvPr id="4" name="Content Placeholder 3"/>
          <p:cNvPicPr>
            <a:picLocks noGrp="1" noChangeAspect="1"/>
          </p:cNvPicPr>
          <p:nvPr>
            <p:ph idx="1"/>
          </p:nvPr>
        </p:nvPicPr>
        <p:blipFill>
          <a:blip r:embed="rId2"/>
          <a:stretch>
            <a:fillRect/>
          </a:stretch>
        </p:blipFill>
        <p:spPr>
          <a:xfrm>
            <a:off x="4151228" y="1690688"/>
            <a:ext cx="3693600" cy="2860800"/>
          </a:xfrm>
          <a:prstGeom prst="rect">
            <a:avLst/>
          </a:prstGeom>
        </p:spPr>
      </p:pic>
      <p:sp>
        <p:nvSpPr>
          <p:cNvPr id="5" name="Rectangle 4"/>
          <p:cNvSpPr/>
          <p:nvPr/>
        </p:nvSpPr>
        <p:spPr>
          <a:xfrm>
            <a:off x="370114" y="4693308"/>
            <a:ext cx="11495315" cy="646331"/>
          </a:xfrm>
          <a:prstGeom prst="rect">
            <a:avLst/>
          </a:prstGeom>
        </p:spPr>
        <p:txBody>
          <a:bodyPr wrap="square">
            <a:spAutoFit/>
          </a:bodyPr>
          <a:lstStyle/>
          <a:p>
            <a:r>
              <a:rPr lang="en-US" sz="1200" b="0" i="0" u="none" strike="noStrike" baseline="0" dirty="0" smtClean="0">
                <a:latin typeface="LMSans9-Regular"/>
              </a:rPr>
              <a:t>FIGURE 8.2 </a:t>
            </a:r>
            <a:r>
              <a:rPr lang="en-US" b="0" i="0" u="none" strike="noStrike" baseline="0" dirty="0" smtClean="0">
                <a:latin typeface="LMSans12-Regular"/>
              </a:rPr>
              <a:t>The margin is the largest region we can put that separates the classes without there being any points inside, where the box is made from two lines that are parallel to the decision boundary.</a:t>
            </a:r>
            <a:endParaRPr lang="en-US" dirty="0"/>
          </a:p>
        </p:txBody>
      </p:sp>
    </p:spTree>
    <p:extLst>
      <p:ext uri="{BB962C8B-B14F-4D97-AF65-F5344CB8AC3E}">
        <p14:creationId xmlns:p14="http://schemas.microsoft.com/office/powerpoint/2010/main" val="3659631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1528</TotalTime>
  <Words>1084</Words>
  <Application>Microsoft Office PowerPoint</Application>
  <PresentationFormat>Widescreen</PresentationFormat>
  <Paragraphs>74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CMR10</vt:lpstr>
      <vt:lpstr>LMSans12-Regular</vt:lpstr>
      <vt:lpstr>LMSans9-Regular</vt:lpstr>
      <vt:lpstr>Symbol</vt:lpstr>
      <vt:lpstr>Office Theme</vt:lpstr>
      <vt:lpstr>SUPPORT VECTOR MACHINE (SVM)</vt:lpstr>
      <vt:lpstr>PowerPoint Presentation</vt:lpstr>
      <vt:lpstr>PowerPoint Presentation</vt:lpstr>
      <vt:lpstr>PowerPoint Presentation</vt:lpstr>
      <vt:lpstr>PowerPoint Presentation</vt:lpstr>
      <vt:lpstr>SVM – When data is linearly separable</vt:lpstr>
      <vt:lpstr>OPTIMAL SEPARATION</vt:lpstr>
      <vt:lpstr>PowerPoint Presentation</vt:lpstr>
      <vt:lpstr>The Margin and Support Vectors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Constrained Optimisation Problem</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 (SVM)</dc:title>
  <dc:creator>Admin</dc:creator>
  <cp:lastModifiedBy>Admin</cp:lastModifiedBy>
  <cp:revision>21</cp:revision>
  <dcterms:created xsi:type="dcterms:W3CDTF">2020-02-18T04:38:10Z</dcterms:created>
  <dcterms:modified xsi:type="dcterms:W3CDTF">2022-10-11T04:36:47Z</dcterms:modified>
</cp:coreProperties>
</file>