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8"/>
  </p:notesMasterIdLst>
  <p:handoutMasterIdLst>
    <p:handoutMasterId r:id="rId129"/>
  </p:handoutMasterIdLst>
  <p:sldIdLst>
    <p:sldId id="256" r:id="rId2"/>
    <p:sldId id="257" r:id="rId3"/>
    <p:sldId id="258" r:id="rId4"/>
    <p:sldId id="259" r:id="rId5"/>
    <p:sldId id="260" r:id="rId6"/>
    <p:sldId id="472" r:id="rId7"/>
    <p:sldId id="473" r:id="rId8"/>
    <p:sldId id="474" r:id="rId9"/>
    <p:sldId id="475" r:id="rId10"/>
    <p:sldId id="476" r:id="rId11"/>
    <p:sldId id="477" r:id="rId12"/>
    <p:sldId id="478" r:id="rId13"/>
    <p:sldId id="500" r:id="rId14"/>
    <p:sldId id="501" r:id="rId15"/>
    <p:sldId id="479" r:id="rId16"/>
    <p:sldId id="278" r:id="rId17"/>
    <p:sldId id="480" r:id="rId18"/>
    <p:sldId id="481" r:id="rId19"/>
    <p:sldId id="482" r:id="rId20"/>
    <p:sldId id="483" r:id="rId21"/>
    <p:sldId id="485" r:id="rId22"/>
    <p:sldId id="484" r:id="rId23"/>
    <p:sldId id="486" r:id="rId24"/>
    <p:sldId id="487" r:id="rId25"/>
    <p:sldId id="488" r:id="rId26"/>
    <p:sldId id="489" r:id="rId27"/>
    <p:sldId id="490" r:id="rId28"/>
    <p:sldId id="491" r:id="rId29"/>
    <p:sldId id="492" r:id="rId30"/>
    <p:sldId id="493" r:id="rId31"/>
    <p:sldId id="494" r:id="rId32"/>
    <p:sldId id="296" r:id="rId33"/>
    <p:sldId id="322" r:id="rId34"/>
    <p:sldId id="297" r:id="rId35"/>
    <p:sldId id="298" r:id="rId36"/>
    <p:sldId id="299" r:id="rId37"/>
    <p:sldId id="455" r:id="rId38"/>
    <p:sldId id="301" r:id="rId39"/>
    <p:sldId id="302" r:id="rId40"/>
    <p:sldId id="303" r:id="rId41"/>
    <p:sldId id="304" r:id="rId42"/>
    <p:sldId id="456" r:id="rId43"/>
    <p:sldId id="502" r:id="rId44"/>
    <p:sldId id="503" r:id="rId45"/>
    <p:sldId id="527" r:id="rId46"/>
    <p:sldId id="317" r:id="rId47"/>
    <p:sldId id="324" r:id="rId48"/>
    <p:sldId id="464" r:id="rId49"/>
    <p:sldId id="504" r:id="rId50"/>
    <p:sldId id="505" r:id="rId51"/>
    <p:sldId id="506" r:id="rId52"/>
    <p:sldId id="507" r:id="rId53"/>
    <p:sldId id="508" r:id="rId54"/>
    <p:sldId id="528" r:id="rId55"/>
    <p:sldId id="337" r:id="rId56"/>
    <p:sldId id="338" r:id="rId57"/>
    <p:sldId id="339" r:id="rId58"/>
    <p:sldId id="340" r:id="rId59"/>
    <p:sldId id="341" r:id="rId60"/>
    <p:sldId id="342" r:id="rId61"/>
    <p:sldId id="343" r:id="rId62"/>
    <p:sldId id="457" r:id="rId63"/>
    <p:sldId id="509" r:id="rId64"/>
    <p:sldId id="510" r:id="rId65"/>
    <p:sldId id="511" r:id="rId66"/>
    <p:sldId id="512" r:id="rId67"/>
    <p:sldId id="529" r:id="rId68"/>
    <p:sldId id="351" r:id="rId69"/>
    <p:sldId id="352" r:id="rId70"/>
    <p:sldId id="354" r:id="rId71"/>
    <p:sldId id="355" r:id="rId72"/>
    <p:sldId id="368" r:id="rId73"/>
    <p:sldId id="461" r:id="rId74"/>
    <p:sldId id="513" r:id="rId75"/>
    <p:sldId id="514" r:id="rId76"/>
    <p:sldId id="515" r:id="rId77"/>
    <p:sldId id="516" r:id="rId78"/>
    <p:sldId id="530" r:id="rId79"/>
    <p:sldId id="372" r:id="rId80"/>
    <p:sldId id="373" r:id="rId81"/>
    <p:sldId id="374" r:id="rId82"/>
    <p:sldId id="375" r:id="rId83"/>
    <p:sldId id="376" r:id="rId84"/>
    <p:sldId id="377" r:id="rId85"/>
    <p:sldId id="378" r:id="rId86"/>
    <p:sldId id="460" r:id="rId87"/>
    <p:sldId id="517" r:id="rId88"/>
    <p:sldId id="518" r:id="rId89"/>
    <p:sldId id="519" r:id="rId90"/>
    <p:sldId id="520" r:id="rId91"/>
    <p:sldId id="521" r:id="rId92"/>
    <p:sldId id="531" r:id="rId93"/>
    <p:sldId id="383" r:id="rId94"/>
    <p:sldId id="384" r:id="rId95"/>
    <p:sldId id="385" r:id="rId96"/>
    <p:sldId id="386" r:id="rId97"/>
    <p:sldId id="387" r:id="rId98"/>
    <p:sldId id="388" r:id="rId99"/>
    <p:sldId id="462" r:id="rId100"/>
    <p:sldId id="522" r:id="rId101"/>
    <p:sldId id="523" r:id="rId102"/>
    <p:sldId id="524" r:id="rId103"/>
    <p:sldId id="532" r:id="rId104"/>
    <p:sldId id="402" r:id="rId105"/>
    <p:sldId id="403" r:id="rId106"/>
    <p:sldId id="459" r:id="rId107"/>
    <p:sldId id="525" r:id="rId108"/>
    <p:sldId id="526" r:id="rId109"/>
    <p:sldId id="406" r:id="rId110"/>
    <p:sldId id="407" r:id="rId111"/>
    <p:sldId id="409" r:id="rId112"/>
    <p:sldId id="410" r:id="rId113"/>
    <p:sldId id="411" r:id="rId114"/>
    <p:sldId id="413" r:id="rId115"/>
    <p:sldId id="414" r:id="rId116"/>
    <p:sldId id="416" r:id="rId117"/>
    <p:sldId id="417" r:id="rId118"/>
    <p:sldId id="463" r:id="rId119"/>
    <p:sldId id="419" r:id="rId120"/>
    <p:sldId id="465" r:id="rId121"/>
    <p:sldId id="466" r:id="rId122"/>
    <p:sldId id="467" r:id="rId123"/>
    <p:sldId id="468" r:id="rId124"/>
    <p:sldId id="469" r:id="rId125"/>
    <p:sldId id="470" r:id="rId126"/>
    <p:sldId id="471" r:id="rId1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a:srgbClr val="8FFFD2"/>
    <a:srgbClr val="F0FFF0"/>
    <a:srgbClr val="3333FF"/>
    <a:srgbClr val="3333CC"/>
    <a:srgbClr val="339966"/>
    <a:srgbClr val="808080"/>
    <a:srgbClr val="00FF99"/>
    <a:srgbClr val="A2CE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87" autoAdjust="0"/>
  </p:normalViewPr>
  <p:slideViewPr>
    <p:cSldViewPr>
      <p:cViewPr varScale="1">
        <p:scale>
          <a:sx n="76" d="100"/>
          <a:sy n="76" d="100"/>
        </p:scale>
        <p:origin x="1598" y="58"/>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138701A-496A-46B1-BB64-CF1D04C3536D}" type="slidenum">
              <a:rPr lang="en-US" altLang="en-US"/>
              <a:pPr/>
              <a:t>‹#›</a:t>
            </a:fld>
            <a:endParaRPr lang="en-US" altLang="en-US"/>
          </a:p>
        </p:txBody>
      </p:sp>
    </p:spTree>
    <p:extLst>
      <p:ext uri="{BB962C8B-B14F-4D97-AF65-F5344CB8AC3E}">
        <p14:creationId xmlns:p14="http://schemas.microsoft.com/office/powerpoint/2010/main" val="2634356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920B5C-A9E0-42F8-B0D8-18C3E21EB093}" type="slidenum">
              <a:rPr lang="en-US" altLang="en-US"/>
              <a:pPr/>
              <a:t>‹#›</a:t>
            </a:fld>
            <a:endParaRPr lang="en-US" altLang="en-US"/>
          </a:p>
        </p:txBody>
      </p:sp>
    </p:spTree>
    <p:extLst>
      <p:ext uri="{BB962C8B-B14F-4D97-AF65-F5344CB8AC3E}">
        <p14:creationId xmlns:p14="http://schemas.microsoft.com/office/powerpoint/2010/main" val="7135049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920B5C-A9E0-42F8-B0D8-18C3E21EB093}" type="slidenum">
              <a:rPr lang="en-US" altLang="en-US" smtClean="0"/>
              <a:pPr/>
              <a:t>12</a:t>
            </a:fld>
            <a:endParaRPr lang="en-US" altLang="en-US"/>
          </a:p>
        </p:txBody>
      </p:sp>
    </p:spTree>
    <p:extLst>
      <p:ext uri="{BB962C8B-B14F-4D97-AF65-F5344CB8AC3E}">
        <p14:creationId xmlns:p14="http://schemas.microsoft.com/office/powerpoint/2010/main" val="359749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C86CFDA-BA9A-4118-9995-01947E261DC7}" type="datetime1">
              <a:rPr lang="en-US" smtClean="0"/>
              <a:t>7/7/2025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12A4523E-7B4E-4306-9DD7-0C65B5C53629}" type="slidenum">
              <a:rPr lang="en-US" altLang="en-US"/>
              <a:pPr/>
              <a:t>‹#›</a:t>
            </a:fld>
            <a:endParaRPr lang="en-US" altLang="en-US"/>
          </a:p>
        </p:txBody>
      </p:sp>
    </p:spTree>
    <p:extLst>
      <p:ext uri="{BB962C8B-B14F-4D97-AF65-F5344CB8AC3E}">
        <p14:creationId xmlns:p14="http://schemas.microsoft.com/office/powerpoint/2010/main" val="3979968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90600" y="914400"/>
            <a:ext cx="807720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9C54A8A-EC83-4BC5-B48C-A23671E55882}" type="datetime1">
              <a:rPr lang="en-US" smtClean="0"/>
              <a:t>7/7/2025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Web Application Development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7C5CF243-786F-4254-B068-4C9F0B6EA12F}" type="slidenum">
              <a:rPr lang="en-US" altLang="en-US"/>
              <a:pPr/>
              <a:t>‹#›</a:t>
            </a:fld>
            <a:endParaRPr lang="en-US" altLang="en-US"/>
          </a:p>
        </p:txBody>
      </p:sp>
    </p:spTree>
    <p:extLst>
      <p:ext uri="{BB962C8B-B14F-4D97-AF65-F5344CB8AC3E}">
        <p14:creationId xmlns:p14="http://schemas.microsoft.com/office/powerpoint/2010/main" val="4147726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FF0"/>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Web App Development</a:t>
            </a:r>
          </a:p>
        </p:txBody>
      </p:sp>
      <p:sp>
        <p:nvSpPr>
          <p:cNvPr id="1027" name="Rectangle 3"/>
          <p:cNvSpPr>
            <a:spLocks noGrp="1" noChangeArrowheads="1"/>
          </p:cNvSpPr>
          <p:nvPr>
            <p:ph type="body" idx="1"/>
          </p:nvPr>
        </p:nvSpPr>
        <p:spPr bwMode="auto">
          <a:xfrm>
            <a:off x="990600" y="914400"/>
            <a:ext cx="80010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066800" y="6248400"/>
            <a:ext cx="1600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rgbClr val="339966"/>
                </a:solidFill>
                <a:latin typeface="Arial" charset="0"/>
              </a:defRPr>
            </a:lvl1pPr>
          </a:lstStyle>
          <a:p>
            <a:pPr>
              <a:defRPr/>
            </a:pPr>
            <a:fld id="{9561A2BC-730C-4E82-8855-BE79563A3DC6}" type="datetime1">
              <a:rPr lang="en-US" smtClean="0"/>
              <a:t>7/7/2025</a:t>
            </a:fld>
            <a:endParaRPr lang="en-US"/>
          </a:p>
        </p:txBody>
      </p:sp>
      <p:sp>
        <p:nvSpPr>
          <p:cNvPr id="1029" name="Rectangle 5"/>
          <p:cNvSpPr>
            <a:spLocks noGrp="1" noChangeArrowheads="1"/>
          </p:cNvSpPr>
          <p:nvPr>
            <p:ph type="ftr" sz="quarter" idx="3"/>
          </p:nvPr>
        </p:nvSpPr>
        <p:spPr bwMode="auto">
          <a:xfrm>
            <a:off x="2819400" y="6248400"/>
            <a:ext cx="4572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rgbClr val="339966"/>
                </a:solidFill>
                <a:latin typeface="Arial" charset="0"/>
              </a:defRPr>
            </a:lvl1pPr>
          </a:lstStyle>
          <a:p>
            <a:pPr>
              <a:defRPr/>
            </a:pPr>
            <a:r>
              <a:rPr lang="en-US"/>
              <a:t>Web Application Development</a:t>
            </a:r>
          </a:p>
        </p:txBody>
      </p:sp>
      <p:sp>
        <p:nvSpPr>
          <p:cNvPr id="1030" name="Rectangle 6"/>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rgbClr val="339966"/>
                </a:solidFill>
              </a:defRPr>
            </a:lvl1pPr>
          </a:lstStyle>
          <a:p>
            <a:fld id="{1F038FB7-3440-4982-8E15-1047A8D5B201}" type="slidenum">
              <a:rPr lang="en-US" altLang="en-US"/>
              <a:pPr/>
              <a:t>‹#›</a:t>
            </a:fld>
            <a:endParaRPr lang="en-US" altLang="en-US"/>
          </a:p>
        </p:txBody>
      </p:sp>
      <p:pic>
        <p:nvPicPr>
          <p:cNvPr id="1031" name="Picture 7" descr="j0300520"/>
          <p:cNvPicPr>
            <a:picLocks noChangeAspect="1" noChangeArrowheads="1" noCrop="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525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Line 8"/>
          <p:cNvSpPr>
            <a:spLocks noChangeShapeType="1"/>
          </p:cNvSpPr>
          <p:nvPr userDrawn="1"/>
        </p:nvSpPr>
        <p:spPr bwMode="auto">
          <a:xfrm>
            <a:off x="990600" y="838200"/>
            <a:ext cx="7696200" cy="0"/>
          </a:xfrm>
          <a:prstGeom prst="line">
            <a:avLst/>
          </a:prstGeom>
          <a:noFill/>
          <a:ln w="63500">
            <a:solidFill>
              <a:srgbClr val="008080"/>
            </a:solidFill>
            <a:round/>
            <a:headEnd/>
            <a:tailEnd/>
          </a:ln>
          <a:effectLst/>
        </p:spPr>
        <p:txBody>
          <a:bodyPr/>
          <a:lstStyle/>
          <a:p>
            <a:pPr>
              <a:defRPr/>
            </a:pPr>
            <a:endParaRPr lang="en-US">
              <a:latin typeface="Arial" charset="0"/>
            </a:endParaRPr>
          </a:p>
        </p:txBody>
      </p:sp>
      <p:sp>
        <p:nvSpPr>
          <p:cNvPr id="1033" name="Line 9"/>
          <p:cNvSpPr>
            <a:spLocks noChangeShapeType="1"/>
          </p:cNvSpPr>
          <p:nvPr userDrawn="1"/>
        </p:nvSpPr>
        <p:spPr bwMode="auto">
          <a:xfrm>
            <a:off x="0" y="838200"/>
            <a:ext cx="0" cy="6019800"/>
          </a:xfrm>
          <a:prstGeom prst="line">
            <a:avLst/>
          </a:prstGeom>
          <a:noFill/>
          <a:ln w="1905000">
            <a:solidFill>
              <a:srgbClr val="A2CEB1"/>
            </a:solidFill>
            <a:round/>
            <a:headEnd/>
            <a:tailEnd/>
          </a:ln>
          <a:effectLst/>
        </p:spPr>
        <p:txBody>
          <a:bodyPr/>
          <a:lstStyle/>
          <a:p>
            <a:pPr>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0" fontAlgn="base" hangingPunct="0">
        <a:spcBef>
          <a:spcPct val="0"/>
        </a:spcBef>
        <a:spcAft>
          <a:spcPct val="0"/>
        </a:spcAft>
        <a:defRPr sz="3600">
          <a:solidFill>
            <a:srgbClr val="339966"/>
          </a:solidFill>
          <a:latin typeface="+mj-lt"/>
          <a:ea typeface="+mj-ea"/>
          <a:cs typeface="+mj-cs"/>
        </a:defRPr>
      </a:lvl1pPr>
      <a:lvl2pPr algn="ctr" rtl="0" eaLnBrk="0" fontAlgn="base" hangingPunct="0">
        <a:spcBef>
          <a:spcPct val="0"/>
        </a:spcBef>
        <a:spcAft>
          <a:spcPct val="0"/>
        </a:spcAft>
        <a:defRPr sz="3600">
          <a:solidFill>
            <a:srgbClr val="339966"/>
          </a:solidFill>
          <a:latin typeface="Arial" charset="0"/>
        </a:defRPr>
      </a:lvl2pPr>
      <a:lvl3pPr algn="ctr" rtl="0" eaLnBrk="0" fontAlgn="base" hangingPunct="0">
        <a:spcBef>
          <a:spcPct val="0"/>
        </a:spcBef>
        <a:spcAft>
          <a:spcPct val="0"/>
        </a:spcAft>
        <a:defRPr sz="3600">
          <a:solidFill>
            <a:srgbClr val="339966"/>
          </a:solidFill>
          <a:latin typeface="Arial" charset="0"/>
        </a:defRPr>
      </a:lvl3pPr>
      <a:lvl4pPr algn="ctr" rtl="0" eaLnBrk="0" fontAlgn="base" hangingPunct="0">
        <a:spcBef>
          <a:spcPct val="0"/>
        </a:spcBef>
        <a:spcAft>
          <a:spcPct val="0"/>
        </a:spcAft>
        <a:defRPr sz="3600">
          <a:solidFill>
            <a:srgbClr val="339966"/>
          </a:solidFill>
          <a:latin typeface="Arial" charset="0"/>
        </a:defRPr>
      </a:lvl4pPr>
      <a:lvl5pPr algn="ctr" rtl="0" eaLnBrk="0" fontAlgn="base" hangingPunct="0">
        <a:spcBef>
          <a:spcPct val="0"/>
        </a:spcBef>
        <a:spcAft>
          <a:spcPct val="0"/>
        </a:spcAft>
        <a:defRPr sz="3600">
          <a:solidFill>
            <a:srgbClr val="339966"/>
          </a:solidFill>
          <a:latin typeface="Arial" charset="0"/>
        </a:defRPr>
      </a:lvl5pPr>
      <a:lvl6pPr marL="457200" algn="ctr" rtl="0" fontAlgn="base">
        <a:spcBef>
          <a:spcPct val="0"/>
        </a:spcBef>
        <a:spcAft>
          <a:spcPct val="0"/>
        </a:spcAft>
        <a:defRPr sz="3600">
          <a:solidFill>
            <a:srgbClr val="339966"/>
          </a:solidFill>
          <a:latin typeface="Arial" charset="0"/>
        </a:defRPr>
      </a:lvl6pPr>
      <a:lvl7pPr marL="914400" algn="ctr" rtl="0" fontAlgn="base">
        <a:spcBef>
          <a:spcPct val="0"/>
        </a:spcBef>
        <a:spcAft>
          <a:spcPct val="0"/>
        </a:spcAft>
        <a:defRPr sz="3600">
          <a:solidFill>
            <a:srgbClr val="339966"/>
          </a:solidFill>
          <a:latin typeface="Arial" charset="0"/>
        </a:defRPr>
      </a:lvl7pPr>
      <a:lvl8pPr marL="1371600" algn="ctr" rtl="0" fontAlgn="base">
        <a:spcBef>
          <a:spcPct val="0"/>
        </a:spcBef>
        <a:spcAft>
          <a:spcPct val="0"/>
        </a:spcAft>
        <a:defRPr sz="3600">
          <a:solidFill>
            <a:srgbClr val="339966"/>
          </a:solidFill>
          <a:latin typeface="Arial" charset="0"/>
        </a:defRPr>
      </a:lvl8pPr>
      <a:lvl9pPr marL="1828800" algn="ctr" rtl="0" fontAlgn="base">
        <a:spcBef>
          <a:spcPct val="0"/>
        </a:spcBef>
        <a:spcAft>
          <a:spcPct val="0"/>
        </a:spcAft>
        <a:defRPr sz="3600">
          <a:solidFill>
            <a:srgbClr val="339966"/>
          </a:solidFill>
          <a:latin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2400">
          <a:solidFill>
            <a:srgbClr val="006600"/>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400">
          <a:solidFill>
            <a:srgbClr val="006600"/>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400">
          <a:solidFill>
            <a:srgbClr val="006600"/>
          </a:solidFill>
          <a:latin typeface="+mn-lt"/>
        </a:defRPr>
      </a:lvl3pPr>
      <a:lvl4pPr marL="1600200" indent="-228600" algn="l" rtl="0" eaLnBrk="0" fontAlgn="base" hangingPunct="0">
        <a:spcBef>
          <a:spcPct val="20000"/>
        </a:spcBef>
        <a:spcAft>
          <a:spcPct val="0"/>
        </a:spcAft>
        <a:buChar char="•"/>
        <a:defRPr sz="2400">
          <a:solidFill>
            <a:srgbClr val="006600"/>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400">
          <a:solidFill>
            <a:srgbClr val="006600"/>
          </a:solidFill>
          <a:latin typeface="+mn-lt"/>
        </a:defRPr>
      </a:lvl5pPr>
      <a:lvl6pPr marL="2514600" indent="-228600" algn="l" rtl="0" fontAlgn="base">
        <a:spcBef>
          <a:spcPct val="20000"/>
        </a:spcBef>
        <a:spcAft>
          <a:spcPct val="0"/>
        </a:spcAft>
        <a:buFont typeface="Arial" charset="0"/>
        <a:buChar char="–"/>
        <a:defRPr sz="2400">
          <a:solidFill>
            <a:srgbClr val="006600"/>
          </a:solidFill>
          <a:latin typeface="+mn-lt"/>
        </a:defRPr>
      </a:lvl6pPr>
      <a:lvl7pPr marL="2971800" indent="-228600" algn="l" rtl="0" fontAlgn="base">
        <a:spcBef>
          <a:spcPct val="20000"/>
        </a:spcBef>
        <a:spcAft>
          <a:spcPct val="0"/>
        </a:spcAft>
        <a:buFont typeface="Arial" charset="0"/>
        <a:buChar char="–"/>
        <a:defRPr sz="2400">
          <a:solidFill>
            <a:srgbClr val="006600"/>
          </a:solidFill>
          <a:latin typeface="+mn-lt"/>
        </a:defRPr>
      </a:lvl7pPr>
      <a:lvl8pPr marL="3429000" indent="-228600" algn="l" rtl="0" fontAlgn="base">
        <a:spcBef>
          <a:spcPct val="20000"/>
        </a:spcBef>
        <a:spcAft>
          <a:spcPct val="0"/>
        </a:spcAft>
        <a:buFont typeface="Arial" charset="0"/>
        <a:buChar char="–"/>
        <a:defRPr sz="2400">
          <a:solidFill>
            <a:srgbClr val="006600"/>
          </a:solidFill>
          <a:latin typeface="+mn-lt"/>
        </a:defRPr>
      </a:lvl8pPr>
      <a:lvl9pPr marL="3886200" indent="-228600" algn="l" rtl="0" fontAlgn="base">
        <a:spcBef>
          <a:spcPct val="20000"/>
        </a:spcBef>
        <a:spcAft>
          <a:spcPct val="0"/>
        </a:spcAft>
        <a:buFont typeface="Arial" charset="0"/>
        <a:buChar char="–"/>
        <a:defRPr sz="2400">
          <a:solidFill>
            <a:srgbClr val="0066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ctrTitle"/>
          </p:nvPr>
        </p:nvSpPr>
        <p:spPr>
          <a:xfrm>
            <a:off x="990600" y="0"/>
            <a:ext cx="7696200" cy="762000"/>
          </a:xfrm>
        </p:spPr>
        <p:txBody>
          <a:bodyPr/>
          <a:lstStyle/>
          <a:p>
            <a:pPr eaLnBrk="1" hangingPunct="1"/>
            <a:r>
              <a:rPr lang="en-US" altLang="en-US" dirty="0"/>
              <a:t>Web Application Development</a:t>
            </a:r>
          </a:p>
        </p:txBody>
      </p:sp>
      <p:sp>
        <p:nvSpPr>
          <p:cNvPr id="2054" name="WordArt 7" descr="Paper bag"/>
          <p:cNvSpPr>
            <a:spLocks noChangeArrowheads="1" noChangeShapeType="1" noTextEdit="1"/>
          </p:cNvSpPr>
          <p:nvPr/>
        </p:nvSpPr>
        <p:spPr bwMode="auto">
          <a:xfrm>
            <a:off x="1828800" y="2590800"/>
            <a:ext cx="5562600" cy="1479550"/>
          </a:xfrm>
          <a:prstGeom prst="rect">
            <a:avLst/>
          </a:prstGeom>
        </p:spPr>
        <p:txBody>
          <a:bodyPr wrap="none" fromWordArt="1">
            <a:prstTxWarp prst="textPlain">
              <a:avLst>
                <a:gd name="adj" fmla="val 50000"/>
              </a:avLst>
            </a:prstTxWarp>
          </a:bodyPr>
          <a:lstStyle/>
          <a:p>
            <a:pPr algn="ctr"/>
            <a:r>
              <a:rPr lang="en-US" sz="3600" kern="10" dirty="0">
                <a:ln w="9525">
                  <a:solidFill>
                    <a:srgbClr val="008000"/>
                  </a:solidFill>
                  <a:round/>
                  <a:headEnd/>
                  <a:tailEnd/>
                </a:ln>
                <a:blipFill dpi="0" rotWithShape="0">
                  <a:blip r:embed="rId2"/>
                  <a:srcRect/>
                  <a:tile tx="0" ty="0" sx="100000" sy="100000" flip="none" algn="tl"/>
                </a:blipFill>
                <a:effectLst>
                  <a:outerShdw dist="563972" dir="14049741" sx="125000" sy="125000" algn="tl" rotWithShape="0">
                    <a:srgbClr val="C7DFD3">
                      <a:alpha val="79999"/>
                    </a:srgbClr>
                  </a:outerShdw>
                </a:effectLst>
                <a:latin typeface="Times New Roman" panose="02020603050405020304" pitchFamily="18" charset="0"/>
                <a:cs typeface="Times New Roman" panose="02020603050405020304" pitchFamily="18" charset="0"/>
              </a:rPr>
              <a:t>COMP-229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8635-25C8-6889-8685-025BCB1C2BA6}"/>
              </a:ext>
            </a:extLst>
          </p:cNvPr>
          <p:cNvSpPr>
            <a:spLocks noGrp="1"/>
          </p:cNvSpPr>
          <p:nvPr>
            <p:ph type="title"/>
          </p:nvPr>
        </p:nvSpPr>
        <p:spPr/>
        <p:txBody>
          <a:bodyPr/>
          <a:lstStyle/>
          <a:p>
            <a:r>
              <a:rPr lang="en-US" dirty="0"/>
              <a:t>Deleting a user</a:t>
            </a:r>
          </a:p>
        </p:txBody>
      </p:sp>
      <p:sp>
        <p:nvSpPr>
          <p:cNvPr id="3" name="Content Placeholder 2">
            <a:extLst>
              <a:ext uri="{FF2B5EF4-FFF2-40B4-BE49-F238E27FC236}">
                <a16:creationId xmlns:a16="http://schemas.microsoft.com/office/drawing/2014/main" id="{A58419CD-902C-CF62-6444-3F41F156B5EE}"/>
              </a:ext>
            </a:extLst>
          </p:cNvPr>
          <p:cNvSpPr>
            <a:spLocks noGrp="1"/>
          </p:cNvSpPr>
          <p:nvPr>
            <p:ph idx="1"/>
          </p:nvPr>
        </p:nvSpPr>
        <p:spPr/>
        <p:txBody>
          <a:bodyPr/>
          <a:lstStyle/>
          <a:p>
            <a:r>
              <a:rPr lang="en-US" dirty="0"/>
              <a:t>The remove method will allow the view component to delete a specific user from the database and use fetch to make a DELETE call. </a:t>
            </a:r>
          </a:p>
          <a:p>
            <a:r>
              <a:rPr lang="en-US" dirty="0"/>
              <a:t>This, again, is a protected route that will require a valid JWT as a credential, similar to the read and update methods.</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574D23C2-3BA4-27A0-AA42-63A6948B611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3749604-084A-FC97-F887-2D12BECBBE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C846036-EFF1-4175-C169-A8D1488FA3BE}"/>
              </a:ext>
            </a:extLst>
          </p:cNvPr>
          <p:cNvSpPr>
            <a:spLocks noGrp="1"/>
          </p:cNvSpPr>
          <p:nvPr>
            <p:ph type="sldNum" sz="quarter" idx="12"/>
          </p:nvPr>
        </p:nvSpPr>
        <p:spPr/>
        <p:txBody>
          <a:bodyPr/>
          <a:lstStyle/>
          <a:p>
            <a:fld id="{7C5CF243-786F-4254-B068-4C9F0B6EA12F}" type="slidenum">
              <a:rPr lang="en-US" altLang="en-US" smtClean="0"/>
              <a:pPr/>
              <a:t>10</a:t>
            </a:fld>
            <a:endParaRPr lang="en-US" altLang="en-US"/>
          </a:p>
        </p:txBody>
      </p:sp>
    </p:spTree>
    <p:extLst>
      <p:ext uri="{BB962C8B-B14F-4D97-AF65-F5344CB8AC3E}">
        <p14:creationId xmlns:p14="http://schemas.microsoft.com/office/powerpoint/2010/main" val="2860573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D6D5-2101-8722-D84B-88D86DDF9E2B}"/>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DeleteUser.jsx</a:t>
            </a:r>
            <a:r>
              <a:rPr lang="en-US" sz="3200" dirty="0"/>
              <a:t> contd.</a:t>
            </a:r>
          </a:p>
        </p:txBody>
      </p:sp>
      <p:sp>
        <p:nvSpPr>
          <p:cNvPr id="3" name="Content Placeholder 2">
            <a:extLst>
              <a:ext uri="{FF2B5EF4-FFF2-40B4-BE49-F238E27FC236}">
                <a16:creationId xmlns:a16="http://schemas.microsoft.com/office/drawing/2014/main" id="{8AD82497-B561-F048-B420-2C67E4F07D33}"/>
              </a:ext>
            </a:extLst>
          </p:cNvPr>
          <p:cNvSpPr>
            <a:spLocks noGrp="1"/>
          </p:cNvSpPr>
          <p:nvPr>
            <p:ph idx="1"/>
          </p:nvPr>
        </p:nvSpPr>
        <p:spPr/>
        <p:txBody>
          <a:bodyPr/>
          <a:lstStyle/>
          <a:p>
            <a:pPr marL="0" indent="0">
              <a:buNone/>
            </a:pPr>
            <a:br>
              <a:rPr lang="en-US" sz="1200" dirty="0"/>
            </a:br>
            <a:r>
              <a:rPr lang="en-US" sz="1200" dirty="0"/>
              <a:t>  const </a:t>
            </a:r>
            <a:r>
              <a:rPr lang="en-US" sz="1200" dirty="0" err="1"/>
              <a:t>deleteAccount</a:t>
            </a:r>
            <a:r>
              <a:rPr lang="en-US" sz="1200" dirty="0"/>
              <a:t> = () =&gt; {</a:t>
            </a:r>
          </a:p>
          <a:p>
            <a:pPr marL="0" indent="0">
              <a:buNone/>
            </a:pPr>
            <a:r>
              <a:rPr lang="en-US" sz="1200" dirty="0"/>
              <a:t>    remove({ userId }, { t: </a:t>
            </a:r>
            <a:r>
              <a:rPr lang="en-US" sz="1200" dirty="0" err="1"/>
              <a:t>jwt.token</a:t>
            </a:r>
            <a:r>
              <a:rPr lang="en-US" sz="1200" dirty="0"/>
              <a:t> }).then((data) =&gt; {</a:t>
            </a:r>
          </a:p>
          <a:p>
            <a:pPr marL="0" indent="0">
              <a:buNone/>
            </a:pPr>
            <a:r>
              <a:rPr lang="en-US" sz="1200" dirty="0"/>
              <a:t>      if (</a:t>
            </a:r>
            <a:r>
              <a:rPr lang="en-US" sz="1200" dirty="0" err="1"/>
              <a:t>data?.error</a:t>
            </a:r>
            <a:r>
              <a:rPr lang="en-US" sz="1200" dirty="0"/>
              <a:t>) {</a:t>
            </a:r>
          </a:p>
          <a:p>
            <a:pPr marL="0" indent="0">
              <a:buNone/>
            </a:pPr>
            <a:r>
              <a:rPr lang="en-US" sz="1200" dirty="0"/>
              <a:t>        </a:t>
            </a:r>
            <a:r>
              <a:rPr lang="en-US" sz="1200" dirty="0" err="1"/>
              <a:t>console.error</a:t>
            </a:r>
            <a:r>
              <a:rPr lang="en-US" sz="1200" dirty="0"/>
              <a:t>(</a:t>
            </a:r>
            <a:r>
              <a:rPr lang="en-US" sz="1200" dirty="0" err="1"/>
              <a:t>data.error</a:t>
            </a:r>
            <a:r>
              <a:rPr lang="en-US" sz="1200" dirty="0"/>
              <a:t>);</a:t>
            </a:r>
          </a:p>
          <a:p>
            <a:pPr marL="0" indent="0">
              <a:buNone/>
            </a:pPr>
            <a:r>
              <a:rPr lang="en-US" sz="1200" dirty="0"/>
              <a:t>      } else {</a:t>
            </a:r>
          </a:p>
          <a:p>
            <a:pPr marL="0" indent="0">
              <a:buNone/>
            </a:pPr>
            <a:r>
              <a:rPr lang="en-US" sz="1200" dirty="0"/>
              <a:t>        </a:t>
            </a:r>
            <a:r>
              <a:rPr lang="en-US" sz="1200" dirty="0" err="1"/>
              <a:t>auth.clearJWT</a:t>
            </a:r>
            <a:r>
              <a:rPr lang="en-US" sz="1200" dirty="0"/>
              <a:t>(() =&gt; console.log("deleted"));</a:t>
            </a:r>
          </a:p>
          <a:p>
            <a:pPr marL="0" indent="0">
              <a:buNone/>
            </a:pPr>
            <a:r>
              <a:rPr lang="en-US" sz="1200" dirty="0"/>
              <a:t>        </a:t>
            </a:r>
            <a:r>
              <a:rPr lang="en-US" sz="1200" dirty="0" err="1"/>
              <a:t>setRedirect</a:t>
            </a:r>
            <a:r>
              <a:rPr lang="en-US" sz="1200" dirty="0"/>
              <a:t>(true);</a:t>
            </a:r>
          </a:p>
          <a:p>
            <a:pPr marL="0" indent="0">
              <a:buNone/>
            </a:pPr>
            <a:r>
              <a:rPr lang="en-US" sz="1200" dirty="0"/>
              <a:t>      }</a:t>
            </a:r>
          </a:p>
          <a:p>
            <a:pPr marL="0" indent="0">
              <a:buNone/>
            </a:pPr>
            <a:r>
              <a:rPr lang="en-US" sz="1200" dirty="0"/>
              <a:t>    });</a:t>
            </a:r>
          </a:p>
          <a:p>
            <a:pPr marL="0" indent="0">
              <a:buNone/>
            </a:pPr>
            <a:r>
              <a:rPr lang="en-US" sz="1200" dirty="0"/>
              <a:t>  };</a:t>
            </a:r>
          </a:p>
          <a:p>
            <a:pPr marL="0" indent="0">
              <a:buNone/>
            </a:pPr>
            <a:br>
              <a:rPr lang="en-US" sz="1200" dirty="0"/>
            </a:br>
            <a:r>
              <a:rPr lang="en-US" sz="1200" dirty="0"/>
              <a:t>  const </a:t>
            </a:r>
            <a:r>
              <a:rPr lang="en-US" sz="1200" dirty="0" err="1"/>
              <a:t>handleRequestClose</a:t>
            </a:r>
            <a:r>
              <a:rPr lang="en-US" sz="1200" dirty="0"/>
              <a:t> = () =&gt; {</a:t>
            </a:r>
          </a:p>
          <a:p>
            <a:pPr marL="0" indent="0">
              <a:buNone/>
            </a:pPr>
            <a:r>
              <a:rPr lang="en-US" sz="1200" dirty="0"/>
              <a:t>    </a:t>
            </a:r>
            <a:r>
              <a:rPr lang="en-US" sz="1200" dirty="0" err="1"/>
              <a:t>setOpen</a:t>
            </a:r>
            <a:r>
              <a:rPr lang="en-US" sz="1200" dirty="0"/>
              <a:t>(false);</a:t>
            </a:r>
          </a:p>
          <a:p>
            <a:pPr marL="0" indent="0">
              <a:buNone/>
            </a:pPr>
            <a:r>
              <a:rPr lang="en-US" sz="1200" dirty="0"/>
              <a:t>  };</a:t>
            </a:r>
          </a:p>
          <a:p>
            <a:pPr marL="0" indent="0">
              <a:buNone/>
            </a:pPr>
            <a:br>
              <a:rPr lang="en-US" sz="1200" dirty="0"/>
            </a:br>
            <a:r>
              <a:rPr lang="en-US" sz="1200" dirty="0"/>
              <a:t>  if (redirect) {</a:t>
            </a:r>
          </a:p>
          <a:p>
            <a:pPr marL="0" indent="0">
              <a:buNone/>
            </a:pPr>
            <a:r>
              <a:rPr lang="en-US" sz="1200" dirty="0"/>
              <a:t>    return &lt;Navigate to="/" /&gt;;</a:t>
            </a:r>
          </a:p>
          <a:p>
            <a:pPr marL="0" indent="0">
              <a:buNone/>
            </a:pPr>
            <a:r>
              <a:rPr lang="en-US" sz="1200" dirty="0"/>
              <a:t>  }</a:t>
            </a:r>
          </a:p>
          <a:p>
            <a:pPr marL="0" indent="0">
              <a:buNone/>
            </a:pPr>
            <a:br>
              <a:rPr lang="en-US" sz="1200" dirty="0"/>
            </a:br>
            <a:r>
              <a:rPr lang="en-US" sz="1200" dirty="0"/>
              <a:t>  return (</a:t>
            </a:r>
          </a:p>
          <a:p>
            <a:pPr marL="0" indent="0">
              <a:buNone/>
            </a:pPr>
            <a:r>
              <a:rPr lang="en-US" sz="1200" dirty="0"/>
              <a:t>    &lt;&gt;</a:t>
            </a:r>
          </a:p>
        </p:txBody>
      </p:sp>
      <p:sp>
        <p:nvSpPr>
          <p:cNvPr id="4" name="Date Placeholder 3">
            <a:extLst>
              <a:ext uri="{FF2B5EF4-FFF2-40B4-BE49-F238E27FC236}">
                <a16:creationId xmlns:a16="http://schemas.microsoft.com/office/drawing/2014/main" id="{1CC4E35A-CDEC-CC3C-293A-EFAFAEB312E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7BEEA4F-326D-D61B-3DF2-9744624F6AE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D21518C-FFD4-9BF7-DAF7-53AE37AF6657}"/>
              </a:ext>
            </a:extLst>
          </p:cNvPr>
          <p:cNvSpPr>
            <a:spLocks noGrp="1"/>
          </p:cNvSpPr>
          <p:nvPr>
            <p:ph type="sldNum" sz="quarter" idx="12"/>
          </p:nvPr>
        </p:nvSpPr>
        <p:spPr/>
        <p:txBody>
          <a:bodyPr/>
          <a:lstStyle/>
          <a:p>
            <a:fld id="{7C5CF243-786F-4254-B068-4C9F0B6EA12F}" type="slidenum">
              <a:rPr lang="en-US" altLang="en-US" smtClean="0"/>
              <a:pPr/>
              <a:t>100</a:t>
            </a:fld>
            <a:endParaRPr lang="en-US" altLang="en-US"/>
          </a:p>
        </p:txBody>
      </p:sp>
    </p:spTree>
    <p:extLst>
      <p:ext uri="{BB962C8B-B14F-4D97-AF65-F5344CB8AC3E}">
        <p14:creationId xmlns:p14="http://schemas.microsoft.com/office/powerpoint/2010/main" val="8181030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41A4-01E7-99D7-5176-E7DBB98CB29A}"/>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DeleteUser.jsx</a:t>
            </a:r>
            <a:r>
              <a:rPr lang="en-US" sz="3200" dirty="0"/>
              <a:t> contd.</a:t>
            </a:r>
          </a:p>
        </p:txBody>
      </p:sp>
      <p:sp>
        <p:nvSpPr>
          <p:cNvPr id="3" name="Content Placeholder 2">
            <a:extLst>
              <a:ext uri="{FF2B5EF4-FFF2-40B4-BE49-F238E27FC236}">
                <a16:creationId xmlns:a16="http://schemas.microsoft.com/office/drawing/2014/main" id="{1CE0B32E-C218-2D57-6AD2-B63A1306155E}"/>
              </a:ext>
            </a:extLst>
          </p:cNvPr>
          <p:cNvSpPr>
            <a:spLocks noGrp="1"/>
          </p:cNvSpPr>
          <p:nvPr>
            <p:ph idx="1"/>
          </p:nvPr>
        </p:nvSpPr>
        <p:spPr/>
        <p:txBody>
          <a:bodyPr/>
          <a:lstStyle/>
          <a:p>
            <a:pPr marL="0" indent="0">
              <a:buNone/>
            </a:pPr>
            <a:endParaRPr lang="en-US" sz="1200" dirty="0"/>
          </a:p>
          <a:p>
            <a:pPr marL="0" indent="0">
              <a:buNone/>
            </a:pPr>
            <a:r>
              <a:rPr lang="en-US" sz="1200" dirty="0"/>
              <a:t>      &lt;</a:t>
            </a:r>
            <a:r>
              <a:rPr lang="en-US" sz="1200" dirty="0" err="1"/>
              <a:t>IconButton</a:t>
            </a:r>
            <a:endParaRPr lang="en-US" sz="1200" dirty="0"/>
          </a:p>
          <a:p>
            <a:pPr marL="0" indent="0">
              <a:buNone/>
            </a:pPr>
            <a:r>
              <a:rPr lang="en-US" sz="1200" dirty="0"/>
              <a:t>        aria-label="Delete account"</a:t>
            </a:r>
          </a:p>
          <a:p>
            <a:pPr marL="0" indent="0">
              <a:buNone/>
            </a:pPr>
            <a:r>
              <a:rPr lang="en-US" sz="1200" dirty="0"/>
              <a:t>        </a:t>
            </a:r>
            <a:r>
              <a:rPr lang="en-US" sz="1200" dirty="0" err="1"/>
              <a:t>onClick</a:t>
            </a:r>
            <a:r>
              <a:rPr lang="en-US" sz="1200" dirty="0"/>
              <a:t>={</a:t>
            </a:r>
            <a:r>
              <a:rPr lang="en-US" sz="1200" dirty="0" err="1"/>
              <a:t>clickButton</a:t>
            </a:r>
            <a:r>
              <a:rPr lang="en-US" sz="1200" dirty="0"/>
              <a:t>}</a:t>
            </a:r>
          </a:p>
          <a:p>
            <a:pPr marL="0" indent="0">
              <a:buNone/>
            </a:pPr>
            <a:r>
              <a:rPr lang="en-US" sz="1200" dirty="0"/>
              <a:t>        color="error"</a:t>
            </a:r>
          </a:p>
          <a:p>
            <a:pPr marL="0" indent="0">
              <a:buNone/>
            </a:pPr>
            <a:r>
              <a:rPr lang="en-US" sz="1200" dirty="0"/>
              <a:t>      &gt;</a:t>
            </a:r>
          </a:p>
          <a:p>
            <a:pPr marL="0" indent="0">
              <a:buNone/>
            </a:pPr>
            <a:r>
              <a:rPr lang="en-US" sz="1200" dirty="0"/>
              <a:t>        &lt;</a:t>
            </a:r>
            <a:r>
              <a:rPr lang="en-US" sz="1200" dirty="0" err="1"/>
              <a:t>DeleteIcon</a:t>
            </a:r>
            <a:r>
              <a:rPr lang="en-US" sz="1200" dirty="0"/>
              <a:t> /&gt;</a:t>
            </a:r>
          </a:p>
          <a:p>
            <a:pPr marL="0" indent="0">
              <a:buNone/>
            </a:pPr>
            <a:r>
              <a:rPr lang="en-US" sz="1200" dirty="0"/>
              <a:t>      &lt;/</a:t>
            </a:r>
            <a:r>
              <a:rPr lang="en-US" sz="1200" dirty="0" err="1"/>
              <a:t>IconButton</a:t>
            </a:r>
            <a:r>
              <a:rPr lang="en-US" sz="1200" dirty="0"/>
              <a:t>&gt;</a:t>
            </a:r>
          </a:p>
          <a:p>
            <a:pPr marL="0" indent="0">
              <a:buNone/>
            </a:pPr>
            <a:br>
              <a:rPr lang="en-US" sz="1200" dirty="0"/>
            </a:br>
            <a:r>
              <a:rPr lang="en-US" sz="1200" dirty="0"/>
              <a:t>      &lt;Dialog open={open} </a:t>
            </a:r>
            <a:r>
              <a:rPr lang="en-US" sz="1200" dirty="0" err="1"/>
              <a:t>onClose</a:t>
            </a:r>
            <a:r>
              <a:rPr lang="en-US" sz="1200" dirty="0"/>
              <a:t>={</a:t>
            </a:r>
            <a:r>
              <a:rPr lang="en-US" sz="1200" dirty="0" err="1"/>
              <a:t>handleRequestClose</a:t>
            </a:r>
            <a:r>
              <a:rPr lang="en-US" sz="1200" dirty="0"/>
              <a:t>}&gt;</a:t>
            </a:r>
          </a:p>
          <a:p>
            <a:pPr marL="0" indent="0">
              <a:buNone/>
            </a:pPr>
            <a:r>
              <a:rPr lang="en-US" sz="1200" dirty="0"/>
              <a:t>        &lt;</a:t>
            </a:r>
            <a:r>
              <a:rPr lang="en-US" sz="1200" dirty="0" err="1"/>
              <a:t>DialogTitle</a:t>
            </a:r>
            <a:r>
              <a:rPr lang="en-US" sz="1200" dirty="0"/>
              <a:t>&gt;Delete Account&lt;/</a:t>
            </a:r>
            <a:r>
              <a:rPr lang="en-US" sz="1200" dirty="0" err="1"/>
              <a:t>DialogTitle</a:t>
            </a:r>
            <a:r>
              <a:rPr lang="en-US" sz="1200" dirty="0"/>
              <a:t>&gt;</a:t>
            </a:r>
          </a:p>
          <a:p>
            <a:pPr marL="0" indent="0">
              <a:buNone/>
            </a:pPr>
            <a:r>
              <a:rPr lang="en-US" sz="1200" dirty="0"/>
              <a:t>        &lt;</a:t>
            </a:r>
            <a:r>
              <a:rPr lang="en-US" sz="1200" dirty="0" err="1"/>
              <a:t>DialogContent</a:t>
            </a:r>
            <a:r>
              <a:rPr lang="en-US" sz="1200" dirty="0"/>
              <a:t>&gt;</a:t>
            </a:r>
          </a:p>
          <a:p>
            <a:pPr marL="0" indent="0">
              <a:buNone/>
            </a:pPr>
            <a:r>
              <a:rPr lang="en-US" sz="1200" dirty="0"/>
              <a:t>          &lt;</a:t>
            </a:r>
            <a:r>
              <a:rPr lang="en-US" sz="1200" dirty="0" err="1"/>
              <a:t>DialogContentText</a:t>
            </a:r>
            <a:r>
              <a:rPr lang="en-US" sz="1200" dirty="0"/>
              <a:t>&gt;</a:t>
            </a:r>
          </a:p>
          <a:p>
            <a:pPr marL="0" indent="0">
              <a:buNone/>
            </a:pPr>
            <a:r>
              <a:rPr lang="en-US" sz="1200" dirty="0"/>
              <a:t>            Are you sure you want to delete your account? This action is</a:t>
            </a:r>
          </a:p>
          <a:p>
            <a:pPr marL="0" indent="0">
              <a:buNone/>
            </a:pPr>
            <a:r>
              <a:rPr lang="en-US" sz="1200" dirty="0"/>
              <a:t>            irreversible.</a:t>
            </a:r>
          </a:p>
          <a:p>
            <a:pPr marL="0" indent="0">
              <a:buNone/>
            </a:pPr>
            <a:r>
              <a:rPr lang="en-US" sz="1200" dirty="0"/>
              <a:t>          &lt;/</a:t>
            </a:r>
            <a:r>
              <a:rPr lang="en-US" sz="1200" dirty="0" err="1"/>
              <a:t>DialogContentText</a:t>
            </a:r>
            <a:r>
              <a:rPr lang="en-US" sz="1200" dirty="0"/>
              <a:t>&gt;</a:t>
            </a:r>
          </a:p>
          <a:p>
            <a:pPr marL="0" indent="0">
              <a:buNone/>
            </a:pPr>
            <a:r>
              <a:rPr lang="en-US" sz="1200" dirty="0"/>
              <a:t>        &lt;/</a:t>
            </a:r>
            <a:r>
              <a:rPr lang="en-US" sz="1200" dirty="0" err="1"/>
              <a:t>DialogContent</a:t>
            </a:r>
            <a:r>
              <a:rPr lang="en-US" sz="1200" dirty="0"/>
              <a:t>&gt;</a:t>
            </a:r>
          </a:p>
          <a:p>
            <a:pPr marL="0" indent="0">
              <a:buNone/>
            </a:pPr>
            <a:r>
              <a:rPr lang="en-US" sz="1200" dirty="0"/>
              <a:t>        &lt;</a:t>
            </a:r>
            <a:r>
              <a:rPr lang="en-US" sz="1200" dirty="0" err="1"/>
              <a:t>DialogActions</a:t>
            </a:r>
            <a:r>
              <a:rPr lang="en-US" sz="1200" dirty="0"/>
              <a:t>&gt;</a:t>
            </a:r>
          </a:p>
          <a:p>
            <a:pPr marL="0" indent="0">
              <a:buNone/>
            </a:pPr>
            <a:r>
              <a:rPr lang="en-US" sz="1200" dirty="0"/>
              <a:t>          &lt;Button </a:t>
            </a:r>
            <a:r>
              <a:rPr lang="en-US" sz="1200" dirty="0" err="1"/>
              <a:t>onClick</a:t>
            </a:r>
            <a:r>
              <a:rPr lang="en-US" sz="1200" dirty="0"/>
              <a:t>={</a:t>
            </a:r>
            <a:r>
              <a:rPr lang="en-US" sz="1200" dirty="0" err="1"/>
              <a:t>handleRequestClose</a:t>
            </a:r>
            <a:r>
              <a:rPr lang="en-US" sz="1200" dirty="0"/>
              <a:t>} color="primary"&gt;</a:t>
            </a:r>
          </a:p>
          <a:p>
            <a:pPr marL="0" indent="0">
              <a:buNone/>
            </a:pPr>
            <a:r>
              <a:rPr lang="en-US" sz="1200" dirty="0"/>
              <a:t>            Cancel</a:t>
            </a:r>
          </a:p>
          <a:p>
            <a:pPr marL="0" indent="0">
              <a:buNone/>
            </a:pPr>
            <a:r>
              <a:rPr lang="en-US" sz="1200" dirty="0"/>
              <a:t>          &lt;/Button&gt;</a:t>
            </a:r>
          </a:p>
          <a:p>
            <a:pPr marL="0" indent="0">
              <a:buNone/>
            </a:pPr>
            <a:r>
              <a:rPr lang="en-US" sz="1200" dirty="0"/>
              <a:t>          &lt;Button</a:t>
            </a:r>
          </a:p>
          <a:p>
            <a:pPr marL="0" indent="0">
              <a:buNone/>
            </a:pPr>
            <a:r>
              <a:rPr lang="en-US" sz="1200" dirty="0"/>
              <a:t>            </a:t>
            </a:r>
            <a:r>
              <a:rPr lang="en-US" sz="1200" dirty="0" err="1"/>
              <a:t>onClick</a:t>
            </a:r>
            <a:r>
              <a:rPr lang="en-US" sz="1200" dirty="0"/>
              <a:t>={</a:t>
            </a:r>
            <a:r>
              <a:rPr lang="en-US" sz="1200" dirty="0" err="1"/>
              <a:t>deleteAccount</a:t>
            </a:r>
            <a:r>
              <a:rPr lang="en-US" sz="1200" dirty="0"/>
              <a:t>}</a:t>
            </a:r>
          </a:p>
          <a:p>
            <a:pPr marL="0" indent="0">
              <a:buNone/>
            </a:pPr>
            <a:r>
              <a:rPr lang="en-US" sz="1200" dirty="0"/>
              <a:t>            color="error"</a:t>
            </a:r>
          </a:p>
        </p:txBody>
      </p:sp>
      <p:sp>
        <p:nvSpPr>
          <p:cNvPr id="4" name="Date Placeholder 3">
            <a:extLst>
              <a:ext uri="{FF2B5EF4-FFF2-40B4-BE49-F238E27FC236}">
                <a16:creationId xmlns:a16="http://schemas.microsoft.com/office/drawing/2014/main" id="{EC6E447C-8528-3EB3-C63C-6EA7FB8EC72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E080751-8198-1D41-D189-A65D5235301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F8081B2-18D5-16DD-A88D-F140C9884CBE}"/>
              </a:ext>
            </a:extLst>
          </p:cNvPr>
          <p:cNvSpPr>
            <a:spLocks noGrp="1"/>
          </p:cNvSpPr>
          <p:nvPr>
            <p:ph type="sldNum" sz="quarter" idx="12"/>
          </p:nvPr>
        </p:nvSpPr>
        <p:spPr/>
        <p:txBody>
          <a:bodyPr/>
          <a:lstStyle/>
          <a:p>
            <a:fld id="{7C5CF243-786F-4254-B068-4C9F0B6EA12F}" type="slidenum">
              <a:rPr lang="en-US" altLang="en-US" smtClean="0"/>
              <a:pPr/>
              <a:t>101</a:t>
            </a:fld>
            <a:endParaRPr lang="en-US" altLang="en-US"/>
          </a:p>
        </p:txBody>
      </p:sp>
    </p:spTree>
    <p:extLst>
      <p:ext uri="{BB962C8B-B14F-4D97-AF65-F5344CB8AC3E}">
        <p14:creationId xmlns:p14="http://schemas.microsoft.com/office/powerpoint/2010/main" val="36809042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3166-7659-4A3D-465E-ACC46A8B4146}"/>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DeleteUser.jsx</a:t>
            </a:r>
            <a:r>
              <a:rPr lang="en-US" sz="3200" dirty="0"/>
              <a:t> contd.</a:t>
            </a:r>
          </a:p>
        </p:txBody>
      </p:sp>
      <p:sp>
        <p:nvSpPr>
          <p:cNvPr id="3" name="Content Placeholder 2">
            <a:extLst>
              <a:ext uri="{FF2B5EF4-FFF2-40B4-BE49-F238E27FC236}">
                <a16:creationId xmlns:a16="http://schemas.microsoft.com/office/drawing/2014/main" id="{CA87FBAD-0648-1EC2-57D5-9B5C87AF118E}"/>
              </a:ext>
            </a:extLst>
          </p:cNvPr>
          <p:cNvSpPr>
            <a:spLocks noGrp="1"/>
          </p:cNvSpPr>
          <p:nvPr>
            <p:ph idx="1"/>
          </p:nvPr>
        </p:nvSpPr>
        <p:spPr/>
        <p:txBody>
          <a:bodyPr/>
          <a:lstStyle/>
          <a:p>
            <a:pPr marL="0" indent="0">
              <a:buNone/>
            </a:pPr>
            <a:endParaRPr lang="en-US" sz="1200" dirty="0"/>
          </a:p>
          <a:p>
            <a:pPr marL="0" indent="0">
              <a:buNone/>
            </a:pPr>
            <a:r>
              <a:rPr lang="en-US" sz="1200" dirty="0"/>
              <a:t>            variant="contained"</a:t>
            </a:r>
          </a:p>
          <a:p>
            <a:pPr marL="0" indent="0">
              <a:buNone/>
            </a:pPr>
            <a:r>
              <a:rPr lang="en-US" sz="1200" dirty="0"/>
              <a:t>            </a:t>
            </a:r>
            <a:r>
              <a:rPr lang="en-US" sz="1200" dirty="0" err="1"/>
              <a:t>autoFocus</a:t>
            </a:r>
            <a:endParaRPr lang="en-US" sz="1200" dirty="0"/>
          </a:p>
          <a:p>
            <a:pPr marL="0" indent="0">
              <a:buNone/>
            </a:pPr>
            <a:r>
              <a:rPr lang="en-US" sz="1200" dirty="0"/>
              <a:t>          &gt;</a:t>
            </a:r>
          </a:p>
          <a:p>
            <a:pPr marL="0" indent="0">
              <a:buNone/>
            </a:pPr>
            <a:r>
              <a:rPr lang="en-US" sz="1200" dirty="0"/>
              <a:t>            Confirm</a:t>
            </a:r>
          </a:p>
          <a:p>
            <a:pPr marL="0" indent="0">
              <a:buNone/>
            </a:pPr>
            <a:r>
              <a:rPr lang="en-US" sz="1200" dirty="0"/>
              <a:t>          &lt;/Button&gt;</a:t>
            </a:r>
          </a:p>
          <a:p>
            <a:pPr marL="0" indent="0">
              <a:buNone/>
            </a:pPr>
            <a:r>
              <a:rPr lang="en-US" sz="1200" dirty="0"/>
              <a:t>        &lt;/</a:t>
            </a:r>
            <a:r>
              <a:rPr lang="en-US" sz="1200" dirty="0" err="1"/>
              <a:t>DialogActions</a:t>
            </a:r>
            <a:r>
              <a:rPr lang="en-US" sz="1200" dirty="0"/>
              <a:t>&gt;</a:t>
            </a:r>
          </a:p>
          <a:p>
            <a:pPr marL="0" indent="0">
              <a:buNone/>
            </a:pPr>
            <a:r>
              <a:rPr lang="en-US" sz="1200" dirty="0"/>
              <a:t>      &lt;/Dialog&gt;</a:t>
            </a:r>
          </a:p>
          <a:p>
            <a:pPr marL="0" indent="0">
              <a:buNone/>
            </a:pPr>
            <a:r>
              <a:rPr lang="en-US" sz="1200" dirty="0"/>
              <a:t>    &lt;/&gt;</a:t>
            </a:r>
          </a:p>
          <a:p>
            <a:pPr marL="0" indent="0">
              <a:buNone/>
            </a:pPr>
            <a:r>
              <a:rPr lang="en-US" sz="1200" dirty="0"/>
              <a:t>  );</a:t>
            </a:r>
          </a:p>
          <a:p>
            <a:pPr marL="0" indent="0">
              <a:buNone/>
            </a:pPr>
            <a:r>
              <a:rPr lang="en-US" sz="1200" dirty="0"/>
              <a:t>}</a:t>
            </a:r>
          </a:p>
          <a:p>
            <a:pPr marL="0" indent="0">
              <a:buNone/>
            </a:pPr>
            <a:br>
              <a:rPr lang="en-US" sz="1200" dirty="0"/>
            </a:br>
            <a:r>
              <a:rPr lang="en-US" sz="1200" dirty="0" err="1"/>
              <a:t>DeleteUser.propTypes</a:t>
            </a:r>
            <a:r>
              <a:rPr lang="en-US" sz="1200" dirty="0"/>
              <a:t> = {</a:t>
            </a:r>
          </a:p>
          <a:p>
            <a:pPr marL="0" indent="0">
              <a:buNone/>
            </a:pPr>
            <a:r>
              <a:rPr lang="en-US" sz="1200" dirty="0"/>
              <a:t>  userId: </a:t>
            </a:r>
            <a:r>
              <a:rPr lang="en-US" sz="1200" dirty="0" err="1"/>
              <a:t>PropTypes.string.isRequired</a:t>
            </a:r>
            <a:r>
              <a:rPr lang="en-US" sz="1200" dirty="0"/>
              <a:t>,</a:t>
            </a:r>
          </a:p>
          <a:p>
            <a:pPr marL="0" indent="0">
              <a:buNone/>
            </a:pPr>
            <a:r>
              <a:rPr lang="en-US" sz="1200" dirty="0"/>
              <a:t>};</a:t>
            </a:r>
          </a:p>
          <a:p>
            <a:pPr marL="0" indent="0">
              <a:buNone/>
            </a:pPr>
            <a:endParaRPr lang="en-US" sz="1200" dirty="0"/>
          </a:p>
        </p:txBody>
      </p:sp>
      <p:sp>
        <p:nvSpPr>
          <p:cNvPr id="4" name="Date Placeholder 3">
            <a:extLst>
              <a:ext uri="{FF2B5EF4-FFF2-40B4-BE49-F238E27FC236}">
                <a16:creationId xmlns:a16="http://schemas.microsoft.com/office/drawing/2014/main" id="{A9AC7763-B944-4C75-93FB-EB43A6827A5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00820355-2E6B-93E7-83DF-13236EDF34A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27B94E-9EBC-91DB-EC66-1EDBD4C8BFEA}"/>
              </a:ext>
            </a:extLst>
          </p:cNvPr>
          <p:cNvSpPr>
            <a:spLocks noGrp="1"/>
          </p:cNvSpPr>
          <p:nvPr>
            <p:ph type="sldNum" sz="quarter" idx="12"/>
          </p:nvPr>
        </p:nvSpPr>
        <p:spPr/>
        <p:txBody>
          <a:bodyPr/>
          <a:lstStyle/>
          <a:p>
            <a:fld id="{7C5CF243-786F-4254-B068-4C9F0B6EA12F}" type="slidenum">
              <a:rPr lang="en-US" altLang="en-US" smtClean="0"/>
              <a:pPr/>
              <a:t>102</a:t>
            </a:fld>
            <a:endParaRPr lang="en-US" altLang="en-US"/>
          </a:p>
        </p:txBody>
      </p:sp>
    </p:spTree>
    <p:extLst>
      <p:ext uri="{BB962C8B-B14F-4D97-AF65-F5344CB8AC3E}">
        <p14:creationId xmlns:p14="http://schemas.microsoft.com/office/powerpoint/2010/main" val="12586151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E7A3-AA53-5D11-6874-2D70103A9D25}"/>
              </a:ext>
            </a:extLst>
          </p:cNvPr>
          <p:cNvSpPr>
            <a:spLocks noGrp="1"/>
          </p:cNvSpPr>
          <p:nvPr>
            <p:ph type="title"/>
          </p:nvPr>
        </p:nvSpPr>
        <p:spPr/>
        <p:txBody>
          <a:bodyPr/>
          <a:lstStyle/>
          <a:p>
            <a:r>
              <a:rPr lang="en-US" dirty="0" err="1"/>
              <a:t>DeleteUser.jsx</a:t>
            </a:r>
            <a:r>
              <a:rPr lang="en-US" dirty="0"/>
              <a:t> code Explanation</a:t>
            </a:r>
          </a:p>
        </p:txBody>
      </p:sp>
      <p:sp>
        <p:nvSpPr>
          <p:cNvPr id="3" name="Content Placeholder 2">
            <a:extLst>
              <a:ext uri="{FF2B5EF4-FFF2-40B4-BE49-F238E27FC236}">
                <a16:creationId xmlns:a16="http://schemas.microsoft.com/office/drawing/2014/main" id="{47C51677-4C51-56E5-5ED5-A091D882F2E5}"/>
              </a:ext>
            </a:extLst>
          </p:cNvPr>
          <p:cNvSpPr>
            <a:spLocks noGrp="1"/>
          </p:cNvSpPr>
          <p:nvPr>
            <p:ph idx="1"/>
          </p:nvPr>
        </p:nvSpPr>
        <p:spPr/>
        <p:txBody>
          <a:bodyPr/>
          <a:lstStyle/>
          <a:p>
            <a:pPr marL="0" indent="0">
              <a:buNone/>
            </a:pPr>
            <a:r>
              <a:rPr lang="en-US" sz="900" dirty="0"/>
              <a:t>  Import React along with </a:t>
            </a:r>
            <a:r>
              <a:rPr lang="en-US" sz="900" dirty="0" err="1"/>
              <a:t>useState</a:t>
            </a:r>
            <a:r>
              <a:rPr lang="en-US" sz="900" dirty="0"/>
              <a:t> and </a:t>
            </a:r>
            <a:r>
              <a:rPr lang="en-US" sz="900" dirty="0" err="1"/>
              <a:t>useEffect</a:t>
            </a:r>
            <a:r>
              <a:rPr lang="en-US" sz="900" dirty="0"/>
              <a:t> for managing state and side effects.</a:t>
            </a:r>
          </a:p>
          <a:p>
            <a:pPr marL="0" indent="0">
              <a:buNone/>
            </a:pPr>
            <a:r>
              <a:rPr lang="en-US" sz="900" dirty="0"/>
              <a:t>  Import Material-UI components such as Card, Button, </a:t>
            </a:r>
            <a:r>
              <a:rPr lang="en-US" sz="900" dirty="0" err="1"/>
              <a:t>TextField</a:t>
            </a:r>
            <a:r>
              <a:rPr lang="en-US" sz="900" dirty="0"/>
              <a:t>, Typography, and Icon to build the form UI.</a:t>
            </a:r>
          </a:p>
          <a:p>
            <a:pPr marL="0" indent="0">
              <a:buNone/>
            </a:pPr>
            <a:r>
              <a:rPr lang="en-US" sz="900" dirty="0"/>
              <a:t>  Import the auth helper to access the authenticated user's credentials.</a:t>
            </a:r>
          </a:p>
          <a:p>
            <a:pPr marL="0" indent="0">
              <a:buNone/>
            </a:pPr>
            <a:r>
              <a:rPr lang="en-US" sz="900" dirty="0"/>
              <a:t>  Import the read and update API functions for fetching and updating user data.</a:t>
            </a:r>
          </a:p>
          <a:p>
            <a:pPr marL="0" indent="0">
              <a:buNone/>
            </a:pPr>
            <a:r>
              <a:rPr lang="en-US" sz="900" dirty="0"/>
              <a:t>  Import React Router's Navigate and </a:t>
            </a:r>
            <a:r>
              <a:rPr lang="en-US" sz="900" dirty="0" err="1"/>
              <a:t>useParams</a:t>
            </a:r>
            <a:r>
              <a:rPr lang="en-US" sz="900" dirty="0"/>
              <a:t> for navigation and accessing URL parameters.</a:t>
            </a:r>
          </a:p>
          <a:p>
            <a:pPr marL="0" indent="0">
              <a:buNone/>
            </a:pPr>
            <a:r>
              <a:rPr lang="en-US" sz="900" dirty="0"/>
              <a:t>  Define the </a:t>
            </a:r>
            <a:r>
              <a:rPr lang="en-US" sz="900" dirty="0" err="1"/>
              <a:t>EditProfile</a:t>
            </a:r>
            <a:r>
              <a:rPr lang="en-US" sz="900" dirty="0"/>
              <a:t> functional component.</a:t>
            </a:r>
          </a:p>
          <a:p>
            <a:pPr marL="0" indent="0">
              <a:buNone/>
            </a:pPr>
            <a:r>
              <a:rPr lang="en-US" sz="900" dirty="0"/>
              <a:t>  Extract the </a:t>
            </a:r>
            <a:r>
              <a:rPr lang="en-US" sz="900" dirty="0" err="1"/>
              <a:t>userId</a:t>
            </a:r>
            <a:r>
              <a:rPr lang="en-US" sz="900" dirty="0"/>
              <a:t> from the route parameters using </a:t>
            </a:r>
            <a:r>
              <a:rPr lang="en-US" sz="900" dirty="0" err="1"/>
              <a:t>useParams</a:t>
            </a:r>
            <a:r>
              <a:rPr lang="en-US" sz="900" dirty="0"/>
              <a:t>.</a:t>
            </a:r>
          </a:p>
          <a:p>
            <a:pPr marL="0" indent="0">
              <a:buNone/>
            </a:pPr>
            <a:r>
              <a:rPr lang="en-US" sz="900" dirty="0"/>
              <a:t>  Initialize state values to store form data: name, email, password, error message, a flag for success (</a:t>
            </a:r>
            <a:r>
              <a:rPr lang="en-US" sz="900" dirty="0" err="1"/>
              <a:t>NavigateToProfile</a:t>
            </a:r>
            <a:r>
              <a:rPr lang="en-US" sz="900" dirty="0"/>
              <a:t>), and modal state (open).</a:t>
            </a:r>
          </a:p>
          <a:p>
            <a:pPr marL="0" indent="0">
              <a:buNone/>
            </a:pPr>
            <a:r>
              <a:rPr lang="en-US" sz="900" dirty="0"/>
              <a:t>  Retrieve the authentication token and user info by calling </a:t>
            </a:r>
            <a:r>
              <a:rPr lang="en-US" sz="900" dirty="0" err="1"/>
              <a:t>auth.isAuthenticated</a:t>
            </a:r>
            <a:r>
              <a:rPr lang="en-US" sz="900" dirty="0"/>
              <a:t>().</a:t>
            </a:r>
          </a:p>
          <a:p>
            <a:pPr marL="0" indent="0">
              <a:buNone/>
            </a:pPr>
            <a:r>
              <a:rPr lang="en-US" sz="900" dirty="0"/>
              <a:t>  Use the </a:t>
            </a:r>
            <a:r>
              <a:rPr lang="en-US" sz="900" dirty="0" err="1"/>
              <a:t>useEffect</a:t>
            </a:r>
            <a:r>
              <a:rPr lang="en-US" sz="900" dirty="0"/>
              <a:t> hook to fetch the current user’s data when the component mounts or when </a:t>
            </a:r>
            <a:r>
              <a:rPr lang="en-US" sz="900" dirty="0" err="1"/>
              <a:t>userId</a:t>
            </a:r>
            <a:r>
              <a:rPr lang="en-US" sz="900" dirty="0"/>
              <a:t> changes.</a:t>
            </a:r>
          </a:p>
          <a:p>
            <a:pPr marL="0" indent="0">
              <a:buNone/>
            </a:pPr>
            <a:r>
              <a:rPr lang="en-US" sz="900" dirty="0"/>
              <a:t>  Create an </a:t>
            </a:r>
            <a:r>
              <a:rPr lang="en-US" sz="900" dirty="0" err="1"/>
              <a:t>AbortController</a:t>
            </a:r>
            <a:r>
              <a:rPr lang="en-US" sz="900" dirty="0"/>
              <a:t> to cancel the request if the component unmounts before completion.</a:t>
            </a:r>
          </a:p>
          <a:p>
            <a:pPr marL="0" indent="0">
              <a:buNone/>
            </a:pPr>
            <a:r>
              <a:rPr lang="en-US" sz="900" dirty="0"/>
              <a:t>  Call the read function with the user ID and token to fetch the user's existing details.</a:t>
            </a:r>
          </a:p>
          <a:p>
            <a:pPr marL="0" indent="0">
              <a:buNone/>
            </a:pPr>
            <a:r>
              <a:rPr lang="en-US" sz="900" dirty="0"/>
              <a:t>  If the API response contains an error, update the state to show the error message.</a:t>
            </a:r>
          </a:p>
          <a:p>
            <a:pPr marL="0" indent="0">
              <a:buNone/>
            </a:pPr>
            <a:r>
              <a:rPr lang="en-US" sz="900" dirty="0"/>
              <a:t>  If successful, update the state with the fetched user's name and email.</a:t>
            </a:r>
          </a:p>
          <a:p>
            <a:pPr marL="0" indent="0">
              <a:buNone/>
            </a:pPr>
            <a:r>
              <a:rPr lang="en-US" sz="900" dirty="0"/>
              <a:t>  Return a cleanup function to abort the API call if necessary.</a:t>
            </a:r>
          </a:p>
          <a:p>
            <a:pPr marL="0" indent="0">
              <a:buNone/>
            </a:pPr>
            <a:r>
              <a:rPr lang="en-US" sz="900" dirty="0"/>
              <a:t>  Define the </a:t>
            </a:r>
            <a:r>
              <a:rPr lang="en-US" sz="900" dirty="0" err="1"/>
              <a:t>clickSubmit</a:t>
            </a:r>
            <a:r>
              <a:rPr lang="en-US" sz="900" dirty="0"/>
              <a:t> function, triggered when the user clicks the submit button.</a:t>
            </a:r>
          </a:p>
          <a:p>
            <a:pPr marL="0" indent="0">
              <a:buNone/>
            </a:pPr>
            <a:r>
              <a:rPr lang="en-US" sz="900" dirty="0"/>
              <a:t>  Prepare the updated user object using the current state values.</a:t>
            </a:r>
          </a:p>
          <a:p>
            <a:pPr marL="0" indent="0">
              <a:buNone/>
            </a:pPr>
            <a:r>
              <a:rPr lang="en-US" sz="900" dirty="0"/>
              <a:t>  Call the update API function with the user ID, token, and updated user data.</a:t>
            </a:r>
          </a:p>
          <a:p>
            <a:pPr marL="0" indent="0">
              <a:buNone/>
            </a:pPr>
            <a:r>
              <a:rPr lang="en-US" sz="900" dirty="0"/>
              <a:t>  If the response contains an error, update the state to show the error.</a:t>
            </a:r>
          </a:p>
          <a:p>
            <a:pPr marL="0" indent="0">
              <a:buNone/>
            </a:pPr>
            <a:r>
              <a:rPr lang="en-US" sz="900" dirty="0"/>
              <a:t>  If the update is successful, update the state to set </a:t>
            </a:r>
            <a:r>
              <a:rPr lang="en-US" sz="900" dirty="0" err="1"/>
              <a:t>NavigateToProfile</a:t>
            </a:r>
            <a:r>
              <a:rPr lang="en-US" sz="900" dirty="0"/>
              <a:t> to true and store the user ID.</a:t>
            </a:r>
          </a:p>
          <a:p>
            <a:pPr marL="0" indent="0">
              <a:buNone/>
            </a:pPr>
            <a:r>
              <a:rPr lang="en-US" sz="900" dirty="0"/>
              <a:t>  Define the </a:t>
            </a:r>
            <a:r>
              <a:rPr lang="en-US" sz="900" dirty="0" err="1"/>
              <a:t>handleChange</a:t>
            </a:r>
            <a:r>
              <a:rPr lang="en-US" sz="900" dirty="0"/>
              <a:t> function to update the respective form field in the state whenever the user types.</a:t>
            </a:r>
          </a:p>
          <a:p>
            <a:pPr marL="0" indent="0">
              <a:buNone/>
            </a:pPr>
            <a:r>
              <a:rPr lang="en-US" sz="900" dirty="0"/>
              <a:t>  If </a:t>
            </a:r>
            <a:r>
              <a:rPr lang="en-US" sz="900" dirty="0" err="1"/>
              <a:t>NavigateToProfile</a:t>
            </a:r>
            <a:r>
              <a:rPr lang="en-US" sz="900" dirty="0"/>
              <a:t> is true, redirect the user to the profile page of the updated user using the Navigate component.</a:t>
            </a:r>
          </a:p>
          <a:p>
            <a:pPr marL="0" indent="0">
              <a:buNone/>
            </a:pPr>
            <a:r>
              <a:rPr lang="en-US" sz="900" dirty="0"/>
              <a:t>  Otherwise, render the UI:</a:t>
            </a:r>
          </a:p>
          <a:p>
            <a:pPr marL="0" indent="0">
              <a:buNone/>
            </a:pPr>
            <a:r>
              <a:rPr lang="en-US" sz="900" dirty="0"/>
              <a:t>  Display the main form inside a centered Card component with padding.</a:t>
            </a:r>
          </a:p>
          <a:p>
            <a:pPr marL="0" indent="0">
              <a:buNone/>
            </a:pPr>
            <a:r>
              <a:rPr lang="en-US" sz="900" dirty="0"/>
              <a:t>  Add a title "Edit Profile" using Typography.</a:t>
            </a:r>
          </a:p>
          <a:p>
            <a:pPr marL="0" indent="0">
              <a:buNone/>
            </a:pPr>
            <a:r>
              <a:rPr lang="en-US" sz="900" dirty="0"/>
              <a:t>  Render a </a:t>
            </a:r>
            <a:r>
              <a:rPr lang="en-US" sz="900" dirty="0" err="1"/>
              <a:t>TextField</a:t>
            </a:r>
            <a:r>
              <a:rPr lang="en-US" sz="900" dirty="0"/>
              <a:t> for the user's name, linked to state, updating on change.</a:t>
            </a:r>
          </a:p>
          <a:p>
            <a:pPr marL="0" indent="0">
              <a:buNone/>
            </a:pPr>
            <a:r>
              <a:rPr lang="en-US" sz="900" dirty="0"/>
              <a:t>  Render a </a:t>
            </a:r>
            <a:r>
              <a:rPr lang="en-US" sz="900" dirty="0" err="1"/>
              <a:t>TextField</a:t>
            </a:r>
            <a:r>
              <a:rPr lang="en-US" sz="900" dirty="0"/>
              <a:t> for the user's email, linked to state, updating on change.</a:t>
            </a:r>
          </a:p>
          <a:p>
            <a:pPr marL="0" indent="0">
              <a:buNone/>
            </a:pPr>
            <a:r>
              <a:rPr lang="en-US" sz="900" dirty="0"/>
              <a:t>  Render a </a:t>
            </a:r>
            <a:r>
              <a:rPr lang="en-US" sz="900" dirty="0" err="1"/>
              <a:t>TextField</a:t>
            </a:r>
            <a:r>
              <a:rPr lang="en-US" sz="900" dirty="0"/>
              <a:t> for the user's password, linked to state, updating on change.</a:t>
            </a:r>
          </a:p>
          <a:p>
            <a:pPr marL="0" indent="0">
              <a:buNone/>
            </a:pPr>
            <a:r>
              <a:rPr lang="en-US" sz="900" dirty="0"/>
              <a:t>  If there’s an error in the state, display it using a styled Typography with an error icon.</a:t>
            </a:r>
          </a:p>
          <a:p>
            <a:pPr marL="0" indent="0">
              <a:buNone/>
            </a:pPr>
            <a:r>
              <a:rPr lang="en-US" sz="900" dirty="0"/>
              <a:t>  Add a submit Button that triggers the </a:t>
            </a:r>
            <a:r>
              <a:rPr lang="en-US" sz="900" dirty="0" err="1"/>
              <a:t>clickSubmit</a:t>
            </a:r>
            <a:r>
              <a:rPr lang="en-US" sz="900" dirty="0"/>
              <a:t> function.</a:t>
            </a:r>
          </a:p>
          <a:p>
            <a:pPr marL="0" indent="0">
              <a:buNone/>
            </a:pPr>
            <a:r>
              <a:rPr lang="en-US" sz="900" dirty="0"/>
              <a:t>  End of the component.</a:t>
            </a:r>
          </a:p>
          <a:p>
            <a:pPr marL="0" indent="0">
              <a:buNone/>
            </a:pPr>
            <a:endParaRPr lang="en-US" sz="900" dirty="0"/>
          </a:p>
        </p:txBody>
      </p:sp>
      <p:sp>
        <p:nvSpPr>
          <p:cNvPr id="4" name="Date Placeholder 3">
            <a:extLst>
              <a:ext uri="{FF2B5EF4-FFF2-40B4-BE49-F238E27FC236}">
                <a16:creationId xmlns:a16="http://schemas.microsoft.com/office/drawing/2014/main" id="{F0E53373-8D42-2B2C-045A-980E22824D2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65223BB-5A14-0959-8CD9-082F784F7B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EC02D3-16CF-CF67-F0DD-135E9F8CEA39}"/>
              </a:ext>
            </a:extLst>
          </p:cNvPr>
          <p:cNvSpPr>
            <a:spLocks noGrp="1"/>
          </p:cNvSpPr>
          <p:nvPr>
            <p:ph type="sldNum" sz="quarter" idx="12"/>
          </p:nvPr>
        </p:nvSpPr>
        <p:spPr/>
        <p:txBody>
          <a:bodyPr/>
          <a:lstStyle/>
          <a:p>
            <a:fld id="{7C5CF243-786F-4254-B068-4C9F0B6EA12F}" type="slidenum">
              <a:rPr lang="en-US" altLang="en-US" smtClean="0"/>
              <a:pPr/>
              <a:t>103</a:t>
            </a:fld>
            <a:endParaRPr lang="en-US" altLang="en-US"/>
          </a:p>
        </p:txBody>
      </p:sp>
    </p:spTree>
    <p:extLst>
      <p:ext uri="{BB962C8B-B14F-4D97-AF65-F5344CB8AC3E}">
        <p14:creationId xmlns:p14="http://schemas.microsoft.com/office/powerpoint/2010/main" val="31940021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6EAE-663E-279F-89C9-62F320C44A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CAB9BB-EC6A-3BCD-353A-D0E1DBDB6261}"/>
              </a:ext>
            </a:extLst>
          </p:cNvPr>
          <p:cNvSpPr>
            <a:spLocks noGrp="1"/>
          </p:cNvSpPr>
          <p:nvPr>
            <p:ph idx="1"/>
          </p:nvPr>
        </p:nvSpPr>
        <p:spPr/>
        <p:txBody>
          <a:bodyPr/>
          <a:lstStyle/>
          <a:p>
            <a:r>
              <a:rPr lang="en-US" dirty="0"/>
              <a:t>Since we are using the DeleteUser component in the Profile component, it gets added to the application view when Profile is added in MainRouter.</a:t>
            </a:r>
          </a:p>
          <a:p>
            <a:r>
              <a:rPr lang="en-US" dirty="0"/>
              <a:t>With the delete user UI added, we now have a frontend that contains all the React component views in order to complete the skeleton application features. </a:t>
            </a:r>
          </a:p>
          <a:p>
            <a:r>
              <a:rPr lang="en-US" dirty="0"/>
              <a:t>But we still need a common navigation UI to link all these views together and make each view easy to access for the frontend user. </a:t>
            </a:r>
          </a:p>
          <a:p>
            <a:r>
              <a:rPr lang="en-US" dirty="0"/>
              <a:t>In the next section, we will implement this navigation menu component.</a:t>
            </a:r>
          </a:p>
        </p:txBody>
      </p:sp>
      <p:sp>
        <p:nvSpPr>
          <p:cNvPr id="4" name="Date Placeholder 3">
            <a:extLst>
              <a:ext uri="{FF2B5EF4-FFF2-40B4-BE49-F238E27FC236}">
                <a16:creationId xmlns:a16="http://schemas.microsoft.com/office/drawing/2014/main" id="{A3857E5B-875C-456C-E527-4107FE0979D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943E0C2-DDFB-AF3D-C106-120C37E13DF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7855182-394C-8062-CFBE-7D83A45B63D4}"/>
              </a:ext>
            </a:extLst>
          </p:cNvPr>
          <p:cNvSpPr>
            <a:spLocks noGrp="1"/>
          </p:cNvSpPr>
          <p:nvPr>
            <p:ph type="sldNum" sz="quarter" idx="12"/>
          </p:nvPr>
        </p:nvSpPr>
        <p:spPr/>
        <p:txBody>
          <a:bodyPr/>
          <a:lstStyle/>
          <a:p>
            <a:fld id="{7C5CF243-786F-4254-B068-4C9F0B6EA12F}" type="slidenum">
              <a:rPr lang="en-US" altLang="en-US" smtClean="0"/>
              <a:pPr/>
              <a:t>104</a:t>
            </a:fld>
            <a:endParaRPr lang="en-US" altLang="en-US"/>
          </a:p>
        </p:txBody>
      </p:sp>
    </p:spTree>
    <p:extLst>
      <p:ext uri="{BB962C8B-B14F-4D97-AF65-F5344CB8AC3E}">
        <p14:creationId xmlns:p14="http://schemas.microsoft.com/office/powerpoint/2010/main" val="376182039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A4FD-19B0-D72B-FB76-D271D08937D1}"/>
              </a:ext>
            </a:extLst>
          </p:cNvPr>
          <p:cNvSpPr>
            <a:spLocks noGrp="1"/>
          </p:cNvSpPr>
          <p:nvPr>
            <p:ph type="title"/>
          </p:nvPr>
        </p:nvSpPr>
        <p:spPr/>
        <p:txBody>
          <a:bodyPr/>
          <a:lstStyle/>
          <a:p>
            <a:r>
              <a:rPr lang="en-US" dirty="0"/>
              <a:t>The Menu component</a:t>
            </a:r>
          </a:p>
        </p:txBody>
      </p:sp>
      <p:sp>
        <p:nvSpPr>
          <p:cNvPr id="3" name="Content Placeholder 2">
            <a:extLst>
              <a:ext uri="{FF2B5EF4-FFF2-40B4-BE49-F238E27FC236}">
                <a16:creationId xmlns:a16="http://schemas.microsoft.com/office/drawing/2014/main" id="{B26D0AF8-FF70-DB3A-0452-90E51961538F}"/>
              </a:ext>
            </a:extLst>
          </p:cNvPr>
          <p:cNvSpPr>
            <a:spLocks noGrp="1"/>
          </p:cNvSpPr>
          <p:nvPr>
            <p:ph idx="1"/>
          </p:nvPr>
        </p:nvSpPr>
        <p:spPr/>
        <p:txBody>
          <a:bodyPr/>
          <a:lstStyle/>
          <a:p>
            <a:r>
              <a:rPr lang="en-US" dirty="0"/>
              <a:t>The Menu component will function as a navigation bar across the frontend application by providing links to all the available views, and also by indicating the user's current location in the application.</a:t>
            </a:r>
          </a:p>
        </p:txBody>
      </p:sp>
      <p:sp>
        <p:nvSpPr>
          <p:cNvPr id="4" name="Date Placeholder 3">
            <a:extLst>
              <a:ext uri="{FF2B5EF4-FFF2-40B4-BE49-F238E27FC236}">
                <a16:creationId xmlns:a16="http://schemas.microsoft.com/office/drawing/2014/main" id="{CFA17144-9297-2D60-9BAE-1A8A419FEC1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299F7CC-8477-FAA4-AB3E-56617B446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091757-4187-36DB-55F5-CFFB77918332}"/>
              </a:ext>
            </a:extLst>
          </p:cNvPr>
          <p:cNvSpPr>
            <a:spLocks noGrp="1"/>
          </p:cNvSpPr>
          <p:nvPr>
            <p:ph type="sldNum" sz="quarter" idx="12"/>
          </p:nvPr>
        </p:nvSpPr>
        <p:spPr/>
        <p:txBody>
          <a:bodyPr/>
          <a:lstStyle/>
          <a:p>
            <a:fld id="{7C5CF243-786F-4254-B068-4C9F0B6EA12F}" type="slidenum">
              <a:rPr lang="en-US" altLang="en-US" smtClean="0"/>
              <a:pPr/>
              <a:t>105</a:t>
            </a:fld>
            <a:endParaRPr lang="en-US" altLang="en-US"/>
          </a:p>
        </p:txBody>
      </p:sp>
    </p:spTree>
    <p:extLst>
      <p:ext uri="{BB962C8B-B14F-4D97-AF65-F5344CB8AC3E}">
        <p14:creationId xmlns:p14="http://schemas.microsoft.com/office/powerpoint/2010/main" val="2029978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7329-93D3-4C83-E22B-93B9E706F5E2}"/>
              </a:ext>
            </a:extLst>
          </p:cNvPr>
          <p:cNvSpPr>
            <a:spLocks noGrp="1"/>
          </p:cNvSpPr>
          <p:nvPr>
            <p:ph type="title"/>
          </p:nvPr>
        </p:nvSpPr>
        <p:spPr/>
        <p:txBody>
          <a:bodyPr/>
          <a:lstStyle/>
          <a:p>
            <a:r>
              <a:rPr lang="en-US" dirty="0"/>
              <a:t>Updated </a:t>
            </a: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FAC81190-62EB-EFED-119B-D53771A7C6BD}"/>
              </a:ext>
            </a:extLst>
          </p:cNvPr>
          <p:cNvSpPr>
            <a:spLocks noGrp="1"/>
          </p:cNvSpPr>
          <p:nvPr>
            <p:ph idx="1"/>
          </p:nvPr>
        </p:nvSpPr>
        <p:spPr/>
        <p:txBody>
          <a:bodyPr/>
          <a:lstStyle/>
          <a:p>
            <a:pPr marL="0" indent="0">
              <a:buNone/>
            </a:pPr>
            <a:r>
              <a:rPr lang="en-US" sz="1200" dirty="0"/>
              <a:t>import React from "react";</a:t>
            </a:r>
          </a:p>
          <a:p>
            <a:pPr marL="0" indent="0">
              <a:buNone/>
            </a:pPr>
            <a:r>
              <a:rPr lang="en-US" sz="1200" dirty="0"/>
              <a:t>import </a:t>
            </a:r>
            <a:r>
              <a:rPr lang="en-US" sz="1200" dirty="0" err="1"/>
              <a:t>AppBar</a:t>
            </a:r>
            <a:r>
              <a:rPr lang="en-US" sz="1200" dirty="0"/>
              <a:t> from "@</a:t>
            </a:r>
            <a:r>
              <a:rPr lang="en-US" sz="1200" dirty="0" err="1"/>
              <a:t>mui</a:t>
            </a:r>
            <a:r>
              <a:rPr lang="en-US" sz="1200" dirty="0"/>
              <a:t>/material/</a:t>
            </a:r>
            <a:r>
              <a:rPr lang="en-US" sz="1200" dirty="0" err="1"/>
              <a:t>AppBar</a:t>
            </a:r>
            <a:r>
              <a:rPr lang="en-US" sz="1200" dirty="0"/>
              <a:t>";</a:t>
            </a:r>
          </a:p>
          <a:p>
            <a:pPr marL="0" indent="0">
              <a:buNone/>
            </a:pPr>
            <a:r>
              <a:rPr lang="en-US" sz="1200" dirty="0"/>
              <a:t>import Toolbar from "@</a:t>
            </a:r>
            <a:r>
              <a:rPr lang="en-US" sz="1200" dirty="0" err="1"/>
              <a:t>mui</a:t>
            </a:r>
            <a:r>
              <a:rPr lang="en-US" sz="1200" dirty="0"/>
              <a:t>/material/Toolbar";</a:t>
            </a:r>
          </a:p>
          <a:p>
            <a:pPr marL="0" indent="0">
              <a:buNone/>
            </a:pPr>
            <a:r>
              <a:rPr lang="en-US" sz="1200" dirty="0"/>
              <a:t>import Typography from "@</a:t>
            </a:r>
            <a:r>
              <a:rPr lang="en-US" sz="1200" dirty="0" err="1"/>
              <a:t>mui</a:t>
            </a:r>
            <a:r>
              <a:rPr lang="en-US" sz="1200" dirty="0"/>
              <a:t>/material/Typography";</a:t>
            </a:r>
          </a:p>
          <a:p>
            <a:pPr marL="0" indent="0">
              <a:buNone/>
            </a:pPr>
            <a:r>
              <a:rPr lang="en-US" sz="1200" dirty="0"/>
              <a:t>import </a:t>
            </a:r>
            <a:r>
              <a:rPr lang="en-US" sz="1200" dirty="0" err="1"/>
              <a:t>IconButton</a:t>
            </a:r>
            <a:r>
              <a:rPr lang="en-US" sz="1200" dirty="0"/>
              <a:t> from "@</a:t>
            </a:r>
            <a:r>
              <a:rPr lang="en-US" sz="1200" dirty="0" err="1"/>
              <a:t>mui</a:t>
            </a:r>
            <a:r>
              <a:rPr lang="en-US" sz="1200" dirty="0"/>
              <a:t>/material/</a:t>
            </a:r>
            <a:r>
              <a:rPr lang="en-US" sz="1200" dirty="0" err="1"/>
              <a:t>IconButton</a:t>
            </a:r>
            <a:r>
              <a:rPr lang="en-US" sz="1200" dirty="0"/>
              <a:t>";</a:t>
            </a:r>
          </a:p>
          <a:p>
            <a:pPr marL="0" indent="0">
              <a:buNone/>
            </a:pPr>
            <a:r>
              <a:rPr lang="en-US" sz="1200" dirty="0"/>
              <a:t>import </a:t>
            </a:r>
            <a:r>
              <a:rPr lang="en-US" sz="1200" dirty="0" err="1"/>
              <a:t>HomeIcon</a:t>
            </a:r>
            <a:r>
              <a:rPr lang="en-US" sz="1200" dirty="0"/>
              <a:t> from "@</a:t>
            </a:r>
            <a:r>
              <a:rPr lang="en-US" sz="1200" dirty="0" err="1"/>
              <a:t>mui</a:t>
            </a:r>
            <a:r>
              <a:rPr lang="en-US" sz="1200" dirty="0"/>
              <a:t>/icons-material/Home";</a:t>
            </a:r>
          </a:p>
          <a:p>
            <a:pPr marL="0" indent="0">
              <a:buNone/>
            </a:pPr>
            <a:r>
              <a:rPr lang="en-US" sz="1200" dirty="0"/>
              <a:t>import Button from "@</a:t>
            </a:r>
            <a:r>
              <a:rPr lang="en-US" sz="1200" dirty="0" err="1"/>
              <a:t>mui</a:t>
            </a:r>
            <a:r>
              <a:rPr lang="en-US" sz="1200" dirty="0"/>
              <a:t>/material/Button";</a:t>
            </a:r>
          </a:p>
          <a:p>
            <a:pPr marL="0" indent="0">
              <a:buNone/>
            </a:pPr>
            <a:r>
              <a:rPr lang="en-US" sz="1200" dirty="0"/>
              <a:t>import auth from "../lib/auth-helper";</a:t>
            </a:r>
          </a:p>
          <a:p>
            <a:pPr marL="0" indent="0">
              <a:buNone/>
            </a:pPr>
            <a:r>
              <a:rPr lang="en-US" sz="1200" dirty="0"/>
              <a:t>import { Link, </a:t>
            </a:r>
            <a:r>
              <a:rPr lang="en-US" sz="1200" dirty="0" err="1"/>
              <a:t>useNavigate</a:t>
            </a:r>
            <a:r>
              <a:rPr lang="en-US" sz="1200" dirty="0"/>
              <a:t>, </a:t>
            </a:r>
            <a:r>
              <a:rPr lang="en-US" sz="1200" dirty="0" err="1"/>
              <a:t>useLocation</a:t>
            </a:r>
            <a:r>
              <a:rPr lang="en-US" sz="1200" dirty="0"/>
              <a:t> } from "react-router-</a:t>
            </a:r>
            <a:r>
              <a:rPr lang="en-US" sz="1200" dirty="0" err="1"/>
              <a:t>dom</a:t>
            </a:r>
            <a:r>
              <a:rPr lang="en-US" sz="1200" dirty="0"/>
              <a:t>";</a:t>
            </a:r>
          </a:p>
          <a:p>
            <a:pPr marL="0" indent="0">
              <a:buNone/>
            </a:pPr>
            <a:br>
              <a:rPr lang="en-US" sz="1200" dirty="0"/>
            </a:br>
            <a:r>
              <a:rPr lang="en-US" sz="1200" dirty="0"/>
              <a:t>const </a:t>
            </a:r>
            <a:r>
              <a:rPr lang="en-US" sz="1200" dirty="0" err="1"/>
              <a:t>isActive</a:t>
            </a:r>
            <a:r>
              <a:rPr lang="en-US" sz="1200" dirty="0"/>
              <a:t> = (location, path) =&gt;</a:t>
            </a:r>
          </a:p>
          <a:p>
            <a:pPr marL="0" indent="0">
              <a:buNone/>
            </a:pPr>
            <a:r>
              <a:rPr lang="en-US" sz="1200" dirty="0"/>
              <a:t>  </a:t>
            </a:r>
            <a:r>
              <a:rPr lang="en-US" sz="1200" dirty="0" err="1"/>
              <a:t>location.pathname</a:t>
            </a:r>
            <a:r>
              <a:rPr lang="en-US" sz="1200" dirty="0"/>
              <a:t> === path ? "#ff4081" : "#</a:t>
            </a:r>
            <a:r>
              <a:rPr lang="en-US" sz="1200" dirty="0" err="1"/>
              <a:t>ffffff</a:t>
            </a:r>
            <a:r>
              <a:rPr lang="en-US" sz="1200" dirty="0"/>
              <a:t>";</a:t>
            </a:r>
          </a:p>
          <a:p>
            <a:pPr marL="0" indent="0">
              <a:buNone/>
            </a:pPr>
            <a:br>
              <a:rPr lang="en-US" sz="1200" dirty="0"/>
            </a:br>
            <a:r>
              <a:rPr lang="en-US" sz="1200" dirty="0"/>
              <a:t>export default function Menu() {</a:t>
            </a:r>
          </a:p>
          <a:p>
            <a:pPr marL="0" indent="0">
              <a:buNone/>
            </a:pPr>
            <a:r>
              <a:rPr lang="en-US" sz="1200" dirty="0"/>
              <a:t>  const navigate = </a:t>
            </a:r>
            <a:r>
              <a:rPr lang="en-US" sz="1200" dirty="0" err="1"/>
              <a:t>useNavigate</a:t>
            </a:r>
            <a:r>
              <a:rPr lang="en-US" sz="1200" dirty="0"/>
              <a:t>();</a:t>
            </a:r>
          </a:p>
          <a:p>
            <a:pPr marL="0" indent="0">
              <a:buNone/>
            </a:pPr>
            <a:r>
              <a:rPr lang="en-US" sz="1200" dirty="0"/>
              <a:t>  const location = </a:t>
            </a:r>
            <a:r>
              <a:rPr lang="en-US" sz="1200" dirty="0" err="1"/>
              <a:t>useLocation</a:t>
            </a:r>
            <a:r>
              <a:rPr lang="en-US" sz="1200" dirty="0"/>
              <a:t>();</a:t>
            </a:r>
          </a:p>
          <a:p>
            <a:pPr marL="0" indent="0">
              <a:buNone/>
            </a:pPr>
            <a:br>
              <a:rPr lang="en-US" sz="1200" dirty="0"/>
            </a:br>
            <a:r>
              <a:rPr lang="en-US" sz="1200" dirty="0"/>
              <a:t>  return (</a:t>
            </a:r>
          </a:p>
          <a:p>
            <a:pPr marL="0" indent="0">
              <a:buNone/>
            </a:pPr>
            <a:r>
              <a:rPr lang="en-US" sz="1200" dirty="0"/>
              <a:t>    &lt;</a:t>
            </a:r>
            <a:r>
              <a:rPr lang="en-US" sz="1200" dirty="0" err="1"/>
              <a:t>AppBar</a:t>
            </a:r>
            <a:r>
              <a:rPr lang="en-US" sz="1200" dirty="0"/>
              <a:t> position="static"&gt;</a:t>
            </a:r>
          </a:p>
          <a:p>
            <a:pPr marL="0" indent="0">
              <a:buNone/>
            </a:pPr>
            <a:r>
              <a:rPr lang="en-US" sz="1200" dirty="0"/>
              <a:t>      &lt;Toolbar </a:t>
            </a:r>
            <a:r>
              <a:rPr lang="en-US" sz="1200" dirty="0" err="1"/>
              <a:t>sx</a:t>
            </a:r>
            <a:r>
              <a:rPr lang="en-US" sz="1200" dirty="0"/>
              <a:t>={{ display: "flex", gap: 2, </a:t>
            </a:r>
            <a:r>
              <a:rPr lang="en-US" sz="1200" dirty="0" err="1"/>
              <a:t>alignItems</a:t>
            </a:r>
            <a:r>
              <a:rPr lang="en-US" sz="1200" dirty="0"/>
              <a:t>: "center" }}&gt;</a:t>
            </a:r>
          </a:p>
          <a:p>
            <a:pPr marL="0" indent="0">
              <a:buNone/>
            </a:pPr>
            <a:r>
              <a:rPr lang="en-US" sz="1200" dirty="0"/>
              <a:t>        &lt;Typography variant="h6" </a:t>
            </a:r>
            <a:r>
              <a:rPr lang="en-US" sz="1200" dirty="0" err="1"/>
              <a:t>sx</a:t>
            </a:r>
            <a:r>
              <a:rPr lang="en-US" sz="1200" dirty="0"/>
              <a:t>={{ </a:t>
            </a:r>
            <a:r>
              <a:rPr lang="en-US" sz="1200" dirty="0" err="1"/>
              <a:t>flexGrow</a:t>
            </a:r>
            <a:r>
              <a:rPr lang="en-US" sz="1200" dirty="0"/>
              <a:t>: 1 }}&gt;</a:t>
            </a:r>
          </a:p>
          <a:p>
            <a:pPr marL="0" indent="0">
              <a:buNone/>
            </a:pPr>
            <a:r>
              <a:rPr lang="en-US" sz="1200" dirty="0"/>
              <a:t>          MERN Skeleton</a:t>
            </a:r>
          </a:p>
          <a:p>
            <a:pPr marL="0" indent="0">
              <a:buNone/>
            </a:pPr>
            <a:r>
              <a:rPr lang="en-US" sz="1200" dirty="0"/>
              <a:t>        &lt;/Typography&gt;</a:t>
            </a:r>
          </a:p>
          <a:p>
            <a:pPr marL="0" indent="0">
              <a:buNone/>
            </a:pPr>
            <a:endParaRPr lang="en-US" sz="1200" dirty="0"/>
          </a:p>
        </p:txBody>
      </p:sp>
      <p:sp>
        <p:nvSpPr>
          <p:cNvPr id="4" name="Date Placeholder 3">
            <a:extLst>
              <a:ext uri="{FF2B5EF4-FFF2-40B4-BE49-F238E27FC236}">
                <a16:creationId xmlns:a16="http://schemas.microsoft.com/office/drawing/2014/main" id="{93B7E593-F4FD-91BF-2934-DAE3D015837C}"/>
              </a:ext>
            </a:extLst>
          </p:cNvPr>
          <p:cNvSpPr>
            <a:spLocks noGrp="1"/>
          </p:cNvSpPr>
          <p:nvPr>
            <p:ph type="dt" sz="half" idx="10"/>
          </p:nvPr>
        </p:nvSpPr>
        <p:spPr/>
        <p:txBody>
          <a:bodyPr/>
          <a:lstStyle/>
          <a:p>
            <a:pPr>
              <a:defRPr/>
            </a:pPr>
            <a:fld id="{C9C54A8A-EC83-4BC5-B48C-A23671E55882}" type="datetime1">
              <a:rPr lang="en-US" smtClean="0"/>
              <a:t>7/7/2025</a:t>
            </a:fld>
            <a:endParaRPr lang="en-US" dirty="0"/>
          </a:p>
        </p:txBody>
      </p:sp>
      <p:sp>
        <p:nvSpPr>
          <p:cNvPr id="5" name="Footer Placeholder 4">
            <a:extLst>
              <a:ext uri="{FF2B5EF4-FFF2-40B4-BE49-F238E27FC236}">
                <a16:creationId xmlns:a16="http://schemas.microsoft.com/office/drawing/2014/main" id="{7B006E22-0801-A2FC-DB81-8C1AD3A9A08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C2A3AE0-A32E-9407-3DB7-D4FC4D875BC1}"/>
              </a:ext>
            </a:extLst>
          </p:cNvPr>
          <p:cNvSpPr>
            <a:spLocks noGrp="1"/>
          </p:cNvSpPr>
          <p:nvPr>
            <p:ph type="sldNum" sz="quarter" idx="12"/>
          </p:nvPr>
        </p:nvSpPr>
        <p:spPr/>
        <p:txBody>
          <a:bodyPr/>
          <a:lstStyle/>
          <a:p>
            <a:fld id="{7C5CF243-786F-4254-B068-4C9F0B6EA12F}" type="slidenum">
              <a:rPr lang="en-US" altLang="en-US" smtClean="0"/>
              <a:pPr/>
              <a:t>106</a:t>
            </a:fld>
            <a:endParaRPr lang="en-US" altLang="en-US"/>
          </a:p>
        </p:txBody>
      </p:sp>
    </p:spTree>
    <p:extLst>
      <p:ext uri="{BB962C8B-B14F-4D97-AF65-F5344CB8AC3E}">
        <p14:creationId xmlns:p14="http://schemas.microsoft.com/office/powerpoint/2010/main" val="95480863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A879D-093D-8AD4-A2D1-AA42A1734D31}"/>
              </a:ext>
            </a:extLst>
          </p:cNvPr>
          <p:cNvSpPr>
            <a:spLocks noGrp="1"/>
          </p:cNvSpPr>
          <p:nvPr>
            <p:ph type="title"/>
          </p:nvPr>
        </p:nvSpPr>
        <p:spPr/>
        <p:txBody>
          <a:bodyPr/>
          <a:lstStyle/>
          <a:p>
            <a:r>
              <a:rPr lang="en-US" dirty="0"/>
              <a:t>Updated </a:t>
            </a:r>
            <a:r>
              <a:rPr lang="en-US" dirty="0" err="1"/>
              <a:t>mern</a:t>
            </a:r>
            <a:r>
              <a:rPr lang="en-US" dirty="0"/>
              <a:t>-skeleton/client/core/</a:t>
            </a:r>
            <a:r>
              <a:rPr lang="en-US" dirty="0" err="1"/>
              <a:t>Menu.jsx</a:t>
            </a:r>
            <a:r>
              <a:rPr lang="en-US" dirty="0"/>
              <a:t> contd.</a:t>
            </a:r>
          </a:p>
        </p:txBody>
      </p:sp>
      <p:sp>
        <p:nvSpPr>
          <p:cNvPr id="3" name="Content Placeholder 2">
            <a:extLst>
              <a:ext uri="{FF2B5EF4-FFF2-40B4-BE49-F238E27FC236}">
                <a16:creationId xmlns:a16="http://schemas.microsoft.com/office/drawing/2014/main" id="{A567E8E1-5D3E-529D-8CBB-7BB4C88AABB6}"/>
              </a:ext>
            </a:extLst>
          </p:cNvPr>
          <p:cNvSpPr>
            <a:spLocks noGrp="1"/>
          </p:cNvSpPr>
          <p:nvPr>
            <p:ph idx="1"/>
          </p:nvPr>
        </p:nvSpPr>
        <p:spPr/>
        <p:txBody>
          <a:bodyPr/>
          <a:lstStyle/>
          <a:p>
            <a:pPr marL="0" indent="0">
              <a:buNone/>
            </a:pPr>
            <a:r>
              <a:rPr lang="en-US" sz="1200" dirty="0"/>
              <a:t>        &lt;Link to="/"&gt;</a:t>
            </a:r>
          </a:p>
          <a:p>
            <a:pPr marL="0" indent="0">
              <a:buNone/>
            </a:pPr>
            <a:r>
              <a:rPr lang="en-US" sz="1200" dirty="0"/>
              <a:t>          &lt;</a:t>
            </a:r>
            <a:r>
              <a:rPr lang="en-US" sz="1200" dirty="0" err="1"/>
              <a:t>IconButton</a:t>
            </a:r>
            <a:r>
              <a:rPr lang="en-US" sz="1200" dirty="0"/>
              <a:t> aria-label="Home" </a:t>
            </a:r>
            <a:r>
              <a:rPr lang="en-US" sz="1200" dirty="0" err="1"/>
              <a:t>sx</a:t>
            </a:r>
            <a:r>
              <a:rPr lang="en-US" sz="1200" dirty="0"/>
              <a:t>={{ color: </a:t>
            </a:r>
            <a:r>
              <a:rPr lang="en-US" sz="1200" dirty="0" err="1"/>
              <a:t>isActive</a:t>
            </a:r>
            <a:r>
              <a:rPr lang="en-US" sz="1200" dirty="0"/>
              <a:t>(location, "/") }}&gt;</a:t>
            </a:r>
          </a:p>
          <a:p>
            <a:pPr marL="0" indent="0">
              <a:buNone/>
            </a:pPr>
            <a:r>
              <a:rPr lang="en-US" sz="1200" dirty="0"/>
              <a:t>            &lt;</a:t>
            </a:r>
            <a:r>
              <a:rPr lang="en-US" sz="1200" dirty="0" err="1"/>
              <a:t>HomeIcon</a:t>
            </a:r>
            <a:r>
              <a:rPr lang="en-US" sz="1200" dirty="0"/>
              <a:t> /&gt;</a:t>
            </a:r>
          </a:p>
          <a:p>
            <a:pPr marL="0" indent="0">
              <a:buNone/>
            </a:pPr>
            <a:r>
              <a:rPr lang="en-US" sz="1200" dirty="0"/>
              <a:t>          &lt;/</a:t>
            </a:r>
            <a:r>
              <a:rPr lang="en-US" sz="1200" dirty="0" err="1"/>
              <a:t>IconButton</a:t>
            </a:r>
            <a:r>
              <a:rPr lang="en-US" sz="1200" dirty="0"/>
              <a:t>&gt;</a:t>
            </a:r>
          </a:p>
          <a:p>
            <a:pPr marL="0" indent="0">
              <a:buNone/>
            </a:pPr>
            <a:r>
              <a:rPr lang="en-US" sz="1200" dirty="0"/>
              <a:t>        &lt;/Link&gt;</a:t>
            </a:r>
          </a:p>
          <a:p>
            <a:pPr marL="0" indent="0">
              <a:buNone/>
            </a:pPr>
            <a:br>
              <a:rPr lang="en-US" sz="1200" dirty="0"/>
            </a:br>
            <a:r>
              <a:rPr lang="en-US" sz="1200" dirty="0"/>
              <a:t>        &lt;Link to="/users"&gt;</a:t>
            </a:r>
          </a:p>
          <a:p>
            <a:pPr marL="0" indent="0">
              <a:buNone/>
            </a:pPr>
            <a:r>
              <a:rPr lang="en-US" sz="1200" dirty="0"/>
              <a:t>          &lt;Button </a:t>
            </a:r>
            <a:r>
              <a:rPr lang="en-US" sz="1200" dirty="0" err="1"/>
              <a:t>sx</a:t>
            </a:r>
            <a:r>
              <a:rPr lang="en-US" sz="1200" dirty="0"/>
              <a:t>={{ color: </a:t>
            </a:r>
            <a:r>
              <a:rPr lang="en-US" sz="1200" dirty="0" err="1"/>
              <a:t>isActive</a:t>
            </a:r>
            <a:r>
              <a:rPr lang="en-US" sz="1200" dirty="0"/>
              <a:t>(location, "/users") }}&gt;Users&lt;/Button&gt;</a:t>
            </a:r>
          </a:p>
          <a:p>
            <a:pPr marL="0" indent="0">
              <a:buNone/>
            </a:pPr>
            <a:r>
              <a:rPr lang="en-US" sz="1200" dirty="0"/>
              <a:t>        &lt;/Link&gt;</a:t>
            </a:r>
          </a:p>
          <a:p>
            <a:pPr marL="0" indent="0">
              <a:buNone/>
            </a:pPr>
            <a:br>
              <a:rPr lang="en-US" sz="1200" dirty="0"/>
            </a:br>
            <a:r>
              <a:rPr lang="en-US" sz="1200" dirty="0"/>
              <a:t>        {!auth.isAuthenticated() &amp;&amp; (</a:t>
            </a:r>
          </a:p>
          <a:p>
            <a:pPr marL="0" indent="0">
              <a:buNone/>
            </a:pPr>
            <a:r>
              <a:rPr lang="en-US" sz="1200" dirty="0"/>
              <a:t>          &lt;&gt;</a:t>
            </a:r>
          </a:p>
          <a:p>
            <a:pPr marL="0" indent="0">
              <a:buNone/>
            </a:pPr>
            <a:r>
              <a:rPr lang="en-US" sz="1200" dirty="0"/>
              <a:t>            &lt;Link to="/signup"&gt;</a:t>
            </a:r>
          </a:p>
          <a:p>
            <a:pPr marL="0" indent="0">
              <a:buNone/>
            </a:pPr>
            <a:r>
              <a:rPr lang="en-US" sz="1200" dirty="0"/>
              <a:t>              &lt;Button </a:t>
            </a:r>
            <a:r>
              <a:rPr lang="en-US" sz="1200" dirty="0" err="1"/>
              <a:t>sx</a:t>
            </a:r>
            <a:r>
              <a:rPr lang="en-US" sz="1200" dirty="0"/>
              <a:t>={{ color: </a:t>
            </a:r>
            <a:r>
              <a:rPr lang="en-US" sz="1200" dirty="0" err="1"/>
              <a:t>isActive</a:t>
            </a:r>
            <a:r>
              <a:rPr lang="en-US" sz="1200" dirty="0"/>
              <a:t>(location, "/signup") }}&gt;</a:t>
            </a:r>
          </a:p>
          <a:p>
            <a:pPr marL="0" indent="0">
              <a:buNone/>
            </a:pPr>
            <a:r>
              <a:rPr lang="en-US" sz="1200" dirty="0"/>
              <a:t>                Sign up</a:t>
            </a:r>
          </a:p>
          <a:p>
            <a:pPr marL="0" indent="0">
              <a:buNone/>
            </a:pPr>
            <a:r>
              <a:rPr lang="en-US" sz="1200" dirty="0"/>
              <a:t>              &lt;/Button&gt;</a:t>
            </a:r>
          </a:p>
          <a:p>
            <a:pPr marL="0" indent="0">
              <a:buNone/>
            </a:pPr>
            <a:r>
              <a:rPr lang="en-US" sz="1200" dirty="0"/>
              <a:t>            &lt;/Link&gt;</a:t>
            </a:r>
          </a:p>
          <a:p>
            <a:pPr marL="0" indent="0">
              <a:buNone/>
            </a:pPr>
            <a:r>
              <a:rPr lang="en-US" sz="1200" dirty="0"/>
              <a:t>            &lt;Link to="/</a:t>
            </a:r>
            <a:r>
              <a:rPr lang="en-US" sz="1200" dirty="0" err="1"/>
              <a:t>signin</a:t>
            </a:r>
            <a:r>
              <a:rPr lang="en-US" sz="1200" dirty="0"/>
              <a:t>"&gt;</a:t>
            </a:r>
          </a:p>
          <a:p>
            <a:pPr marL="0" indent="0">
              <a:buNone/>
            </a:pPr>
            <a:r>
              <a:rPr lang="en-US" sz="1200" dirty="0"/>
              <a:t>              &lt;Button </a:t>
            </a:r>
            <a:r>
              <a:rPr lang="en-US" sz="1200" dirty="0" err="1"/>
              <a:t>sx</a:t>
            </a:r>
            <a:r>
              <a:rPr lang="en-US" sz="1200" dirty="0"/>
              <a:t>={{ color: </a:t>
            </a:r>
            <a:r>
              <a:rPr lang="en-US" sz="1200" dirty="0" err="1"/>
              <a:t>isActive</a:t>
            </a:r>
            <a:r>
              <a:rPr lang="en-US" sz="1200" dirty="0"/>
              <a:t>(location, "/</a:t>
            </a:r>
            <a:r>
              <a:rPr lang="en-US" sz="1200" dirty="0" err="1"/>
              <a:t>signin</a:t>
            </a:r>
            <a:r>
              <a:rPr lang="en-US" sz="1200" dirty="0"/>
              <a:t>") }}&gt;</a:t>
            </a:r>
          </a:p>
          <a:p>
            <a:pPr marL="0" indent="0">
              <a:buNone/>
            </a:pPr>
            <a:r>
              <a:rPr lang="en-US" sz="1200" dirty="0"/>
              <a:t>                Sign In</a:t>
            </a:r>
          </a:p>
          <a:p>
            <a:pPr marL="0" indent="0">
              <a:buNone/>
            </a:pPr>
            <a:r>
              <a:rPr lang="en-US" sz="1200" dirty="0"/>
              <a:t>              &lt;/Button&gt;</a:t>
            </a:r>
          </a:p>
          <a:p>
            <a:pPr marL="0" indent="0">
              <a:buNone/>
            </a:pPr>
            <a:r>
              <a:rPr lang="en-US" sz="1200" dirty="0"/>
              <a:t>            &lt;/Link&gt;</a:t>
            </a:r>
          </a:p>
          <a:p>
            <a:pPr marL="0" indent="0">
              <a:buNone/>
            </a:pPr>
            <a:r>
              <a:rPr lang="en-US" sz="1200" dirty="0"/>
              <a:t>          &lt;/&gt;</a:t>
            </a:r>
          </a:p>
          <a:p>
            <a:pPr marL="0" indent="0">
              <a:buNone/>
            </a:pPr>
            <a:r>
              <a:rPr lang="en-US" sz="1200" dirty="0"/>
              <a:t>        )}</a:t>
            </a:r>
          </a:p>
        </p:txBody>
      </p:sp>
      <p:sp>
        <p:nvSpPr>
          <p:cNvPr id="4" name="Date Placeholder 3">
            <a:extLst>
              <a:ext uri="{FF2B5EF4-FFF2-40B4-BE49-F238E27FC236}">
                <a16:creationId xmlns:a16="http://schemas.microsoft.com/office/drawing/2014/main" id="{9F4946BE-9ACD-E942-C239-E368375F3C3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9FD50F2-275E-BD0B-F03E-DC8E2F73D6F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8B5D636-C6BD-3A06-CD24-4B91C5268132}"/>
              </a:ext>
            </a:extLst>
          </p:cNvPr>
          <p:cNvSpPr>
            <a:spLocks noGrp="1"/>
          </p:cNvSpPr>
          <p:nvPr>
            <p:ph type="sldNum" sz="quarter" idx="12"/>
          </p:nvPr>
        </p:nvSpPr>
        <p:spPr/>
        <p:txBody>
          <a:bodyPr/>
          <a:lstStyle/>
          <a:p>
            <a:fld id="{7C5CF243-786F-4254-B068-4C9F0B6EA12F}" type="slidenum">
              <a:rPr lang="en-US" altLang="en-US" smtClean="0"/>
              <a:pPr/>
              <a:t>107</a:t>
            </a:fld>
            <a:endParaRPr lang="en-US" altLang="en-US"/>
          </a:p>
        </p:txBody>
      </p:sp>
    </p:spTree>
    <p:extLst>
      <p:ext uri="{BB962C8B-B14F-4D97-AF65-F5344CB8AC3E}">
        <p14:creationId xmlns:p14="http://schemas.microsoft.com/office/powerpoint/2010/main" val="9507476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8A26-225B-E91B-1A62-AC65C2C55B30}"/>
              </a:ext>
            </a:extLst>
          </p:cNvPr>
          <p:cNvSpPr>
            <a:spLocks noGrp="1"/>
          </p:cNvSpPr>
          <p:nvPr>
            <p:ph type="title"/>
          </p:nvPr>
        </p:nvSpPr>
        <p:spPr/>
        <p:txBody>
          <a:bodyPr/>
          <a:lstStyle/>
          <a:p>
            <a:r>
              <a:rPr lang="en-US" dirty="0"/>
              <a:t>Updated </a:t>
            </a:r>
            <a:r>
              <a:rPr lang="en-US" dirty="0" err="1"/>
              <a:t>mern</a:t>
            </a:r>
            <a:r>
              <a:rPr lang="en-US" dirty="0"/>
              <a:t>-skeleton/client/core/</a:t>
            </a:r>
            <a:r>
              <a:rPr lang="en-US" dirty="0" err="1"/>
              <a:t>Menu.jsx</a:t>
            </a:r>
            <a:r>
              <a:rPr lang="en-US" dirty="0"/>
              <a:t> contd.</a:t>
            </a:r>
          </a:p>
        </p:txBody>
      </p:sp>
      <p:sp>
        <p:nvSpPr>
          <p:cNvPr id="3" name="Content Placeholder 2">
            <a:extLst>
              <a:ext uri="{FF2B5EF4-FFF2-40B4-BE49-F238E27FC236}">
                <a16:creationId xmlns:a16="http://schemas.microsoft.com/office/drawing/2014/main" id="{426F29FE-640B-D445-C73C-40A69B82C4EA}"/>
              </a:ext>
            </a:extLst>
          </p:cNvPr>
          <p:cNvSpPr>
            <a:spLocks noGrp="1"/>
          </p:cNvSpPr>
          <p:nvPr>
            <p:ph idx="1"/>
          </p:nvPr>
        </p:nvSpPr>
        <p:spPr/>
        <p:txBody>
          <a:bodyPr/>
          <a:lstStyle/>
          <a:p>
            <a:pPr marL="0" indent="0">
              <a:buNone/>
            </a:pPr>
            <a:r>
              <a:rPr lang="en-US" sz="1200" dirty="0"/>
              <a:t>      </a:t>
            </a:r>
            <a:r>
              <a:rPr lang="en-US" sz="1000" dirty="0"/>
              <a:t>  {auth.isAuthenticated() &amp;&amp; (</a:t>
            </a:r>
          </a:p>
          <a:p>
            <a:pPr marL="0" indent="0">
              <a:buNone/>
            </a:pPr>
            <a:r>
              <a:rPr lang="en-US" sz="1000" dirty="0"/>
              <a:t>          &lt;&gt;</a:t>
            </a:r>
          </a:p>
          <a:p>
            <a:pPr marL="0" indent="0">
              <a:buNone/>
            </a:pPr>
            <a:r>
              <a:rPr lang="en-US" sz="1000" dirty="0"/>
              <a:t>            &lt;Link to={`/user/${auth.isAuthenticated().</a:t>
            </a:r>
            <a:r>
              <a:rPr lang="en-US" sz="1000" dirty="0" err="1"/>
              <a:t>user._id</a:t>
            </a:r>
            <a:r>
              <a:rPr lang="en-US" sz="1000" dirty="0"/>
              <a:t>}`}&gt;</a:t>
            </a:r>
          </a:p>
          <a:p>
            <a:pPr marL="0" indent="0">
              <a:buNone/>
            </a:pPr>
            <a:r>
              <a:rPr lang="en-US" sz="1000" dirty="0"/>
              <a:t>              &lt;Button</a:t>
            </a:r>
          </a:p>
          <a:p>
            <a:pPr marL="0" indent="0">
              <a:buNone/>
            </a:pPr>
            <a:r>
              <a:rPr lang="en-US" sz="1000" dirty="0"/>
              <a:t>                </a:t>
            </a:r>
            <a:r>
              <a:rPr lang="en-US" sz="1000" dirty="0" err="1"/>
              <a:t>sx</a:t>
            </a:r>
            <a:r>
              <a:rPr lang="en-US" sz="1000" dirty="0"/>
              <a:t>={{</a:t>
            </a:r>
          </a:p>
          <a:p>
            <a:pPr marL="0" indent="0">
              <a:buNone/>
            </a:pPr>
            <a:r>
              <a:rPr lang="en-US" sz="1000" dirty="0"/>
              <a:t>                  color: </a:t>
            </a:r>
            <a:r>
              <a:rPr lang="en-US" sz="1000" dirty="0" err="1"/>
              <a:t>isActive</a:t>
            </a:r>
            <a:r>
              <a:rPr lang="en-US" sz="1000" dirty="0"/>
              <a:t>(</a:t>
            </a:r>
          </a:p>
          <a:p>
            <a:pPr marL="0" indent="0">
              <a:buNone/>
            </a:pPr>
            <a:r>
              <a:rPr lang="en-US" sz="1000" dirty="0"/>
              <a:t>                    location,</a:t>
            </a:r>
          </a:p>
          <a:p>
            <a:pPr marL="0" indent="0">
              <a:buNone/>
            </a:pPr>
            <a:r>
              <a:rPr lang="en-US" sz="1000" dirty="0"/>
              <a:t>                    `/user/${auth.isAuthenticated().</a:t>
            </a:r>
            <a:r>
              <a:rPr lang="en-US" sz="1000" dirty="0" err="1"/>
              <a:t>user._id</a:t>
            </a:r>
            <a:r>
              <a:rPr lang="en-US" sz="1000" dirty="0"/>
              <a:t>}`</a:t>
            </a:r>
          </a:p>
          <a:p>
            <a:pPr marL="0" indent="0">
              <a:buNone/>
            </a:pPr>
            <a:r>
              <a:rPr lang="en-US" sz="1000" dirty="0"/>
              <a:t>                  ),</a:t>
            </a:r>
          </a:p>
          <a:p>
            <a:pPr marL="0" indent="0">
              <a:buNone/>
            </a:pPr>
            <a:r>
              <a:rPr lang="en-US" sz="1000" dirty="0"/>
              <a:t>                }}</a:t>
            </a:r>
          </a:p>
          <a:p>
            <a:pPr marL="0" indent="0">
              <a:buNone/>
            </a:pPr>
            <a:r>
              <a:rPr lang="en-US" sz="1000" dirty="0"/>
              <a:t>              &gt;</a:t>
            </a:r>
          </a:p>
          <a:p>
            <a:pPr marL="0" indent="0">
              <a:buNone/>
            </a:pPr>
            <a:r>
              <a:rPr lang="en-US" sz="1000" dirty="0"/>
              <a:t>                My Profile</a:t>
            </a:r>
          </a:p>
          <a:p>
            <a:pPr marL="0" indent="0">
              <a:buNone/>
            </a:pPr>
            <a:r>
              <a:rPr lang="en-US" sz="1000" dirty="0"/>
              <a:t>              &lt;/Button&gt;</a:t>
            </a:r>
          </a:p>
          <a:p>
            <a:pPr marL="0" indent="0">
              <a:buNone/>
            </a:pPr>
            <a:r>
              <a:rPr lang="en-US" sz="1000" dirty="0"/>
              <a:t>            &lt;/Link&gt;</a:t>
            </a:r>
          </a:p>
          <a:p>
            <a:pPr marL="0" indent="0">
              <a:buNone/>
            </a:pPr>
            <a:r>
              <a:rPr lang="en-US" sz="1000" dirty="0"/>
              <a:t>            &lt;Button</a:t>
            </a:r>
          </a:p>
          <a:p>
            <a:pPr marL="0" indent="0">
              <a:buNone/>
            </a:pPr>
            <a:r>
              <a:rPr lang="en-US" sz="1000" dirty="0"/>
              <a:t>              </a:t>
            </a:r>
            <a:r>
              <a:rPr lang="en-US" sz="1000" dirty="0" err="1"/>
              <a:t>sx</a:t>
            </a:r>
            <a:r>
              <a:rPr lang="en-US" sz="1000" dirty="0"/>
              <a:t>={{ color: "#</a:t>
            </a:r>
            <a:r>
              <a:rPr lang="en-US" sz="1000" dirty="0" err="1"/>
              <a:t>ffffff</a:t>
            </a:r>
            <a:r>
              <a:rPr lang="en-US" sz="1000" dirty="0"/>
              <a:t>" }}</a:t>
            </a:r>
          </a:p>
          <a:p>
            <a:pPr marL="0" indent="0">
              <a:buNone/>
            </a:pPr>
            <a:r>
              <a:rPr lang="en-US" sz="1000" dirty="0"/>
              <a:t>              </a:t>
            </a:r>
            <a:r>
              <a:rPr lang="en-US" sz="1000" dirty="0" err="1"/>
              <a:t>onClick</a:t>
            </a:r>
            <a:r>
              <a:rPr lang="en-US" sz="1000" dirty="0"/>
              <a:t>={() =&gt; {</a:t>
            </a:r>
          </a:p>
          <a:p>
            <a:pPr marL="0" indent="0">
              <a:buNone/>
            </a:pPr>
            <a:r>
              <a:rPr lang="en-US" sz="1000" dirty="0"/>
              <a:t>                </a:t>
            </a:r>
            <a:r>
              <a:rPr lang="en-US" sz="1000" dirty="0" err="1"/>
              <a:t>auth.clearJWT</a:t>
            </a:r>
            <a:r>
              <a:rPr lang="en-US" sz="1000" dirty="0"/>
              <a:t>(() =&gt; navigate("/"));</a:t>
            </a:r>
          </a:p>
          <a:p>
            <a:pPr marL="0" indent="0">
              <a:buNone/>
            </a:pPr>
            <a:r>
              <a:rPr lang="en-US" sz="1000" dirty="0"/>
              <a:t>              }}</a:t>
            </a:r>
          </a:p>
          <a:p>
            <a:pPr marL="0" indent="0">
              <a:buNone/>
            </a:pPr>
            <a:r>
              <a:rPr lang="en-US" sz="1000" dirty="0"/>
              <a:t>            &gt;</a:t>
            </a:r>
          </a:p>
          <a:p>
            <a:pPr marL="0" indent="0">
              <a:buNone/>
            </a:pPr>
            <a:r>
              <a:rPr lang="en-US" sz="1000" dirty="0"/>
              <a:t>              Sign out</a:t>
            </a:r>
          </a:p>
          <a:p>
            <a:pPr marL="0" indent="0">
              <a:buNone/>
            </a:pPr>
            <a:r>
              <a:rPr lang="en-US" sz="1000" dirty="0"/>
              <a:t>            &lt;/Button&gt;</a:t>
            </a:r>
          </a:p>
          <a:p>
            <a:pPr marL="0" indent="0">
              <a:buNone/>
            </a:pPr>
            <a:r>
              <a:rPr lang="en-US" sz="1000" dirty="0"/>
              <a:t>          &lt;/&gt;</a:t>
            </a:r>
          </a:p>
          <a:p>
            <a:pPr marL="0" indent="0">
              <a:buNone/>
            </a:pPr>
            <a:r>
              <a:rPr lang="en-US" sz="1000" dirty="0"/>
              <a:t>        )}</a:t>
            </a:r>
          </a:p>
          <a:p>
            <a:pPr marL="0" indent="0">
              <a:buNone/>
            </a:pPr>
            <a:r>
              <a:rPr lang="en-US" sz="1000" dirty="0"/>
              <a:t>      &lt;/Toolbar&gt;</a:t>
            </a:r>
          </a:p>
          <a:p>
            <a:pPr marL="0" indent="0">
              <a:buNone/>
            </a:pPr>
            <a:r>
              <a:rPr lang="en-US" sz="1000" dirty="0"/>
              <a:t>    &lt;/</a:t>
            </a:r>
            <a:r>
              <a:rPr lang="en-US" sz="1000" dirty="0" err="1"/>
              <a:t>AppBar</a:t>
            </a:r>
            <a:r>
              <a:rPr lang="en-US" sz="1000" dirty="0"/>
              <a:t>&gt;</a:t>
            </a:r>
          </a:p>
          <a:p>
            <a:pPr marL="0" indent="0">
              <a:buNone/>
            </a:pPr>
            <a:r>
              <a:rPr lang="en-US" sz="1000" dirty="0"/>
              <a:t>  );</a:t>
            </a:r>
          </a:p>
          <a:p>
            <a:pPr marL="0" indent="0">
              <a:buNone/>
            </a:pPr>
            <a:r>
              <a:rPr lang="en-US" sz="1000" dirty="0"/>
              <a:t>}</a:t>
            </a:r>
          </a:p>
          <a:p>
            <a:pPr marL="0" indent="0">
              <a:buNone/>
            </a:pPr>
            <a:endParaRPr lang="en-US" sz="1200" dirty="0"/>
          </a:p>
        </p:txBody>
      </p:sp>
      <p:sp>
        <p:nvSpPr>
          <p:cNvPr id="4" name="Date Placeholder 3">
            <a:extLst>
              <a:ext uri="{FF2B5EF4-FFF2-40B4-BE49-F238E27FC236}">
                <a16:creationId xmlns:a16="http://schemas.microsoft.com/office/drawing/2014/main" id="{F5EAA6FA-2D7A-31DF-A07D-A624000E7B0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071D45FD-B17E-7722-BC41-F63BB9F235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09712B6-78E8-82F8-DD04-85765D419B33}"/>
              </a:ext>
            </a:extLst>
          </p:cNvPr>
          <p:cNvSpPr>
            <a:spLocks noGrp="1"/>
          </p:cNvSpPr>
          <p:nvPr>
            <p:ph type="sldNum" sz="quarter" idx="12"/>
          </p:nvPr>
        </p:nvSpPr>
        <p:spPr/>
        <p:txBody>
          <a:bodyPr/>
          <a:lstStyle/>
          <a:p>
            <a:fld id="{7C5CF243-786F-4254-B068-4C9F0B6EA12F}" type="slidenum">
              <a:rPr lang="en-US" altLang="en-US" smtClean="0"/>
              <a:pPr/>
              <a:t>108</a:t>
            </a:fld>
            <a:endParaRPr lang="en-US" altLang="en-US"/>
          </a:p>
        </p:txBody>
      </p:sp>
    </p:spTree>
    <p:extLst>
      <p:ext uri="{BB962C8B-B14F-4D97-AF65-F5344CB8AC3E}">
        <p14:creationId xmlns:p14="http://schemas.microsoft.com/office/powerpoint/2010/main" val="140459278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A380-09B0-ABDC-1F95-AA8DB7005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DC63E4-C759-130F-2E35-4E273A92F16B}"/>
              </a:ext>
            </a:extLst>
          </p:cNvPr>
          <p:cNvSpPr>
            <a:spLocks noGrp="1"/>
          </p:cNvSpPr>
          <p:nvPr>
            <p:ph idx="1"/>
          </p:nvPr>
        </p:nvSpPr>
        <p:spPr/>
        <p:txBody>
          <a:bodyPr/>
          <a:lstStyle/>
          <a:p>
            <a:r>
              <a:rPr lang="en-US" dirty="0"/>
              <a:t>To indicate the current location of the application on the Menu, we will highlight the link that matches the current location path by changing the color conditionally.</a:t>
            </a:r>
          </a:p>
        </p:txBody>
      </p:sp>
      <p:sp>
        <p:nvSpPr>
          <p:cNvPr id="4" name="Date Placeholder 3">
            <a:extLst>
              <a:ext uri="{FF2B5EF4-FFF2-40B4-BE49-F238E27FC236}">
                <a16:creationId xmlns:a16="http://schemas.microsoft.com/office/drawing/2014/main" id="{C5E350F6-E056-4BF8-7742-1B68CFBA16D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D9A46B6-71AD-2ADD-10C7-B10E741099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323BA91-69A2-0809-4B0E-3F3DF1894B30}"/>
              </a:ext>
            </a:extLst>
          </p:cNvPr>
          <p:cNvSpPr>
            <a:spLocks noGrp="1"/>
          </p:cNvSpPr>
          <p:nvPr>
            <p:ph type="sldNum" sz="quarter" idx="12"/>
          </p:nvPr>
        </p:nvSpPr>
        <p:spPr/>
        <p:txBody>
          <a:bodyPr/>
          <a:lstStyle/>
          <a:p>
            <a:fld id="{7C5CF243-786F-4254-B068-4C9F0B6EA12F}" type="slidenum">
              <a:rPr lang="en-US" altLang="en-US" smtClean="0"/>
              <a:pPr/>
              <a:t>109</a:t>
            </a:fld>
            <a:endParaRPr lang="en-US" altLang="en-US"/>
          </a:p>
        </p:txBody>
      </p:sp>
    </p:spTree>
    <p:extLst>
      <p:ext uri="{BB962C8B-B14F-4D97-AF65-F5344CB8AC3E}">
        <p14:creationId xmlns:p14="http://schemas.microsoft.com/office/powerpoint/2010/main" val="397939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E180D-814E-8BC0-A272-90606E5A2D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CC0CD88-78DF-2747-1711-C3349F9BC717}"/>
              </a:ext>
            </a:extLst>
          </p:cNvPr>
          <p:cNvSpPr>
            <a:spLocks noGrp="1"/>
          </p:cNvSpPr>
          <p:nvPr>
            <p:ph idx="1"/>
          </p:nvPr>
        </p:nvSpPr>
        <p:spPr/>
        <p:txBody>
          <a:bodyPr/>
          <a:lstStyle/>
          <a:p>
            <a:r>
              <a:rPr lang="en-US" dirty="0"/>
              <a:t>The response from the server to the delete request will be returned to the component as a promise, as in the other methods.</a:t>
            </a:r>
          </a:p>
          <a:p>
            <a:r>
              <a:rPr lang="en-US" dirty="0"/>
              <a:t>In these five helper methods, we have covered calls to all the user CRUD-related API endpoints that we implemented on the backend.</a:t>
            </a:r>
          </a:p>
          <a:p>
            <a:r>
              <a:rPr lang="en-US" dirty="0"/>
              <a:t>Finally, we can export these methods from the api-user.js file as follows.</a:t>
            </a:r>
          </a:p>
          <a:p>
            <a:r>
              <a:rPr lang="en-US" dirty="0" err="1"/>
              <a:t>mern</a:t>
            </a:r>
            <a:r>
              <a:rPr lang="en-US" dirty="0"/>
              <a:t>-skeleton/client/user/api-user.js:</a:t>
            </a:r>
          </a:p>
          <a:p>
            <a:pPr marL="0" indent="0">
              <a:buNone/>
            </a:pPr>
            <a:r>
              <a:rPr lang="en-US" dirty="0"/>
              <a:t>export { create, list, read, update, remove }</a:t>
            </a:r>
          </a:p>
          <a:p>
            <a:endParaRPr lang="en-US" dirty="0"/>
          </a:p>
        </p:txBody>
      </p:sp>
      <p:sp>
        <p:nvSpPr>
          <p:cNvPr id="4" name="Date Placeholder 3">
            <a:extLst>
              <a:ext uri="{FF2B5EF4-FFF2-40B4-BE49-F238E27FC236}">
                <a16:creationId xmlns:a16="http://schemas.microsoft.com/office/drawing/2014/main" id="{D98C6168-A47E-DAC4-CBF4-C07F74F06A2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258F66C-0601-7C18-A9B7-1C4620DD18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FF8DC87-3AA0-E4DF-B3FB-77E8E48AA170}"/>
              </a:ext>
            </a:extLst>
          </p:cNvPr>
          <p:cNvSpPr>
            <a:spLocks noGrp="1"/>
          </p:cNvSpPr>
          <p:nvPr>
            <p:ph type="sldNum" sz="quarter" idx="12"/>
          </p:nvPr>
        </p:nvSpPr>
        <p:spPr/>
        <p:txBody>
          <a:bodyPr/>
          <a:lstStyle/>
          <a:p>
            <a:fld id="{7C5CF243-786F-4254-B068-4C9F0B6EA12F}" type="slidenum">
              <a:rPr lang="en-US" altLang="en-US" smtClean="0"/>
              <a:pPr/>
              <a:t>11</a:t>
            </a:fld>
            <a:endParaRPr lang="en-US" altLang="en-US"/>
          </a:p>
        </p:txBody>
      </p:sp>
    </p:spTree>
    <p:extLst>
      <p:ext uri="{BB962C8B-B14F-4D97-AF65-F5344CB8AC3E}">
        <p14:creationId xmlns:p14="http://schemas.microsoft.com/office/powerpoint/2010/main" val="7251317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8BE5-3EE7-1DDD-13C3-7D5D850B6724}"/>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87DCDB54-C102-265C-C6B3-A4DF74280F8E}"/>
              </a:ext>
            </a:extLst>
          </p:cNvPr>
          <p:cNvSpPr>
            <a:spLocks noGrp="1"/>
          </p:cNvSpPr>
          <p:nvPr>
            <p:ph idx="1"/>
          </p:nvPr>
        </p:nvSpPr>
        <p:spPr/>
        <p:txBody>
          <a:bodyPr/>
          <a:lstStyle/>
          <a:p>
            <a:r>
              <a:rPr lang="en-US" dirty="0"/>
              <a:t>const </a:t>
            </a:r>
            <a:r>
              <a:rPr lang="en-US" dirty="0" err="1"/>
              <a:t>isActive</a:t>
            </a:r>
            <a:r>
              <a:rPr lang="en-US" dirty="0"/>
              <a:t> = (history, path) =&gt; { </a:t>
            </a:r>
          </a:p>
          <a:p>
            <a:r>
              <a:rPr lang="en-US" dirty="0"/>
              <a:t>if (</a:t>
            </a:r>
            <a:r>
              <a:rPr lang="en-US" dirty="0" err="1"/>
              <a:t>history.location.pathname</a:t>
            </a:r>
            <a:r>
              <a:rPr lang="en-US" dirty="0"/>
              <a:t> == path)</a:t>
            </a:r>
          </a:p>
          <a:p>
            <a:r>
              <a:rPr lang="en-US" dirty="0"/>
              <a:t>return {color: '#ff4081'} </a:t>
            </a:r>
          </a:p>
          <a:p>
            <a:r>
              <a:rPr lang="en-US" dirty="0"/>
              <a:t>else</a:t>
            </a:r>
          </a:p>
          <a:p>
            <a:r>
              <a:rPr lang="en-US" dirty="0"/>
              <a:t>return {color: '#</a:t>
            </a:r>
            <a:r>
              <a:rPr lang="en-US" dirty="0" err="1"/>
              <a:t>ffffff</a:t>
            </a:r>
            <a:r>
              <a:rPr lang="en-US" dirty="0"/>
              <a:t>'} </a:t>
            </a:r>
          </a:p>
          <a:p>
            <a:r>
              <a:rPr lang="en-US" dirty="0"/>
              <a:t>}</a:t>
            </a:r>
          </a:p>
        </p:txBody>
      </p:sp>
      <p:sp>
        <p:nvSpPr>
          <p:cNvPr id="4" name="Date Placeholder 3">
            <a:extLst>
              <a:ext uri="{FF2B5EF4-FFF2-40B4-BE49-F238E27FC236}">
                <a16:creationId xmlns:a16="http://schemas.microsoft.com/office/drawing/2014/main" id="{4BBF023F-0C21-CD03-4DF4-85ECD3867846}"/>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2ABBE67-DA57-713A-C8BA-5A500CC5A3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9D83B3-1B16-6F10-E8B4-68E78802BA24}"/>
              </a:ext>
            </a:extLst>
          </p:cNvPr>
          <p:cNvSpPr>
            <a:spLocks noGrp="1"/>
          </p:cNvSpPr>
          <p:nvPr>
            <p:ph type="sldNum" sz="quarter" idx="12"/>
          </p:nvPr>
        </p:nvSpPr>
        <p:spPr/>
        <p:txBody>
          <a:bodyPr/>
          <a:lstStyle/>
          <a:p>
            <a:fld id="{7C5CF243-786F-4254-B068-4C9F0B6EA12F}" type="slidenum">
              <a:rPr lang="en-US" altLang="en-US" smtClean="0"/>
              <a:pPr/>
              <a:t>110</a:t>
            </a:fld>
            <a:endParaRPr lang="en-US" altLang="en-US"/>
          </a:p>
        </p:txBody>
      </p:sp>
    </p:spTree>
    <p:extLst>
      <p:ext uri="{BB962C8B-B14F-4D97-AF65-F5344CB8AC3E}">
        <p14:creationId xmlns:p14="http://schemas.microsoft.com/office/powerpoint/2010/main" val="8042671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C6D3-3D89-12E5-13DF-472756CEEF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258D08-045D-8A81-1467-55A7402AF5AC}"/>
              </a:ext>
            </a:extLst>
          </p:cNvPr>
          <p:cNvSpPr>
            <a:spLocks noGrp="1"/>
          </p:cNvSpPr>
          <p:nvPr>
            <p:ph idx="1"/>
          </p:nvPr>
        </p:nvSpPr>
        <p:spPr/>
        <p:txBody>
          <a:bodyPr/>
          <a:lstStyle/>
          <a:p>
            <a:r>
              <a:rPr lang="en-US" dirty="0"/>
              <a:t>The </a:t>
            </a:r>
            <a:r>
              <a:rPr lang="en-US" dirty="0" err="1"/>
              <a:t>isActive</a:t>
            </a:r>
            <a:r>
              <a:rPr lang="en-US" dirty="0"/>
              <a:t> function is used to apply color to the buttons in the Menu, as follows:</a:t>
            </a:r>
          </a:p>
          <a:p>
            <a:pPr marL="0" indent="0">
              <a:buNone/>
            </a:pPr>
            <a:r>
              <a:rPr lang="en-US" dirty="0"/>
              <a:t>style={</a:t>
            </a:r>
            <a:r>
              <a:rPr lang="en-US" dirty="0" err="1"/>
              <a:t>isActive</a:t>
            </a:r>
            <a:r>
              <a:rPr lang="en-US" dirty="0"/>
              <a:t>(history, "/users")} – This line of script already exist in the </a:t>
            </a:r>
            <a:r>
              <a:rPr lang="en-US" dirty="0" err="1"/>
              <a:t>Menu.jsx</a:t>
            </a:r>
            <a:endParaRPr lang="en-US" dirty="0"/>
          </a:p>
        </p:txBody>
      </p:sp>
      <p:sp>
        <p:nvSpPr>
          <p:cNvPr id="4" name="Date Placeholder 3">
            <a:extLst>
              <a:ext uri="{FF2B5EF4-FFF2-40B4-BE49-F238E27FC236}">
                <a16:creationId xmlns:a16="http://schemas.microsoft.com/office/drawing/2014/main" id="{57D5570E-0E1B-9A3F-DFBC-F48FB9FA5ECD}"/>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F0B565F-2432-BE53-468E-AF523C089F6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5B4846-A32D-B40D-86A9-6536244993AA}"/>
              </a:ext>
            </a:extLst>
          </p:cNvPr>
          <p:cNvSpPr>
            <a:spLocks noGrp="1"/>
          </p:cNvSpPr>
          <p:nvPr>
            <p:ph type="sldNum" sz="quarter" idx="12"/>
          </p:nvPr>
        </p:nvSpPr>
        <p:spPr/>
        <p:txBody>
          <a:bodyPr/>
          <a:lstStyle/>
          <a:p>
            <a:fld id="{7C5CF243-786F-4254-B068-4C9F0B6EA12F}" type="slidenum">
              <a:rPr lang="en-US" altLang="en-US" smtClean="0"/>
              <a:pPr/>
              <a:t>111</a:t>
            </a:fld>
            <a:endParaRPr lang="en-US" altLang="en-US"/>
          </a:p>
        </p:txBody>
      </p:sp>
    </p:spTree>
    <p:extLst>
      <p:ext uri="{BB962C8B-B14F-4D97-AF65-F5344CB8AC3E}">
        <p14:creationId xmlns:p14="http://schemas.microsoft.com/office/powerpoint/2010/main" val="401066429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588B-F498-F01B-01BC-817194C096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89FB94-EF25-26CF-4297-4765EC0183AB}"/>
              </a:ext>
            </a:extLst>
          </p:cNvPr>
          <p:cNvSpPr>
            <a:spLocks noGrp="1"/>
          </p:cNvSpPr>
          <p:nvPr>
            <p:ph idx="1"/>
          </p:nvPr>
        </p:nvSpPr>
        <p:spPr/>
        <p:txBody>
          <a:bodyPr/>
          <a:lstStyle/>
          <a:p>
            <a:r>
              <a:rPr lang="en-US" dirty="0"/>
              <a:t>The remaining links such as SIGN IN, SIGN UP, MY PROFILE, and SIGN OUT will show up on the Menu based on whether the user is signed in or not. </a:t>
            </a:r>
          </a:p>
          <a:p>
            <a:r>
              <a:rPr lang="en-US" dirty="0"/>
              <a:t>The following screenshot shows how the Menu renders when the user is not signed in:</a:t>
            </a:r>
          </a:p>
          <a:p>
            <a:endParaRPr lang="en-US" dirty="0"/>
          </a:p>
          <a:p>
            <a:endParaRPr lang="en-US" dirty="0"/>
          </a:p>
          <a:p>
            <a:endParaRPr lang="en-US" dirty="0"/>
          </a:p>
          <a:p>
            <a:r>
              <a:rPr lang="en-US" dirty="0"/>
              <a:t>For example, the links to SIGN UP and SIGN IN should only appear on the menu when the user is not signed in. </a:t>
            </a:r>
          </a:p>
          <a:p>
            <a:r>
              <a:rPr lang="en-US" dirty="0"/>
              <a:t>Therefore, we need to add it to the Menu component after the Users button with a condition.</a:t>
            </a:r>
          </a:p>
          <a:p>
            <a:endParaRPr lang="en-US" dirty="0"/>
          </a:p>
        </p:txBody>
      </p:sp>
      <p:sp>
        <p:nvSpPr>
          <p:cNvPr id="4" name="Date Placeholder 3">
            <a:extLst>
              <a:ext uri="{FF2B5EF4-FFF2-40B4-BE49-F238E27FC236}">
                <a16:creationId xmlns:a16="http://schemas.microsoft.com/office/drawing/2014/main" id="{3C467BC8-5612-8C15-7C1D-9C504B348D32}"/>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6EBF072-054E-E54B-9E1D-8610469DFD0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E9DB87-DE10-80BF-72A1-04F88E5E284C}"/>
              </a:ext>
            </a:extLst>
          </p:cNvPr>
          <p:cNvSpPr>
            <a:spLocks noGrp="1"/>
          </p:cNvSpPr>
          <p:nvPr>
            <p:ph type="sldNum" sz="quarter" idx="12"/>
          </p:nvPr>
        </p:nvSpPr>
        <p:spPr/>
        <p:txBody>
          <a:bodyPr/>
          <a:lstStyle/>
          <a:p>
            <a:fld id="{7C5CF243-786F-4254-B068-4C9F0B6EA12F}" type="slidenum">
              <a:rPr lang="en-US" altLang="en-US" smtClean="0"/>
              <a:pPr/>
              <a:t>112</a:t>
            </a:fld>
            <a:endParaRPr lang="en-US" altLang="en-US"/>
          </a:p>
        </p:txBody>
      </p:sp>
      <p:pic>
        <p:nvPicPr>
          <p:cNvPr id="8" name="Picture 7">
            <a:extLst>
              <a:ext uri="{FF2B5EF4-FFF2-40B4-BE49-F238E27FC236}">
                <a16:creationId xmlns:a16="http://schemas.microsoft.com/office/drawing/2014/main" id="{4A61168F-B1F5-B31E-434F-EC8C1BEE5AB1}"/>
              </a:ext>
            </a:extLst>
          </p:cNvPr>
          <p:cNvPicPr>
            <a:picLocks noChangeAspect="1"/>
          </p:cNvPicPr>
          <p:nvPr/>
        </p:nvPicPr>
        <p:blipFill>
          <a:blip r:embed="rId2"/>
          <a:stretch>
            <a:fillRect/>
          </a:stretch>
        </p:blipFill>
        <p:spPr>
          <a:xfrm>
            <a:off x="1219200" y="3200400"/>
            <a:ext cx="7620000" cy="1038225"/>
          </a:xfrm>
          <a:prstGeom prst="rect">
            <a:avLst/>
          </a:prstGeom>
        </p:spPr>
      </p:pic>
    </p:spTree>
    <p:extLst>
      <p:ext uri="{BB962C8B-B14F-4D97-AF65-F5344CB8AC3E}">
        <p14:creationId xmlns:p14="http://schemas.microsoft.com/office/powerpoint/2010/main" val="14960329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7C92-737D-24CF-AE45-36F173F4FE57}"/>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9792D5E6-8AC2-8708-4365-3D55AC52B086}"/>
              </a:ext>
            </a:extLst>
          </p:cNvPr>
          <p:cNvSpPr>
            <a:spLocks noGrp="1"/>
          </p:cNvSpPr>
          <p:nvPr>
            <p:ph idx="1"/>
          </p:nvPr>
        </p:nvSpPr>
        <p:spPr/>
        <p:txBody>
          <a:bodyPr/>
          <a:lstStyle/>
          <a:p>
            <a:r>
              <a:rPr lang="en-US" dirty="0"/>
              <a:t>{</a:t>
            </a:r>
          </a:p>
          <a:p>
            <a:r>
              <a:rPr lang="en-US" dirty="0"/>
              <a:t>!</a:t>
            </a:r>
            <a:r>
              <a:rPr lang="en-US" dirty="0" err="1"/>
              <a:t>auth.isAuthenticated</a:t>
            </a:r>
            <a:r>
              <a:rPr lang="en-US" dirty="0"/>
              <a:t>() &amp;&amp; (&lt;span&gt; </a:t>
            </a:r>
          </a:p>
          <a:p>
            <a:r>
              <a:rPr lang="en-US" dirty="0"/>
              <a:t>&lt;Link to="/signup"&gt;</a:t>
            </a:r>
          </a:p>
          <a:p>
            <a:r>
              <a:rPr lang="en-US" dirty="0"/>
              <a:t>&lt;Button style={</a:t>
            </a:r>
            <a:r>
              <a:rPr lang="en-US" dirty="0" err="1"/>
              <a:t>isActive</a:t>
            </a:r>
            <a:r>
              <a:rPr lang="en-US" dirty="0"/>
              <a:t>(history, "/signup")}&gt; Sign Up &lt;/Button&gt; </a:t>
            </a:r>
          </a:p>
          <a:p>
            <a:r>
              <a:rPr lang="en-US" dirty="0"/>
              <a:t>&lt;/Link&gt;</a:t>
            </a:r>
          </a:p>
          <a:p>
            <a:r>
              <a:rPr lang="en-US" dirty="0"/>
              <a:t>&lt;Link to="/</a:t>
            </a:r>
            <a:r>
              <a:rPr lang="en-US" dirty="0" err="1"/>
              <a:t>signin</a:t>
            </a:r>
            <a:r>
              <a:rPr lang="en-US" dirty="0"/>
              <a:t>"&gt;</a:t>
            </a:r>
          </a:p>
          <a:p>
            <a:r>
              <a:rPr lang="en-US" dirty="0"/>
              <a:t>&lt;Button style={</a:t>
            </a:r>
            <a:r>
              <a:rPr lang="en-US" dirty="0" err="1"/>
              <a:t>isActive</a:t>
            </a:r>
            <a:r>
              <a:rPr lang="en-US" dirty="0"/>
              <a:t>(history, "/</a:t>
            </a:r>
            <a:r>
              <a:rPr lang="en-US" dirty="0" err="1"/>
              <a:t>signin</a:t>
            </a:r>
            <a:r>
              <a:rPr lang="en-US" dirty="0"/>
              <a:t>")}&gt; Sign In &lt;/Button&gt; </a:t>
            </a:r>
          </a:p>
          <a:p>
            <a:r>
              <a:rPr lang="en-US" dirty="0"/>
              <a:t>&lt;/Link&gt;</a:t>
            </a:r>
          </a:p>
          <a:p>
            <a:r>
              <a:rPr lang="en-US" dirty="0"/>
              <a:t>&lt;/span&gt;) </a:t>
            </a:r>
          </a:p>
          <a:p>
            <a:r>
              <a:rPr lang="en-US" dirty="0"/>
              <a:t>}</a:t>
            </a:r>
          </a:p>
        </p:txBody>
      </p:sp>
      <p:sp>
        <p:nvSpPr>
          <p:cNvPr id="4" name="Date Placeholder 3">
            <a:extLst>
              <a:ext uri="{FF2B5EF4-FFF2-40B4-BE49-F238E27FC236}">
                <a16:creationId xmlns:a16="http://schemas.microsoft.com/office/drawing/2014/main" id="{52A1CC60-9979-4C3C-49CA-666574C7A7F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858F3CC-5EF9-66DD-ED55-E756F354AFE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99C72F0-4D18-D4B9-8A16-855D39508666}"/>
              </a:ext>
            </a:extLst>
          </p:cNvPr>
          <p:cNvSpPr>
            <a:spLocks noGrp="1"/>
          </p:cNvSpPr>
          <p:nvPr>
            <p:ph type="sldNum" sz="quarter" idx="12"/>
          </p:nvPr>
        </p:nvSpPr>
        <p:spPr/>
        <p:txBody>
          <a:bodyPr/>
          <a:lstStyle/>
          <a:p>
            <a:fld id="{7C5CF243-786F-4254-B068-4C9F0B6EA12F}" type="slidenum">
              <a:rPr lang="en-US" altLang="en-US" smtClean="0"/>
              <a:pPr/>
              <a:t>113</a:t>
            </a:fld>
            <a:endParaRPr lang="en-US" altLang="en-US"/>
          </a:p>
        </p:txBody>
      </p:sp>
    </p:spTree>
    <p:extLst>
      <p:ext uri="{BB962C8B-B14F-4D97-AF65-F5344CB8AC3E}">
        <p14:creationId xmlns:p14="http://schemas.microsoft.com/office/powerpoint/2010/main" val="32810014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036-38F2-B4B0-8AA0-53428739B0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7A0150-83DF-BC40-86C8-954E1987F9A6}"/>
              </a:ext>
            </a:extLst>
          </p:cNvPr>
          <p:cNvSpPr>
            <a:spLocks noGrp="1"/>
          </p:cNvSpPr>
          <p:nvPr>
            <p:ph idx="1"/>
          </p:nvPr>
        </p:nvSpPr>
        <p:spPr/>
        <p:txBody>
          <a:bodyPr/>
          <a:lstStyle/>
          <a:p>
            <a:r>
              <a:rPr lang="en-US" dirty="0"/>
              <a:t>Similarly, the link to MY PROFILE and the SIGN OUT button should only appear on the menu when the user is signed in, and should be added to the Menu component with the following condition check.</a:t>
            </a:r>
          </a:p>
          <a:p>
            <a:endParaRPr lang="en-US" dirty="0"/>
          </a:p>
          <a:p>
            <a:endParaRPr lang="en-US" dirty="0"/>
          </a:p>
        </p:txBody>
      </p:sp>
      <p:sp>
        <p:nvSpPr>
          <p:cNvPr id="4" name="Date Placeholder 3">
            <a:extLst>
              <a:ext uri="{FF2B5EF4-FFF2-40B4-BE49-F238E27FC236}">
                <a16:creationId xmlns:a16="http://schemas.microsoft.com/office/drawing/2014/main" id="{282794AF-A42A-3ED6-42FD-C4C0B1D027B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EAF86FC-D0B1-A228-5B44-64B3025B29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F7FE2BC-0465-749B-311B-8492AEBBCB39}"/>
              </a:ext>
            </a:extLst>
          </p:cNvPr>
          <p:cNvSpPr>
            <a:spLocks noGrp="1"/>
          </p:cNvSpPr>
          <p:nvPr>
            <p:ph type="sldNum" sz="quarter" idx="12"/>
          </p:nvPr>
        </p:nvSpPr>
        <p:spPr/>
        <p:txBody>
          <a:bodyPr/>
          <a:lstStyle/>
          <a:p>
            <a:fld id="{7C5CF243-786F-4254-B068-4C9F0B6EA12F}" type="slidenum">
              <a:rPr lang="en-US" altLang="en-US" smtClean="0"/>
              <a:pPr/>
              <a:t>114</a:t>
            </a:fld>
            <a:endParaRPr lang="en-US" altLang="en-US"/>
          </a:p>
        </p:txBody>
      </p:sp>
    </p:spTree>
    <p:extLst>
      <p:ext uri="{BB962C8B-B14F-4D97-AF65-F5344CB8AC3E}">
        <p14:creationId xmlns:p14="http://schemas.microsoft.com/office/powerpoint/2010/main" val="15720527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71393-B521-6115-3212-6D30CACF0728}"/>
              </a:ext>
            </a:extLst>
          </p:cNvPr>
          <p:cNvSpPr>
            <a:spLocks noGrp="1"/>
          </p:cNvSpPr>
          <p:nvPr>
            <p:ph type="title"/>
          </p:nvPr>
        </p:nvSpPr>
        <p:spPr/>
        <p:txBody>
          <a:bodyPr/>
          <a:lstStyle/>
          <a:p>
            <a:br>
              <a:rPr lang="en-US" dirty="0"/>
            </a:br>
            <a:r>
              <a:rPr lang="en-US" dirty="0" err="1"/>
              <a:t>mern</a:t>
            </a:r>
            <a:r>
              <a:rPr lang="en-US" dirty="0"/>
              <a:t>-skeleton/client/core/</a:t>
            </a:r>
            <a:r>
              <a:rPr lang="en-US" dirty="0" err="1"/>
              <a:t>Menu.jsx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4A11F6D-9B0C-9D09-5685-B22891139C75}"/>
              </a:ext>
            </a:extLst>
          </p:cNvPr>
          <p:cNvSpPr>
            <a:spLocks noGrp="1"/>
          </p:cNvSpPr>
          <p:nvPr>
            <p:ph idx="1"/>
          </p:nvPr>
        </p:nvSpPr>
        <p:spPr/>
        <p:txBody>
          <a:bodyPr/>
          <a:lstStyle/>
          <a:p>
            <a:r>
              <a:rPr lang="en-US" sz="2300" b="0" dirty="0">
                <a:solidFill>
                  <a:srgbClr val="008000"/>
                </a:solidFill>
                <a:effectLst/>
                <a:latin typeface="Consolas" panose="020B0609020204030204" pitchFamily="49" charset="0"/>
              </a:rPr>
              <a:t>{</a:t>
            </a:r>
          </a:p>
          <a:p>
            <a:r>
              <a:rPr lang="en-US" sz="2300" b="0" dirty="0">
                <a:solidFill>
                  <a:srgbClr val="008000"/>
                </a:solidFill>
                <a:effectLst/>
                <a:latin typeface="Consolas" panose="020B0609020204030204" pitchFamily="49" charset="0"/>
              </a:rPr>
              <a:t> </a:t>
            </a:r>
            <a:r>
              <a:rPr lang="en-US" sz="2300" b="0" dirty="0" err="1">
                <a:solidFill>
                  <a:srgbClr val="008000"/>
                </a:solidFill>
                <a:effectLst/>
                <a:latin typeface="Consolas" panose="020B0609020204030204" pitchFamily="49" charset="0"/>
              </a:rPr>
              <a:t>auth.isAuthenticated</a:t>
            </a:r>
            <a:r>
              <a:rPr lang="en-US" sz="2300" b="0" dirty="0">
                <a:solidFill>
                  <a:srgbClr val="008000"/>
                </a:solidFill>
                <a:effectLst/>
                <a:latin typeface="Consolas" panose="020B0609020204030204" pitchFamily="49" charset="0"/>
              </a:rPr>
              <a:t>() &amp;&amp; (&lt;span&gt;</a:t>
            </a:r>
          </a:p>
          <a:p>
            <a:r>
              <a:rPr lang="en-US" sz="2300" b="0" dirty="0">
                <a:solidFill>
                  <a:srgbClr val="008000"/>
                </a:solidFill>
                <a:effectLst/>
                <a:latin typeface="Consolas" panose="020B0609020204030204" pitchFamily="49" charset="0"/>
              </a:rPr>
              <a:t> &lt;Link to={"/user/" + </a:t>
            </a:r>
            <a:r>
              <a:rPr lang="en-US" sz="2300" b="0" dirty="0" err="1">
                <a:solidFill>
                  <a:srgbClr val="008000"/>
                </a:solidFill>
                <a:effectLst/>
                <a:latin typeface="Consolas" panose="020B0609020204030204" pitchFamily="49" charset="0"/>
              </a:rPr>
              <a:t>auth.isAuthenticated</a:t>
            </a:r>
            <a:r>
              <a:rPr lang="en-US" sz="2300" b="0" dirty="0">
                <a:solidFill>
                  <a:srgbClr val="008000"/>
                </a:solidFill>
                <a:effectLst/>
                <a:latin typeface="Consolas" panose="020B0609020204030204" pitchFamily="49" charset="0"/>
              </a:rPr>
              <a:t>().</a:t>
            </a:r>
            <a:r>
              <a:rPr lang="en-US" sz="2300" b="0" dirty="0" err="1">
                <a:solidFill>
                  <a:srgbClr val="008000"/>
                </a:solidFill>
                <a:effectLst/>
                <a:latin typeface="Consolas" panose="020B0609020204030204" pitchFamily="49" charset="0"/>
              </a:rPr>
              <a:t>user._id</a:t>
            </a:r>
            <a:r>
              <a:rPr lang="en-US" sz="2300" b="0" dirty="0">
                <a:solidFill>
                  <a:srgbClr val="008000"/>
                </a:solidFill>
                <a:effectLst/>
                <a:latin typeface="Consolas" panose="020B0609020204030204" pitchFamily="49" charset="0"/>
              </a:rPr>
              <a:t>}&gt;</a:t>
            </a:r>
          </a:p>
          <a:p>
            <a:r>
              <a:rPr lang="en-US" sz="2300" b="0" dirty="0">
                <a:solidFill>
                  <a:srgbClr val="008000"/>
                </a:solidFill>
                <a:effectLst/>
                <a:latin typeface="Consolas" panose="020B0609020204030204" pitchFamily="49" charset="0"/>
              </a:rPr>
              <a:t> &lt;Button style={</a:t>
            </a:r>
            <a:r>
              <a:rPr lang="en-US" sz="2300" b="0" dirty="0" err="1">
                <a:solidFill>
                  <a:srgbClr val="008000"/>
                </a:solidFill>
                <a:effectLst/>
                <a:latin typeface="Consolas" panose="020B0609020204030204" pitchFamily="49" charset="0"/>
              </a:rPr>
              <a:t>isActive</a:t>
            </a:r>
            <a:r>
              <a:rPr lang="en-US" sz="2300" b="0" dirty="0">
                <a:solidFill>
                  <a:srgbClr val="008000"/>
                </a:solidFill>
                <a:effectLst/>
                <a:latin typeface="Consolas" panose="020B0609020204030204" pitchFamily="49" charset="0"/>
              </a:rPr>
              <a:t>(location, "/user/" + </a:t>
            </a:r>
            <a:r>
              <a:rPr lang="en-US" sz="2300" b="0" dirty="0" err="1">
                <a:solidFill>
                  <a:srgbClr val="008000"/>
                </a:solidFill>
                <a:effectLst/>
                <a:latin typeface="Consolas" panose="020B0609020204030204" pitchFamily="49" charset="0"/>
              </a:rPr>
              <a:t>auth.isAuthenticated</a:t>
            </a:r>
            <a:r>
              <a:rPr lang="en-US" sz="2300" b="0" dirty="0">
                <a:solidFill>
                  <a:srgbClr val="008000"/>
                </a:solidFill>
                <a:effectLst/>
                <a:latin typeface="Consolas" panose="020B0609020204030204" pitchFamily="49" charset="0"/>
              </a:rPr>
              <a:t>().</a:t>
            </a:r>
            <a:r>
              <a:rPr lang="en-US" sz="2300" b="0" dirty="0" err="1">
                <a:solidFill>
                  <a:srgbClr val="008000"/>
                </a:solidFill>
                <a:effectLst/>
                <a:latin typeface="Consolas" panose="020B0609020204030204" pitchFamily="49" charset="0"/>
              </a:rPr>
              <a:t>user._id</a:t>
            </a:r>
            <a:r>
              <a:rPr lang="en-US" sz="2300" b="0" dirty="0">
                <a:solidFill>
                  <a:srgbClr val="008000"/>
                </a:solidFill>
                <a:effectLst/>
                <a:latin typeface="Consolas" panose="020B0609020204030204" pitchFamily="49" charset="0"/>
              </a:rPr>
              <a:t>)}&gt;My Profile&lt;/Button&gt;</a:t>
            </a:r>
          </a:p>
          <a:p>
            <a:r>
              <a:rPr lang="en-US" sz="2300" b="0" dirty="0">
                <a:solidFill>
                  <a:srgbClr val="008000"/>
                </a:solidFill>
                <a:effectLst/>
                <a:latin typeface="Consolas" panose="020B0609020204030204" pitchFamily="49" charset="0"/>
              </a:rPr>
              <a:t>&lt;/Link&gt;</a:t>
            </a:r>
          </a:p>
          <a:p>
            <a:r>
              <a:rPr lang="en-US" sz="2300" b="0" dirty="0">
                <a:solidFill>
                  <a:srgbClr val="008000"/>
                </a:solidFill>
                <a:effectLst/>
                <a:latin typeface="Consolas" panose="020B0609020204030204" pitchFamily="49" charset="0"/>
              </a:rPr>
              <a:t>&lt;Button color="inherit" </a:t>
            </a:r>
            <a:r>
              <a:rPr lang="en-US" sz="2300" b="0" dirty="0" err="1">
                <a:solidFill>
                  <a:srgbClr val="008000"/>
                </a:solidFill>
                <a:effectLst/>
                <a:latin typeface="Consolas" panose="020B0609020204030204" pitchFamily="49" charset="0"/>
              </a:rPr>
              <a:t>onClick</a:t>
            </a:r>
            <a:r>
              <a:rPr lang="en-US" sz="2300" b="0" dirty="0">
                <a:solidFill>
                  <a:srgbClr val="008000"/>
                </a:solidFill>
                <a:effectLst/>
                <a:latin typeface="Consolas" panose="020B0609020204030204" pitchFamily="49" charset="0"/>
              </a:rPr>
              <a:t>={() =&gt; {</a:t>
            </a:r>
          </a:p>
          <a:p>
            <a:r>
              <a:rPr lang="en-US" sz="2300" b="0" dirty="0">
                <a:solidFill>
                  <a:srgbClr val="008000"/>
                </a:solidFill>
                <a:effectLst/>
                <a:latin typeface="Consolas" panose="020B0609020204030204" pitchFamily="49" charset="0"/>
              </a:rPr>
              <a:t> </a:t>
            </a:r>
            <a:r>
              <a:rPr lang="en-US" sz="2300" b="0" dirty="0" err="1">
                <a:solidFill>
                  <a:srgbClr val="008000"/>
                </a:solidFill>
                <a:effectLst/>
                <a:latin typeface="Consolas" panose="020B0609020204030204" pitchFamily="49" charset="0"/>
              </a:rPr>
              <a:t>auth.clearJWT</a:t>
            </a:r>
            <a:r>
              <a:rPr lang="en-US" sz="2300" b="0" dirty="0">
                <a:solidFill>
                  <a:srgbClr val="008000"/>
                </a:solidFill>
                <a:effectLst/>
                <a:latin typeface="Consolas" panose="020B0609020204030204" pitchFamily="49" charset="0"/>
              </a:rPr>
              <a:t>(() =&gt; navigate('/'));</a:t>
            </a:r>
          </a:p>
          <a:p>
            <a:r>
              <a:rPr lang="en-US" sz="2300" b="0" dirty="0">
                <a:solidFill>
                  <a:srgbClr val="008000"/>
                </a:solidFill>
                <a:effectLst/>
                <a:latin typeface="Consolas" panose="020B0609020204030204" pitchFamily="49" charset="0"/>
              </a:rPr>
              <a:t> }}&gt;Sign out&lt;/Button&gt;</a:t>
            </a:r>
          </a:p>
          <a:p>
            <a:r>
              <a:rPr lang="en-US" sz="2300" b="0" dirty="0">
                <a:solidFill>
                  <a:srgbClr val="008000"/>
                </a:solidFill>
                <a:effectLst/>
                <a:latin typeface="Consolas" panose="020B0609020204030204" pitchFamily="49" charset="0"/>
              </a:rPr>
              <a:t> &lt;/span&gt;)</a:t>
            </a:r>
          </a:p>
          <a:p>
            <a:r>
              <a:rPr lang="en-US" sz="2300" b="0" dirty="0">
                <a:solidFill>
                  <a:srgbClr val="008000"/>
                </a:solidFill>
                <a:effectLst/>
                <a:latin typeface="Consolas" panose="020B0609020204030204" pitchFamily="49" charset="0"/>
              </a:rPr>
              <a:t> }</a:t>
            </a:r>
          </a:p>
          <a:p>
            <a:endParaRPr lang="en-US" sz="2000" dirty="0"/>
          </a:p>
        </p:txBody>
      </p:sp>
      <p:sp>
        <p:nvSpPr>
          <p:cNvPr id="4" name="Date Placeholder 3">
            <a:extLst>
              <a:ext uri="{FF2B5EF4-FFF2-40B4-BE49-F238E27FC236}">
                <a16:creationId xmlns:a16="http://schemas.microsoft.com/office/drawing/2014/main" id="{020AC09E-2FD0-406E-C790-AEC8B65700F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3D3DE72-74E7-DD40-FE7B-7F12AF3E33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5622463-C15F-3FE8-240F-BB8500190AAF}"/>
              </a:ext>
            </a:extLst>
          </p:cNvPr>
          <p:cNvSpPr>
            <a:spLocks noGrp="1"/>
          </p:cNvSpPr>
          <p:nvPr>
            <p:ph type="sldNum" sz="quarter" idx="12"/>
          </p:nvPr>
        </p:nvSpPr>
        <p:spPr/>
        <p:txBody>
          <a:bodyPr/>
          <a:lstStyle/>
          <a:p>
            <a:fld id="{7C5CF243-786F-4254-B068-4C9F0B6EA12F}" type="slidenum">
              <a:rPr lang="en-US" altLang="en-US" smtClean="0"/>
              <a:pPr/>
              <a:t>115</a:t>
            </a:fld>
            <a:endParaRPr lang="en-US" altLang="en-US"/>
          </a:p>
        </p:txBody>
      </p:sp>
    </p:spTree>
    <p:extLst>
      <p:ext uri="{BB962C8B-B14F-4D97-AF65-F5344CB8AC3E}">
        <p14:creationId xmlns:p14="http://schemas.microsoft.com/office/powerpoint/2010/main" val="13353657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482-0683-37D6-6D28-EFF3D6005D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1B04D7-C805-22D3-9D0F-3B5440EB6F3E}"/>
              </a:ext>
            </a:extLst>
          </p:cNvPr>
          <p:cNvSpPr>
            <a:spLocks noGrp="1"/>
          </p:cNvSpPr>
          <p:nvPr>
            <p:ph idx="1"/>
          </p:nvPr>
        </p:nvSpPr>
        <p:spPr/>
        <p:txBody>
          <a:bodyPr/>
          <a:lstStyle/>
          <a:p>
            <a:r>
              <a:rPr lang="en-US" dirty="0"/>
              <a:t>The MY PROFILE button uses the signed-in user's information to link to the user's own profile, while the SIGN OUT button calls the </a:t>
            </a:r>
            <a:r>
              <a:rPr lang="en-US" dirty="0" err="1"/>
              <a:t>auth.clearJWT</a:t>
            </a:r>
            <a:r>
              <a:rPr lang="en-US" dirty="0"/>
              <a:t>() method when it's clicked. </a:t>
            </a:r>
          </a:p>
          <a:p>
            <a:r>
              <a:rPr lang="en-US" dirty="0"/>
              <a:t>When the user is signed in, the Menu will look as follows:</a:t>
            </a:r>
          </a:p>
          <a:p>
            <a:endParaRPr lang="en-US" dirty="0"/>
          </a:p>
          <a:p>
            <a:endParaRPr lang="en-US" dirty="0"/>
          </a:p>
          <a:p>
            <a:endParaRPr lang="en-US" dirty="0"/>
          </a:p>
          <a:p>
            <a:r>
              <a:rPr lang="en-US" dirty="0"/>
              <a:t>To have the Menu navigation bar present in all the views, we need to add it to the MainRouter before all the other routes, and outside the Switch component.</a:t>
            </a:r>
          </a:p>
          <a:p>
            <a:endParaRPr lang="en-US" dirty="0"/>
          </a:p>
        </p:txBody>
      </p:sp>
      <p:sp>
        <p:nvSpPr>
          <p:cNvPr id="4" name="Date Placeholder 3">
            <a:extLst>
              <a:ext uri="{FF2B5EF4-FFF2-40B4-BE49-F238E27FC236}">
                <a16:creationId xmlns:a16="http://schemas.microsoft.com/office/drawing/2014/main" id="{D1FFB305-2840-9F4C-FBD4-3310787D707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7CD255C-B112-E1C2-778B-2CD320157DE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34487F8-E4EE-3FA0-897E-6FF675406363}"/>
              </a:ext>
            </a:extLst>
          </p:cNvPr>
          <p:cNvSpPr>
            <a:spLocks noGrp="1"/>
          </p:cNvSpPr>
          <p:nvPr>
            <p:ph type="sldNum" sz="quarter" idx="12"/>
          </p:nvPr>
        </p:nvSpPr>
        <p:spPr/>
        <p:txBody>
          <a:bodyPr/>
          <a:lstStyle/>
          <a:p>
            <a:fld id="{7C5CF243-786F-4254-B068-4C9F0B6EA12F}" type="slidenum">
              <a:rPr lang="en-US" altLang="en-US" smtClean="0"/>
              <a:pPr/>
              <a:t>116</a:t>
            </a:fld>
            <a:endParaRPr lang="en-US" altLang="en-US"/>
          </a:p>
        </p:txBody>
      </p:sp>
      <p:pic>
        <p:nvPicPr>
          <p:cNvPr id="8" name="Picture 7">
            <a:extLst>
              <a:ext uri="{FF2B5EF4-FFF2-40B4-BE49-F238E27FC236}">
                <a16:creationId xmlns:a16="http://schemas.microsoft.com/office/drawing/2014/main" id="{FC93C295-ED4D-E1FB-5E9E-B1EB0AC3814B}"/>
              </a:ext>
            </a:extLst>
          </p:cNvPr>
          <p:cNvPicPr>
            <a:picLocks noChangeAspect="1"/>
          </p:cNvPicPr>
          <p:nvPr/>
        </p:nvPicPr>
        <p:blipFill>
          <a:blip r:embed="rId2"/>
          <a:stretch>
            <a:fillRect/>
          </a:stretch>
        </p:blipFill>
        <p:spPr>
          <a:xfrm>
            <a:off x="1308717" y="3429000"/>
            <a:ext cx="7345532" cy="1078013"/>
          </a:xfrm>
          <a:prstGeom prst="rect">
            <a:avLst/>
          </a:prstGeom>
        </p:spPr>
      </p:pic>
    </p:spTree>
    <p:extLst>
      <p:ext uri="{BB962C8B-B14F-4D97-AF65-F5344CB8AC3E}">
        <p14:creationId xmlns:p14="http://schemas.microsoft.com/office/powerpoint/2010/main" val="18788723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5E506-367F-DF1A-CC03-97C433A3CA1A}"/>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B6FC0913-591D-FBEE-D084-ECE357D1209B}"/>
              </a:ext>
            </a:extLst>
          </p:cNvPr>
          <p:cNvSpPr>
            <a:spLocks noGrp="1"/>
          </p:cNvSpPr>
          <p:nvPr>
            <p:ph idx="1"/>
          </p:nvPr>
        </p:nvSpPr>
        <p:spPr/>
        <p:txBody>
          <a:bodyPr/>
          <a:lstStyle/>
          <a:p>
            <a:r>
              <a:rPr lang="en-US" dirty="0"/>
              <a:t>&lt;Menu/&gt; </a:t>
            </a:r>
          </a:p>
        </p:txBody>
      </p:sp>
      <p:sp>
        <p:nvSpPr>
          <p:cNvPr id="4" name="Date Placeholder 3">
            <a:extLst>
              <a:ext uri="{FF2B5EF4-FFF2-40B4-BE49-F238E27FC236}">
                <a16:creationId xmlns:a16="http://schemas.microsoft.com/office/drawing/2014/main" id="{7766CF85-3CBD-4C9C-F820-6FE25779E35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9021133-7DCE-C348-50C2-4FD1D186982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C18707C-98D9-B3B0-6073-ED4DD4FF6FBC}"/>
              </a:ext>
            </a:extLst>
          </p:cNvPr>
          <p:cNvSpPr>
            <a:spLocks noGrp="1"/>
          </p:cNvSpPr>
          <p:nvPr>
            <p:ph type="sldNum" sz="quarter" idx="12"/>
          </p:nvPr>
        </p:nvSpPr>
        <p:spPr/>
        <p:txBody>
          <a:bodyPr/>
          <a:lstStyle/>
          <a:p>
            <a:fld id="{7C5CF243-786F-4254-B068-4C9F0B6EA12F}" type="slidenum">
              <a:rPr lang="en-US" altLang="en-US" smtClean="0"/>
              <a:pPr/>
              <a:t>117</a:t>
            </a:fld>
            <a:endParaRPr lang="en-US" altLang="en-US"/>
          </a:p>
        </p:txBody>
      </p:sp>
    </p:spTree>
    <p:extLst>
      <p:ext uri="{BB962C8B-B14F-4D97-AF65-F5344CB8AC3E}">
        <p14:creationId xmlns:p14="http://schemas.microsoft.com/office/powerpoint/2010/main" val="34269513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C4B0-06B8-1711-889D-7612A7E6B3A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170CC39-7C6E-3431-05C3-C625495D933B}"/>
              </a:ext>
            </a:extLst>
          </p:cNvPr>
          <p:cNvSpPr>
            <a:spLocks noGrp="1"/>
          </p:cNvSpPr>
          <p:nvPr>
            <p:ph idx="1"/>
          </p:nvPr>
        </p:nvSpPr>
        <p:spPr/>
        <p:txBody>
          <a:bodyPr/>
          <a:lstStyle/>
          <a:p>
            <a:r>
              <a:rPr lang="en-US" sz="700" b="0" dirty="0">
                <a:solidFill>
                  <a:srgbClr val="008000"/>
                </a:solidFill>
                <a:effectLst/>
                <a:latin typeface="Consolas" panose="020B0609020204030204" pitchFamily="49" charset="0"/>
              </a:rPr>
              <a:t>import React from 'react';</a:t>
            </a:r>
          </a:p>
          <a:p>
            <a:r>
              <a:rPr lang="en-US" sz="700" b="0" dirty="0">
                <a:solidFill>
                  <a:srgbClr val="008000"/>
                </a:solidFill>
                <a:effectLst/>
                <a:latin typeface="Consolas" panose="020B0609020204030204" pitchFamily="49" charset="0"/>
              </a:rPr>
              <a:t>import { Routes, Route } from 'react-router-</a:t>
            </a:r>
            <a:r>
              <a:rPr lang="en-US" sz="700" b="0" dirty="0" err="1">
                <a:solidFill>
                  <a:srgbClr val="008000"/>
                </a:solidFill>
                <a:effectLst/>
                <a:latin typeface="Consolas" panose="020B0609020204030204" pitchFamily="49" charset="0"/>
              </a:rPr>
              <a:t>dom</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React from 'react'</a:t>
            </a:r>
          </a:p>
          <a:p>
            <a:r>
              <a:rPr lang="en-US" sz="700" b="0" dirty="0">
                <a:solidFill>
                  <a:srgbClr val="008000"/>
                </a:solidFill>
                <a:effectLst/>
                <a:latin typeface="Consolas" panose="020B0609020204030204" pitchFamily="49" charset="0"/>
              </a:rPr>
              <a:t>//import {Route, Routes} from 'react-router-</a:t>
            </a:r>
            <a:r>
              <a:rPr lang="en-US" sz="700" b="0" dirty="0" err="1">
                <a:solidFill>
                  <a:srgbClr val="008000"/>
                </a:solidFill>
                <a:effectLst/>
                <a:latin typeface="Consolas" panose="020B0609020204030204" pitchFamily="49" charset="0"/>
              </a:rPr>
              <a:t>dom</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Home from './core/Home' </a:t>
            </a:r>
          </a:p>
          <a:p>
            <a:r>
              <a:rPr lang="en-US" sz="700" b="0" dirty="0">
                <a:solidFill>
                  <a:srgbClr val="008000"/>
                </a:solidFill>
                <a:effectLst/>
                <a:latin typeface="Consolas" panose="020B0609020204030204" pitchFamily="49" charset="0"/>
              </a:rPr>
              <a:t>import Users from './user/</a:t>
            </a:r>
            <a:r>
              <a:rPr lang="en-US" sz="700" b="0" dirty="0" err="1">
                <a:solidFill>
                  <a:srgbClr val="008000"/>
                </a:solidFill>
                <a:effectLst/>
                <a:latin typeface="Consolas" panose="020B0609020204030204" pitchFamily="49" charset="0"/>
              </a:rPr>
              <a:t>Users.jsx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Signup from './user/</a:t>
            </a:r>
            <a:r>
              <a:rPr lang="en-US" sz="700" b="0" dirty="0" err="1">
                <a:solidFill>
                  <a:srgbClr val="008000"/>
                </a:solidFill>
                <a:effectLst/>
                <a:latin typeface="Consolas" panose="020B0609020204030204" pitchFamily="49" charset="0"/>
              </a:rPr>
              <a:t>Signup.jsx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Signin from './auth/</a:t>
            </a:r>
            <a:r>
              <a:rPr lang="en-US" sz="700" b="0" dirty="0" err="1">
                <a:solidFill>
                  <a:srgbClr val="008000"/>
                </a:solidFill>
                <a:effectLst/>
                <a:latin typeface="Consolas" panose="020B0609020204030204" pitchFamily="49" charset="0"/>
              </a:rPr>
              <a:t>Signin.jsx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Profile from './user/</a:t>
            </a:r>
            <a:r>
              <a:rPr lang="en-US" sz="700" b="0" dirty="0" err="1">
                <a:solidFill>
                  <a:srgbClr val="008000"/>
                </a:solidFill>
                <a:effectLst/>
                <a:latin typeface="Consolas" panose="020B0609020204030204" pitchFamily="49" charset="0"/>
              </a:rPr>
              <a:t>Profile.jsx</a:t>
            </a:r>
            <a:r>
              <a:rPr lang="en-US" sz="700" b="0" dirty="0">
                <a:solidFill>
                  <a:srgbClr val="008000"/>
                </a:solidFill>
                <a:effectLst/>
                <a:latin typeface="Consolas" panose="020B0609020204030204" pitchFamily="49" charset="0"/>
              </a:rPr>
              <a:t>'</a:t>
            </a:r>
          </a:p>
          <a:p>
            <a:r>
              <a:rPr lang="en-US" sz="700" b="0" dirty="0">
                <a:solidFill>
                  <a:srgbClr val="008000"/>
                </a:solidFill>
                <a:effectLst/>
                <a:latin typeface="Consolas" panose="020B0609020204030204" pitchFamily="49" charset="0"/>
              </a:rPr>
              <a:t>import Switch from 'react'</a:t>
            </a:r>
          </a:p>
          <a:p>
            <a:r>
              <a:rPr lang="en-US" sz="800" b="0" dirty="0">
                <a:solidFill>
                  <a:srgbClr val="008000"/>
                </a:solidFill>
                <a:effectLst/>
                <a:latin typeface="Consolas" panose="020B0609020204030204" pitchFamily="49" charset="0"/>
              </a:rPr>
              <a:t>import PrivateRoute from './lib/</a:t>
            </a:r>
            <a:r>
              <a:rPr lang="en-US" sz="800" b="0" dirty="0" err="1">
                <a:solidFill>
                  <a:srgbClr val="008000"/>
                </a:solidFill>
                <a:effectLst/>
                <a:latin typeface="Consolas" panose="020B0609020204030204" pitchFamily="49" charset="0"/>
              </a:rPr>
              <a:t>PrivateRoute.jsx</a:t>
            </a:r>
            <a:r>
              <a:rPr lang="en-US" sz="800" b="0" dirty="0">
                <a:solidFill>
                  <a:srgbClr val="008000"/>
                </a:solidFill>
                <a:effectLst/>
                <a:latin typeface="Consolas" panose="020B0609020204030204" pitchFamily="49" charset="0"/>
              </a:rPr>
              <a:t>'</a:t>
            </a:r>
          </a:p>
          <a:p>
            <a:r>
              <a:rPr lang="en-US" sz="800" b="0" dirty="0">
                <a:solidFill>
                  <a:srgbClr val="008000"/>
                </a:solidFill>
                <a:effectLst/>
                <a:latin typeface="Consolas" panose="020B0609020204030204" pitchFamily="49" charset="0"/>
              </a:rPr>
              <a:t>import EditProfile from './user/</a:t>
            </a:r>
            <a:r>
              <a:rPr lang="en-US" sz="800" b="0" dirty="0" err="1">
                <a:solidFill>
                  <a:srgbClr val="008000"/>
                </a:solidFill>
                <a:effectLst/>
                <a:latin typeface="Consolas" panose="020B0609020204030204" pitchFamily="49" charset="0"/>
              </a:rPr>
              <a:t>EditProfile.jsx</a:t>
            </a:r>
            <a:r>
              <a:rPr lang="en-US" sz="800" b="0" dirty="0">
                <a:solidFill>
                  <a:srgbClr val="008000"/>
                </a:solidFill>
                <a:effectLst/>
                <a:latin typeface="Consolas" panose="020B0609020204030204" pitchFamily="49" charset="0"/>
              </a:rPr>
              <a:t>'</a:t>
            </a:r>
          </a:p>
          <a:p>
            <a:r>
              <a:rPr lang="en-US" sz="700" b="0" dirty="0">
                <a:solidFill>
                  <a:srgbClr val="008000"/>
                </a:solidFill>
                <a:effectLst/>
                <a:highlight>
                  <a:srgbClr val="FFFF00"/>
                </a:highlight>
                <a:latin typeface="Consolas" panose="020B0609020204030204" pitchFamily="49" charset="0"/>
              </a:rPr>
              <a:t>import Menu from './core/Menu' </a:t>
            </a:r>
          </a:p>
          <a:p>
            <a:r>
              <a:rPr lang="en-US" sz="700" b="0" dirty="0">
                <a:solidFill>
                  <a:srgbClr val="008000"/>
                </a:solidFill>
                <a:effectLst/>
                <a:highlight>
                  <a:srgbClr val="FFFF00"/>
                </a:highlight>
                <a:latin typeface="Consolas" panose="020B0609020204030204" pitchFamily="49" charset="0"/>
              </a:rPr>
              <a:t>function MainRouter() {</a:t>
            </a:r>
          </a:p>
          <a:p>
            <a:r>
              <a:rPr lang="en-US" sz="700" b="0" dirty="0">
                <a:solidFill>
                  <a:srgbClr val="008000"/>
                </a:solidFill>
                <a:effectLst/>
                <a:highlight>
                  <a:srgbClr val="FFFF00"/>
                </a:highlight>
                <a:latin typeface="Consolas" panose="020B0609020204030204" pitchFamily="49" charset="0"/>
              </a:rPr>
              <a:t>        return (</a:t>
            </a:r>
          </a:p>
          <a:p>
            <a:r>
              <a:rPr lang="en-US" sz="700" b="0" dirty="0">
                <a:solidFill>
                  <a:srgbClr val="008000"/>
                </a:solidFill>
                <a:effectLst/>
                <a:highlight>
                  <a:srgbClr val="FFFF00"/>
                </a:highlight>
                <a:latin typeface="Consolas" panose="020B0609020204030204" pitchFamily="49" charset="0"/>
              </a:rPr>
              <a:t>          &lt;div&gt;</a:t>
            </a:r>
          </a:p>
          <a:p>
            <a:r>
              <a:rPr lang="en-US" sz="700" b="0" dirty="0">
                <a:solidFill>
                  <a:srgbClr val="008000"/>
                </a:solidFill>
                <a:effectLst/>
                <a:highlight>
                  <a:srgbClr val="FFFF00"/>
                </a:highlight>
                <a:latin typeface="Consolas" panose="020B0609020204030204" pitchFamily="49" charset="0"/>
              </a:rPr>
              <a:t>      &lt;Menu/&gt;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&lt;Routes&gt;</a:t>
            </a:r>
          </a:p>
          <a:p>
            <a:r>
              <a:rPr lang="en-US" sz="700" b="0" dirty="0">
                <a:solidFill>
                  <a:srgbClr val="008000"/>
                </a:solidFill>
                <a:effectLst/>
                <a:highlight>
                  <a:srgbClr val="FFFF00"/>
                </a:highlight>
                <a:latin typeface="Consolas" panose="020B0609020204030204" pitchFamily="49" charset="0"/>
              </a:rPr>
              <a:t>  &lt;Route path="/" element={&lt;Home /&gt;} /&gt; </a:t>
            </a:r>
          </a:p>
          <a:p>
            <a:r>
              <a:rPr lang="en-US" sz="700" b="0" dirty="0">
                <a:solidFill>
                  <a:srgbClr val="008000"/>
                </a:solidFill>
                <a:effectLst/>
                <a:highlight>
                  <a:srgbClr val="FFFF00"/>
                </a:highlight>
                <a:latin typeface="Consolas" panose="020B0609020204030204" pitchFamily="49" charset="0"/>
              </a:rPr>
              <a:t>  &lt;Route path="/users" element={&lt;Users /&gt;} /&gt;</a:t>
            </a:r>
          </a:p>
          <a:p>
            <a:r>
              <a:rPr lang="en-US" sz="700" b="0" dirty="0">
                <a:solidFill>
                  <a:srgbClr val="008000"/>
                </a:solidFill>
                <a:effectLst/>
                <a:highlight>
                  <a:srgbClr val="FFFF00"/>
                </a:highlight>
                <a:latin typeface="Consolas" panose="020B0609020204030204" pitchFamily="49" charset="0"/>
              </a:rPr>
              <a:t>  &lt;Route path="/signup" element={&lt;Signup /&gt;} /&gt;</a:t>
            </a:r>
          </a:p>
          <a:p>
            <a:r>
              <a:rPr lang="en-US" sz="700" b="0" dirty="0">
                <a:solidFill>
                  <a:srgbClr val="008000"/>
                </a:solidFill>
                <a:effectLst/>
                <a:highlight>
                  <a:srgbClr val="FFFF00"/>
                </a:highlight>
                <a:latin typeface="Consolas" panose="020B0609020204030204" pitchFamily="49" charset="0"/>
              </a:rPr>
              <a:t>  &lt;Route path="/</a:t>
            </a:r>
            <a:r>
              <a:rPr lang="en-US" sz="700" b="0" dirty="0" err="1">
                <a:solidFill>
                  <a:srgbClr val="008000"/>
                </a:solidFill>
                <a:effectLst/>
                <a:highlight>
                  <a:srgbClr val="FFFF00"/>
                </a:highlight>
                <a:latin typeface="Consolas" panose="020B0609020204030204" pitchFamily="49" charset="0"/>
              </a:rPr>
              <a:t>signin</a:t>
            </a:r>
            <a:r>
              <a:rPr lang="en-US" sz="700" b="0" dirty="0">
                <a:solidFill>
                  <a:srgbClr val="008000"/>
                </a:solidFill>
                <a:effectLst/>
                <a:highlight>
                  <a:srgbClr val="FFFF00"/>
                </a:highlight>
                <a:latin typeface="Consolas" panose="020B0609020204030204" pitchFamily="49" charset="0"/>
              </a:rPr>
              <a:t>" element={&lt;Signin /&gt;} /&gt;</a:t>
            </a:r>
          </a:p>
          <a:p>
            <a:r>
              <a:rPr lang="en-US" sz="700" b="0" dirty="0">
                <a:solidFill>
                  <a:srgbClr val="008000"/>
                </a:solidFill>
                <a:effectLst/>
                <a:highlight>
                  <a:srgbClr val="FFFF00"/>
                </a:highlight>
                <a:latin typeface="Consolas" panose="020B0609020204030204" pitchFamily="49" charset="0"/>
              </a:rPr>
              <a:t>  &lt;Route</a:t>
            </a:r>
          </a:p>
          <a:p>
            <a:r>
              <a:rPr lang="en-US" sz="700" b="0" dirty="0">
                <a:solidFill>
                  <a:srgbClr val="008000"/>
                </a:solidFill>
                <a:effectLst/>
                <a:highlight>
                  <a:srgbClr val="FFFF00"/>
                </a:highlight>
                <a:latin typeface="Consolas" panose="020B0609020204030204" pitchFamily="49" charset="0"/>
              </a:rPr>
              <a:t>    path="/user/edit/:userId"</a:t>
            </a:r>
          </a:p>
          <a:p>
            <a:r>
              <a:rPr lang="en-US" sz="700" b="0" dirty="0">
                <a:solidFill>
                  <a:srgbClr val="008000"/>
                </a:solidFill>
                <a:effectLst/>
                <a:highlight>
                  <a:srgbClr val="FFFF00"/>
                </a:highlight>
                <a:latin typeface="Consolas" panose="020B0609020204030204" pitchFamily="49" charset="0"/>
              </a:rPr>
              <a:t>    element={</a:t>
            </a:r>
          </a:p>
          <a:p>
            <a:r>
              <a:rPr lang="en-US" sz="700" b="0" dirty="0">
                <a:solidFill>
                  <a:srgbClr val="008000"/>
                </a:solidFill>
                <a:effectLst/>
                <a:highlight>
                  <a:srgbClr val="FFFF00"/>
                </a:highlight>
                <a:latin typeface="Consolas" panose="020B0609020204030204" pitchFamily="49" charset="0"/>
              </a:rPr>
              <a:t>      &lt;PrivateRoute&gt;</a:t>
            </a:r>
          </a:p>
          <a:p>
            <a:r>
              <a:rPr lang="en-US" sz="700" b="0" dirty="0">
                <a:solidFill>
                  <a:srgbClr val="008000"/>
                </a:solidFill>
                <a:effectLst/>
                <a:highlight>
                  <a:srgbClr val="FFFF00"/>
                </a:highlight>
                <a:latin typeface="Consolas" panose="020B0609020204030204" pitchFamily="49" charset="0"/>
              </a:rPr>
              <a:t>        &lt;EditProfile /&gt;</a:t>
            </a:r>
          </a:p>
          <a:p>
            <a:r>
              <a:rPr lang="en-US" sz="700" b="0" dirty="0">
                <a:solidFill>
                  <a:srgbClr val="008000"/>
                </a:solidFill>
                <a:effectLst/>
                <a:highlight>
                  <a:srgbClr val="FFFF00"/>
                </a:highlight>
                <a:latin typeface="Consolas" panose="020B0609020204030204" pitchFamily="49" charset="0"/>
              </a:rPr>
              <a:t>      &lt;/PrivateRoute&gt;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  /&gt;</a:t>
            </a:r>
          </a:p>
          <a:p>
            <a:r>
              <a:rPr lang="en-US" sz="700" b="0" dirty="0">
                <a:solidFill>
                  <a:srgbClr val="008000"/>
                </a:solidFill>
                <a:effectLst/>
                <a:highlight>
                  <a:srgbClr val="FFFF00"/>
                </a:highlight>
                <a:latin typeface="Consolas" panose="020B0609020204030204" pitchFamily="49" charset="0"/>
              </a:rPr>
              <a:t>  &lt;Route path="/user/:userId" element={&lt;Profile /&gt;} /&gt;</a:t>
            </a:r>
          </a:p>
          <a:p>
            <a:br>
              <a:rPr lang="en-US" sz="700" b="0" dirty="0">
                <a:solidFill>
                  <a:srgbClr val="008000"/>
                </a:solidFill>
                <a:effectLst/>
                <a:highlight>
                  <a:srgbClr val="FFFF00"/>
                </a:highlight>
                <a:latin typeface="Consolas" panose="020B0609020204030204" pitchFamily="49" charset="0"/>
              </a:rPr>
            </a:br>
            <a:r>
              <a:rPr lang="en-US" sz="700" b="0" dirty="0">
                <a:solidFill>
                  <a:srgbClr val="008000"/>
                </a:solidFill>
                <a:effectLst/>
                <a:highlight>
                  <a:srgbClr val="FFFF00"/>
                </a:highlight>
                <a:latin typeface="Consolas" panose="020B0609020204030204" pitchFamily="49" charset="0"/>
              </a:rPr>
              <a:t>&lt;/Routes&gt;</a:t>
            </a:r>
          </a:p>
          <a:p>
            <a:r>
              <a:rPr lang="en-US" sz="700" b="0" dirty="0">
                <a:solidFill>
                  <a:srgbClr val="008000"/>
                </a:solidFill>
                <a:effectLst/>
                <a:highlight>
                  <a:srgbClr val="FFFF00"/>
                </a:highlight>
                <a:latin typeface="Consolas" panose="020B0609020204030204" pitchFamily="49" charset="0"/>
              </a:rPr>
              <a:t>&lt;/div&gt;</a:t>
            </a:r>
          </a:p>
          <a:p>
            <a:r>
              <a:rPr lang="en-US" sz="700" b="0" dirty="0">
                <a:solidFill>
                  <a:srgbClr val="008000"/>
                </a:solidFill>
                <a:effectLst/>
                <a:highlight>
                  <a:srgbClr val="FFFF00"/>
                </a:highlight>
                <a:latin typeface="Consolas" panose="020B0609020204030204" pitchFamily="49" charset="0"/>
              </a:rPr>
              <a:t>  );</a:t>
            </a:r>
          </a:p>
          <a:p>
            <a:r>
              <a:rPr lang="en-US" sz="700" b="0" dirty="0">
                <a:solidFill>
                  <a:srgbClr val="008000"/>
                </a:solidFill>
                <a:effectLst/>
                <a:highlight>
                  <a:srgbClr val="FFFF00"/>
                </a:highlight>
                <a:latin typeface="Consolas" panose="020B0609020204030204" pitchFamily="49" charset="0"/>
              </a:rPr>
              <a:t>}</a:t>
            </a:r>
          </a:p>
          <a:p>
            <a:br>
              <a:rPr lang="en-US" sz="700" b="0" dirty="0">
                <a:solidFill>
                  <a:srgbClr val="008000"/>
                </a:solidFill>
                <a:effectLst/>
                <a:latin typeface="Consolas" panose="020B0609020204030204" pitchFamily="49" charset="0"/>
              </a:rPr>
            </a:br>
            <a:r>
              <a:rPr lang="en-US" sz="700" b="0" dirty="0">
                <a:solidFill>
                  <a:srgbClr val="008000"/>
                </a:solidFill>
                <a:effectLst/>
                <a:latin typeface="Consolas" panose="020B0609020204030204" pitchFamily="49" charset="0"/>
              </a:rPr>
              <a:t>export default MainRouter;</a:t>
            </a:r>
          </a:p>
          <a:p>
            <a:br>
              <a:rPr lang="en-US" sz="700" b="0" dirty="0">
                <a:solidFill>
                  <a:srgbClr val="008000"/>
                </a:solidFill>
                <a:effectLst/>
                <a:latin typeface="Consolas" panose="020B0609020204030204" pitchFamily="49" charset="0"/>
              </a:rPr>
            </a:br>
            <a:endParaRPr lang="en-US" sz="7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F841DF49-33CE-93A3-EE3B-74E9E22B5476}"/>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7E056912-47BA-531A-8609-EF9BF231BB3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BF923AE-308F-F9D2-2E47-425DCB0ABADA}"/>
              </a:ext>
            </a:extLst>
          </p:cNvPr>
          <p:cNvSpPr>
            <a:spLocks noGrp="1"/>
          </p:cNvSpPr>
          <p:nvPr>
            <p:ph type="sldNum" sz="quarter" idx="12"/>
          </p:nvPr>
        </p:nvSpPr>
        <p:spPr/>
        <p:txBody>
          <a:bodyPr/>
          <a:lstStyle/>
          <a:p>
            <a:fld id="{7C5CF243-786F-4254-B068-4C9F0B6EA12F}" type="slidenum">
              <a:rPr lang="en-US" altLang="en-US" smtClean="0"/>
              <a:pPr/>
              <a:t>118</a:t>
            </a:fld>
            <a:endParaRPr lang="en-US" altLang="en-US"/>
          </a:p>
        </p:txBody>
      </p:sp>
    </p:spTree>
    <p:extLst>
      <p:ext uri="{BB962C8B-B14F-4D97-AF65-F5344CB8AC3E}">
        <p14:creationId xmlns:p14="http://schemas.microsoft.com/office/powerpoint/2010/main" val="17318360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263C-87D2-49C5-B89C-0665CBCAF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B6E7A1-5CDC-4982-1BC2-6A571B70A96D}"/>
              </a:ext>
            </a:extLst>
          </p:cNvPr>
          <p:cNvSpPr>
            <a:spLocks noGrp="1"/>
          </p:cNvSpPr>
          <p:nvPr>
            <p:ph idx="1"/>
          </p:nvPr>
        </p:nvSpPr>
        <p:spPr/>
        <p:txBody>
          <a:bodyPr/>
          <a:lstStyle/>
          <a:p>
            <a:r>
              <a:rPr lang="en-US" dirty="0"/>
              <a:t>This will make the Menu component render on top of all the other components when these components are accessed at their respective routes.</a:t>
            </a:r>
          </a:p>
          <a:p>
            <a:r>
              <a:rPr lang="en-US" dirty="0"/>
              <a:t>The skeleton frontend is now complete and has all necessary components to allow a user to sign up, view, and modify user data on the backend while considering authentication and authorization restrictions. </a:t>
            </a:r>
          </a:p>
          <a:p>
            <a:r>
              <a:rPr lang="en-US" dirty="0"/>
              <a:t>However, it is still not possible to visit the frontend routes directly in the browser address bar; these can only be accessed when they're linked from within the frontend view. </a:t>
            </a:r>
          </a:p>
          <a:p>
            <a:r>
              <a:rPr lang="en-US" dirty="0"/>
              <a:t>To enable this functionality in the skeleton application, we need to implement basic server-side rendering.</a:t>
            </a:r>
          </a:p>
        </p:txBody>
      </p:sp>
      <p:sp>
        <p:nvSpPr>
          <p:cNvPr id="4" name="Date Placeholder 3">
            <a:extLst>
              <a:ext uri="{FF2B5EF4-FFF2-40B4-BE49-F238E27FC236}">
                <a16:creationId xmlns:a16="http://schemas.microsoft.com/office/drawing/2014/main" id="{11B23B44-4046-8768-A67C-070EEDA3B503}"/>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C367C01-9EFF-C689-DB25-68D2A2DD42D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1160D95-15B7-BCA9-3C70-69B268769822}"/>
              </a:ext>
            </a:extLst>
          </p:cNvPr>
          <p:cNvSpPr>
            <a:spLocks noGrp="1"/>
          </p:cNvSpPr>
          <p:nvPr>
            <p:ph type="sldNum" sz="quarter" idx="12"/>
          </p:nvPr>
        </p:nvSpPr>
        <p:spPr/>
        <p:txBody>
          <a:bodyPr/>
          <a:lstStyle/>
          <a:p>
            <a:fld id="{7C5CF243-786F-4254-B068-4C9F0B6EA12F}" type="slidenum">
              <a:rPr lang="en-US" altLang="en-US" smtClean="0"/>
              <a:pPr/>
              <a:t>119</a:t>
            </a:fld>
            <a:endParaRPr lang="en-US" altLang="en-US"/>
          </a:p>
        </p:txBody>
      </p:sp>
    </p:spTree>
    <p:extLst>
      <p:ext uri="{BB962C8B-B14F-4D97-AF65-F5344CB8AC3E}">
        <p14:creationId xmlns:p14="http://schemas.microsoft.com/office/powerpoint/2010/main" val="1393542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DD32-009F-9082-6428-C28234B3129B}"/>
              </a:ext>
            </a:extLst>
          </p:cNvPr>
          <p:cNvSpPr>
            <a:spLocks noGrp="1"/>
          </p:cNvSpPr>
          <p:nvPr>
            <p:ph type="title"/>
          </p:nvPr>
        </p:nvSpPr>
        <p:spPr/>
        <p:txBody>
          <a:bodyPr/>
          <a:lstStyle/>
          <a:p>
            <a:br>
              <a:rPr lang="en-US" dirty="0"/>
            </a:br>
            <a:r>
              <a:rPr lang="en-US" dirty="0"/>
              <a:t>Updated </a:t>
            </a:r>
            <a:r>
              <a:rPr lang="en-US" dirty="0" err="1"/>
              <a:t>mern</a:t>
            </a:r>
            <a:r>
              <a:rPr lang="en-US" dirty="0"/>
              <a:t>-skeleton/client/user/api-user.js:</a:t>
            </a:r>
            <a:br>
              <a:rPr lang="en-US" dirty="0"/>
            </a:br>
            <a:endParaRPr lang="en-US" dirty="0"/>
          </a:p>
        </p:txBody>
      </p:sp>
      <p:sp>
        <p:nvSpPr>
          <p:cNvPr id="3" name="Content Placeholder 2">
            <a:extLst>
              <a:ext uri="{FF2B5EF4-FFF2-40B4-BE49-F238E27FC236}">
                <a16:creationId xmlns:a16="http://schemas.microsoft.com/office/drawing/2014/main" id="{FA1911B3-605C-341C-5AD1-4F546E5EA282}"/>
              </a:ext>
            </a:extLst>
          </p:cNvPr>
          <p:cNvSpPr>
            <a:spLocks noGrp="1"/>
          </p:cNvSpPr>
          <p:nvPr>
            <p:ph idx="1"/>
          </p:nvPr>
        </p:nvSpPr>
        <p:spPr>
          <a:xfrm>
            <a:off x="990600" y="914400"/>
            <a:ext cx="8077200" cy="5638800"/>
          </a:xfrm>
        </p:spPr>
        <p:txBody>
          <a:bodyPr/>
          <a:lstStyle/>
          <a:p>
            <a:pPr marL="0" indent="0">
              <a:buNone/>
            </a:pPr>
            <a:r>
              <a:rPr lang="en-US" sz="1200" dirty="0"/>
              <a:t>const API_BASE = "/</a:t>
            </a:r>
            <a:r>
              <a:rPr lang="en-US" sz="1200" dirty="0" err="1"/>
              <a:t>api</a:t>
            </a:r>
            <a:r>
              <a:rPr lang="en-US" sz="1200" dirty="0"/>
              <a:t>/users";</a:t>
            </a:r>
          </a:p>
          <a:p>
            <a:pPr marL="0" indent="0">
              <a:buNone/>
            </a:pPr>
            <a:br>
              <a:rPr lang="en-US" sz="1200" dirty="0"/>
            </a:br>
            <a:r>
              <a:rPr lang="en-US" sz="1200" dirty="0"/>
              <a:t>const </a:t>
            </a:r>
            <a:r>
              <a:rPr lang="en-US" sz="1200" dirty="0" err="1"/>
              <a:t>handleResponse</a:t>
            </a:r>
            <a:r>
              <a:rPr lang="en-US" sz="1200" dirty="0"/>
              <a:t> = async (response) =&gt; {</a:t>
            </a:r>
          </a:p>
          <a:p>
            <a:pPr marL="0" indent="0">
              <a:buNone/>
            </a:pPr>
            <a:r>
              <a:rPr lang="en-US" sz="1200" dirty="0"/>
              <a:t>  try {</a:t>
            </a:r>
          </a:p>
          <a:p>
            <a:pPr marL="0" indent="0">
              <a:buNone/>
            </a:pPr>
            <a:r>
              <a:rPr lang="en-US" sz="1200" dirty="0"/>
              <a:t>    const data = await </a:t>
            </a:r>
            <a:r>
              <a:rPr lang="en-US" sz="1200" dirty="0" err="1"/>
              <a:t>response.json</a:t>
            </a:r>
            <a:r>
              <a:rPr lang="en-US" sz="1200" dirty="0"/>
              <a:t>();</a:t>
            </a:r>
          </a:p>
          <a:p>
            <a:pPr marL="0" indent="0">
              <a:buNone/>
            </a:pPr>
            <a:r>
              <a:rPr lang="en-US" sz="1200" dirty="0"/>
              <a:t>    return data;</a:t>
            </a:r>
          </a:p>
          <a:p>
            <a:pPr marL="0" indent="0">
              <a:buNone/>
            </a:pPr>
            <a:r>
              <a:rPr lang="en-US" sz="1200" dirty="0"/>
              <a:t>  } catch (err) {</a:t>
            </a:r>
          </a:p>
          <a:p>
            <a:pPr marL="0" indent="0">
              <a:buNone/>
            </a:pPr>
            <a:r>
              <a:rPr lang="en-US" sz="1200" dirty="0"/>
              <a:t>    </a:t>
            </a:r>
            <a:r>
              <a:rPr lang="en-US" sz="1200" dirty="0" err="1"/>
              <a:t>console.error</a:t>
            </a:r>
            <a:r>
              <a:rPr lang="en-US" sz="1200" dirty="0"/>
              <a:t>("Failed to parse response JSON:", err);</a:t>
            </a:r>
          </a:p>
          <a:p>
            <a:pPr marL="0" indent="0">
              <a:buNone/>
            </a:pPr>
            <a:r>
              <a:rPr lang="en-US" sz="1200" dirty="0"/>
              <a:t>    throw err;</a:t>
            </a:r>
          </a:p>
          <a:p>
            <a:pPr marL="0" indent="0">
              <a:buNone/>
            </a:pPr>
            <a:r>
              <a:rPr lang="en-US" sz="1200" dirty="0"/>
              <a:t>  }</a:t>
            </a:r>
          </a:p>
          <a:p>
            <a:pPr marL="0" indent="0">
              <a:buNone/>
            </a:pPr>
            <a:r>
              <a:rPr lang="en-US" sz="1200" dirty="0"/>
              <a:t>};</a:t>
            </a:r>
          </a:p>
          <a:p>
            <a:pPr marL="0" indent="0">
              <a:buNone/>
            </a:pPr>
            <a:br>
              <a:rPr lang="en-US" sz="1200" dirty="0"/>
            </a:br>
            <a:r>
              <a:rPr lang="en-US" sz="1200" dirty="0"/>
              <a:t>const </a:t>
            </a:r>
            <a:r>
              <a:rPr lang="en-US" sz="1200" dirty="0" err="1"/>
              <a:t>handleError</a:t>
            </a:r>
            <a:r>
              <a:rPr lang="en-US" sz="1200" dirty="0"/>
              <a:t> = (err) =&gt; {</a:t>
            </a:r>
          </a:p>
          <a:p>
            <a:pPr marL="0" indent="0">
              <a:buNone/>
            </a:pPr>
            <a:r>
              <a:rPr lang="en-US" sz="1200" dirty="0"/>
              <a:t>  </a:t>
            </a:r>
            <a:r>
              <a:rPr lang="en-US" sz="1200" dirty="0" err="1"/>
              <a:t>console.error</a:t>
            </a:r>
            <a:r>
              <a:rPr lang="en-US" sz="1200" dirty="0"/>
              <a:t>("API call failed:", err);</a:t>
            </a:r>
          </a:p>
          <a:p>
            <a:pPr marL="0" indent="0">
              <a:buNone/>
            </a:pPr>
            <a:r>
              <a:rPr lang="en-US" sz="1200" dirty="0"/>
              <a:t>  throw err;</a:t>
            </a:r>
          </a:p>
          <a:p>
            <a:pPr marL="0" indent="0">
              <a:buNone/>
            </a:pPr>
            <a:r>
              <a:rPr lang="en-US" sz="1200" dirty="0"/>
              <a:t>};</a:t>
            </a:r>
          </a:p>
          <a:p>
            <a:pPr marL="0" indent="0">
              <a:buNone/>
            </a:pPr>
            <a:br>
              <a:rPr lang="en-US" sz="1200" dirty="0"/>
            </a:br>
            <a:r>
              <a:rPr lang="en-US" sz="1200" dirty="0"/>
              <a:t>const create = async (user) =&gt; {</a:t>
            </a:r>
          </a:p>
          <a:p>
            <a:pPr marL="0" indent="0">
              <a:buNone/>
            </a:pPr>
            <a:r>
              <a:rPr lang="en-US" sz="1200" dirty="0"/>
              <a:t>  try {</a:t>
            </a:r>
          </a:p>
          <a:p>
            <a:pPr marL="0" indent="0">
              <a:buNone/>
            </a:pPr>
            <a:r>
              <a:rPr lang="en-US" sz="1200" dirty="0"/>
              <a:t>    const response = await fetch(API_BASE, {</a:t>
            </a:r>
          </a:p>
          <a:p>
            <a:pPr marL="0" indent="0">
              <a:buNone/>
            </a:pPr>
            <a:r>
              <a:rPr lang="en-US" sz="1200" dirty="0"/>
              <a:t>      method: "POST",</a:t>
            </a:r>
          </a:p>
          <a:p>
            <a:pPr marL="0" indent="0">
              <a:buNone/>
            </a:pPr>
            <a:r>
              <a:rPr lang="en-US" sz="1200" dirty="0"/>
              <a:t>      headers: {</a:t>
            </a:r>
          </a:p>
          <a:p>
            <a:pPr marL="0" indent="0">
              <a:buNone/>
            </a:pPr>
            <a:r>
              <a:rPr lang="en-US" sz="1200" dirty="0"/>
              <a:t>        Accept: "application/</a:t>
            </a:r>
            <a:r>
              <a:rPr lang="en-US" sz="1200" dirty="0" err="1"/>
              <a:t>json</a:t>
            </a:r>
            <a:r>
              <a:rPr lang="en-US" sz="1200" dirty="0"/>
              <a:t>",</a:t>
            </a:r>
          </a:p>
          <a:p>
            <a:pPr marL="0" indent="0">
              <a:buNone/>
            </a:pPr>
            <a:r>
              <a:rPr lang="en-US" sz="1200" dirty="0"/>
              <a:t>        "Content-Type": "application/</a:t>
            </a:r>
            <a:r>
              <a:rPr lang="en-US" sz="1200" dirty="0" err="1"/>
              <a:t>json</a:t>
            </a:r>
            <a:r>
              <a:rPr lang="en-US" sz="1200" dirty="0"/>
              <a:t>",</a:t>
            </a:r>
          </a:p>
          <a:p>
            <a:pPr marL="0" indent="0">
              <a:buNone/>
            </a:pPr>
            <a:r>
              <a:rPr lang="en-US" sz="1200" dirty="0"/>
              <a:t>      },</a:t>
            </a:r>
          </a:p>
        </p:txBody>
      </p:sp>
      <p:sp>
        <p:nvSpPr>
          <p:cNvPr id="4" name="Date Placeholder 3">
            <a:extLst>
              <a:ext uri="{FF2B5EF4-FFF2-40B4-BE49-F238E27FC236}">
                <a16:creationId xmlns:a16="http://schemas.microsoft.com/office/drawing/2014/main" id="{24DBAAFA-E25D-7A17-5D8C-B2B61260C99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2522C131-83E9-85C1-7145-D5265A99839E}"/>
              </a:ext>
            </a:extLst>
          </p:cNvPr>
          <p:cNvSpPr>
            <a:spLocks noGrp="1"/>
          </p:cNvSpPr>
          <p:nvPr>
            <p:ph type="ftr" sz="quarter" idx="11"/>
          </p:nvPr>
        </p:nvSpPr>
        <p:spPr/>
        <p:txBody>
          <a:bodyPr/>
          <a:lstStyle/>
          <a:p>
            <a:pPr>
              <a:defRPr/>
            </a:pPr>
            <a:r>
              <a:rPr lang="en-US" dirty="0"/>
              <a:t>Web Application Development</a:t>
            </a:r>
          </a:p>
        </p:txBody>
      </p:sp>
      <p:sp>
        <p:nvSpPr>
          <p:cNvPr id="6" name="Slide Number Placeholder 5">
            <a:extLst>
              <a:ext uri="{FF2B5EF4-FFF2-40B4-BE49-F238E27FC236}">
                <a16:creationId xmlns:a16="http://schemas.microsoft.com/office/drawing/2014/main" id="{72068FC4-EF47-85B4-8064-F84EEC0A6440}"/>
              </a:ext>
            </a:extLst>
          </p:cNvPr>
          <p:cNvSpPr>
            <a:spLocks noGrp="1"/>
          </p:cNvSpPr>
          <p:nvPr>
            <p:ph type="sldNum" sz="quarter" idx="12"/>
          </p:nvPr>
        </p:nvSpPr>
        <p:spPr/>
        <p:txBody>
          <a:bodyPr/>
          <a:lstStyle/>
          <a:p>
            <a:fld id="{7C5CF243-786F-4254-B068-4C9F0B6EA12F}" type="slidenum">
              <a:rPr lang="en-US" altLang="en-US" smtClean="0"/>
              <a:pPr/>
              <a:t>12</a:t>
            </a:fld>
            <a:endParaRPr lang="en-US" altLang="en-US"/>
          </a:p>
        </p:txBody>
      </p:sp>
    </p:spTree>
    <p:extLst>
      <p:ext uri="{BB962C8B-B14F-4D97-AF65-F5344CB8AC3E}">
        <p14:creationId xmlns:p14="http://schemas.microsoft.com/office/powerpoint/2010/main" val="22577633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30EA3-B858-762A-638F-8BE3B650EE47}"/>
              </a:ext>
            </a:extLst>
          </p:cNvPr>
          <p:cNvSpPr>
            <a:spLocks noGrp="1"/>
          </p:cNvSpPr>
          <p:nvPr>
            <p:ph type="title"/>
          </p:nvPr>
        </p:nvSpPr>
        <p:spPr/>
        <p:txBody>
          <a:bodyPr/>
          <a:lstStyle/>
          <a:p>
            <a:r>
              <a:rPr lang="en-US" dirty="0"/>
              <a:t>CONNECTING THE FRONTEND AND BACKEND</a:t>
            </a:r>
          </a:p>
        </p:txBody>
      </p:sp>
      <p:sp>
        <p:nvSpPr>
          <p:cNvPr id="3" name="Content Placeholder 2">
            <a:extLst>
              <a:ext uri="{FF2B5EF4-FFF2-40B4-BE49-F238E27FC236}">
                <a16:creationId xmlns:a16="http://schemas.microsoft.com/office/drawing/2014/main" id="{19B0745E-BAE5-0CA1-C8AB-B6340BE1F499}"/>
              </a:ext>
            </a:extLst>
          </p:cNvPr>
          <p:cNvSpPr>
            <a:spLocks noGrp="1"/>
          </p:cNvSpPr>
          <p:nvPr>
            <p:ph idx="1"/>
          </p:nvPr>
        </p:nvSpPr>
        <p:spPr/>
        <p:txBody>
          <a:bodyPr/>
          <a:lstStyle/>
          <a:p>
            <a:r>
              <a:rPr lang="en-US" dirty="0"/>
              <a:t>To connect the frontend and Backend since the backend(server) is running on port 3000, add the following code to the vite.config.js file as follows:</a:t>
            </a:r>
          </a:p>
          <a:p>
            <a:endParaRPr lang="en-US" dirty="0"/>
          </a:p>
        </p:txBody>
      </p:sp>
      <p:sp>
        <p:nvSpPr>
          <p:cNvPr id="4" name="Date Placeholder 3">
            <a:extLst>
              <a:ext uri="{FF2B5EF4-FFF2-40B4-BE49-F238E27FC236}">
                <a16:creationId xmlns:a16="http://schemas.microsoft.com/office/drawing/2014/main" id="{F9C4B386-7274-C8FE-85BB-CEBAB7CF15F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4B548B3-00F0-98E9-8C94-9790572B27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8E4AAF3-7115-F231-19F1-758F236DE818}"/>
              </a:ext>
            </a:extLst>
          </p:cNvPr>
          <p:cNvSpPr>
            <a:spLocks noGrp="1"/>
          </p:cNvSpPr>
          <p:nvPr>
            <p:ph type="sldNum" sz="quarter" idx="12"/>
          </p:nvPr>
        </p:nvSpPr>
        <p:spPr/>
        <p:txBody>
          <a:bodyPr/>
          <a:lstStyle/>
          <a:p>
            <a:fld id="{7C5CF243-786F-4254-B068-4C9F0B6EA12F}" type="slidenum">
              <a:rPr lang="en-US" altLang="en-US" smtClean="0"/>
              <a:pPr/>
              <a:t>120</a:t>
            </a:fld>
            <a:endParaRPr lang="en-US" altLang="en-US"/>
          </a:p>
        </p:txBody>
      </p:sp>
    </p:spTree>
    <p:extLst>
      <p:ext uri="{BB962C8B-B14F-4D97-AF65-F5344CB8AC3E}">
        <p14:creationId xmlns:p14="http://schemas.microsoft.com/office/powerpoint/2010/main" val="30674935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1514-B0A2-9AD6-C0E3-B9E0368B1491}"/>
              </a:ext>
            </a:extLst>
          </p:cNvPr>
          <p:cNvSpPr>
            <a:spLocks noGrp="1"/>
          </p:cNvSpPr>
          <p:nvPr>
            <p:ph type="title"/>
          </p:nvPr>
        </p:nvSpPr>
        <p:spPr/>
        <p:txBody>
          <a:bodyPr/>
          <a:lstStyle/>
          <a:p>
            <a:r>
              <a:rPr lang="en-US" dirty="0"/>
              <a:t>Vite.config.js</a:t>
            </a:r>
          </a:p>
        </p:txBody>
      </p:sp>
      <p:sp>
        <p:nvSpPr>
          <p:cNvPr id="3" name="Content Placeholder 2">
            <a:extLst>
              <a:ext uri="{FF2B5EF4-FFF2-40B4-BE49-F238E27FC236}">
                <a16:creationId xmlns:a16="http://schemas.microsoft.com/office/drawing/2014/main" id="{9CA2A39C-0F9B-886A-E004-614AD8A20DDE}"/>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 </a:t>
            </a:r>
            <a:r>
              <a:rPr lang="en-US" sz="1200" b="0" dirty="0" err="1">
                <a:solidFill>
                  <a:srgbClr val="008000"/>
                </a:solidFill>
                <a:effectLst/>
                <a:latin typeface="Consolas" panose="020B0609020204030204" pitchFamily="49" charset="0"/>
              </a:rPr>
              <a:t>defineConfig</a:t>
            </a:r>
            <a:r>
              <a:rPr lang="en-US" sz="1200" b="0" dirty="0">
                <a:solidFill>
                  <a:srgbClr val="008000"/>
                </a:solidFill>
                <a:effectLst/>
                <a:latin typeface="Consolas" panose="020B0609020204030204" pitchFamily="49" charset="0"/>
              </a:rPr>
              <a:t> } from "</a:t>
            </a:r>
            <a:r>
              <a:rPr lang="en-US" sz="1200" b="0" dirty="0" err="1">
                <a:solidFill>
                  <a:srgbClr val="008000"/>
                </a:solidFill>
                <a:effectLst/>
                <a:latin typeface="Consolas" panose="020B0609020204030204" pitchFamily="49" charset="0"/>
              </a:rPr>
              <a:t>vite</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react from "@</a:t>
            </a:r>
            <a:r>
              <a:rPr lang="en-US" sz="1200" b="0" dirty="0" err="1">
                <a:solidFill>
                  <a:srgbClr val="008000"/>
                </a:solidFill>
                <a:effectLst/>
                <a:latin typeface="Consolas" panose="020B0609020204030204" pitchFamily="49" charset="0"/>
              </a:rPr>
              <a:t>vitejs</a:t>
            </a:r>
            <a:r>
              <a:rPr lang="en-US" sz="1200" b="0" dirty="0">
                <a:solidFill>
                  <a:srgbClr val="008000"/>
                </a:solidFill>
                <a:effectLst/>
                <a:latin typeface="Consolas" panose="020B0609020204030204" pitchFamily="49" charset="0"/>
              </a:rPr>
              <a:t>/plugin-react";</a:t>
            </a:r>
          </a:p>
          <a:p>
            <a:r>
              <a:rPr lang="en-US" sz="1200" b="0" dirty="0">
                <a:solidFill>
                  <a:srgbClr val="008000"/>
                </a:solidFill>
                <a:effectLst/>
                <a:highlight>
                  <a:srgbClr val="FFFF00"/>
                </a:highlight>
                <a:latin typeface="Consolas" panose="020B0609020204030204" pitchFamily="49" charset="0"/>
              </a:rPr>
              <a:t>const { PORT = 3000} = </a:t>
            </a:r>
            <a:r>
              <a:rPr lang="en-US" sz="1200" b="0" dirty="0" err="1">
                <a:solidFill>
                  <a:srgbClr val="008000"/>
                </a:solidFill>
                <a:effectLst/>
                <a:highlight>
                  <a:srgbClr val="FFFF00"/>
                </a:highlight>
                <a:latin typeface="Consolas" panose="020B0609020204030204" pitchFamily="49" charset="0"/>
              </a:rPr>
              <a:t>process.env</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export default </a:t>
            </a:r>
            <a:r>
              <a:rPr lang="en-US" sz="1200" b="0" dirty="0" err="1">
                <a:solidFill>
                  <a:srgbClr val="008000"/>
                </a:solidFill>
                <a:effectLst/>
                <a:latin typeface="Consolas" panose="020B0609020204030204" pitchFamily="49" charset="0"/>
              </a:rPr>
              <a:t>defineConfig</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plugins: [react()],</a:t>
            </a:r>
          </a:p>
          <a:p>
            <a:r>
              <a:rPr lang="en-US" sz="1200" b="0" dirty="0">
                <a:solidFill>
                  <a:srgbClr val="008000"/>
                </a:solidFill>
                <a:effectLst/>
                <a:highlight>
                  <a:srgbClr val="FFFF00"/>
                </a:highlight>
                <a:latin typeface="Consolas" panose="020B0609020204030204" pitchFamily="49" charset="0"/>
              </a:rPr>
              <a:t>server:{</a:t>
            </a:r>
          </a:p>
          <a:p>
            <a:r>
              <a:rPr lang="en-US" sz="1200" b="0" dirty="0">
                <a:solidFill>
                  <a:srgbClr val="008000"/>
                </a:solidFill>
                <a:effectLst/>
                <a:highlight>
                  <a:srgbClr val="FFFF00"/>
                </a:highlight>
                <a:latin typeface="Consolas" panose="020B0609020204030204" pitchFamily="49" charset="0"/>
              </a:rPr>
              <a:t>    proxy:{</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api</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target:`http</a:t>
            </a:r>
            <a:r>
              <a:rPr lang="en-US" sz="1200" b="0" dirty="0">
                <a:solidFill>
                  <a:srgbClr val="008000"/>
                </a:solidFill>
                <a:effectLst/>
                <a:highlight>
                  <a:srgbClr val="FFFF00"/>
                </a:highlight>
                <a:latin typeface="Consolas" panose="020B0609020204030204" pitchFamily="49" charset="0"/>
              </a:rPr>
              <a:t>://localhost:${PORT}`,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changeOrigin</a:t>
            </a:r>
            <a:r>
              <a:rPr lang="en-US" sz="1200" b="0" dirty="0">
                <a:solidFill>
                  <a:srgbClr val="008000"/>
                </a:solidFill>
                <a:effectLst/>
                <a:highlight>
                  <a:srgbClr val="FFFF00"/>
                </a:highlight>
                <a:latin typeface="Consolas" panose="020B0609020204030204" pitchFamily="49" charset="0"/>
              </a:rPr>
              <a:t>: true,</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        '/auth': {</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target:`http</a:t>
            </a:r>
            <a:r>
              <a:rPr lang="en-US" sz="1200" b="0" dirty="0">
                <a:solidFill>
                  <a:srgbClr val="008000"/>
                </a:solidFill>
                <a:effectLst/>
                <a:highlight>
                  <a:srgbClr val="FFFF00"/>
                </a:highlight>
                <a:latin typeface="Consolas" panose="020B0609020204030204" pitchFamily="49" charset="0"/>
              </a:rPr>
              <a:t>://localhost:${PORT}`,</a:t>
            </a:r>
          </a:p>
          <a:p>
            <a:r>
              <a:rPr lang="en-US" sz="1200" b="0" dirty="0">
                <a:solidFill>
                  <a:srgbClr val="008000"/>
                </a:solidFill>
                <a:effectLst/>
                <a:highlight>
                  <a:srgbClr val="FFFF00"/>
                </a:highlight>
                <a:latin typeface="Consolas" panose="020B0609020204030204" pitchFamily="49" charset="0"/>
              </a:rPr>
              <a:t>            </a:t>
            </a:r>
            <a:r>
              <a:rPr lang="en-US" sz="1200" b="0" dirty="0" err="1">
                <a:solidFill>
                  <a:srgbClr val="008000"/>
                </a:solidFill>
                <a:effectLst/>
                <a:highlight>
                  <a:srgbClr val="FFFF00"/>
                </a:highlight>
                <a:latin typeface="Consolas" panose="020B0609020204030204" pitchFamily="49" charset="0"/>
              </a:rPr>
              <a:t>changeOrigin</a:t>
            </a:r>
            <a:r>
              <a:rPr lang="en-US" sz="1200" b="0" dirty="0">
                <a:solidFill>
                  <a:srgbClr val="008000"/>
                </a:solidFill>
                <a:effectLst/>
                <a:highlight>
                  <a:srgbClr val="FFFF00"/>
                </a:highlight>
                <a:latin typeface="Consolas" panose="020B0609020204030204" pitchFamily="49" charset="0"/>
              </a:rPr>
              <a:t>: true,</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    },</a:t>
            </a:r>
          </a:p>
          <a:p>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 build: {</a:t>
            </a:r>
          </a:p>
          <a:p>
            <a:r>
              <a:rPr lang="en-US" sz="1200" b="0" dirty="0">
                <a:solidFill>
                  <a:srgbClr val="008000"/>
                </a:solidFill>
                <a:effectLst/>
                <a:latin typeface="Consolas" panose="020B0609020204030204" pitchFamily="49" charset="0"/>
              </a:rPr>
              <a:t> manifest: true,</a:t>
            </a:r>
          </a:p>
          <a:p>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rollupOptions</a:t>
            </a:r>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input: "./</a:t>
            </a:r>
            <a:r>
              <a:rPr lang="en-US" sz="1200" b="0" dirty="0" err="1">
                <a:solidFill>
                  <a:srgbClr val="008000"/>
                </a:solidFill>
                <a:effectLst/>
                <a:latin typeface="Consolas" panose="020B0609020204030204" pitchFamily="49" charset="0"/>
              </a:rPr>
              <a:t>src</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main.jsx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a:t>
            </a:r>
          </a:p>
          <a:p>
            <a:br>
              <a:rPr lang="en-US" sz="1200" b="0" dirty="0">
                <a:solidFill>
                  <a:srgbClr val="008000"/>
                </a:solidFill>
                <a:effectLst/>
                <a:latin typeface="Consolas" panose="020B0609020204030204" pitchFamily="49" charset="0"/>
              </a:rPr>
            </a:br>
            <a:endParaRPr lang="en-US" sz="12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E5567882-A86E-03F0-0785-3060B7EB1E8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200DEE8-450B-7DCE-CC7D-7330D779EF3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AFB2BD-E140-40D2-03D8-C7B9161C1900}"/>
              </a:ext>
            </a:extLst>
          </p:cNvPr>
          <p:cNvSpPr>
            <a:spLocks noGrp="1"/>
          </p:cNvSpPr>
          <p:nvPr>
            <p:ph type="sldNum" sz="quarter" idx="12"/>
          </p:nvPr>
        </p:nvSpPr>
        <p:spPr/>
        <p:txBody>
          <a:bodyPr/>
          <a:lstStyle/>
          <a:p>
            <a:fld id="{7C5CF243-786F-4254-B068-4C9F0B6EA12F}" type="slidenum">
              <a:rPr lang="en-US" altLang="en-US" smtClean="0"/>
              <a:pPr/>
              <a:t>121</a:t>
            </a:fld>
            <a:endParaRPr lang="en-US" altLang="en-US"/>
          </a:p>
        </p:txBody>
      </p:sp>
    </p:spTree>
    <p:extLst>
      <p:ext uri="{BB962C8B-B14F-4D97-AF65-F5344CB8AC3E}">
        <p14:creationId xmlns:p14="http://schemas.microsoft.com/office/powerpoint/2010/main" val="4289687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E4A8-19C6-1B9F-D6C1-4CA6B379500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C2C7E621-9154-B750-26F5-14960B775B70}"/>
              </a:ext>
            </a:extLst>
          </p:cNvPr>
          <p:cNvPicPr>
            <a:picLocks noGrp="1" noChangeAspect="1"/>
          </p:cNvPicPr>
          <p:nvPr>
            <p:ph idx="1"/>
          </p:nvPr>
        </p:nvPicPr>
        <p:blipFill>
          <a:blip r:embed="rId2"/>
          <a:stretch>
            <a:fillRect/>
          </a:stretch>
        </p:blipFill>
        <p:spPr>
          <a:xfrm>
            <a:off x="990600" y="838201"/>
            <a:ext cx="8077200" cy="5407024"/>
          </a:xfrm>
        </p:spPr>
      </p:pic>
      <p:sp>
        <p:nvSpPr>
          <p:cNvPr id="4" name="Date Placeholder 3">
            <a:extLst>
              <a:ext uri="{FF2B5EF4-FFF2-40B4-BE49-F238E27FC236}">
                <a16:creationId xmlns:a16="http://schemas.microsoft.com/office/drawing/2014/main" id="{021C3729-F0E2-D7A3-EA9B-53A8A29159A6}"/>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D2B32EB-92B0-131C-AF1F-6467C341DA9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F29E52-B79F-63FB-AA88-CEAE124EE595}"/>
              </a:ext>
            </a:extLst>
          </p:cNvPr>
          <p:cNvSpPr>
            <a:spLocks noGrp="1"/>
          </p:cNvSpPr>
          <p:nvPr>
            <p:ph type="sldNum" sz="quarter" idx="12"/>
          </p:nvPr>
        </p:nvSpPr>
        <p:spPr/>
        <p:txBody>
          <a:bodyPr/>
          <a:lstStyle/>
          <a:p>
            <a:fld id="{7C5CF243-786F-4254-B068-4C9F0B6EA12F}" type="slidenum">
              <a:rPr lang="en-US" altLang="en-US" smtClean="0"/>
              <a:pPr/>
              <a:t>122</a:t>
            </a:fld>
            <a:endParaRPr lang="en-US" altLang="en-US"/>
          </a:p>
        </p:txBody>
      </p:sp>
    </p:spTree>
    <p:extLst>
      <p:ext uri="{BB962C8B-B14F-4D97-AF65-F5344CB8AC3E}">
        <p14:creationId xmlns:p14="http://schemas.microsoft.com/office/powerpoint/2010/main" val="30323733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0C7BA-583E-D6AA-AB02-4BF2314CFD3B}"/>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D40FAE0-B6C6-0E79-F1F2-2BDFDAD31F77}"/>
              </a:ext>
            </a:extLst>
          </p:cNvPr>
          <p:cNvPicPr>
            <a:picLocks noGrp="1" noChangeAspect="1"/>
          </p:cNvPicPr>
          <p:nvPr>
            <p:ph idx="1"/>
          </p:nvPr>
        </p:nvPicPr>
        <p:blipFill>
          <a:blip r:embed="rId2"/>
          <a:stretch>
            <a:fillRect/>
          </a:stretch>
        </p:blipFill>
        <p:spPr>
          <a:xfrm>
            <a:off x="990600" y="914400"/>
            <a:ext cx="8077200" cy="5181599"/>
          </a:xfrm>
        </p:spPr>
      </p:pic>
      <p:sp>
        <p:nvSpPr>
          <p:cNvPr id="4" name="Date Placeholder 3">
            <a:extLst>
              <a:ext uri="{FF2B5EF4-FFF2-40B4-BE49-F238E27FC236}">
                <a16:creationId xmlns:a16="http://schemas.microsoft.com/office/drawing/2014/main" id="{C19986DB-1F8A-1D18-A75F-3EB3FC21F01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4427D31-790F-45EE-4D75-939DF3675E0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6A01D06-DC86-624C-81BE-0080632D8710}"/>
              </a:ext>
            </a:extLst>
          </p:cNvPr>
          <p:cNvSpPr>
            <a:spLocks noGrp="1"/>
          </p:cNvSpPr>
          <p:nvPr>
            <p:ph type="sldNum" sz="quarter" idx="12"/>
          </p:nvPr>
        </p:nvSpPr>
        <p:spPr/>
        <p:txBody>
          <a:bodyPr/>
          <a:lstStyle/>
          <a:p>
            <a:fld id="{7C5CF243-786F-4254-B068-4C9F0B6EA12F}" type="slidenum">
              <a:rPr lang="en-US" altLang="en-US" smtClean="0"/>
              <a:pPr/>
              <a:t>123</a:t>
            </a:fld>
            <a:endParaRPr lang="en-US" altLang="en-US"/>
          </a:p>
        </p:txBody>
      </p:sp>
    </p:spTree>
    <p:extLst>
      <p:ext uri="{BB962C8B-B14F-4D97-AF65-F5344CB8AC3E}">
        <p14:creationId xmlns:p14="http://schemas.microsoft.com/office/powerpoint/2010/main" val="21728742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6315-72D4-BE60-F3CC-00FA947E95C0}"/>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8768274-9A88-5E20-0AF6-4000B6A1673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7E5248E-EFB4-65F5-07A2-9552163AE14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407FF5-0F77-9D40-D660-EB47B1F676F2}"/>
              </a:ext>
            </a:extLst>
          </p:cNvPr>
          <p:cNvSpPr>
            <a:spLocks noGrp="1"/>
          </p:cNvSpPr>
          <p:nvPr>
            <p:ph type="sldNum" sz="quarter" idx="12"/>
          </p:nvPr>
        </p:nvSpPr>
        <p:spPr/>
        <p:txBody>
          <a:bodyPr/>
          <a:lstStyle/>
          <a:p>
            <a:fld id="{7C5CF243-786F-4254-B068-4C9F0B6EA12F}" type="slidenum">
              <a:rPr lang="en-US" altLang="en-US" smtClean="0"/>
              <a:pPr/>
              <a:t>124</a:t>
            </a:fld>
            <a:endParaRPr lang="en-US" altLang="en-US"/>
          </a:p>
        </p:txBody>
      </p:sp>
      <p:sp>
        <p:nvSpPr>
          <p:cNvPr id="9" name="Content Placeholder 8">
            <a:extLst>
              <a:ext uri="{FF2B5EF4-FFF2-40B4-BE49-F238E27FC236}">
                <a16:creationId xmlns:a16="http://schemas.microsoft.com/office/drawing/2014/main" id="{A342DFBA-459D-5EB2-F1D4-A05AABE4F517}"/>
              </a:ext>
            </a:extLst>
          </p:cNvPr>
          <p:cNvSpPr>
            <a:spLocks noGrp="1"/>
          </p:cNvSpPr>
          <p:nvPr>
            <p:ph idx="1"/>
          </p:nvPr>
        </p:nvSpPr>
        <p:spPr>
          <a:xfrm>
            <a:off x="990600" y="914399"/>
            <a:ext cx="7696200" cy="5330825"/>
          </a:xfrm>
        </p:spPr>
        <p:txBody>
          <a:bodyPr/>
          <a:lstStyle/>
          <a:p>
            <a:r>
              <a:rPr lang="en-US" dirty="0"/>
              <a:t>When you click on a signed in user the screen below is displayed, so you can edit or delete the profile.</a:t>
            </a:r>
          </a:p>
        </p:txBody>
      </p:sp>
      <p:pic>
        <p:nvPicPr>
          <p:cNvPr id="11" name="Picture 10">
            <a:extLst>
              <a:ext uri="{FF2B5EF4-FFF2-40B4-BE49-F238E27FC236}">
                <a16:creationId xmlns:a16="http://schemas.microsoft.com/office/drawing/2014/main" id="{C43A8148-E2B2-EC27-F673-3E2BE209B703}"/>
              </a:ext>
            </a:extLst>
          </p:cNvPr>
          <p:cNvPicPr>
            <a:picLocks noChangeAspect="1"/>
          </p:cNvPicPr>
          <p:nvPr/>
        </p:nvPicPr>
        <p:blipFill>
          <a:blip r:embed="rId2"/>
          <a:stretch>
            <a:fillRect/>
          </a:stretch>
        </p:blipFill>
        <p:spPr>
          <a:xfrm>
            <a:off x="1062789" y="1905000"/>
            <a:ext cx="7696200" cy="4419600"/>
          </a:xfrm>
          <a:prstGeom prst="rect">
            <a:avLst/>
          </a:prstGeom>
        </p:spPr>
      </p:pic>
    </p:spTree>
    <p:extLst>
      <p:ext uri="{BB962C8B-B14F-4D97-AF65-F5344CB8AC3E}">
        <p14:creationId xmlns:p14="http://schemas.microsoft.com/office/powerpoint/2010/main" val="15798299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58E9-3571-7A15-8FCF-8350B8D6B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3CE8B3-6DA9-0D73-8CAB-644EDC083385}"/>
              </a:ext>
            </a:extLst>
          </p:cNvPr>
          <p:cNvSpPr>
            <a:spLocks noGrp="1"/>
          </p:cNvSpPr>
          <p:nvPr>
            <p:ph idx="1"/>
          </p:nvPr>
        </p:nvSpPr>
        <p:spPr/>
        <p:txBody>
          <a:bodyPr/>
          <a:lstStyle/>
          <a:p>
            <a:r>
              <a:rPr lang="en-US" dirty="0"/>
              <a:t>Edit Profile – Only signed in users can edit their profile.</a:t>
            </a:r>
          </a:p>
          <a:p>
            <a:endParaRPr lang="en-US" dirty="0"/>
          </a:p>
        </p:txBody>
      </p:sp>
      <p:sp>
        <p:nvSpPr>
          <p:cNvPr id="4" name="Date Placeholder 3">
            <a:extLst>
              <a:ext uri="{FF2B5EF4-FFF2-40B4-BE49-F238E27FC236}">
                <a16:creationId xmlns:a16="http://schemas.microsoft.com/office/drawing/2014/main" id="{7AC17EF5-7120-28C1-EC17-D397C5D1A66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7282754-1859-DEA4-5274-D33C9D00F33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E728469-375D-284E-3C98-1782A4F0374C}"/>
              </a:ext>
            </a:extLst>
          </p:cNvPr>
          <p:cNvSpPr>
            <a:spLocks noGrp="1"/>
          </p:cNvSpPr>
          <p:nvPr>
            <p:ph type="sldNum" sz="quarter" idx="12"/>
          </p:nvPr>
        </p:nvSpPr>
        <p:spPr/>
        <p:txBody>
          <a:bodyPr/>
          <a:lstStyle/>
          <a:p>
            <a:fld id="{7C5CF243-786F-4254-B068-4C9F0B6EA12F}" type="slidenum">
              <a:rPr lang="en-US" altLang="en-US" smtClean="0"/>
              <a:pPr/>
              <a:t>125</a:t>
            </a:fld>
            <a:endParaRPr lang="en-US" altLang="en-US"/>
          </a:p>
        </p:txBody>
      </p:sp>
      <p:pic>
        <p:nvPicPr>
          <p:cNvPr id="8" name="Picture 7">
            <a:extLst>
              <a:ext uri="{FF2B5EF4-FFF2-40B4-BE49-F238E27FC236}">
                <a16:creationId xmlns:a16="http://schemas.microsoft.com/office/drawing/2014/main" id="{8F8BAA38-9933-7757-9360-3D0A10453F22}"/>
              </a:ext>
            </a:extLst>
          </p:cNvPr>
          <p:cNvPicPr>
            <a:picLocks noChangeAspect="1"/>
          </p:cNvPicPr>
          <p:nvPr/>
        </p:nvPicPr>
        <p:blipFill>
          <a:blip r:embed="rId2"/>
          <a:stretch>
            <a:fillRect/>
          </a:stretch>
        </p:blipFill>
        <p:spPr>
          <a:xfrm>
            <a:off x="990600" y="1524000"/>
            <a:ext cx="7980474" cy="3919657"/>
          </a:xfrm>
          <a:prstGeom prst="rect">
            <a:avLst/>
          </a:prstGeom>
        </p:spPr>
      </p:pic>
    </p:spTree>
    <p:extLst>
      <p:ext uri="{BB962C8B-B14F-4D97-AF65-F5344CB8AC3E}">
        <p14:creationId xmlns:p14="http://schemas.microsoft.com/office/powerpoint/2010/main" val="21482866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0449-B8F7-D793-E61C-4B25E4302B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B4461C-552C-BDCE-2961-8536F35871CD}"/>
              </a:ext>
            </a:extLst>
          </p:cNvPr>
          <p:cNvSpPr>
            <a:spLocks noGrp="1"/>
          </p:cNvSpPr>
          <p:nvPr>
            <p:ph idx="1"/>
          </p:nvPr>
        </p:nvSpPr>
        <p:spPr/>
        <p:txBody>
          <a:bodyPr/>
          <a:lstStyle/>
          <a:p>
            <a:r>
              <a:rPr lang="en-US" dirty="0"/>
              <a:t>Delete Profile</a:t>
            </a:r>
          </a:p>
          <a:p>
            <a:endParaRPr lang="en-US" dirty="0"/>
          </a:p>
        </p:txBody>
      </p:sp>
      <p:sp>
        <p:nvSpPr>
          <p:cNvPr id="4" name="Date Placeholder 3">
            <a:extLst>
              <a:ext uri="{FF2B5EF4-FFF2-40B4-BE49-F238E27FC236}">
                <a16:creationId xmlns:a16="http://schemas.microsoft.com/office/drawing/2014/main" id="{347287DD-D03E-80F6-3554-348DEB80BB4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7C372C67-A728-E143-4860-0D922DDFE46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2CEEEEE-85B2-6240-B2A3-6108C0D912B3}"/>
              </a:ext>
            </a:extLst>
          </p:cNvPr>
          <p:cNvSpPr>
            <a:spLocks noGrp="1"/>
          </p:cNvSpPr>
          <p:nvPr>
            <p:ph type="sldNum" sz="quarter" idx="12"/>
          </p:nvPr>
        </p:nvSpPr>
        <p:spPr/>
        <p:txBody>
          <a:bodyPr/>
          <a:lstStyle/>
          <a:p>
            <a:fld id="{7C5CF243-786F-4254-B068-4C9F0B6EA12F}" type="slidenum">
              <a:rPr lang="en-US" altLang="en-US" smtClean="0"/>
              <a:pPr/>
              <a:t>126</a:t>
            </a:fld>
            <a:endParaRPr lang="en-US" altLang="en-US"/>
          </a:p>
        </p:txBody>
      </p:sp>
      <p:pic>
        <p:nvPicPr>
          <p:cNvPr id="8" name="Picture 7">
            <a:extLst>
              <a:ext uri="{FF2B5EF4-FFF2-40B4-BE49-F238E27FC236}">
                <a16:creationId xmlns:a16="http://schemas.microsoft.com/office/drawing/2014/main" id="{8B50F856-8615-AC64-3FBE-AF10899FE3AA}"/>
              </a:ext>
            </a:extLst>
          </p:cNvPr>
          <p:cNvPicPr>
            <a:picLocks noChangeAspect="1"/>
          </p:cNvPicPr>
          <p:nvPr/>
        </p:nvPicPr>
        <p:blipFill>
          <a:blip r:embed="rId2"/>
          <a:stretch>
            <a:fillRect/>
          </a:stretch>
        </p:blipFill>
        <p:spPr>
          <a:xfrm>
            <a:off x="1097420" y="1426655"/>
            <a:ext cx="7665579" cy="4004689"/>
          </a:xfrm>
          <a:prstGeom prst="rect">
            <a:avLst/>
          </a:prstGeom>
        </p:spPr>
      </p:pic>
    </p:spTree>
    <p:extLst>
      <p:ext uri="{BB962C8B-B14F-4D97-AF65-F5344CB8AC3E}">
        <p14:creationId xmlns:p14="http://schemas.microsoft.com/office/powerpoint/2010/main" val="309541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07E6-77CA-4E07-F88D-896F1DF2D903}"/>
              </a:ext>
            </a:extLst>
          </p:cNvPr>
          <p:cNvSpPr>
            <a:spLocks noGrp="1"/>
          </p:cNvSpPr>
          <p:nvPr>
            <p:ph type="title"/>
          </p:nvPr>
        </p:nvSpPr>
        <p:spPr/>
        <p:txBody>
          <a:bodyPr/>
          <a:lstStyle/>
          <a:p>
            <a:r>
              <a:rPr lang="en-US" dirty="0"/>
              <a:t>Updated </a:t>
            </a:r>
            <a:r>
              <a:rPr lang="en-US" dirty="0" err="1"/>
              <a:t>mern</a:t>
            </a:r>
            <a:r>
              <a:rPr lang="en-US" dirty="0"/>
              <a:t>-skeleton/client/user/api-user.js contd.</a:t>
            </a:r>
            <a:br>
              <a:rPr lang="en-US" dirty="0"/>
            </a:br>
            <a:endParaRPr lang="en-US" dirty="0"/>
          </a:p>
        </p:txBody>
      </p:sp>
      <p:sp>
        <p:nvSpPr>
          <p:cNvPr id="3" name="Content Placeholder 2">
            <a:extLst>
              <a:ext uri="{FF2B5EF4-FFF2-40B4-BE49-F238E27FC236}">
                <a16:creationId xmlns:a16="http://schemas.microsoft.com/office/drawing/2014/main" id="{7F21B4ED-71E8-6C7B-E5FE-01BD1DDFB6FB}"/>
              </a:ext>
            </a:extLst>
          </p:cNvPr>
          <p:cNvSpPr>
            <a:spLocks noGrp="1"/>
          </p:cNvSpPr>
          <p:nvPr>
            <p:ph idx="1"/>
          </p:nvPr>
        </p:nvSpPr>
        <p:spPr/>
        <p:txBody>
          <a:bodyPr/>
          <a:lstStyle/>
          <a:p>
            <a:pPr marL="0" indent="0">
              <a:buNone/>
            </a:pPr>
            <a:r>
              <a:rPr lang="en-US" sz="800" dirty="0"/>
              <a:t>      body: </a:t>
            </a:r>
            <a:r>
              <a:rPr lang="en-US" sz="800" dirty="0" err="1"/>
              <a:t>JSON.stringify</a:t>
            </a:r>
            <a:r>
              <a:rPr lang="en-US" sz="800" dirty="0"/>
              <a:t>(user),</a:t>
            </a:r>
          </a:p>
          <a:p>
            <a:pPr marL="0" indent="0">
              <a:buNone/>
            </a:pPr>
            <a:r>
              <a:rPr lang="en-US" sz="800" dirty="0"/>
              <a:t>    });</a:t>
            </a:r>
          </a:p>
          <a:p>
            <a:pPr marL="0" indent="0">
              <a:buNone/>
            </a:pPr>
            <a:r>
              <a:rPr lang="en-US" sz="800" dirty="0"/>
              <a:t>    return await </a:t>
            </a:r>
            <a:r>
              <a:rPr lang="en-US" sz="800" dirty="0" err="1"/>
              <a:t>handleResponse</a:t>
            </a:r>
            <a:r>
              <a:rPr lang="en-US" sz="800" dirty="0"/>
              <a:t>(response);</a:t>
            </a:r>
          </a:p>
          <a:p>
            <a:pPr marL="0" indent="0">
              <a:buNone/>
            </a:pPr>
            <a:r>
              <a:rPr lang="en-US" sz="800" dirty="0"/>
              <a:t>  } catch (err) {</a:t>
            </a:r>
          </a:p>
          <a:p>
            <a:pPr marL="0" indent="0">
              <a:buNone/>
            </a:pPr>
            <a:r>
              <a:rPr lang="en-US" sz="800" dirty="0"/>
              <a:t>    return </a:t>
            </a:r>
            <a:r>
              <a:rPr lang="en-US" sz="800" dirty="0" err="1"/>
              <a:t>handleError</a:t>
            </a:r>
            <a:r>
              <a:rPr lang="en-US" sz="800" dirty="0"/>
              <a:t>(err);</a:t>
            </a:r>
          </a:p>
          <a:p>
            <a:pPr marL="0" indent="0">
              <a:buNone/>
            </a:pPr>
            <a:r>
              <a:rPr lang="en-US" sz="800" dirty="0"/>
              <a:t>  }</a:t>
            </a:r>
          </a:p>
          <a:p>
            <a:pPr marL="0" indent="0">
              <a:buNone/>
            </a:pPr>
            <a:r>
              <a:rPr lang="en-US" sz="800" dirty="0"/>
              <a:t>};</a:t>
            </a:r>
          </a:p>
          <a:p>
            <a:pPr marL="0" indent="0">
              <a:buNone/>
            </a:pPr>
            <a:br>
              <a:rPr lang="en-US" sz="800" dirty="0"/>
            </a:br>
            <a:r>
              <a:rPr lang="en-US" sz="800" dirty="0"/>
              <a:t>const list = async (signal) =&gt; {</a:t>
            </a:r>
          </a:p>
          <a:p>
            <a:pPr marL="0" indent="0">
              <a:buNone/>
            </a:pPr>
            <a:r>
              <a:rPr lang="en-US" sz="800" dirty="0"/>
              <a:t>  try {</a:t>
            </a:r>
          </a:p>
          <a:p>
            <a:pPr marL="0" indent="0">
              <a:buNone/>
            </a:pPr>
            <a:r>
              <a:rPr lang="en-US" sz="800" dirty="0"/>
              <a:t>    const response = await fetch(API_BASE, {</a:t>
            </a:r>
          </a:p>
          <a:p>
            <a:pPr marL="0" indent="0">
              <a:buNone/>
            </a:pPr>
            <a:r>
              <a:rPr lang="en-US" sz="800" dirty="0"/>
              <a:t>      method: "GET",</a:t>
            </a:r>
          </a:p>
          <a:p>
            <a:pPr marL="0" indent="0">
              <a:buNone/>
            </a:pPr>
            <a:r>
              <a:rPr lang="en-US" sz="800" dirty="0"/>
              <a:t>      signal,</a:t>
            </a:r>
          </a:p>
          <a:p>
            <a:pPr marL="0" indent="0">
              <a:buNone/>
            </a:pPr>
            <a:r>
              <a:rPr lang="en-US" sz="800" dirty="0"/>
              <a:t>    });</a:t>
            </a:r>
          </a:p>
          <a:p>
            <a:pPr marL="0" indent="0">
              <a:buNone/>
            </a:pPr>
            <a:r>
              <a:rPr lang="en-US" sz="800" dirty="0"/>
              <a:t>    return await </a:t>
            </a:r>
            <a:r>
              <a:rPr lang="en-US" sz="800" dirty="0" err="1"/>
              <a:t>handleResponse</a:t>
            </a:r>
            <a:r>
              <a:rPr lang="en-US" sz="800" dirty="0"/>
              <a:t>(response);</a:t>
            </a:r>
          </a:p>
          <a:p>
            <a:pPr marL="0" indent="0">
              <a:buNone/>
            </a:pPr>
            <a:r>
              <a:rPr lang="en-US" sz="800" dirty="0"/>
              <a:t>  } catch (err) {</a:t>
            </a:r>
          </a:p>
          <a:p>
            <a:pPr marL="0" indent="0">
              <a:buNone/>
            </a:pPr>
            <a:r>
              <a:rPr lang="en-US" sz="800" dirty="0"/>
              <a:t>    return </a:t>
            </a:r>
            <a:r>
              <a:rPr lang="en-US" sz="800" dirty="0" err="1"/>
              <a:t>handleError</a:t>
            </a:r>
            <a:r>
              <a:rPr lang="en-US" sz="800" dirty="0"/>
              <a:t>(err);</a:t>
            </a:r>
          </a:p>
          <a:p>
            <a:pPr marL="0" indent="0">
              <a:buNone/>
            </a:pPr>
            <a:r>
              <a:rPr lang="en-US" sz="800" dirty="0"/>
              <a:t>  }</a:t>
            </a:r>
          </a:p>
          <a:p>
            <a:pPr marL="0" indent="0">
              <a:buNone/>
            </a:pPr>
            <a:r>
              <a:rPr lang="en-US" sz="800" dirty="0"/>
              <a:t>};</a:t>
            </a:r>
          </a:p>
          <a:p>
            <a:pPr marL="0" indent="0">
              <a:buNone/>
            </a:pPr>
            <a:br>
              <a:rPr lang="en-US" sz="800" dirty="0"/>
            </a:br>
            <a:r>
              <a:rPr lang="en-US" sz="800" dirty="0"/>
              <a:t>const read = async ({ userId }, { t }, signal) =&gt; {</a:t>
            </a:r>
          </a:p>
          <a:p>
            <a:pPr marL="0" indent="0">
              <a:buNone/>
            </a:pPr>
            <a:r>
              <a:rPr lang="en-US" sz="800" dirty="0"/>
              <a:t>  try {</a:t>
            </a:r>
          </a:p>
          <a:p>
            <a:pPr marL="0" indent="0">
              <a:buNone/>
            </a:pPr>
            <a:r>
              <a:rPr lang="en-US" sz="800" dirty="0"/>
              <a:t>    const response = await fetch(`${API_BASE}/${userId}`, {</a:t>
            </a:r>
          </a:p>
          <a:p>
            <a:pPr marL="0" indent="0">
              <a:buNone/>
            </a:pPr>
            <a:r>
              <a:rPr lang="en-US" sz="800" dirty="0"/>
              <a:t>      method: "GET",</a:t>
            </a:r>
          </a:p>
          <a:p>
            <a:pPr marL="0" indent="0">
              <a:buNone/>
            </a:pPr>
            <a:r>
              <a:rPr lang="en-US" sz="800" dirty="0"/>
              <a:t>      signal,</a:t>
            </a:r>
          </a:p>
          <a:p>
            <a:pPr marL="0" indent="0">
              <a:buNone/>
            </a:pPr>
            <a:r>
              <a:rPr lang="en-US" sz="800" dirty="0"/>
              <a:t>      headers: {</a:t>
            </a:r>
          </a:p>
          <a:p>
            <a:pPr marL="0" indent="0">
              <a:buNone/>
            </a:pPr>
            <a:r>
              <a:rPr lang="en-US" sz="800" dirty="0"/>
              <a:t>        Accept: "application/</a:t>
            </a:r>
            <a:r>
              <a:rPr lang="en-US" sz="800" dirty="0" err="1"/>
              <a:t>json</a:t>
            </a:r>
            <a:r>
              <a:rPr lang="en-US" sz="800" dirty="0"/>
              <a:t>",</a:t>
            </a:r>
          </a:p>
          <a:p>
            <a:pPr marL="0" indent="0">
              <a:buNone/>
            </a:pPr>
            <a:r>
              <a:rPr lang="en-US" sz="800" dirty="0"/>
              <a:t>        "Content-Type": "application/</a:t>
            </a:r>
            <a:r>
              <a:rPr lang="en-US" sz="800" dirty="0" err="1"/>
              <a:t>json</a:t>
            </a:r>
            <a:r>
              <a:rPr lang="en-US" sz="800" dirty="0"/>
              <a:t>",</a:t>
            </a:r>
          </a:p>
          <a:p>
            <a:pPr marL="0" indent="0">
              <a:buNone/>
            </a:pPr>
            <a:r>
              <a:rPr lang="en-US" sz="800" dirty="0"/>
              <a:t>        Authorization: `Bearer ${t}`,</a:t>
            </a:r>
          </a:p>
          <a:p>
            <a:pPr marL="0" indent="0">
              <a:buNone/>
            </a:pPr>
            <a:r>
              <a:rPr lang="en-US" sz="800" dirty="0"/>
              <a:t>      },</a:t>
            </a:r>
          </a:p>
          <a:p>
            <a:pPr marL="0" indent="0">
              <a:buNone/>
            </a:pPr>
            <a:r>
              <a:rPr lang="en-US" sz="800" dirty="0"/>
              <a:t>    });</a:t>
            </a:r>
          </a:p>
          <a:p>
            <a:pPr marL="0" indent="0">
              <a:buNone/>
            </a:pPr>
            <a:r>
              <a:rPr lang="en-US" sz="800" dirty="0"/>
              <a:t>    return await </a:t>
            </a:r>
            <a:r>
              <a:rPr lang="en-US" sz="800" dirty="0" err="1"/>
              <a:t>handleResponse</a:t>
            </a:r>
            <a:r>
              <a:rPr lang="en-US" sz="800" dirty="0"/>
              <a:t>(response);</a:t>
            </a:r>
          </a:p>
          <a:p>
            <a:pPr marL="0" indent="0">
              <a:buNone/>
            </a:pPr>
            <a:r>
              <a:rPr lang="en-US" sz="800" dirty="0"/>
              <a:t>  } catch (err) {</a:t>
            </a:r>
          </a:p>
          <a:p>
            <a:pPr marL="0" indent="0">
              <a:buNone/>
            </a:pPr>
            <a:r>
              <a:rPr lang="en-US" sz="800" dirty="0"/>
              <a:t>    return </a:t>
            </a:r>
            <a:r>
              <a:rPr lang="en-US" sz="800" dirty="0" err="1"/>
              <a:t>handleError</a:t>
            </a:r>
            <a:r>
              <a:rPr lang="en-US" sz="800" dirty="0"/>
              <a:t>(err);</a:t>
            </a:r>
          </a:p>
          <a:p>
            <a:pPr marL="0" indent="0">
              <a:buNone/>
            </a:pPr>
            <a:r>
              <a:rPr lang="en-US" sz="800" dirty="0"/>
              <a:t>  }</a:t>
            </a:r>
          </a:p>
          <a:p>
            <a:pPr marL="0" indent="0">
              <a:buNone/>
            </a:pPr>
            <a:r>
              <a:rPr lang="en-US" sz="800" dirty="0"/>
              <a:t>};</a:t>
            </a:r>
          </a:p>
        </p:txBody>
      </p:sp>
      <p:sp>
        <p:nvSpPr>
          <p:cNvPr id="4" name="Date Placeholder 3">
            <a:extLst>
              <a:ext uri="{FF2B5EF4-FFF2-40B4-BE49-F238E27FC236}">
                <a16:creationId xmlns:a16="http://schemas.microsoft.com/office/drawing/2014/main" id="{439979D3-3CAD-6A56-E74F-8CC91E3F3C9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1532EEDD-E4DD-1A5A-ADEF-5A8959499EB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3348F1B-9E83-8BD6-E59D-7575C01EFBCE}"/>
              </a:ext>
            </a:extLst>
          </p:cNvPr>
          <p:cNvSpPr>
            <a:spLocks noGrp="1"/>
          </p:cNvSpPr>
          <p:nvPr>
            <p:ph type="sldNum" sz="quarter" idx="12"/>
          </p:nvPr>
        </p:nvSpPr>
        <p:spPr/>
        <p:txBody>
          <a:bodyPr/>
          <a:lstStyle/>
          <a:p>
            <a:fld id="{7C5CF243-786F-4254-B068-4C9F0B6EA12F}" type="slidenum">
              <a:rPr lang="en-US" altLang="en-US" smtClean="0"/>
              <a:pPr/>
              <a:t>13</a:t>
            </a:fld>
            <a:endParaRPr lang="en-US" altLang="en-US"/>
          </a:p>
        </p:txBody>
      </p:sp>
    </p:spTree>
    <p:extLst>
      <p:ext uri="{BB962C8B-B14F-4D97-AF65-F5344CB8AC3E}">
        <p14:creationId xmlns:p14="http://schemas.microsoft.com/office/powerpoint/2010/main" val="132022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CF404-A206-D6A5-4CA8-69CE37CCE021}"/>
              </a:ext>
            </a:extLst>
          </p:cNvPr>
          <p:cNvSpPr>
            <a:spLocks noGrp="1"/>
          </p:cNvSpPr>
          <p:nvPr>
            <p:ph type="title"/>
          </p:nvPr>
        </p:nvSpPr>
        <p:spPr/>
        <p:txBody>
          <a:bodyPr/>
          <a:lstStyle/>
          <a:p>
            <a:r>
              <a:rPr lang="en-US" dirty="0"/>
              <a:t>Updated </a:t>
            </a:r>
            <a:r>
              <a:rPr lang="en-US" dirty="0" err="1"/>
              <a:t>mern</a:t>
            </a:r>
            <a:r>
              <a:rPr lang="en-US" dirty="0"/>
              <a:t>-skeleton/client/user/api-user.js contd.</a:t>
            </a:r>
            <a:br>
              <a:rPr lang="en-US" dirty="0"/>
            </a:br>
            <a:endParaRPr lang="en-US" dirty="0"/>
          </a:p>
        </p:txBody>
      </p:sp>
      <p:sp>
        <p:nvSpPr>
          <p:cNvPr id="3" name="Content Placeholder 2">
            <a:extLst>
              <a:ext uri="{FF2B5EF4-FFF2-40B4-BE49-F238E27FC236}">
                <a16:creationId xmlns:a16="http://schemas.microsoft.com/office/drawing/2014/main" id="{569AD34A-8263-A00C-5433-09D3AA4EC1B7}"/>
              </a:ext>
            </a:extLst>
          </p:cNvPr>
          <p:cNvSpPr>
            <a:spLocks noGrp="1"/>
          </p:cNvSpPr>
          <p:nvPr>
            <p:ph idx="1"/>
          </p:nvPr>
        </p:nvSpPr>
        <p:spPr/>
        <p:txBody>
          <a:bodyPr/>
          <a:lstStyle/>
          <a:p>
            <a:pPr marL="0" indent="0">
              <a:buNone/>
            </a:pPr>
            <a:r>
              <a:rPr lang="en-US" sz="800" dirty="0"/>
              <a:t>const update = async ({ userId }, { t }, user) =&gt; {</a:t>
            </a:r>
          </a:p>
          <a:p>
            <a:pPr marL="0" indent="0">
              <a:buNone/>
            </a:pPr>
            <a:r>
              <a:rPr lang="en-US" sz="800" dirty="0"/>
              <a:t>  try {</a:t>
            </a:r>
          </a:p>
          <a:p>
            <a:pPr marL="0" indent="0">
              <a:buNone/>
            </a:pPr>
            <a:r>
              <a:rPr lang="en-US" sz="800" dirty="0"/>
              <a:t>    const response = await fetch(`${API_BASE}/${userId}`, {</a:t>
            </a:r>
          </a:p>
          <a:p>
            <a:pPr marL="0" indent="0">
              <a:buNone/>
            </a:pPr>
            <a:r>
              <a:rPr lang="en-US" sz="800" dirty="0"/>
              <a:t>      method: "PUT",</a:t>
            </a:r>
          </a:p>
          <a:p>
            <a:pPr marL="0" indent="0">
              <a:buNone/>
            </a:pPr>
            <a:r>
              <a:rPr lang="en-US" sz="800" dirty="0"/>
              <a:t>      headers: {</a:t>
            </a:r>
          </a:p>
          <a:p>
            <a:pPr marL="0" indent="0">
              <a:buNone/>
            </a:pPr>
            <a:r>
              <a:rPr lang="en-US" sz="800" dirty="0"/>
              <a:t>        Accept: "application/</a:t>
            </a:r>
            <a:r>
              <a:rPr lang="en-US" sz="800" dirty="0" err="1"/>
              <a:t>json</a:t>
            </a:r>
            <a:r>
              <a:rPr lang="en-US" sz="800" dirty="0"/>
              <a:t>",</a:t>
            </a:r>
          </a:p>
          <a:p>
            <a:pPr marL="0" indent="0">
              <a:buNone/>
            </a:pPr>
            <a:r>
              <a:rPr lang="en-US" sz="800" dirty="0"/>
              <a:t>        "Content-Type": "application/</a:t>
            </a:r>
            <a:r>
              <a:rPr lang="en-US" sz="800" dirty="0" err="1"/>
              <a:t>json</a:t>
            </a:r>
            <a:r>
              <a:rPr lang="en-US" sz="800" dirty="0"/>
              <a:t>",</a:t>
            </a:r>
          </a:p>
          <a:p>
            <a:pPr marL="0" indent="0">
              <a:buNone/>
            </a:pPr>
            <a:r>
              <a:rPr lang="en-US" sz="800" dirty="0"/>
              <a:t>        Authorization: `Bearer ${t}`,</a:t>
            </a:r>
          </a:p>
          <a:p>
            <a:pPr marL="0" indent="0">
              <a:buNone/>
            </a:pPr>
            <a:r>
              <a:rPr lang="en-US" sz="800" dirty="0"/>
              <a:t>      },</a:t>
            </a:r>
          </a:p>
          <a:p>
            <a:pPr marL="0" indent="0">
              <a:buNone/>
            </a:pPr>
            <a:r>
              <a:rPr lang="en-US" sz="800" dirty="0"/>
              <a:t>      body: </a:t>
            </a:r>
            <a:r>
              <a:rPr lang="en-US" sz="800" dirty="0" err="1"/>
              <a:t>JSON.stringify</a:t>
            </a:r>
            <a:r>
              <a:rPr lang="en-US" sz="800" dirty="0"/>
              <a:t>(user),</a:t>
            </a:r>
          </a:p>
          <a:p>
            <a:pPr marL="0" indent="0">
              <a:buNone/>
            </a:pPr>
            <a:r>
              <a:rPr lang="en-US" sz="800" dirty="0"/>
              <a:t>    });</a:t>
            </a:r>
          </a:p>
          <a:p>
            <a:pPr marL="0" indent="0">
              <a:buNone/>
            </a:pPr>
            <a:r>
              <a:rPr lang="en-US" sz="800" dirty="0"/>
              <a:t>    return await </a:t>
            </a:r>
            <a:r>
              <a:rPr lang="en-US" sz="800" dirty="0" err="1"/>
              <a:t>handleResponse</a:t>
            </a:r>
            <a:r>
              <a:rPr lang="en-US" sz="800" dirty="0"/>
              <a:t>(response);</a:t>
            </a:r>
          </a:p>
          <a:p>
            <a:pPr marL="0" indent="0">
              <a:buNone/>
            </a:pPr>
            <a:r>
              <a:rPr lang="en-US" sz="800" dirty="0"/>
              <a:t>  } catch (err) {</a:t>
            </a:r>
          </a:p>
          <a:p>
            <a:pPr marL="0" indent="0">
              <a:buNone/>
            </a:pPr>
            <a:r>
              <a:rPr lang="en-US" sz="800" dirty="0"/>
              <a:t>    return </a:t>
            </a:r>
            <a:r>
              <a:rPr lang="en-US" sz="800" dirty="0" err="1"/>
              <a:t>handleError</a:t>
            </a:r>
            <a:r>
              <a:rPr lang="en-US" sz="800" dirty="0"/>
              <a:t>(err);</a:t>
            </a:r>
          </a:p>
          <a:p>
            <a:pPr marL="0" indent="0">
              <a:buNone/>
            </a:pPr>
            <a:r>
              <a:rPr lang="en-US" sz="800" dirty="0"/>
              <a:t>  }</a:t>
            </a:r>
          </a:p>
          <a:p>
            <a:pPr marL="0" indent="0">
              <a:buNone/>
            </a:pPr>
            <a:r>
              <a:rPr lang="en-US" sz="800" dirty="0"/>
              <a:t>};</a:t>
            </a:r>
          </a:p>
          <a:p>
            <a:pPr marL="0" indent="0">
              <a:buNone/>
            </a:pPr>
            <a:br>
              <a:rPr lang="en-US" sz="800" dirty="0"/>
            </a:br>
            <a:r>
              <a:rPr lang="en-US" sz="800" dirty="0"/>
              <a:t>const remove = async ({ userId }, { t }) =&gt; {</a:t>
            </a:r>
          </a:p>
          <a:p>
            <a:pPr marL="0" indent="0">
              <a:buNone/>
            </a:pPr>
            <a:r>
              <a:rPr lang="en-US" sz="800" dirty="0"/>
              <a:t>  try {</a:t>
            </a:r>
          </a:p>
          <a:p>
            <a:pPr marL="0" indent="0">
              <a:buNone/>
            </a:pPr>
            <a:r>
              <a:rPr lang="en-US" sz="800" dirty="0"/>
              <a:t>    const response = await fetch(`${API_BASE}/${userId}`, {</a:t>
            </a:r>
          </a:p>
          <a:p>
            <a:pPr marL="0" indent="0">
              <a:buNone/>
            </a:pPr>
            <a:r>
              <a:rPr lang="en-US" sz="800" dirty="0"/>
              <a:t>      method: "DELETE",</a:t>
            </a:r>
          </a:p>
          <a:p>
            <a:pPr marL="0" indent="0">
              <a:buNone/>
            </a:pPr>
            <a:r>
              <a:rPr lang="en-US" sz="800" dirty="0"/>
              <a:t>      headers: {</a:t>
            </a:r>
          </a:p>
          <a:p>
            <a:pPr marL="0" indent="0">
              <a:buNone/>
            </a:pPr>
            <a:r>
              <a:rPr lang="en-US" sz="800" dirty="0"/>
              <a:t>        Accept: "application/</a:t>
            </a:r>
            <a:r>
              <a:rPr lang="en-US" sz="800" dirty="0" err="1"/>
              <a:t>json</a:t>
            </a:r>
            <a:r>
              <a:rPr lang="en-US" sz="800" dirty="0"/>
              <a:t>",</a:t>
            </a:r>
          </a:p>
          <a:p>
            <a:pPr marL="0" indent="0">
              <a:buNone/>
            </a:pPr>
            <a:r>
              <a:rPr lang="en-US" sz="800" dirty="0"/>
              <a:t>        "Content-Type": "application/</a:t>
            </a:r>
            <a:r>
              <a:rPr lang="en-US" sz="800" dirty="0" err="1"/>
              <a:t>json</a:t>
            </a:r>
            <a:r>
              <a:rPr lang="en-US" sz="800" dirty="0"/>
              <a:t>",</a:t>
            </a:r>
          </a:p>
          <a:p>
            <a:pPr marL="0" indent="0">
              <a:buNone/>
            </a:pPr>
            <a:r>
              <a:rPr lang="en-US" sz="800" dirty="0"/>
              <a:t>        Authorization: `Bearer ${t}`,</a:t>
            </a:r>
          </a:p>
          <a:p>
            <a:pPr marL="0" indent="0">
              <a:buNone/>
            </a:pPr>
            <a:r>
              <a:rPr lang="en-US" sz="800" dirty="0"/>
              <a:t>      },</a:t>
            </a:r>
          </a:p>
          <a:p>
            <a:pPr marL="0" indent="0">
              <a:buNone/>
            </a:pPr>
            <a:r>
              <a:rPr lang="en-US" sz="800" dirty="0"/>
              <a:t>    });</a:t>
            </a:r>
          </a:p>
          <a:p>
            <a:pPr marL="0" indent="0">
              <a:buNone/>
            </a:pPr>
            <a:r>
              <a:rPr lang="en-US" sz="800" dirty="0"/>
              <a:t>    return await </a:t>
            </a:r>
            <a:r>
              <a:rPr lang="en-US" sz="800" dirty="0" err="1"/>
              <a:t>handleResponse</a:t>
            </a:r>
            <a:r>
              <a:rPr lang="en-US" sz="800" dirty="0"/>
              <a:t>(response);</a:t>
            </a:r>
          </a:p>
          <a:p>
            <a:pPr marL="0" indent="0">
              <a:buNone/>
            </a:pPr>
            <a:r>
              <a:rPr lang="en-US" sz="800" dirty="0"/>
              <a:t>  } catch (err) {</a:t>
            </a:r>
          </a:p>
          <a:p>
            <a:pPr marL="0" indent="0">
              <a:buNone/>
            </a:pPr>
            <a:r>
              <a:rPr lang="en-US" sz="800" dirty="0"/>
              <a:t>    return </a:t>
            </a:r>
            <a:r>
              <a:rPr lang="en-US" sz="800" dirty="0" err="1"/>
              <a:t>handleError</a:t>
            </a:r>
            <a:r>
              <a:rPr lang="en-US" sz="800" dirty="0"/>
              <a:t>(err);</a:t>
            </a:r>
          </a:p>
          <a:p>
            <a:pPr marL="0" indent="0">
              <a:buNone/>
            </a:pPr>
            <a:r>
              <a:rPr lang="en-US" sz="800" dirty="0"/>
              <a:t>  }</a:t>
            </a:r>
          </a:p>
          <a:p>
            <a:pPr marL="0" indent="0">
              <a:buNone/>
            </a:pPr>
            <a:r>
              <a:rPr lang="en-US" sz="800" dirty="0"/>
              <a:t>};</a:t>
            </a:r>
          </a:p>
          <a:p>
            <a:pPr marL="0" indent="0">
              <a:buNone/>
            </a:pPr>
            <a:br>
              <a:rPr lang="en-US" sz="800" dirty="0"/>
            </a:br>
            <a:r>
              <a:rPr lang="en-US" sz="800" dirty="0"/>
              <a:t>export { create, list, read, update, remove };</a:t>
            </a:r>
          </a:p>
          <a:p>
            <a:pPr marL="0" indent="0">
              <a:buNone/>
            </a:pPr>
            <a:endParaRPr lang="en-US" sz="800" dirty="0"/>
          </a:p>
        </p:txBody>
      </p:sp>
      <p:sp>
        <p:nvSpPr>
          <p:cNvPr id="4" name="Date Placeholder 3">
            <a:extLst>
              <a:ext uri="{FF2B5EF4-FFF2-40B4-BE49-F238E27FC236}">
                <a16:creationId xmlns:a16="http://schemas.microsoft.com/office/drawing/2014/main" id="{AF4B02D1-0F99-4C46-2FB3-83919924D15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19E20F22-B682-8120-F592-C543829FAD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F18FB20-0913-0A20-55D0-A2297B220A47}"/>
              </a:ext>
            </a:extLst>
          </p:cNvPr>
          <p:cNvSpPr>
            <a:spLocks noGrp="1"/>
          </p:cNvSpPr>
          <p:nvPr>
            <p:ph type="sldNum" sz="quarter" idx="12"/>
          </p:nvPr>
        </p:nvSpPr>
        <p:spPr/>
        <p:txBody>
          <a:bodyPr/>
          <a:lstStyle/>
          <a:p>
            <a:fld id="{7C5CF243-786F-4254-B068-4C9F0B6EA12F}" type="slidenum">
              <a:rPr lang="en-US" altLang="en-US" smtClean="0"/>
              <a:pPr/>
              <a:t>14</a:t>
            </a:fld>
            <a:endParaRPr lang="en-US" altLang="en-US"/>
          </a:p>
        </p:txBody>
      </p:sp>
    </p:spTree>
    <p:extLst>
      <p:ext uri="{BB962C8B-B14F-4D97-AF65-F5344CB8AC3E}">
        <p14:creationId xmlns:p14="http://schemas.microsoft.com/office/powerpoint/2010/main" val="374994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122F-F60E-AB59-6637-012EB64262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8523CA-98F6-5111-C4F7-D2FD0944EE6E}"/>
              </a:ext>
            </a:extLst>
          </p:cNvPr>
          <p:cNvSpPr>
            <a:spLocks noGrp="1"/>
          </p:cNvSpPr>
          <p:nvPr>
            <p:ph idx="1"/>
          </p:nvPr>
        </p:nvSpPr>
        <p:spPr/>
        <p:txBody>
          <a:bodyPr/>
          <a:lstStyle/>
          <a:p>
            <a:r>
              <a:rPr lang="en-US" dirty="0"/>
              <a:t>These user CRUD methods can now be imported and used by the React components as required. </a:t>
            </a:r>
          </a:p>
          <a:p>
            <a:r>
              <a:rPr lang="en-US" dirty="0"/>
              <a:t>Next, we will implement similar helper methods to integrate the auth-related API endpoints.</a:t>
            </a:r>
          </a:p>
          <a:p>
            <a:endParaRPr lang="en-US" dirty="0"/>
          </a:p>
        </p:txBody>
      </p:sp>
      <p:sp>
        <p:nvSpPr>
          <p:cNvPr id="4" name="Date Placeholder 3">
            <a:extLst>
              <a:ext uri="{FF2B5EF4-FFF2-40B4-BE49-F238E27FC236}">
                <a16:creationId xmlns:a16="http://schemas.microsoft.com/office/drawing/2014/main" id="{5166025B-A877-451F-52D2-97CA5045E62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2A31A5AE-702B-355B-ABA8-CD50E04B9FA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EB589C-8D98-A356-DBD6-7ACDEC581262}"/>
              </a:ext>
            </a:extLst>
          </p:cNvPr>
          <p:cNvSpPr>
            <a:spLocks noGrp="1"/>
          </p:cNvSpPr>
          <p:nvPr>
            <p:ph type="sldNum" sz="quarter" idx="12"/>
          </p:nvPr>
        </p:nvSpPr>
        <p:spPr/>
        <p:txBody>
          <a:bodyPr/>
          <a:lstStyle/>
          <a:p>
            <a:fld id="{7C5CF243-786F-4254-B068-4C9F0B6EA12F}" type="slidenum">
              <a:rPr lang="en-US" altLang="en-US" smtClean="0"/>
              <a:pPr/>
              <a:t>15</a:t>
            </a:fld>
            <a:endParaRPr lang="en-US" altLang="en-US"/>
          </a:p>
        </p:txBody>
      </p:sp>
    </p:spTree>
    <p:extLst>
      <p:ext uri="{BB962C8B-B14F-4D97-AF65-F5344CB8AC3E}">
        <p14:creationId xmlns:p14="http://schemas.microsoft.com/office/powerpoint/2010/main" val="134449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7C23-B985-6DD8-BFCF-F09452620CD1}"/>
              </a:ext>
            </a:extLst>
          </p:cNvPr>
          <p:cNvSpPr>
            <a:spLocks noGrp="1"/>
          </p:cNvSpPr>
          <p:nvPr>
            <p:ph type="title"/>
          </p:nvPr>
        </p:nvSpPr>
        <p:spPr/>
        <p:txBody>
          <a:bodyPr/>
          <a:lstStyle/>
          <a:p>
            <a:r>
              <a:rPr lang="en-US" dirty="0"/>
              <a:t>Fetch for the auth API</a:t>
            </a:r>
          </a:p>
        </p:txBody>
      </p:sp>
      <p:sp>
        <p:nvSpPr>
          <p:cNvPr id="3" name="Content Placeholder 2">
            <a:extLst>
              <a:ext uri="{FF2B5EF4-FFF2-40B4-BE49-F238E27FC236}">
                <a16:creationId xmlns:a16="http://schemas.microsoft.com/office/drawing/2014/main" id="{8FD5F7FC-97D6-938B-3620-55CA71F1B447}"/>
              </a:ext>
            </a:extLst>
          </p:cNvPr>
          <p:cNvSpPr>
            <a:spLocks noGrp="1"/>
          </p:cNvSpPr>
          <p:nvPr>
            <p:ph idx="1"/>
          </p:nvPr>
        </p:nvSpPr>
        <p:spPr/>
        <p:txBody>
          <a:bodyPr/>
          <a:lstStyle/>
          <a:p>
            <a:r>
              <a:rPr lang="en-US" dirty="0"/>
              <a:t>In order to integrate the auth API endpoints from the server with the frontend </a:t>
            </a:r>
          </a:p>
          <a:p>
            <a:r>
              <a:rPr lang="en-US" dirty="0"/>
              <a:t>React components, we will add methods for fetching sign-in and sign-out API </a:t>
            </a:r>
          </a:p>
          <a:p>
            <a:r>
              <a:rPr lang="en-US" dirty="0"/>
              <a:t>endpoints in the </a:t>
            </a:r>
            <a:r>
              <a:rPr lang="en-US" b="1" dirty="0"/>
              <a:t>client/lib/api-auth.js</a:t>
            </a:r>
            <a:r>
              <a:rPr lang="en-US" dirty="0"/>
              <a:t> file. Let's take a look at them.</a:t>
            </a:r>
          </a:p>
          <a:p>
            <a:pPr marL="0" indent="0">
              <a:buNone/>
            </a:pPr>
            <a:endParaRPr lang="en-US" dirty="0"/>
          </a:p>
        </p:txBody>
      </p:sp>
      <p:sp>
        <p:nvSpPr>
          <p:cNvPr id="4" name="Date Placeholder 3">
            <a:extLst>
              <a:ext uri="{FF2B5EF4-FFF2-40B4-BE49-F238E27FC236}">
                <a16:creationId xmlns:a16="http://schemas.microsoft.com/office/drawing/2014/main" id="{F0F178BC-3506-0E1E-19FC-9B2FD54408D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2B33F61-0475-108D-AB46-B50F0123EB8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D9DCFBE-820D-3051-F8E0-428D638CD225}"/>
              </a:ext>
            </a:extLst>
          </p:cNvPr>
          <p:cNvSpPr>
            <a:spLocks noGrp="1"/>
          </p:cNvSpPr>
          <p:nvPr>
            <p:ph type="sldNum" sz="quarter" idx="12"/>
          </p:nvPr>
        </p:nvSpPr>
        <p:spPr/>
        <p:txBody>
          <a:bodyPr/>
          <a:lstStyle/>
          <a:p>
            <a:fld id="{7C5CF243-786F-4254-B068-4C9F0B6EA12F}" type="slidenum">
              <a:rPr lang="en-US" altLang="en-US" smtClean="0"/>
              <a:pPr/>
              <a:t>16</a:t>
            </a:fld>
            <a:endParaRPr lang="en-US" altLang="en-US"/>
          </a:p>
        </p:txBody>
      </p:sp>
    </p:spTree>
    <p:extLst>
      <p:ext uri="{BB962C8B-B14F-4D97-AF65-F5344CB8AC3E}">
        <p14:creationId xmlns:p14="http://schemas.microsoft.com/office/powerpoint/2010/main" val="25096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04814-DB7D-FF74-DD75-E1D3BF0DB380}"/>
              </a:ext>
            </a:extLst>
          </p:cNvPr>
          <p:cNvSpPr>
            <a:spLocks noGrp="1"/>
          </p:cNvSpPr>
          <p:nvPr>
            <p:ph type="title"/>
          </p:nvPr>
        </p:nvSpPr>
        <p:spPr/>
        <p:txBody>
          <a:bodyPr/>
          <a:lstStyle/>
          <a:p>
            <a:r>
              <a:rPr lang="en-US" dirty="0"/>
              <a:t>Sign-in</a:t>
            </a:r>
          </a:p>
        </p:txBody>
      </p:sp>
      <p:sp>
        <p:nvSpPr>
          <p:cNvPr id="3" name="Content Placeholder 2">
            <a:extLst>
              <a:ext uri="{FF2B5EF4-FFF2-40B4-BE49-F238E27FC236}">
                <a16:creationId xmlns:a16="http://schemas.microsoft.com/office/drawing/2014/main" id="{4C61274F-6E05-3E41-8DE7-51C19DE6C9F3}"/>
              </a:ext>
            </a:extLst>
          </p:cNvPr>
          <p:cNvSpPr>
            <a:spLocks noGrp="1"/>
          </p:cNvSpPr>
          <p:nvPr>
            <p:ph idx="1"/>
          </p:nvPr>
        </p:nvSpPr>
        <p:spPr/>
        <p:txBody>
          <a:bodyPr/>
          <a:lstStyle/>
          <a:p>
            <a:r>
              <a:rPr lang="en-US" dirty="0"/>
              <a:t>The </a:t>
            </a:r>
            <a:r>
              <a:rPr lang="en-US" dirty="0" err="1"/>
              <a:t>signin</a:t>
            </a:r>
            <a:r>
              <a:rPr lang="en-US" dirty="0"/>
              <a:t> method will take user sign-in data from the view component, then use fetch to make a POST call to verify the user with the backend.</a:t>
            </a:r>
          </a:p>
          <a:p>
            <a:r>
              <a:rPr lang="en-US" b="1" dirty="0" err="1"/>
              <a:t>mern</a:t>
            </a:r>
            <a:r>
              <a:rPr lang="en-US" b="1" dirty="0"/>
              <a:t>-skeleton/client/lib/api-auth.js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803DBD6A-450E-DA51-0A68-1D8BE49EAC6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B20C9F3-C7FF-D4C7-E37E-BA47C5DA77F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12FD8F9-C2DB-2EC8-0947-5DA19868142D}"/>
              </a:ext>
            </a:extLst>
          </p:cNvPr>
          <p:cNvSpPr>
            <a:spLocks noGrp="1"/>
          </p:cNvSpPr>
          <p:nvPr>
            <p:ph type="sldNum" sz="quarter" idx="12"/>
          </p:nvPr>
        </p:nvSpPr>
        <p:spPr/>
        <p:txBody>
          <a:bodyPr/>
          <a:lstStyle/>
          <a:p>
            <a:fld id="{7C5CF243-786F-4254-B068-4C9F0B6EA12F}" type="slidenum">
              <a:rPr lang="en-US" altLang="en-US" smtClean="0"/>
              <a:pPr/>
              <a:t>17</a:t>
            </a:fld>
            <a:endParaRPr lang="en-US" altLang="en-US"/>
          </a:p>
        </p:txBody>
      </p:sp>
    </p:spTree>
    <p:extLst>
      <p:ext uri="{BB962C8B-B14F-4D97-AF65-F5344CB8AC3E}">
        <p14:creationId xmlns:p14="http://schemas.microsoft.com/office/powerpoint/2010/main" val="3859002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0E73-5873-7C1A-022A-57CA8CB442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21A29A-EEEF-07A8-BD7D-BB1CC6CE42D6}"/>
              </a:ext>
            </a:extLst>
          </p:cNvPr>
          <p:cNvSpPr>
            <a:spLocks noGrp="1"/>
          </p:cNvSpPr>
          <p:nvPr>
            <p:ph idx="1"/>
          </p:nvPr>
        </p:nvSpPr>
        <p:spPr/>
        <p:txBody>
          <a:bodyPr/>
          <a:lstStyle/>
          <a:p>
            <a:r>
              <a:rPr lang="en-US" dirty="0"/>
              <a:t>The response from the server will be returned to the component in a promise, which may provide the JWT if sign-in was successful. </a:t>
            </a:r>
          </a:p>
          <a:p>
            <a:r>
              <a:rPr lang="en-US" dirty="0"/>
              <a:t>The component invoking this method needs to handle the response appropriately, such as storing the received JWT locally so it can be used when making calls to other protected API routes from the frontend.</a:t>
            </a:r>
          </a:p>
          <a:p>
            <a:r>
              <a:rPr lang="en-US" dirty="0"/>
              <a:t>We will look at the implementation for this when we implement the Sign In view later.</a:t>
            </a:r>
          </a:p>
          <a:p>
            <a:r>
              <a:rPr lang="en-US" dirty="0"/>
              <a:t>After the user is successfully signed in, we also want the option to call the </a:t>
            </a:r>
            <a:r>
              <a:rPr lang="en-US" dirty="0" err="1"/>
              <a:t>signout</a:t>
            </a:r>
            <a:r>
              <a:rPr lang="en-US" dirty="0"/>
              <a:t> API when the user is signing out. </a:t>
            </a:r>
          </a:p>
          <a:p>
            <a:r>
              <a:rPr lang="en-US" dirty="0"/>
              <a:t>The call to the </a:t>
            </a:r>
            <a:r>
              <a:rPr lang="en-US" dirty="0" err="1"/>
              <a:t>signout</a:t>
            </a:r>
            <a:r>
              <a:rPr lang="en-US" dirty="0"/>
              <a:t> API is discussed next.</a:t>
            </a:r>
          </a:p>
          <a:p>
            <a:endParaRPr lang="en-US" dirty="0"/>
          </a:p>
        </p:txBody>
      </p:sp>
      <p:sp>
        <p:nvSpPr>
          <p:cNvPr id="4" name="Date Placeholder 3">
            <a:extLst>
              <a:ext uri="{FF2B5EF4-FFF2-40B4-BE49-F238E27FC236}">
                <a16:creationId xmlns:a16="http://schemas.microsoft.com/office/drawing/2014/main" id="{EBDD156F-4FB1-9380-9BB1-288DB41B733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B343B19-D05B-9498-1CD4-CCCC7890EFD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A215659-0A11-8864-28A1-180CE13DECE6}"/>
              </a:ext>
            </a:extLst>
          </p:cNvPr>
          <p:cNvSpPr>
            <a:spLocks noGrp="1"/>
          </p:cNvSpPr>
          <p:nvPr>
            <p:ph type="sldNum" sz="quarter" idx="12"/>
          </p:nvPr>
        </p:nvSpPr>
        <p:spPr/>
        <p:txBody>
          <a:bodyPr/>
          <a:lstStyle/>
          <a:p>
            <a:fld id="{7C5CF243-786F-4254-B068-4C9F0B6EA12F}" type="slidenum">
              <a:rPr lang="en-US" altLang="en-US" smtClean="0"/>
              <a:pPr/>
              <a:t>18</a:t>
            </a:fld>
            <a:endParaRPr lang="en-US" altLang="en-US"/>
          </a:p>
        </p:txBody>
      </p:sp>
    </p:spTree>
    <p:extLst>
      <p:ext uri="{BB962C8B-B14F-4D97-AF65-F5344CB8AC3E}">
        <p14:creationId xmlns:p14="http://schemas.microsoft.com/office/powerpoint/2010/main" val="2008789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FA837-D934-9E61-6D45-70A1C65369A6}"/>
              </a:ext>
            </a:extLst>
          </p:cNvPr>
          <p:cNvSpPr>
            <a:spLocks noGrp="1"/>
          </p:cNvSpPr>
          <p:nvPr>
            <p:ph type="title"/>
          </p:nvPr>
        </p:nvSpPr>
        <p:spPr/>
        <p:txBody>
          <a:bodyPr/>
          <a:lstStyle/>
          <a:p>
            <a:r>
              <a:rPr lang="en-US" dirty="0"/>
              <a:t>Sign-out</a:t>
            </a:r>
          </a:p>
        </p:txBody>
      </p:sp>
      <p:sp>
        <p:nvSpPr>
          <p:cNvPr id="3" name="Content Placeholder 2">
            <a:extLst>
              <a:ext uri="{FF2B5EF4-FFF2-40B4-BE49-F238E27FC236}">
                <a16:creationId xmlns:a16="http://schemas.microsoft.com/office/drawing/2014/main" id="{E6408BEC-1636-0402-F2D8-A74C4DD69DA0}"/>
              </a:ext>
            </a:extLst>
          </p:cNvPr>
          <p:cNvSpPr>
            <a:spLocks noGrp="1"/>
          </p:cNvSpPr>
          <p:nvPr>
            <p:ph idx="1"/>
          </p:nvPr>
        </p:nvSpPr>
        <p:spPr/>
        <p:txBody>
          <a:bodyPr/>
          <a:lstStyle/>
          <a:p>
            <a:r>
              <a:rPr lang="en-US" dirty="0"/>
              <a:t>We will add a </a:t>
            </a:r>
            <a:r>
              <a:rPr lang="en-US" dirty="0" err="1"/>
              <a:t>signout</a:t>
            </a:r>
            <a:r>
              <a:rPr lang="en-US" dirty="0"/>
              <a:t> method to api-auth.js, which will use fetch to make a GET call to the </a:t>
            </a:r>
            <a:r>
              <a:rPr lang="en-US" dirty="0" err="1"/>
              <a:t>signout</a:t>
            </a:r>
            <a:r>
              <a:rPr lang="en-US" dirty="0"/>
              <a:t> API endpoint on the server.</a:t>
            </a:r>
          </a:p>
          <a:p>
            <a:r>
              <a:rPr lang="en-US" b="1" dirty="0" err="1"/>
              <a:t>mern</a:t>
            </a:r>
            <a:r>
              <a:rPr lang="en-US" b="1" dirty="0"/>
              <a:t>-skeleton/client/lib/api-auth.js</a:t>
            </a:r>
            <a:r>
              <a:rPr lang="en-US" dirty="0"/>
              <a:t>:</a:t>
            </a:r>
          </a:p>
        </p:txBody>
      </p:sp>
      <p:sp>
        <p:nvSpPr>
          <p:cNvPr id="4" name="Date Placeholder 3">
            <a:extLst>
              <a:ext uri="{FF2B5EF4-FFF2-40B4-BE49-F238E27FC236}">
                <a16:creationId xmlns:a16="http://schemas.microsoft.com/office/drawing/2014/main" id="{7CE06E55-417E-E6C4-C525-82F50819F971}"/>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895E0AA-D807-BA28-F21F-0314DCCD57F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3D51FD4-3545-81B0-A9C6-229EC99B8B91}"/>
              </a:ext>
            </a:extLst>
          </p:cNvPr>
          <p:cNvSpPr>
            <a:spLocks noGrp="1"/>
          </p:cNvSpPr>
          <p:nvPr>
            <p:ph type="sldNum" sz="quarter" idx="12"/>
          </p:nvPr>
        </p:nvSpPr>
        <p:spPr/>
        <p:txBody>
          <a:bodyPr/>
          <a:lstStyle/>
          <a:p>
            <a:fld id="{7C5CF243-786F-4254-B068-4C9F0B6EA12F}" type="slidenum">
              <a:rPr lang="en-US" altLang="en-US" smtClean="0"/>
              <a:pPr/>
              <a:t>19</a:t>
            </a:fld>
            <a:endParaRPr lang="en-US" altLang="en-US"/>
          </a:p>
        </p:txBody>
      </p:sp>
    </p:spTree>
    <p:extLst>
      <p:ext uri="{BB962C8B-B14F-4D97-AF65-F5344CB8AC3E}">
        <p14:creationId xmlns:p14="http://schemas.microsoft.com/office/powerpoint/2010/main" val="176083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019B-40CC-89FB-7185-AB4E1A14A958}"/>
              </a:ext>
            </a:extLst>
          </p:cNvPr>
          <p:cNvSpPr>
            <a:spLocks noGrp="1"/>
          </p:cNvSpPr>
          <p:nvPr>
            <p:ph type="title"/>
          </p:nvPr>
        </p:nvSpPr>
        <p:spPr/>
        <p:txBody>
          <a:bodyPr/>
          <a:lstStyle/>
          <a:p>
            <a:r>
              <a:rPr lang="en-US" dirty="0"/>
              <a:t>Integrating Backend API</a:t>
            </a:r>
          </a:p>
        </p:txBody>
      </p:sp>
      <p:sp>
        <p:nvSpPr>
          <p:cNvPr id="3" name="Content Placeholder 2">
            <a:extLst>
              <a:ext uri="{FF2B5EF4-FFF2-40B4-BE49-F238E27FC236}">
                <a16:creationId xmlns:a16="http://schemas.microsoft.com/office/drawing/2014/main" id="{13CD1EDE-6EB3-F704-F07E-1C8CEADFA73B}"/>
              </a:ext>
            </a:extLst>
          </p:cNvPr>
          <p:cNvSpPr>
            <a:spLocks noGrp="1"/>
          </p:cNvSpPr>
          <p:nvPr>
            <p:ph idx="1"/>
          </p:nvPr>
        </p:nvSpPr>
        <p:spPr/>
        <p:txBody>
          <a:bodyPr/>
          <a:lstStyle/>
          <a:p>
            <a:r>
              <a:rPr lang="en-US" dirty="0"/>
              <a:t>Users should be able to use the frontend views to fetch and modify user data in the database based on authentication and authorization. </a:t>
            </a:r>
          </a:p>
          <a:p>
            <a:r>
              <a:rPr lang="en-US" dirty="0"/>
              <a:t>To implement these functionalities, the React components will access the API endpoints that are exposed by the backend using the Fetch API.</a:t>
            </a:r>
          </a:p>
          <a:p>
            <a:r>
              <a:rPr lang="en-US" dirty="0"/>
              <a:t>The Fetch API is a newer standard that makes network requests similar to </a:t>
            </a:r>
            <a:r>
              <a:rPr lang="en-US" dirty="0" err="1"/>
              <a:t>XMLHttpRequest</a:t>
            </a:r>
            <a:r>
              <a:rPr lang="en-US" dirty="0"/>
              <a:t> (XHR) but using promises instead, enabling a simpler and cleaner API.</a:t>
            </a:r>
          </a:p>
          <a:p>
            <a:r>
              <a:rPr lang="en-US" dirty="0"/>
              <a:t> To learn more about the Fetch API, </a:t>
            </a:r>
          </a:p>
          <a:p>
            <a:pPr marL="0" indent="0">
              <a:buNone/>
            </a:pPr>
            <a:r>
              <a:rPr lang="en-US" dirty="0"/>
              <a:t>visit </a:t>
            </a:r>
            <a:r>
              <a:rPr lang="en-US" dirty="0">
                <a:hlinkClick r:id="rId2"/>
              </a:rPr>
              <a:t>https://developer.mozilla.org/en-US/docs/Web/API/Fetch_API</a:t>
            </a:r>
            <a:endParaRPr lang="en-US" dirty="0"/>
          </a:p>
          <a:p>
            <a:pPr marL="0" indent="0">
              <a:buNone/>
            </a:pPr>
            <a:endParaRPr lang="en-US" dirty="0"/>
          </a:p>
        </p:txBody>
      </p:sp>
      <p:sp>
        <p:nvSpPr>
          <p:cNvPr id="4" name="Date Placeholder 3">
            <a:extLst>
              <a:ext uri="{FF2B5EF4-FFF2-40B4-BE49-F238E27FC236}">
                <a16:creationId xmlns:a16="http://schemas.microsoft.com/office/drawing/2014/main" id="{86F08D21-F3F2-4159-7F99-41583F587DD6}"/>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AB926E45-3A3D-F9E9-1E69-1E2850981B9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D3529DD-D732-9E83-5CC6-5805E2E07AF4}"/>
              </a:ext>
            </a:extLst>
          </p:cNvPr>
          <p:cNvSpPr>
            <a:spLocks noGrp="1"/>
          </p:cNvSpPr>
          <p:nvPr>
            <p:ph type="sldNum" sz="quarter" idx="12"/>
          </p:nvPr>
        </p:nvSpPr>
        <p:spPr/>
        <p:txBody>
          <a:bodyPr/>
          <a:lstStyle/>
          <a:p>
            <a:fld id="{7C5CF243-786F-4254-B068-4C9F0B6EA12F}" type="slidenum">
              <a:rPr lang="en-US" altLang="en-US" smtClean="0"/>
              <a:pPr/>
              <a:t>2</a:t>
            </a:fld>
            <a:endParaRPr lang="en-US" altLang="en-US"/>
          </a:p>
        </p:txBody>
      </p:sp>
    </p:spTree>
    <p:extLst>
      <p:ext uri="{BB962C8B-B14F-4D97-AF65-F5344CB8AC3E}">
        <p14:creationId xmlns:p14="http://schemas.microsoft.com/office/powerpoint/2010/main" val="4083019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6263-E64E-4C38-5891-C00144A55E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3B4898-3B96-116D-FD46-9BD81F785BC3}"/>
              </a:ext>
            </a:extLst>
          </p:cNvPr>
          <p:cNvSpPr>
            <a:spLocks noGrp="1"/>
          </p:cNvSpPr>
          <p:nvPr>
            <p:ph idx="1"/>
          </p:nvPr>
        </p:nvSpPr>
        <p:spPr/>
        <p:txBody>
          <a:bodyPr/>
          <a:lstStyle/>
          <a:p>
            <a:r>
              <a:rPr lang="en-US" dirty="0"/>
              <a:t>This method will also return a promise to inform the component about whether the API request was successful.</a:t>
            </a:r>
          </a:p>
          <a:p>
            <a:r>
              <a:rPr lang="en-US" dirty="0"/>
              <a:t>At the end of the api-auth.js file, we will export the </a:t>
            </a:r>
            <a:r>
              <a:rPr lang="en-US" dirty="0" err="1"/>
              <a:t>signin</a:t>
            </a:r>
            <a:r>
              <a:rPr lang="en-US" dirty="0"/>
              <a:t> and </a:t>
            </a:r>
            <a:r>
              <a:rPr lang="en-US" dirty="0" err="1"/>
              <a:t>signout</a:t>
            </a:r>
            <a:r>
              <a:rPr lang="en-US" dirty="0"/>
              <a:t> methods.</a:t>
            </a:r>
          </a:p>
          <a:p>
            <a:pPr marL="0" indent="0">
              <a:buNone/>
            </a:pPr>
            <a:endParaRPr lang="en-US" dirty="0"/>
          </a:p>
          <a:p>
            <a:r>
              <a:rPr lang="en-US" b="1" dirty="0" err="1"/>
              <a:t>mern</a:t>
            </a:r>
            <a:r>
              <a:rPr lang="en-US" b="1" dirty="0"/>
              <a:t>-skeleton/client/lib/api-auth.js:</a:t>
            </a:r>
          </a:p>
          <a:p>
            <a:pPr marL="0" indent="0">
              <a:buNone/>
            </a:pPr>
            <a:r>
              <a:rPr lang="en-US" b="1" dirty="0"/>
              <a:t>export { </a:t>
            </a:r>
            <a:r>
              <a:rPr lang="en-US" b="1" dirty="0" err="1"/>
              <a:t>signin</a:t>
            </a:r>
            <a:r>
              <a:rPr lang="en-US" b="1" dirty="0"/>
              <a:t>, </a:t>
            </a:r>
            <a:r>
              <a:rPr lang="en-US" b="1" dirty="0" err="1"/>
              <a:t>signout</a:t>
            </a:r>
            <a:r>
              <a:rPr lang="en-US" b="1" dirty="0"/>
              <a:t> }</a:t>
            </a:r>
          </a:p>
          <a:p>
            <a:endParaRPr lang="en-US" dirty="0"/>
          </a:p>
        </p:txBody>
      </p:sp>
      <p:sp>
        <p:nvSpPr>
          <p:cNvPr id="4" name="Date Placeholder 3">
            <a:extLst>
              <a:ext uri="{FF2B5EF4-FFF2-40B4-BE49-F238E27FC236}">
                <a16:creationId xmlns:a16="http://schemas.microsoft.com/office/drawing/2014/main" id="{04808FD7-9CC4-7265-E76F-E3BE6A850A8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DAC3F64-EA12-36E9-B354-CA07B52DDEE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472C7FA-AD47-53D2-D3A5-C241AC7BAFFC}"/>
              </a:ext>
            </a:extLst>
          </p:cNvPr>
          <p:cNvSpPr>
            <a:spLocks noGrp="1"/>
          </p:cNvSpPr>
          <p:nvPr>
            <p:ph type="sldNum" sz="quarter" idx="12"/>
          </p:nvPr>
        </p:nvSpPr>
        <p:spPr/>
        <p:txBody>
          <a:bodyPr/>
          <a:lstStyle/>
          <a:p>
            <a:fld id="{7C5CF243-786F-4254-B068-4C9F0B6EA12F}" type="slidenum">
              <a:rPr lang="en-US" altLang="en-US" smtClean="0"/>
              <a:pPr/>
              <a:t>20</a:t>
            </a:fld>
            <a:endParaRPr lang="en-US" altLang="en-US"/>
          </a:p>
        </p:txBody>
      </p:sp>
    </p:spTree>
    <p:extLst>
      <p:ext uri="{BB962C8B-B14F-4D97-AF65-F5344CB8AC3E}">
        <p14:creationId xmlns:p14="http://schemas.microsoft.com/office/powerpoint/2010/main" val="1767121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D10F-3966-7415-4A8B-54156346C96D}"/>
              </a:ext>
            </a:extLst>
          </p:cNvPr>
          <p:cNvSpPr>
            <a:spLocks noGrp="1"/>
          </p:cNvSpPr>
          <p:nvPr>
            <p:ph type="title"/>
          </p:nvPr>
        </p:nvSpPr>
        <p:spPr>
          <a:xfrm>
            <a:off x="914400" y="-152400"/>
            <a:ext cx="7772400" cy="914400"/>
          </a:xfrm>
        </p:spPr>
        <p:txBody>
          <a:bodyPr/>
          <a:lstStyle/>
          <a:p>
            <a:br>
              <a:rPr lang="en-US" dirty="0"/>
            </a:br>
            <a:r>
              <a:rPr lang="en-US" dirty="0"/>
              <a:t>Updated </a:t>
            </a:r>
            <a:r>
              <a:rPr lang="en-US" dirty="0" err="1"/>
              <a:t>mern</a:t>
            </a:r>
            <a:r>
              <a:rPr lang="en-US" dirty="0"/>
              <a:t>-skeleton/client/lib/api-auth.js:</a:t>
            </a:r>
          </a:p>
        </p:txBody>
      </p:sp>
      <p:sp>
        <p:nvSpPr>
          <p:cNvPr id="3" name="Content Placeholder 2">
            <a:extLst>
              <a:ext uri="{FF2B5EF4-FFF2-40B4-BE49-F238E27FC236}">
                <a16:creationId xmlns:a16="http://schemas.microsoft.com/office/drawing/2014/main" id="{B462784C-93F7-5DE7-C98D-53E88B245A83}"/>
              </a:ext>
            </a:extLst>
          </p:cNvPr>
          <p:cNvSpPr>
            <a:spLocks noGrp="1"/>
          </p:cNvSpPr>
          <p:nvPr>
            <p:ph idx="1"/>
          </p:nvPr>
        </p:nvSpPr>
        <p:spPr/>
        <p:txBody>
          <a:bodyPr/>
          <a:lstStyle/>
          <a:p>
            <a:pPr marL="0" indent="0">
              <a:buNone/>
            </a:pPr>
            <a:r>
              <a:rPr lang="en-US" sz="1100" dirty="0"/>
              <a:t>const </a:t>
            </a:r>
            <a:r>
              <a:rPr lang="en-US" sz="1100" dirty="0" err="1"/>
              <a:t>signin</a:t>
            </a:r>
            <a:r>
              <a:rPr lang="en-US" sz="1100" dirty="0"/>
              <a:t> = async (user) =&gt; {</a:t>
            </a:r>
          </a:p>
          <a:p>
            <a:pPr marL="0" indent="0">
              <a:buNone/>
            </a:pPr>
            <a:r>
              <a:rPr lang="en-US" sz="1100" dirty="0"/>
              <a:t>  try {</a:t>
            </a:r>
          </a:p>
          <a:p>
            <a:pPr marL="0" indent="0">
              <a:buNone/>
            </a:pPr>
            <a:r>
              <a:rPr lang="en-US" sz="1100" dirty="0"/>
              <a:t>    let response = await fetch("/auth/</a:t>
            </a:r>
            <a:r>
              <a:rPr lang="en-US" sz="1100" dirty="0" err="1"/>
              <a:t>signin</a:t>
            </a:r>
            <a:r>
              <a:rPr lang="en-US" sz="1100" dirty="0"/>
              <a:t>/", {</a:t>
            </a:r>
          </a:p>
          <a:p>
            <a:pPr marL="0" indent="0">
              <a:buNone/>
            </a:pPr>
            <a:r>
              <a:rPr lang="en-US" sz="1100" dirty="0"/>
              <a:t>      method: "POST",</a:t>
            </a:r>
          </a:p>
          <a:p>
            <a:pPr marL="0" indent="0">
              <a:buNone/>
            </a:pPr>
            <a:r>
              <a:rPr lang="en-US" sz="1100" dirty="0"/>
              <a:t>      headers: {</a:t>
            </a:r>
          </a:p>
          <a:p>
            <a:pPr marL="0" indent="0">
              <a:buNone/>
            </a:pPr>
            <a:r>
              <a:rPr lang="en-US" sz="1100" dirty="0"/>
              <a:t>        Accept: "application/</a:t>
            </a:r>
            <a:r>
              <a:rPr lang="en-US" sz="1100" dirty="0" err="1"/>
              <a:t>json</a:t>
            </a:r>
            <a:r>
              <a:rPr lang="en-US" sz="1100" dirty="0"/>
              <a:t>",</a:t>
            </a:r>
          </a:p>
          <a:p>
            <a:pPr marL="0" indent="0">
              <a:buNone/>
            </a:pPr>
            <a:r>
              <a:rPr lang="en-US" sz="1100" dirty="0"/>
              <a:t>        "Content-Type": "application/</a:t>
            </a:r>
            <a:r>
              <a:rPr lang="en-US" sz="1100" dirty="0" err="1"/>
              <a:t>json</a:t>
            </a:r>
            <a:r>
              <a:rPr lang="en-US" sz="1100" dirty="0"/>
              <a:t>",</a:t>
            </a:r>
          </a:p>
          <a:p>
            <a:pPr marL="0" indent="0">
              <a:buNone/>
            </a:pPr>
            <a:r>
              <a:rPr lang="en-US" sz="1100" dirty="0"/>
              <a:t>      },</a:t>
            </a:r>
          </a:p>
          <a:p>
            <a:pPr marL="0" indent="0">
              <a:buNone/>
            </a:pPr>
            <a:r>
              <a:rPr lang="en-US" sz="1100" dirty="0"/>
              <a:t>      credentials: "include",</a:t>
            </a:r>
          </a:p>
          <a:p>
            <a:pPr marL="0" indent="0">
              <a:buNone/>
            </a:pPr>
            <a:r>
              <a:rPr lang="en-US" sz="1100" dirty="0"/>
              <a:t>      body: </a:t>
            </a:r>
            <a:r>
              <a:rPr lang="en-US" sz="1100" dirty="0" err="1"/>
              <a:t>JSON.stringify</a:t>
            </a:r>
            <a:r>
              <a:rPr lang="en-US" sz="1100" dirty="0"/>
              <a:t>(user),</a:t>
            </a:r>
          </a:p>
          <a:p>
            <a:pPr marL="0" indent="0">
              <a:buNone/>
            </a:pPr>
            <a:r>
              <a:rPr lang="en-US" sz="1100" dirty="0"/>
              <a:t>    });</a:t>
            </a:r>
          </a:p>
          <a:p>
            <a:pPr marL="0" indent="0">
              <a:buNone/>
            </a:pPr>
            <a:r>
              <a:rPr lang="en-US" sz="1100" dirty="0"/>
              <a:t>    return await </a:t>
            </a:r>
            <a:r>
              <a:rPr lang="en-US" sz="1100" dirty="0" err="1"/>
              <a:t>response.json</a:t>
            </a:r>
            <a:r>
              <a:rPr lang="en-US" sz="1100" dirty="0"/>
              <a:t>();</a:t>
            </a:r>
          </a:p>
          <a:p>
            <a:pPr marL="0" indent="0">
              <a:buNone/>
            </a:pPr>
            <a:r>
              <a:rPr lang="en-US" sz="1100" dirty="0"/>
              <a:t>  } catch (err) {</a:t>
            </a:r>
          </a:p>
          <a:p>
            <a:pPr marL="0" indent="0">
              <a:buNone/>
            </a:pPr>
            <a:r>
              <a:rPr lang="en-US" sz="1100" dirty="0"/>
              <a:t>    console.log(err);</a:t>
            </a:r>
          </a:p>
          <a:p>
            <a:pPr marL="0" indent="0">
              <a:buNone/>
            </a:pPr>
            <a:r>
              <a:rPr lang="en-US" sz="1100" dirty="0"/>
              <a:t>  }</a:t>
            </a:r>
          </a:p>
          <a:p>
            <a:pPr marL="0" indent="0">
              <a:buNone/>
            </a:pPr>
            <a:r>
              <a:rPr lang="en-US" sz="1100" dirty="0"/>
              <a:t>};</a:t>
            </a:r>
          </a:p>
          <a:p>
            <a:pPr marL="0" indent="0">
              <a:buNone/>
            </a:pPr>
            <a:r>
              <a:rPr lang="en-US" sz="1100" dirty="0"/>
              <a:t>const </a:t>
            </a:r>
            <a:r>
              <a:rPr lang="en-US" sz="1100" dirty="0" err="1"/>
              <a:t>signout</a:t>
            </a:r>
            <a:r>
              <a:rPr lang="en-US" sz="1100" dirty="0"/>
              <a:t> = async () =&gt; {</a:t>
            </a:r>
          </a:p>
          <a:p>
            <a:pPr marL="0" indent="0">
              <a:buNone/>
            </a:pPr>
            <a:r>
              <a:rPr lang="en-US" sz="1100" dirty="0"/>
              <a:t>  try {</a:t>
            </a:r>
          </a:p>
          <a:p>
            <a:pPr marL="0" indent="0">
              <a:buNone/>
            </a:pPr>
            <a:r>
              <a:rPr lang="en-US" sz="1100" dirty="0"/>
              <a:t>    let response = await fetch("/auth/</a:t>
            </a:r>
            <a:r>
              <a:rPr lang="en-US" sz="1100" dirty="0" err="1"/>
              <a:t>signout</a:t>
            </a:r>
            <a:r>
              <a:rPr lang="en-US" sz="1100" dirty="0"/>
              <a:t>/", { method: "GET" });</a:t>
            </a:r>
          </a:p>
          <a:p>
            <a:pPr marL="0" indent="0">
              <a:buNone/>
            </a:pPr>
            <a:r>
              <a:rPr lang="en-US" sz="1100" dirty="0"/>
              <a:t>    return await </a:t>
            </a:r>
            <a:r>
              <a:rPr lang="en-US" sz="1100" dirty="0" err="1"/>
              <a:t>response.json</a:t>
            </a:r>
            <a:r>
              <a:rPr lang="en-US" sz="1100" dirty="0"/>
              <a:t>();</a:t>
            </a:r>
          </a:p>
          <a:p>
            <a:pPr marL="0" indent="0">
              <a:buNone/>
            </a:pPr>
            <a:r>
              <a:rPr lang="en-US" sz="1100" dirty="0"/>
              <a:t>  } catch (err) {</a:t>
            </a:r>
          </a:p>
          <a:p>
            <a:pPr marL="0" indent="0">
              <a:buNone/>
            </a:pPr>
            <a:r>
              <a:rPr lang="en-US" sz="1100" dirty="0"/>
              <a:t>    console.log(err);</a:t>
            </a:r>
          </a:p>
          <a:p>
            <a:pPr marL="0" indent="0">
              <a:buNone/>
            </a:pPr>
            <a:r>
              <a:rPr lang="en-US" sz="1100" dirty="0"/>
              <a:t>  }</a:t>
            </a:r>
          </a:p>
          <a:p>
            <a:pPr marL="0" indent="0">
              <a:buNone/>
            </a:pPr>
            <a:r>
              <a:rPr lang="en-US" sz="1100" dirty="0"/>
              <a:t>};</a:t>
            </a:r>
          </a:p>
          <a:p>
            <a:pPr marL="0" indent="0">
              <a:buNone/>
            </a:pPr>
            <a:r>
              <a:rPr lang="en-US" sz="1100" dirty="0"/>
              <a:t>export { </a:t>
            </a:r>
            <a:r>
              <a:rPr lang="en-US" sz="1100" dirty="0" err="1"/>
              <a:t>signin</a:t>
            </a:r>
            <a:r>
              <a:rPr lang="en-US" sz="1100" dirty="0"/>
              <a:t>, </a:t>
            </a:r>
            <a:r>
              <a:rPr lang="en-US" sz="1100" dirty="0" err="1"/>
              <a:t>signout</a:t>
            </a:r>
            <a:r>
              <a:rPr lang="en-US" sz="1100" dirty="0"/>
              <a:t> };</a:t>
            </a:r>
          </a:p>
          <a:p>
            <a:pPr marL="0" indent="0">
              <a:buNone/>
            </a:pPr>
            <a:br>
              <a:rPr lang="en-US" sz="1100" b="0" dirty="0">
                <a:solidFill>
                  <a:srgbClr val="008000"/>
                </a:solidFill>
                <a:effectLst/>
                <a:latin typeface="Consolas" panose="020B0609020204030204" pitchFamily="49" charset="0"/>
              </a:rPr>
            </a:br>
            <a:endParaRPr lang="en-US" sz="1100" b="0" dirty="0">
              <a:solidFill>
                <a:srgbClr val="008000"/>
              </a:solidFill>
              <a:effectLst/>
              <a:latin typeface="Consolas" panose="020B0609020204030204" pitchFamily="49" charset="0"/>
            </a:endParaRPr>
          </a:p>
          <a:p>
            <a:pPr marL="0" indent="0">
              <a:buNone/>
            </a:pPr>
            <a:endParaRPr lang="en-US" sz="1100" dirty="0"/>
          </a:p>
        </p:txBody>
      </p:sp>
      <p:sp>
        <p:nvSpPr>
          <p:cNvPr id="4" name="Date Placeholder 3">
            <a:extLst>
              <a:ext uri="{FF2B5EF4-FFF2-40B4-BE49-F238E27FC236}">
                <a16:creationId xmlns:a16="http://schemas.microsoft.com/office/drawing/2014/main" id="{C0AAEFC3-B201-B85B-4E94-EBA2BDD06C8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BE3694A-DDFC-E711-1D1A-490D957191F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DA001FE-4189-DBA5-E129-804F3258B240}"/>
              </a:ext>
            </a:extLst>
          </p:cNvPr>
          <p:cNvSpPr>
            <a:spLocks noGrp="1"/>
          </p:cNvSpPr>
          <p:nvPr>
            <p:ph type="sldNum" sz="quarter" idx="12"/>
          </p:nvPr>
        </p:nvSpPr>
        <p:spPr/>
        <p:txBody>
          <a:bodyPr/>
          <a:lstStyle/>
          <a:p>
            <a:fld id="{7C5CF243-786F-4254-B068-4C9F0B6EA12F}" type="slidenum">
              <a:rPr lang="en-US" altLang="en-US" smtClean="0"/>
              <a:pPr/>
              <a:t>21</a:t>
            </a:fld>
            <a:endParaRPr lang="en-US" altLang="en-US"/>
          </a:p>
        </p:txBody>
      </p:sp>
    </p:spTree>
    <p:extLst>
      <p:ext uri="{BB962C8B-B14F-4D97-AF65-F5344CB8AC3E}">
        <p14:creationId xmlns:p14="http://schemas.microsoft.com/office/powerpoint/2010/main" val="3831669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C19D-F9E0-E1E4-3BB9-44A14F079D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BD361-EB75-2A91-BBA0-DCC437AFF155}"/>
              </a:ext>
            </a:extLst>
          </p:cNvPr>
          <p:cNvSpPr>
            <a:spLocks noGrp="1"/>
          </p:cNvSpPr>
          <p:nvPr>
            <p:ph idx="1"/>
          </p:nvPr>
        </p:nvSpPr>
        <p:spPr/>
        <p:txBody>
          <a:bodyPr/>
          <a:lstStyle/>
          <a:p>
            <a:r>
              <a:rPr lang="en-US" dirty="0"/>
              <a:t>Now, these methods can be imported into the relevant React components so that we can implement the user sign-in and </a:t>
            </a:r>
            <a:r>
              <a:rPr lang="en-US" dirty="0" err="1"/>
              <a:t>signout</a:t>
            </a:r>
            <a:r>
              <a:rPr lang="en-US" dirty="0"/>
              <a:t> features.</a:t>
            </a:r>
          </a:p>
          <a:p>
            <a:r>
              <a:rPr lang="en-US" dirty="0"/>
              <a:t>With these API fetch methods added, the React frontend has complete access to the endpoints we made available in the backend. </a:t>
            </a:r>
          </a:p>
          <a:p>
            <a:r>
              <a:rPr lang="en-US" dirty="0"/>
              <a:t>Before we start putting these methods to use in our React components, we will look into how user auth state can be maintained across the frontend.</a:t>
            </a:r>
          </a:p>
          <a:p>
            <a:endParaRPr lang="en-US" dirty="0"/>
          </a:p>
        </p:txBody>
      </p:sp>
      <p:sp>
        <p:nvSpPr>
          <p:cNvPr id="4" name="Date Placeholder 3">
            <a:extLst>
              <a:ext uri="{FF2B5EF4-FFF2-40B4-BE49-F238E27FC236}">
                <a16:creationId xmlns:a16="http://schemas.microsoft.com/office/drawing/2014/main" id="{3A59F426-5E42-7EDF-070A-67E49697F02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EDD22F7-CBDF-AE08-F8C3-8957F4DFD12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51544A-4D9A-3E48-166E-B4EAC261C071}"/>
              </a:ext>
            </a:extLst>
          </p:cNvPr>
          <p:cNvSpPr>
            <a:spLocks noGrp="1"/>
          </p:cNvSpPr>
          <p:nvPr>
            <p:ph type="sldNum" sz="quarter" idx="12"/>
          </p:nvPr>
        </p:nvSpPr>
        <p:spPr/>
        <p:txBody>
          <a:bodyPr/>
          <a:lstStyle/>
          <a:p>
            <a:fld id="{7C5CF243-786F-4254-B068-4C9F0B6EA12F}" type="slidenum">
              <a:rPr lang="en-US" altLang="en-US" smtClean="0"/>
              <a:pPr/>
              <a:t>22</a:t>
            </a:fld>
            <a:endParaRPr lang="en-US" altLang="en-US"/>
          </a:p>
        </p:txBody>
      </p:sp>
    </p:spTree>
    <p:extLst>
      <p:ext uri="{BB962C8B-B14F-4D97-AF65-F5344CB8AC3E}">
        <p14:creationId xmlns:p14="http://schemas.microsoft.com/office/powerpoint/2010/main" val="2424091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D11FC-01F5-A242-308E-76A178E90260}"/>
              </a:ext>
            </a:extLst>
          </p:cNvPr>
          <p:cNvSpPr>
            <a:spLocks noGrp="1"/>
          </p:cNvSpPr>
          <p:nvPr>
            <p:ph type="title"/>
          </p:nvPr>
        </p:nvSpPr>
        <p:spPr/>
        <p:txBody>
          <a:bodyPr/>
          <a:lstStyle/>
          <a:p>
            <a:r>
              <a:rPr lang="en-US" dirty="0"/>
              <a:t>Adding auth in the frontend</a:t>
            </a:r>
          </a:p>
        </p:txBody>
      </p:sp>
      <p:sp>
        <p:nvSpPr>
          <p:cNvPr id="3" name="Content Placeholder 2">
            <a:extLst>
              <a:ext uri="{FF2B5EF4-FFF2-40B4-BE49-F238E27FC236}">
                <a16:creationId xmlns:a16="http://schemas.microsoft.com/office/drawing/2014/main" id="{A7AE552F-8E10-406B-59BA-422A82AFC14A}"/>
              </a:ext>
            </a:extLst>
          </p:cNvPr>
          <p:cNvSpPr>
            <a:spLocks noGrp="1"/>
          </p:cNvSpPr>
          <p:nvPr>
            <p:ph idx="1"/>
          </p:nvPr>
        </p:nvSpPr>
        <p:spPr/>
        <p:txBody>
          <a:bodyPr/>
          <a:lstStyle/>
          <a:p>
            <a:r>
              <a:rPr lang="en-US" dirty="0"/>
              <a:t>As we discussed earlier, implementing authentication with JWT relinquishes responsibility to the client-side to manage and store user auth state.</a:t>
            </a:r>
          </a:p>
          <a:p>
            <a:pPr marL="0" indent="0">
              <a:buNone/>
            </a:pPr>
            <a:endParaRPr lang="en-US" dirty="0"/>
          </a:p>
          <a:p>
            <a:r>
              <a:rPr lang="en-US" dirty="0"/>
              <a:t>To this end, we need to write code that will allow the client-side to store the JWT that's received from the server on successful sign-in, make it available when accessing protected routes, delete or invalidate the token when the user signs out, and also restrict access to views and components on the frontend based on the user auth state.</a:t>
            </a:r>
          </a:p>
          <a:p>
            <a:endParaRPr lang="en-US" dirty="0"/>
          </a:p>
        </p:txBody>
      </p:sp>
      <p:sp>
        <p:nvSpPr>
          <p:cNvPr id="4" name="Date Placeholder 3">
            <a:extLst>
              <a:ext uri="{FF2B5EF4-FFF2-40B4-BE49-F238E27FC236}">
                <a16:creationId xmlns:a16="http://schemas.microsoft.com/office/drawing/2014/main" id="{14C36E9B-05D9-1160-6009-6BB6F0EDE70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D0255A9-BA88-47D3-040F-10BF4D5BB6C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4ADF106-4BB5-A9B9-F677-62504DBAD0F8}"/>
              </a:ext>
            </a:extLst>
          </p:cNvPr>
          <p:cNvSpPr>
            <a:spLocks noGrp="1"/>
          </p:cNvSpPr>
          <p:nvPr>
            <p:ph type="sldNum" sz="quarter" idx="12"/>
          </p:nvPr>
        </p:nvSpPr>
        <p:spPr/>
        <p:txBody>
          <a:bodyPr/>
          <a:lstStyle/>
          <a:p>
            <a:fld id="{7C5CF243-786F-4254-B068-4C9F0B6EA12F}" type="slidenum">
              <a:rPr lang="en-US" altLang="en-US" smtClean="0"/>
              <a:pPr/>
              <a:t>23</a:t>
            </a:fld>
            <a:endParaRPr lang="en-US" altLang="en-US"/>
          </a:p>
        </p:txBody>
      </p:sp>
    </p:spTree>
    <p:extLst>
      <p:ext uri="{BB962C8B-B14F-4D97-AF65-F5344CB8AC3E}">
        <p14:creationId xmlns:p14="http://schemas.microsoft.com/office/powerpoint/2010/main" val="33973131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86F6-127B-486F-20D2-DB4849438E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0F81B4-1BF1-A72C-AA2A-422E7632BCFA}"/>
              </a:ext>
            </a:extLst>
          </p:cNvPr>
          <p:cNvSpPr>
            <a:spLocks noGrp="1"/>
          </p:cNvSpPr>
          <p:nvPr>
            <p:ph idx="1"/>
          </p:nvPr>
        </p:nvSpPr>
        <p:spPr/>
        <p:txBody>
          <a:bodyPr/>
          <a:lstStyle/>
          <a:p>
            <a:r>
              <a:rPr lang="en-US" dirty="0"/>
              <a:t>Using examples of the auth workflow from the React Router documentation, in the following sections, we will write helper methods to manage the auth state across the components and also use a custom PrivateRoute component to add protected routes to the frontend of the MERN skeleton application.</a:t>
            </a:r>
          </a:p>
          <a:p>
            <a:endParaRPr lang="en-US" dirty="0"/>
          </a:p>
        </p:txBody>
      </p:sp>
      <p:sp>
        <p:nvSpPr>
          <p:cNvPr id="4" name="Date Placeholder 3">
            <a:extLst>
              <a:ext uri="{FF2B5EF4-FFF2-40B4-BE49-F238E27FC236}">
                <a16:creationId xmlns:a16="http://schemas.microsoft.com/office/drawing/2014/main" id="{36CFC6BA-69FB-F184-529E-91D6DFC1C41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E625A6D-3F58-458E-5CAE-2F16E41062C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0C15C6A-08D3-0B7A-9598-25D9754A2327}"/>
              </a:ext>
            </a:extLst>
          </p:cNvPr>
          <p:cNvSpPr>
            <a:spLocks noGrp="1"/>
          </p:cNvSpPr>
          <p:nvPr>
            <p:ph type="sldNum" sz="quarter" idx="12"/>
          </p:nvPr>
        </p:nvSpPr>
        <p:spPr/>
        <p:txBody>
          <a:bodyPr/>
          <a:lstStyle/>
          <a:p>
            <a:fld id="{7C5CF243-786F-4254-B068-4C9F0B6EA12F}" type="slidenum">
              <a:rPr lang="en-US" altLang="en-US" smtClean="0"/>
              <a:pPr/>
              <a:t>24</a:t>
            </a:fld>
            <a:endParaRPr lang="en-US" altLang="en-US"/>
          </a:p>
        </p:txBody>
      </p:sp>
    </p:spTree>
    <p:extLst>
      <p:ext uri="{BB962C8B-B14F-4D97-AF65-F5344CB8AC3E}">
        <p14:creationId xmlns:p14="http://schemas.microsoft.com/office/powerpoint/2010/main" val="2627972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607B-652D-4820-46AC-63CA70EE2F40}"/>
              </a:ext>
            </a:extLst>
          </p:cNvPr>
          <p:cNvSpPr>
            <a:spLocks noGrp="1"/>
          </p:cNvSpPr>
          <p:nvPr>
            <p:ph type="title"/>
          </p:nvPr>
        </p:nvSpPr>
        <p:spPr/>
        <p:txBody>
          <a:bodyPr/>
          <a:lstStyle/>
          <a:p>
            <a:r>
              <a:rPr lang="en-US" dirty="0"/>
              <a:t>Managing auth state</a:t>
            </a:r>
          </a:p>
        </p:txBody>
      </p:sp>
      <p:sp>
        <p:nvSpPr>
          <p:cNvPr id="3" name="Content Placeholder 2">
            <a:extLst>
              <a:ext uri="{FF2B5EF4-FFF2-40B4-BE49-F238E27FC236}">
                <a16:creationId xmlns:a16="http://schemas.microsoft.com/office/drawing/2014/main" id="{4598E4E5-9147-D270-22D2-F6D9CCA4C703}"/>
              </a:ext>
            </a:extLst>
          </p:cNvPr>
          <p:cNvSpPr>
            <a:spLocks noGrp="1"/>
          </p:cNvSpPr>
          <p:nvPr>
            <p:ph idx="1"/>
          </p:nvPr>
        </p:nvSpPr>
        <p:spPr/>
        <p:txBody>
          <a:bodyPr/>
          <a:lstStyle/>
          <a:p>
            <a:r>
              <a:rPr lang="en-US" dirty="0"/>
              <a:t>To manage auth state in the frontend of the application, the frontend needs to be able to store, retrieve, and delete the auth credentials that are received from the server on successful user sign in. </a:t>
            </a:r>
          </a:p>
          <a:p>
            <a:r>
              <a:rPr lang="en-US" dirty="0"/>
              <a:t>In our MERN applications, we will use the browser's </a:t>
            </a:r>
            <a:r>
              <a:rPr lang="en-US" dirty="0" err="1"/>
              <a:t>sessionsStorage</a:t>
            </a:r>
            <a:r>
              <a:rPr lang="en-US" dirty="0"/>
              <a:t> as the storage option to store the JWT auth credentials.</a:t>
            </a:r>
          </a:p>
          <a:p>
            <a:r>
              <a:rPr lang="en-US" dirty="0"/>
              <a:t>Alternatively, you can use </a:t>
            </a:r>
            <a:r>
              <a:rPr lang="en-US" dirty="0" err="1"/>
              <a:t>localStorage</a:t>
            </a:r>
            <a:r>
              <a:rPr lang="en-US" dirty="0"/>
              <a:t> instead of sessionStorage to store the JWT credentials. </a:t>
            </a:r>
          </a:p>
          <a:p>
            <a:r>
              <a:rPr lang="en-US" dirty="0"/>
              <a:t>With sessionStorage, the user auth state will only be  remembered in the current window tab. </a:t>
            </a:r>
          </a:p>
          <a:p>
            <a:r>
              <a:rPr lang="en-US" dirty="0"/>
              <a:t>With </a:t>
            </a:r>
            <a:r>
              <a:rPr lang="en-US" dirty="0" err="1"/>
              <a:t>localStorage</a:t>
            </a:r>
            <a:r>
              <a:rPr lang="en-US" dirty="0"/>
              <a:t>, the user auth state will be remembered across tabs in a browser.</a:t>
            </a:r>
          </a:p>
          <a:p>
            <a:endParaRPr lang="en-US" dirty="0"/>
          </a:p>
        </p:txBody>
      </p:sp>
      <p:sp>
        <p:nvSpPr>
          <p:cNvPr id="4" name="Date Placeholder 3">
            <a:extLst>
              <a:ext uri="{FF2B5EF4-FFF2-40B4-BE49-F238E27FC236}">
                <a16:creationId xmlns:a16="http://schemas.microsoft.com/office/drawing/2014/main" id="{18D6FF32-0CCA-B252-DA32-E84C2130EB7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9B83FE8-9010-8EE3-D9FD-0BC6531A4DF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49D590A-1D98-1DB0-6BBB-635F8326BFC9}"/>
              </a:ext>
            </a:extLst>
          </p:cNvPr>
          <p:cNvSpPr>
            <a:spLocks noGrp="1"/>
          </p:cNvSpPr>
          <p:nvPr>
            <p:ph type="sldNum" sz="quarter" idx="12"/>
          </p:nvPr>
        </p:nvSpPr>
        <p:spPr/>
        <p:txBody>
          <a:bodyPr/>
          <a:lstStyle/>
          <a:p>
            <a:fld id="{7C5CF243-786F-4254-B068-4C9F0B6EA12F}" type="slidenum">
              <a:rPr lang="en-US" altLang="en-US" smtClean="0"/>
              <a:pPr/>
              <a:t>25</a:t>
            </a:fld>
            <a:endParaRPr lang="en-US" altLang="en-US"/>
          </a:p>
        </p:txBody>
      </p:sp>
    </p:spTree>
    <p:extLst>
      <p:ext uri="{BB962C8B-B14F-4D97-AF65-F5344CB8AC3E}">
        <p14:creationId xmlns:p14="http://schemas.microsoft.com/office/powerpoint/2010/main" val="287546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0950-6C0F-6173-53EE-7FD733288F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1FC919-5DAF-6930-8546-7CA7F22DFD36}"/>
              </a:ext>
            </a:extLst>
          </p:cNvPr>
          <p:cNvSpPr>
            <a:spLocks noGrp="1"/>
          </p:cNvSpPr>
          <p:nvPr>
            <p:ph idx="1"/>
          </p:nvPr>
        </p:nvSpPr>
        <p:spPr/>
        <p:txBody>
          <a:bodyPr/>
          <a:lstStyle/>
          <a:p>
            <a:r>
              <a:rPr lang="en-US" dirty="0"/>
              <a:t>In </a:t>
            </a:r>
            <a:r>
              <a:rPr lang="en-US" b="1" dirty="0"/>
              <a:t>client/lib/auth-helper.js</a:t>
            </a:r>
            <a:r>
              <a:rPr lang="en-US" dirty="0"/>
              <a:t>, we will define the helper methods discussed in the following sections to store and retrieve JWT credentials from client-side sessionStorage and also clear out the sessionStorage on user sign-out.</a:t>
            </a:r>
          </a:p>
          <a:p>
            <a:pPr marL="0" indent="0">
              <a:buNone/>
            </a:pPr>
            <a:endParaRPr lang="en-US" dirty="0"/>
          </a:p>
        </p:txBody>
      </p:sp>
      <p:sp>
        <p:nvSpPr>
          <p:cNvPr id="4" name="Date Placeholder 3">
            <a:extLst>
              <a:ext uri="{FF2B5EF4-FFF2-40B4-BE49-F238E27FC236}">
                <a16:creationId xmlns:a16="http://schemas.microsoft.com/office/drawing/2014/main" id="{769AB461-C259-6B1A-8299-6DFB4F057C2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D2D44D8-7F21-95D8-7E54-7A4ECF5E3C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A32EA4F-BB24-58E9-8E28-D396EF257A28}"/>
              </a:ext>
            </a:extLst>
          </p:cNvPr>
          <p:cNvSpPr>
            <a:spLocks noGrp="1"/>
          </p:cNvSpPr>
          <p:nvPr>
            <p:ph type="sldNum" sz="quarter" idx="12"/>
          </p:nvPr>
        </p:nvSpPr>
        <p:spPr/>
        <p:txBody>
          <a:bodyPr/>
          <a:lstStyle/>
          <a:p>
            <a:fld id="{7C5CF243-786F-4254-B068-4C9F0B6EA12F}" type="slidenum">
              <a:rPr lang="en-US" altLang="en-US" smtClean="0"/>
              <a:pPr/>
              <a:t>26</a:t>
            </a:fld>
            <a:endParaRPr lang="en-US" altLang="en-US"/>
          </a:p>
        </p:txBody>
      </p:sp>
    </p:spTree>
    <p:extLst>
      <p:ext uri="{BB962C8B-B14F-4D97-AF65-F5344CB8AC3E}">
        <p14:creationId xmlns:p14="http://schemas.microsoft.com/office/powerpoint/2010/main" val="2039327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39646-2A75-351B-B0BD-598648A288ED}"/>
              </a:ext>
            </a:extLst>
          </p:cNvPr>
          <p:cNvSpPr>
            <a:spLocks noGrp="1"/>
          </p:cNvSpPr>
          <p:nvPr>
            <p:ph type="title"/>
          </p:nvPr>
        </p:nvSpPr>
        <p:spPr/>
        <p:txBody>
          <a:bodyPr/>
          <a:lstStyle/>
          <a:p>
            <a:r>
              <a:rPr lang="en-US" dirty="0"/>
              <a:t>Saving credentials</a:t>
            </a:r>
          </a:p>
        </p:txBody>
      </p:sp>
      <p:sp>
        <p:nvSpPr>
          <p:cNvPr id="3" name="Content Placeholder 2">
            <a:extLst>
              <a:ext uri="{FF2B5EF4-FFF2-40B4-BE49-F238E27FC236}">
                <a16:creationId xmlns:a16="http://schemas.microsoft.com/office/drawing/2014/main" id="{DF41BB78-EE7A-1967-B971-4CE109061E90}"/>
              </a:ext>
            </a:extLst>
          </p:cNvPr>
          <p:cNvSpPr>
            <a:spLocks noGrp="1"/>
          </p:cNvSpPr>
          <p:nvPr>
            <p:ph idx="1"/>
          </p:nvPr>
        </p:nvSpPr>
        <p:spPr/>
        <p:txBody>
          <a:bodyPr/>
          <a:lstStyle/>
          <a:p>
            <a:r>
              <a:rPr lang="en-US" dirty="0"/>
              <a:t>In order to save the JWT credentials that are received from the server on successful sign-in, we use the </a:t>
            </a:r>
            <a:r>
              <a:rPr lang="en-US" b="1" dirty="0"/>
              <a:t>authenticate method</a:t>
            </a:r>
            <a:r>
              <a:rPr lang="en-US" dirty="0"/>
              <a:t>, which is defined as follows.</a:t>
            </a:r>
          </a:p>
          <a:p>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17D68628-0DFF-83F2-D103-45EB16B1D35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4AA9364F-7461-17C3-0C78-4115959639A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FE561B6-F496-2BE8-2B03-F0DCC6387CA3}"/>
              </a:ext>
            </a:extLst>
          </p:cNvPr>
          <p:cNvSpPr>
            <a:spLocks noGrp="1"/>
          </p:cNvSpPr>
          <p:nvPr>
            <p:ph type="sldNum" sz="quarter" idx="12"/>
          </p:nvPr>
        </p:nvSpPr>
        <p:spPr/>
        <p:txBody>
          <a:bodyPr/>
          <a:lstStyle/>
          <a:p>
            <a:fld id="{7C5CF243-786F-4254-B068-4C9F0B6EA12F}" type="slidenum">
              <a:rPr lang="en-US" altLang="en-US" smtClean="0"/>
              <a:pPr/>
              <a:t>27</a:t>
            </a:fld>
            <a:endParaRPr lang="en-US" altLang="en-US"/>
          </a:p>
        </p:txBody>
      </p:sp>
    </p:spTree>
    <p:extLst>
      <p:ext uri="{BB962C8B-B14F-4D97-AF65-F5344CB8AC3E}">
        <p14:creationId xmlns:p14="http://schemas.microsoft.com/office/powerpoint/2010/main" val="79750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BCEF6-C80E-A358-BA5D-6E8D2D600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24B288-0FAF-2C91-D2C1-E017F49C291D}"/>
              </a:ext>
            </a:extLst>
          </p:cNvPr>
          <p:cNvSpPr>
            <a:spLocks noGrp="1"/>
          </p:cNvSpPr>
          <p:nvPr>
            <p:ph idx="1"/>
          </p:nvPr>
        </p:nvSpPr>
        <p:spPr/>
        <p:txBody>
          <a:bodyPr/>
          <a:lstStyle/>
          <a:p>
            <a:r>
              <a:rPr lang="en-US" dirty="0"/>
              <a:t>The authenticate method takes the JWT credentials, jwt, and a callback function, cb, as arguments. </a:t>
            </a:r>
          </a:p>
          <a:p>
            <a:r>
              <a:rPr lang="en-US" dirty="0"/>
              <a:t>It stores the credentials in sessionStorage after ensuring window is defined, in other words ensuring this code is running in a browser and hence has access to sessionStorage. </a:t>
            </a:r>
          </a:p>
          <a:p>
            <a:r>
              <a:rPr lang="en-US" dirty="0"/>
              <a:t>Then, it executes the callback function that is passed in. This callback will allow the component –  in our case, the component where sign-in is called –  to define actions that should take place after successfully signing in and storing credentials. </a:t>
            </a:r>
          </a:p>
          <a:p>
            <a:r>
              <a:rPr lang="en-US" dirty="0"/>
              <a:t>Next, we will discuss the method that lets us access these stored credentials.</a:t>
            </a:r>
          </a:p>
          <a:p>
            <a:endParaRPr lang="en-US" dirty="0"/>
          </a:p>
        </p:txBody>
      </p:sp>
      <p:sp>
        <p:nvSpPr>
          <p:cNvPr id="4" name="Date Placeholder 3">
            <a:extLst>
              <a:ext uri="{FF2B5EF4-FFF2-40B4-BE49-F238E27FC236}">
                <a16:creationId xmlns:a16="http://schemas.microsoft.com/office/drawing/2014/main" id="{770850C8-634E-02C7-0033-0C34727318B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7DA7B83-B95E-CE0C-E04E-B2C6C28BD09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2BD062F-777F-D452-0DEB-87AEBE76D627}"/>
              </a:ext>
            </a:extLst>
          </p:cNvPr>
          <p:cNvSpPr>
            <a:spLocks noGrp="1"/>
          </p:cNvSpPr>
          <p:nvPr>
            <p:ph type="sldNum" sz="quarter" idx="12"/>
          </p:nvPr>
        </p:nvSpPr>
        <p:spPr/>
        <p:txBody>
          <a:bodyPr/>
          <a:lstStyle/>
          <a:p>
            <a:fld id="{7C5CF243-786F-4254-B068-4C9F0B6EA12F}" type="slidenum">
              <a:rPr lang="en-US" altLang="en-US" smtClean="0"/>
              <a:pPr/>
              <a:t>28</a:t>
            </a:fld>
            <a:endParaRPr lang="en-US" altLang="en-US"/>
          </a:p>
        </p:txBody>
      </p:sp>
    </p:spTree>
    <p:extLst>
      <p:ext uri="{BB962C8B-B14F-4D97-AF65-F5344CB8AC3E}">
        <p14:creationId xmlns:p14="http://schemas.microsoft.com/office/powerpoint/2010/main" val="15990752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91F-C3CA-F739-C534-6326DA5AE5BE}"/>
              </a:ext>
            </a:extLst>
          </p:cNvPr>
          <p:cNvSpPr>
            <a:spLocks noGrp="1"/>
          </p:cNvSpPr>
          <p:nvPr>
            <p:ph type="title"/>
          </p:nvPr>
        </p:nvSpPr>
        <p:spPr/>
        <p:txBody>
          <a:bodyPr/>
          <a:lstStyle/>
          <a:p>
            <a:r>
              <a:rPr lang="en-US" dirty="0"/>
              <a:t>Retrieving credentials</a:t>
            </a:r>
          </a:p>
        </p:txBody>
      </p:sp>
      <p:sp>
        <p:nvSpPr>
          <p:cNvPr id="3" name="Content Placeholder 2">
            <a:extLst>
              <a:ext uri="{FF2B5EF4-FFF2-40B4-BE49-F238E27FC236}">
                <a16:creationId xmlns:a16="http://schemas.microsoft.com/office/drawing/2014/main" id="{685DD4DA-F021-F37E-5A70-E9B8FE4CFAF0}"/>
              </a:ext>
            </a:extLst>
          </p:cNvPr>
          <p:cNvSpPr>
            <a:spLocks noGrp="1"/>
          </p:cNvSpPr>
          <p:nvPr>
            <p:ph idx="1"/>
          </p:nvPr>
        </p:nvSpPr>
        <p:spPr/>
        <p:txBody>
          <a:bodyPr/>
          <a:lstStyle/>
          <a:p>
            <a:r>
              <a:rPr lang="en-US" dirty="0"/>
              <a:t>In our frontend components, we will need to retrieve the stored credentials to check if the current user is signed in. </a:t>
            </a:r>
          </a:p>
          <a:p>
            <a:r>
              <a:rPr lang="en-US" dirty="0"/>
              <a:t>In the </a:t>
            </a:r>
            <a:r>
              <a:rPr lang="en-US" b="1" dirty="0"/>
              <a:t>isAuthenticated() method</a:t>
            </a:r>
            <a:r>
              <a:rPr lang="en-US" dirty="0"/>
              <a:t>, we can retrieve these credentials from sessionStorage.</a:t>
            </a:r>
          </a:p>
          <a:p>
            <a:pPr marL="0" indent="0">
              <a:buNone/>
            </a:pPr>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CF6DBC57-9BE8-8B8F-4035-F5B0FD65B2A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EDD6D70-78E5-5839-AEF3-8E29D391158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892709-307F-3966-647E-DF98DAE37BAC}"/>
              </a:ext>
            </a:extLst>
          </p:cNvPr>
          <p:cNvSpPr>
            <a:spLocks noGrp="1"/>
          </p:cNvSpPr>
          <p:nvPr>
            <p:ph type="sldNum" sz="quarter" idx="12"/>
          </p:nvPr>
        </p:nvSpPr>
        <p:spPr/>
        <p:txBody>
          <a:bodyPr/>
          <a:lstStyle/>
          <a:p>
            <a:fld id="{7C5CF243-786F-4254-B068-4C9F0B6EA12F}" type="slidenum">
              <a:rPr lang="en-US" altLang="en-US" smtClean="0"/>
              <a:pPr/>
              <a:t>29</a:t>
            </a:fld>
            <a:endParaRPr lang="en-US" altLang="en-US"/>
          </a:p>
        </p:txBody>
      </p:sp>
    </p:spTree>
    <p:extLst>
      <p:ext uri="{BB962C8B-B14F-4D97-AF65-F5344CB8AC3E}">
        <p14:creationId xmlns:p14="http://schemas.microsoft.com/office/powerpoint/2010/main" val="3436955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6B3A-3F1F-71C0-5D5E-7F83DD98C27A}"/>
              </a:ext>
            </a:extLst>
          </p:cNvPr>
          <p:cNvSpPr>
            <a:spLocks noGrp="1"/>
          </p:cNvSpPr>
          <p:nvPr>
            <p:ph type="title"/>
          </p:nvPr>
        </p:nvSpPr>
        <p:spPr/>
        <p:txBody>
          <a:bodyPr/>
          <a:lstStyle/>
          <a:p>
            <a:r>
              <a:rPr lang="en-US" dirty="0"/>
              <a:t>Fetch for user CRUD</a:t>
            </a:r>
          </a:p>
        </p:txBody>
      </p:sp>
      <p:sp>
        <p:nvSpPr>
          <p:cNvPr id="3" name="Content Placeholder 2">
            <a:extLst>
              <a:ext uri="{FF2B5EF4-FFF2-40B4-BE49-F238E27FC236}">
                <a16:creationId xmlns:a16="http://schemas.microsoft.com/office/drawing/2014/main" id="{395D9845-0810-14C9-C2EC-1CBA96FB8EE8}"/>
              </a:ext>
            </a:extLst>
          </p:cNvPr>
          <p:cNvSpPr>
            <a:spLocks noGrp="1"/>
          </p:cNvSpPr>
          <p:nvPr>
            <p:ph idx="1"/>
          </p:nvPr>
        </p:nvSpPr>
        <p:spPr/>
        <p:txBody>
          <a:bodyPr/>
          <a:lstStyle/>
          <a:p>
            <a:r>
              <a:rPr lang="en-US" dirty="0"/>
              <a:t>In the </a:t>
            </a:r>
            <a:r>
              <a:rPr lang="en-US" b="1" dirty="0"/>
              <a:t>client/user/api-user.js </a:t>
            </a:r>
            <a:r>
              <a:rPr lang="en-US" dirty="0"/>
              <a:t>file, we will add methods for accessing each of the user CRUD API endpoints, which the React components can use to exchange user data with the server and database as required. </a:t>
            </a:r>
          </a:p>
          <a:p>
            <a:pPr marL="0" indent="0">
              <a:buNone/>
            </a:pPr>
            <a:endParaRPr lang="en-US" dirty="0"/>
          </a:p>
          <a:p>
            <a:r>
              <a:rPr lang="en-US" dirty="0"/>
              <a:t>In the following sections, we will look at the implementation of these methods and how they correspond to each CRUD endpoint.</a:t>
            </a:r>
          </a:p>
        </p:txBody>
      </p:sp>
      <p:sp>
        <p:nvSpPr>
          <p:cNvPr id="4" name="Date Placeholder 3">
            <a:extLst>
              <a:ext uri="{FF2B5EF4-FFF2-40B4-BE49-F238E27FC236}">
                <a16:creationId xmlns:a16="http://schemas.microsoft.com/office/drawing/2014/main" id="{69860674-FBC3-CB1E-6A8E-C4939DB7CEF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A9788F7-0BE2-372E-CFFC-64771100237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AE23605-EC4B-AC21-F671-B3B2AE6049C8}"/>
              </a:ext>
            </a:extLst>
          </p:cNvPr>
          <p:cNvSpPr>
            <a:spLocks noGrp="1"/>
          </p:cNvSpPr>
          <p:nvPr>
            <p:ph type="sldNum" sz="quarter" idx="12"/>
          </p:nvPr>
        </p:nvSpPr>
        <p:spPr/>
        <p:txBody>
          <a:bodyPr/>
          <a:lstStyle/>
          <a:p>
            <a:fld id="{7C5CF243-786F-4254-B068-4C9F0B6EA12F}" type="slidenum">
              <a:rPr lang="en-US" altLang="en-US" smtClean="0"/>
              <a:pPr/>
              <a:t>3</a:t>
            </a:fld>
            <a:endParaRPr lang="en-US" altLang="en-US"/>
          </a:p>
        </p:txBody>
      </p:sp>
    </p:spTree>
    <p:extLst>
      <p:ext uri="{BB962C8B-B14F-4D97-AF65-F5344CB8AC3E}">
        <p14:creationId xmlns:p14="http://schemas.microsoft.com/office/powerpoint/2010/main" val="1227056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F6B4-BF4E-FBBC-DC4D-50385CA2A1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07D5CE-9659-DAC8-57CC-1D960DB9F1D4}"/>
              </a:ext>
            </a:extLst>
          </p:cNvPr>
          <p:cNvSpPr>
            <a:spLocks noGrp="1"/>
          </p:cNvSpPr>
          <p:nvPr>
            <p:ph idx="1"/>
          </p:nvPr>
        </p:nvSpPr>
        <p:spPr/>
        <p:txBody>
          <a:bodyPr/>
          <a:lstStyle/>
          <a:p>
            <a:r>
              <a:rPr lang="en-US" dirty="0"/>
              <a:t>A call to </a:t>
            </a:r>
            <a:r>
              <a:rPr lang="en-US" b="1" dirty="0"/>
              <a:t>isAuthenticated() </a:t>
            </a:r>
            <a:r>
              <a:rPr lang="en-US" dirty="0"/>
              <a:t>will return either the stored credentials or false, depending on whether credentials were found in sessionStorage. </a:t>
            </a:r>
          </a:p>
          <a:p>
            <a:r>
              <a:rPr lang="en-US" dirty="0"/>
              <a:t>Finding credentials in storage will mean a user is signed in, whereas not finding credentials will mean the user is not signed in. We will also add a method that allows us to delete the credentials from storage when a signed-in user signs out from the application.</a:t>
            </a:r>
          </a:p>
          <a:p>
            <a:endParaRPr lang="en-US" dirty="0"/>
          </a:p>
        </p:txBody>
      </p:sp>
      <p:sp>
        <p:nvSpPr>
          <p:cNvPr id="4" name="Date Placeholder 3">
            <a:extLst>
              <a:ext uri="{FF2B5EF4-FFF2-40B4-BE49-F238E27FC236}">
                <a16:creationId xmlns:a16="http://schemas.microsoft.com/office/drawing/2014/main" id="{0166F8DB-60F7-7221-6A36-E1AD2A8645C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A07F1D0B-6E2D-CCD9-1547-FB5C60D557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8AED067-F0CF-7E22-5785-CEE89452856F}"/>
              </a:ext>
            </a:extLst>
          </p:cNvPr>
          <p:cNvSpPr>
            <a:spLocks noGrp="1"/>
          </p:cNvSpPr>
          <p:nvPr>
            <p:ph type="sldNum" sz="quarter" idx="12"/>
          </p:nvPr>
        </p:nvSpPr>
        <p:spPr/>
        <p:txBody>
          <a:bodyPr/>
          <a:lstStyle/>
          <a:p>
            <a:fld id="{7C5CF243-786F-4254-B068-4C9F0B6EA12F}" type="slidenum">
              <a:rPr lang="en-US" altLang="en-US" smtClean="0"/>
              <a:pPr/>
              <a:t>30</a:t>
            </a:fld>
            <a:endParaRPr lang="en-US" altLang="en-US"/>
          </a:p>
        </p:txBody>
      </p:sp>
    </p:spTree>
    <p:extLst>
      <p:ext uri="{BB962C8B-B14F-4D97-AF65-F5344CB8AC3E}">
        <p14:creationId xmlns:p14="http://schemas.microsoft.com/office/powerpoint/2010/main" val="3723113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F58A-BE0B-CC22-CD20-D82FDE10A743}"/>
              </a:ext>
            </a:extLst>
          </p:cNvPr>
          <p:cNvSpPr>
            <a:spLocks noGrp="1"/>
          </p:cNvSpPr>
          <p:nvPr>
            <p:ph type="title"/>
          </p:nvPr>
        </p:nvSpPr>
        <p:spPr/>
        <p:txBody>
          <a:bodyPr/>
          <a:lstStyle/>
          <a:p>
            <a:r>
              <a:rPr lang="en-US" dirty="0"/>
              <a:t>Deleting credentials</a:t>
            </a:r>
          </a:p>
        </p:txBody>
      </p:sp>
      <p:sp>
        <p:nvSpPr>
          <p:cNvPr id="3" name="Content Placeholder 2">
            <a:extLst>
              <a:ext uri="{FF2B5EF4-FFF2-40B4-BE49-F238E27FC236}">
                <a16:creationId xmlns:a16="http://schemas.microsoft.com/office/drawing/2014/main" id="{CB864CAE-A151-A4E1-D9F4-47E4D1A0A778}"/>
              </a:ext>
            </a:extLst>
          </p:cNvPr>
          <p:cNvSpPr>
            <a:spLocks noGrp="1"/>
          </p:cNvSpPr>
          <p:nvPr>
            <p:ph idx="1"/>
          </p:nvPr>
        </p:nvSpPr>
        <p:spPr/>
        <p:txBody>
          <a:bodyPr/>
          <a:lstStyle/>
          <a:p>
            <a:r>
              <a:rPr lang="en-US" dirty="0"/>
              <a:t>When a user successfully signs out from the application, we want to clear the stored JWT credentials from sessionStorage. </a:t>
            </a:r>
          </a:p>
          <a:p>
            <a:r>
              <a:rPr lang="en-US" dirty="0"/>
              <a:t>This can be accomplished by calling the </a:t>
            </a:r>
            <a:r>
              <a:rPr lang="en-US" b="1" dirty="0" err="1"/>
              <a:t>clearJWT</a:t>
            </a:r>
            <a:r>
              <a:rPr lang="en-US" b="1" dirty="0"/>
              <a:t> method</a:t>
            </a:r>
            <a:r>
              <a:rPr lang="en-US" dirty="0"/>
              <a:t>, which is defined in the following code.</a:t>
            </a:r>
          </a:p>
          <a:p>
            <a:pPr marL="0" indent="0">
              <a:buNone/>
            </a:pPr>
            <a:r>
              <a:rPr lang="en-US" b="1" dirty="0" err="1"/>
              <a:t>mern</a:t>
            </a:r>
            <a:r>
              <a:rPr lang="en-US" b="1" dirty="0"/>
              <a:t>-skeleton/client/lib/auth-helper.js</a:t>
            </a:r>
            <a:r>
              <a:rPr lang="en-US" dirty="0"/>
              <a:t>:</a:t>
            </a:r>
          </a:p>
          <a:p>
            <a:pPr marL="0" indent="0">
              <a:buNone/>
            </a:pPr>
            <a:endParaRPr lang="en-US" dirty="0"/>
          </a:p>
        </p:txBody>
      </p:sp>
      <p:sp>
        <p:nvSpPr>
          <p:cNvPr id="4" name="Date Placeholder 3">
            <a:extLst>
              <a:ext uri="{FF2B5EF4-FFF2-40B4-BE49-F238E27FC236}">
                <a16:creationId xmlns:a16="http://schemas.microsoft.com/office/drawing/2014/main" id="{7E8B6533-D2D5-429E-B76C-B151FA8A20C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A2D50E9C-3CCB-5D5D-32BC-DF807960D1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FE8FDFE-FE08-B3A9-7163-0BC368BFAC59}"/>
              </a:ext>
            </a:extLst>
          </p:cNvPr>
          <p:cNvSpPr>
            <a:spLocks noGrp="1"/>
          </p:cNvSpPr>
          <p:nvPr>
            <p:ph type="sldNum" sz="quarter" idx="12"/>
          </p:nvPr>
        </p:nvSpPr>
        <p:spPr/>
        <p:txBody>
          <a:bodyPr/>
          <a:lstStyle/>
          <a:p>
            <a:fld id="{7C5CF243-786F-4254-B068-4C9F0B6EA12F}" type="slidenum">
              <a:rPr lang="en-US" altLang="en-US" smtClean="0"/>
              <a:pPr/>
              <a:t>31</a:t>
            </a:fld>
            <a:endParaRPr lang="en-US" altLang="en-US"/>
          </a:p>
        </p:txBody>
      </p:sp>
    </p:spTree>
    <p:extLst>
      <p:ext uri="{BB962C8B-B14F-4D97-AF65-F5344CB8AC3E}">
        <p14:creationId xmlns:p14="http://schemas.microsoft.com/office/powerpoint/2010/main" val="4209367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D543-22BD-42BC-00EE-A8BED9AFDF6A}"/>
              </a:ext>
            </a:extLst>
          </p:cNvPr>
          <p:cNvSpPr>
            <a:spLocks noGrp="1"/>
          </p:cNvSpPr>
          <p:nvPr>
            <p:ph type="title"/>
          </p:nvPr>
        </p:nvSpPr>
        <p:spPr/>
        <p:txBody>
          <a:bodyPr/>
          <a:lstStyle/>
          <a:p>
            <a:br>
              <a:rPr lang="en-US" dirty="0"/>
            </a:br>
            <a:r>
              <a:rPr lang="en-US" dirty="0"/>
              <a:t>Updated </a:t>
            </a:r>
            <a:r>
              <a:rPr lang="en-US" dirty="0" err="1"/>
              <a:t>mern</a:t>
            </a:r>
            <a:r>
              <a:rPr lang="en-US" dirty="0"/>
              <a:t>-skeleton/client/lib/auth-helper.js:</a:t>
            </a:r>
            <a:br>
              <a:rPr lang="en-US" dirty="0"/>
            </a:br>
            <a:r>
              <a:rPr lang="en-US" dirty="0"/>
              <a:t> </a:t>
            </a:r>
          </a:p>
        </p:txBody>
      </p:sp>
      <p:sp>
        <p:nvSpPr>
          <p:cNvPr id="3" name="Content Placeholder 2">
            <a:extLst>
              <a:ext uri="{FF2B5EF4-FFF2-40B4-BE49-F238E27FC236}">
                <a16:creationId xmlns:a16="http://schemas.microsoft.com/office/drawing/2014/main" id="{1788A574-0C01-CB1B-4DC7-ED07EE25822F}"/>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authenticate(jwt, cb) {</a:t>
            </a:r>
          </a:p>
          <a:p>
            <a:r>
              <a:rPr lang="en-US" sz="1300" b="0" dirty="0">
                <a:solidFill>
                  <a:srgbClr val="008000"/>
                </a:solidFill>
                <a:effectLst/>
                <a:latin typeface="Consolas" panose="020B0609020204030204" pitchFamily="49" charset="0"/>
              </a:rPr>
              <a:t>if(</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a:t>
            </a:r>
          </a:p>
          <a:p>
            <a:r>
              <a:rPr lang="en-US" sz="1300" b="0" dirty="0" err="1">
                <a:solidFill>
                  <a:srgbClr val="008000"/>
                </a:solidFill>
                <a:effectLst/>
                <a:latin typeface="Consolas" panose="020B0609020204030204" pitchFamily="49" charset="0"/>
              </a:rPr>
              <a:t>sessionStorage.setItem</a:t>
            </a:r>
            <a:r>
              <a:rPr lang="en-US" sz="1300" b="0" dirty="0">
                <a:solidFill>
                  <a:srgbClr val="008000"/>
                </a:solidFill>
                <a:effectLst/>
                <a:latin typeface="Consolas" panose="020B0609020204030204" pitchFamily="49" charset="0"/>
              </a:rPr>
              <a:t>('jwt', </a:t>
            </a:r>
            <a:r>
              <a:rPr lang="en-US" sz="1300" b="0" dirty="0" err="1">
                <a:solidFill>
                  <a:srgbClr val="008000"/>
                </a:solidFill>
                <a:effectLst/>
                <a:latin typeface="Consolas" panose="020B0609020204030204" pitchFamily="49" charset="0"/>
              </a:rPr>
              <a:t>JSON.stringify</a:t>
            </a:r>
            <a:r>
              <a:rPr lang="en-US" sz="1300" b="0" dirty="0">
                <a:solidFill>
                  <a:srgbClr val="008000"/>
                </a:solidFill>
                <a:effectLst/>
                <a:latin typeface="Consolas" panose="020B0609020204030204" pitchFamily="49" charset="0"/>
              </a:rPr>
              <a:t>(jwt)) </a:t>
            </a:r>
          </a:p>
          <a:p>
            <a:r>
              <a:rPr lang="en-US" sz="1300" b="0" dirty="0">
                <a:solidFill>
                  <a:srgbClr val="008000"/>
                </a:solidFill>
                <a:effectLst/>
                <a:latin typeface="Consolas" panose="020B0609020204030204" pitchFamily="49" charset="0"/>
              </a:rPr>
              <a:t>cb()</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isAuthenticated() {</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typeof</a:t>
            </a:r>
            <a:r>
              <a:rPr lang="en-US" sz="1300" b="0" dirty="0">
                <a:solidFill>
                  <a:srgbClr val="008000"/>
                </a:solidFill>
                <a:effectLst/>
                <a:latin typeface="Consolas" panose="020B0609020204030204" pitchFamily="49" charset="0"/>
              </a:rPr>
              <a:t> window == "undefined") </a:t>
            </a:r>
          </a:p>
          <a:p>
            <a:r>
              <a:rPr lang="en-US" sz="1300" b="0" dirty="0">
                <a:solidFill>
                  <a:srgbClr val="008000"/>
                </a:solidFill>
                <a:effectLst/>
                <a:latin typeface="Consolas" panose="020B0609020204030204" pitchFamily="49" charset="0"/>
              </a:rPr>
              <a:t>return false</a:t>
            </a:r>
          </a:p>
          <a:p>
            <a:r>
              <a:rPr lang="en-US" sz="1300" b="0" dirty="0">
                <a:solidFill>
                  <a:srgbClr val="008000"/>
                </a:solidFill>
                <a:effectLst/>
                <a:latin typeface="Consolas" panose="020B0609020204030204" pitchFamily="49" charset="0"/>
              </a:rPr>
              <a:t>if (</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return </a:t>
            </a:r>
            <a:r>
              <a:rPr lang="en-US" sz="1300" b="0" dirty="0" err="1">
                <a:solidFill>
                  <a:srgbClr val="008000"/>
                </a:solidFill>
                <a:effectLst/>
                <a:latin typeface="Consolas" panose="020B0609020204030204" pitchFamily="49" charset="0"/>
              </a:rPr>
              <a:t>JSON.parse</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sessionStorage.getItem</a:t>
            </a:r>
            <a:r>
              <a:rPr lang="en-US" sz="1300" b="0" dirty="0">
                <a:solidFill>
                  <a:srgbClr val="008000"/>
                </a:solidFill>
                <a:effectLst/>
                <a:latin typeface="Consolas" panose="020B0609020204030204" pitchFamily="49" charset="0"/>
              </a:rPr>
              <a:t>('</a:t>
            </a:r>
            <a:r>
              <a:rPr lang="en-US" sz="1300" b="0" dirty="0" err="1">
                <a:solidFill>
                  <a:srgbClr val="008000"/>
                </a:solidFill>
                <a:effectLst/>
                <a:latin typeface="Consolas" panose="020B0609020204030204" pitchFamily="49" charset="0"/>
              </a:rPr>
              <a:t>jwt</a:t>
            </a:r>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else</a:t>
            </a:r>
          </a:p>
          <a:p>
            <a:r>
              <a:rPr lang="en-US" sz="1300" b="0" dirty="0">
                <a:solidFill>
                  <a:srgbClr val="008000"/>
                </a:solidFill>
                <a:effectLst/>
                <a:latin typeface="Consolas" panose="020B0609020204030204" pitchFamily="49" charset="0"/>
              </a:rPr>
              <a:t>return false </a:t>
            </a:r>
          </a:p>
          <a:p>
            <a:r>
              <a:rPr lang="en-US" sz="1300" b="0" dirty="0">
                <a:solidFill>
                  <a:srgbClr val="008000"/>
                </a:solidFill>
                <a:effectLst/>
                <a:latin typeface="Consolas" panose="020B0609020204030204" pitchFamily="49" charset="0"/>
              </a:rPr>
              <a:t>}</a:t>
            </a:r>
          </a:p>
          <a:p>
            <a:r>
              <a:rPr lang="en-US" sz="1300" b="0" dirty="0" err="1">
                <a:solidFill>
                  <a:srgbClr val="008000"/>
                </a:solidFill>
                <a:effectLst/>
                <a:highlight>
                  <a:srgbClr val="FFFF00"/>
                </a:highlight>
                <a:latin typeface="Consolas" panose="020B0609020204030204" pitchFamily="49" charset="0"/>
              </a:rPr>
              <a:t>clearJWT</a:t>
            </a:r>
            <a:r>
              <a:rPr lang="en-US" sz="1300" b="0" dirty="0">
                <a:solidFill>
                  <a:srgbClr val="008000"/>
                </a:solidFill>
                <a:effectLst/>
                <a:highlight>
                  <a:srgbClr val="FFFF00"/>
                </a:highlight>
                <a:latin typeface="Consolas" panose="020B0609020204030204" pitchFamily="49" charset="0"/>
              </a:rPr>
              <a:t>(cb) {</a:t>
            </a:r>
          </a:p>
          <a:p>
            <a:r>
              <a:rPr lang="en-US" sz="1300" b="0" dirty="0">
                <a:solidFill>
                  <a:srgbClr val="008000"/>
                </a:solidFill>
                <a:effectLst/>
                <a:highlight>
                  <a:srgbClr val="FFFF00"/>
                </a:highlight>
                <a:latin typeface="Consolas" panose="020B0609020204030204" pitchFamily="49" charset="0"/>
              </a:rPr>
              <a:t>if(</a:t>
            </a:r>
            <a:r>
              <a:rPr lang="en-US" sz="1300" b="0" dirty="0" err="1">
                <a:solidFill>
                  <a:srgbClr val="008000"/>
                </a:solidFill>
                <a:effectLst/>
                <a:highlight>
                  <a:srgbClr val="FFFF00"/>
                </a:highlight>
                <a:latin typeface="Consolas" panose="020B0609020204030204" pitchFamily="49" charset="0"/>
              </a:rPr>
              <a:t>typeof</a:t>
            </a:r>
            <a:r>
              <a:rPr lang="en-US" sz="1300" b="0" dirty="0">
                <a:solidFill>
                  <a:srgbClr val="008000"/>
                </a:solidFill>
                <a:effectLst/>
                <a:highlight>
                  <a:srgbClr val="FFFF00"/>
                </a:highlight>
                <a:latin typeface="Consolas" panose="020B0609020204030204" pitchFamily="49" charset="0"/>
              </a:rPr>
              <a:t> window !== "undefined") </a:t>
            </a:r>
          </a:p>
          <a:p>
            <a:r>
              <a:rPr lang="en-US" sz="1300" b="0" dirty="0" err="1">
                <a:solidFill>
                  <a:srgbClr val="008000"/>
                </a:solidFill>
                <a:effectLst/>
                <a:highlight>
                  <a:srgbClr val="FFFF00"/>
                </a:highlight>
                <a:latin typeface="Consolas" panose="020B0609020204030204" pitchFamily="49" charset="0"/>
              </a:rPr>
              <a:t>sessionStorage.removeItem</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jwt</a:t>
            </a:r>
            <a:r>
              <a:rPr lang="en-US" sz="1300" b="0" dirty="0">
                <a:solidFill>
                  <a:srgbClr val="008000"/>
                </a:solidFill>
                <a:effectLst/>
                <a:highlight>
                  <a:srgbClr val="FFFF00"/>
                </a:highlight>
                <a:latin typeface="Consolas" panose="020B0609020204030204" pitchFamily="49" charset="0"/>
              </a:rPr>
              <a:t>')</a:t>
            </a:r>
          </a:p>
          <a:p>
            <a:r>
              <a:rPr lang="en-US" sz="1300" b="0" dirty="0">
                <a:solidFill>
                  <a:srgbClr val="008000"/>
                </a:solidFill>
                <a:effectLst/>
                <a:highlight>
                  <a:srgbClr val="FFFF00"/>
                </a:highlight>
                <a:latin typeface="Consolas" panose="020B0609020204030204" pitchFamily="49" charset="0"/>
              </a:rPr>
              <a:t>cb()</a:t>
            </a:r>
          </a:p>
          <a:p>
            <a:r>
              <a:rPr lang="en-US" sz="1300" b="0" dirty="0" err="1">
                <a:solidFill>
                  <a:srgbClr val="008000"/>
                </a:solidFill>
                <a:effectLst/>
                <a:highlight>
                  <a:srgbClr val="FFFF00"/>
                </a:highlight>
                <a:latin typeface="Consolas" panose="020B0609020204030204" pitchFamily="49" charset="0"/>
              </a:rPr>
              <a:t>signout</a:t>
            </a:r>
            <a:r>
              <a:rPr lang="en-US" sz="1300" b="0" dirty="0">
                <a:solidFill>
                  <a:srgbClr val="008000"/>
                </a:solidFill>
                <a:effectLst/>
                <a:highlight>
                  <a:srgbClr val="FFFF00"/>
                </a:highlight>
                <a:latin typeface="Consolas" panose="020B0609020204030204" pitchFamily="49" charset="0"/>
              </a:rPr>
              <a:t>().then((data) =&gt; {</a:t>
            </a:r>
          </a:p>
          <a:p>
            <a:r>
              <a:rPr lang="en-US" sz="1300" b="0" dirty="0" err="1">
                <a:solidFill>
                  <a:srgbClr val="008000"/>
                </a:solidFill>
                <a:effectLst/>
                <a:highlight>
                  <a:srgbClr val="FFFF00"/>
                </a:highlight>
                <a:latin typeface="Consolas" panose="020B0609020204030204" pitchFamily="49" charset="0"/>
              </a:rPr>
              <a:t>document.cookie</a:t>
            </a:r>
            <a:r>
              <a:rPr lang="en-US" sz="1300" b="0" dirty="0">
                <a:solidFill>
                  <a:srgbClr val="008000"/>
                </a:solidFill>
                <a:effectLst/>
                <a:highlight>
                  <a:srgbClr val="FFFF00"/>
                </a:highlight>
                <a:latin typeface="Consolas" panose="020B0609020204030204" pitchFamily="49" charset="0"/>
              </a:rPr>
              <a:t> = "t=; expires=Thu, 01 Jan 1970 00:00:00 UTC; path=/;"</a:t>
            </a:r>
          </a:p>
          <a:p>
            <a:r>
              <a:rPr lang="en-US" sz="1300" b="0" dirty="0">
                <a:solidFill>
                  <a:srgbClr val="008000"/>
                </a:solidFill>
                <a:effectLst/>
                <a:highlight>
                  <a:srgbClr val="FFFF00"/>
                </a:highlight>
                <a:latin typeface="Consolas" panose="020B0609020204030204" pitchFamily="49" charset="0"/>
              </a:rPr>
              <a:t>}) </a:t>
            </a:r>
          </a:p>
          <a:p>
            <a:r>
              <a:rPr lang="en-US" sz="1300" b="0" dirty="0">
                <a:solidFill>
                  <a:srgbClr val="008000"/>
                </a:solidFill>
                <a:effectLst/>
                <a:highlight>
                  <a:srgbClr val="FFFF00"/>
                </a:highlight>
                <a:latin typeface="Consolas" panose="020B0609020204030204" pitchFamily="49" charset="0"/>
              </a:rPr>
              <a:t>}</a:t>
            </a:r>
          </a:p>
          <a:p>
            <a:br>
              <a:rPr lang="en-US" sz="1300" b="0" dirty="0">
                <a:solidFill>
                  <a:srgbClr val="008000"/>
                </a:solidFill>
                <a:effectLst/>
                <a:latin typeface="Consolas" panose="020B0609020204030204" pitchFamily="49" charset="0"/>
              </a:rPr>
            </a:br>
            <a:endParaRPr lang="en-US" sz="1300" b="0" dirty="0">
              <a:solidFill>
                <a:srgbClr val="008000"/>
              </a:solidFill>
              <a:effectLst/>
              <a:latin typeface="Consolas" panose="020B0609020204030204" pitchFamily="49" charset="0"/>
            </a:endParaRPr>
          </a:p>
          <a:p>
            <a:endParaRPr lang="en-US" dirty="0"/>
          </a:p>
        </p:txBody>
      </p:sp>
      <p:sp>
        <p:nvSpPr>
          <p:cNvPr id="4" name="Date Placeholder 3">
            <a:extLst>
              <a:ext uri="{FF2B5EF4-FFF2-40B4-BE49-F238E27FC236}">
                <a16:creationId xmlns:a16="http://schemas.microsoft.com/office/drawing/2014/main" id="{255BDEC6-53C7-9B90-80AD-923BFB23E36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13D7922-F448-BC4B-410E-55BA383793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0993D02-A8FF-AFA6-C555-9430BCE4F8BF}"/>
              </a:ext>
            </a:extLst>
          </p:cNvPr>
          <p:cNvSpPr>
            <a:spLocks noGrp="1"/>
          </p:cNvSpPr>
          <p:nvPr>
            <p:ph type="sldNum" sz="quarter" idx="12"/>
          </p:nvPr>
        </p:nvSpPr>
        <p:spPr/>
        <p:txBody>
          <a:bodyPr/>
          <a:lstStyle/>
          <a:p>
            <a:fld id="{7C5CF243-786F-4254-B068-4C9F0B6EA12F}" type="slidenum">
              <a:rPr lang="en-US" altLang="en-US" smtClean="0"/>
              <a:pPr/>
              <a:t>32</a:t>
            </a:fld>
            <a:endParaRPr lang="en-US" altLang="en-US"/>
          </a:p>
        </p:txBody>
      </p:sp>
    </p:spTree>
    <p:extLst>
      <p:ext uri="{BB962C8B-B14F-4D97-AF65-F5344CB8AC3E}">
        <p14:creationId xmlns:p14="http://schemas.microsoft.com/office/powerpoint/2010/main" val="261264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BE6B5-E195-DD2B-3F71-4313847BCF48}"/>
              </a:ext>
            </a:extLst>
          </p:cNvPr>
          <p:cNvSpPr>
            <a:spLocks noGrp="1"/>
          </p:cNvSpPr>
          <p:nvPr>
            <p:ph type="title"/>
          </p:nvPr>
        </p:nvSpPr>
        <p:spPr/>
        <p:txBody>
          <a:bodyPr/>
          <a:lstStyle/>
          <a:p>
            <a:br>
              <a:rPr lang="en-US" dirty="0"/>
            </a:br>
            <a:r>
              <a:rPr lang="en-US" dirty="0"/>
              <a:t>Updated </a:t>
            </a:r>
            <a:r>
              <a:rPr lang="en-US" dirty="0" err="1"/>
              <a:t>mern</a:t>
            </a:r>
            <a:r>
              <a:rPr lang="en-US" dirty="0"/>
              <a:t>-skeleton/client/lib/auth-helper.js:</a:t>
            </a:r>
            <a:br>
              <a:rPr lang="en-US" dirty="0"/>
            </a:br>
            <a:endParaRPr lang="en-US" dirty="0"/>
          </a:p>
        </p:txBody>
      </p:sp>
      <p:sp>
        <p:nvSpPr>
          <p:cNvPr id="3" name="Content Placeholder 2">
            <a:extLst>
              <a:ext uri="{FF2B5EF4-FFF2-40B4-BE49-F238E27FC236}">
                <a16:creationId xmlns:a16="http://schemas.microsoft.com/office/drawing/2014/main" id="{6EDB7CF5-AAF9-F91B-5383-035EDB387A1D}"/>
              </a:ext>
            </a:extLst>
          </p:cNvPr>
          <p:cNvSpPr>
            <a:spLocks noGrp="1"/>
          </p:cNvSpPr>
          <p:nvPr>
            <p:ph idx="1"/>
          </p:nvPr>
        </p:nvSpPr>
        <p:spPr/>
        <p:txBody>
          <a:bodyPr/>
          <a:lstStyle/>
          <a:p>
            <a:pPr marL="0" indent="0">
              <a:buNone/>
            </a:pPr>
            <a:r>
              <a:rPr lang="en-US" sz="1200" dirty="0"/>
              <a:t>import { </a:t>
            </a:r>
            <a:r>
              <a:rPr lang="en-US" sz="1200" dirty="0" err="1"/>
              <a:t>signout</a:t>
            </a:r>
            <a:r>
              <a:rPr lang="en-US" sz="1200" dirty="0"/>
              <a:t> } from "./api-auth.js";</a:t>
            </a:r>
          </a:p>
          <a:p>
            <a:pPr marL="0" indent="0">
              <a:buNone/>
            </a:pPr>
            <a:r>
              <a:rPr lang="en-US" sz="1200" dirty="0"/>
              <a:t>const auth = {</a:t>
            </a:r>
          </a:p>
          <a:p>
            <a:pPr marL="0" indent="0">
              <a:buNone/>
            </a:pPr>
            <a:r>
              <a:rPr lang="en-US" sz="1200" dirty="0"/>
              <a:t>  isAuthenticated() {</a:t>
            </a:r>
          </a:p>
          <a:p>
            <a:pPr marL="0" indent="0">
              <a:buNone/>
            </a:pPr>
            <a:r>
              <a:rPr lang="en-US" sz="1200" dirty="0"/>
              <a:t>    if (</a:t>
            </a:r>
            <a:r>
              <a:rPr lang="en-US" sz="1200" dirty="0" err="1"/>
              <a:t>typeof</a:t>
            </a:r>
            <a:r>
              <a:rPr lang="en-US" sz="1200" dirty="0"/>
              <a:t> window == "undefined") return false;</a:t>
            </a:r>
          </a:p>
          <a:p>
            <a:pPr marL="0" indent="0">
              <a:buNone/>
            </a:pPr>
            <a:r>
              <a:rPr lang="en-US" sz="1200" dirty="0"/>
              <a:t>    if (</a:t>
            </a:r>
            <a:r>
              <a:rPr lang="en-US" sz="1200" dirty="0" err="1"/>
              <a:t>sessionStorage.getItem</a:t>
            </a:r>
            <a:r>
              <a:rPr lang="en-US" sz="1200" dirty="0"/>
              <a:t>("jwt"))</a:t>
            </a:r>
          </a:p>
          <a:p>
            <a:pPr marL="0" indent="0">
              <a:buNone/>
            </a:pPr>
            <a:r>
              <a:rPr lang="en-US" sz="1200" dirty="0"/>
              <a:t>      return </a:t>
            </a:r>
            <a:r>
              <a:rPr lang="en-US" sz="1200" dirty="0" err="1"/>
              <a:t>JSON.parse</a:t>
            </a:r>
            <a:r>
              <a:rPr lang="en-US" sz="1200" dirty="0"/>
              <a:t>(</a:t>
            </a:r>
            <a:r>
              <a:rPr lang="en-US" sz="1200" dirty="0" err="1"/>
              <a:t>sessionStorage.getItem</a:t>
            </a:r>
            <a:r>
              <a:rPr lang="en-US" sz="1200" dirty="0"/>
              <a:t>("jwt"));</a:t>
            </a:r>
          </a:p>
          <a:p>
            <a:pPr marL="0" indent="0">
              <a:buNone/>
            </a:pPr>
            <a:r>
              <a:rPr lang="en-US" sz="1200" dirty="0"/>
              <a:t>    else return false;</a:t>
            </a:r>
          </a:p>
          <a:p>
            <a:pPr marL="0" indent="0">
              <a:buNone/>
            </a:pPr>
            <a:r>
              <a:rPr lang="en-US" sz="1200" dirty="0"/>
              <a:t>  },</a:t>
            </a:r>
          </a:p>
          <a:p>
            <a:pPr marL="0" indent="0">
              <a:buNone/>
            </a:pPr>
            <a:r>
              <a:rPr lang="en-US" sz="1200" dirty="0"/>
              <a:t>  authenticate(jwt, cb) {</a:t>
            </a:r>
          </a:p>
          <a:p>
            <a:pPr marL="0" indent="0">
              <a:buNone/>
            </a:pPr>
            <a:r>
              <a:rPr lang="en-US" sz="1200" dirty="0"/>
              <a:t>    if (</a:t>
            </a:r>
            <a:r>
              <a:rPr lang="en-US" sz="1200" dirty="0" err="1"/>
              <a:t>typeof</a:t>
            </a:r>
            <a:r>
              <a:rPr lang="en-US" sz="1200" dirty="0"/>
              <a:t> window !== "undefined")</a:t>
            </a:r>
          </a:p>
          <a:p>
            <a:pPr marL="0" indent="0">
              <a:buNone/>
            </a:pPr>
            <a:r>
              <a:rPr lang="en-US" sz="1200" dirty="0"/>
              <a:t>      </a:t>
            </a:r>
            <a:r>
              <a:rPr lang="en-US" sz="1200" dirty="0" err="1"/>
              <a:t>sessionStorage.setItem</a:t>
            </a:r>
            <a:r>
              <a:rPr lang="en-US" sz="1200" dirty="0"/>
              <a:t>("jwt", </a:t>
            </a:r>
            <a:r>
              <a:rPr lang="en-US" sz="1200" dirty="0" err="1"/>
              <a:t>JSON.stringify</a:t>
            </a:r>
            <a:r>
              <a:rPr lang="en-US" sz="1200" dirty="0"/>
              <a:t>(jwt));</a:t>
            </a:r>
          </a:p>
          <a:p>
            <a:pPr marL="0" indent="0">
              <a:buNone/>
            </a:pPr>
            <a:r>
              <a:rPr lang="en-US" sz="1200" dirty="0"/>
              <a:t>    cb();</a:t>
            </a:r>
          </a:p>
          <a:p>
            <a:pPr marL="0" indent="0">
              <a:buNone/>
            </a:pPr>
            <a:r>
              <a:rPr lang="en-US" sz="1200" dirty="0"/>
              <a:t>  },</a:t>
            </a:r>
          </a:p>
          <a:p>
            <a:pPr marL="0" indent="0">
              <a:buNone/>
            </a:pPr>
            <a:r>
              <a:rPr lang="en-US" sz="1200" dirty="0"/>
              <a:t>  </a:t>
            </a:r>
            <a:r>
              <a:rPr lang="en-US" sz="1200" dirty="0" err="1"/>
              <a:t>clearJWT</a:t>
            </a:r>
            <a:r>
              <a:rPr lang="en-US" sz="1200" dirty="0"/>
              <a:t>(cb) {</a:t>
            </a:r>
          </a:p>
          <a:p>
            <a:pPr marL="0" indent="0">
              <a:buNone/>
            </a:pPr>
            <a:r>
              <a:rPr lang="en-US" sz="1200" dirty="0"/>
              <a:t>    if (</a:t>
            </a:r>
            <a:r>
              <a:rPr lang="en-US" sz="1200" dirty="0" err="1"/>
              <a:t>typeof</a:t>
            </a:r>
            <a:r>
              <a:rPr lang="en-US" sz="1200" dirty="0"/>
              <a:t> window !== "undefined") </a:t>
            </a:r>
            <a:r>
              <a:rPr lang="en-US" sz="1200" dirty="0" err="1"/>
              <a:t>sessionStorage.removeItem</a:t>
            </a:r>
            <a:r>
              <a:rPr lang="en-US" sz="1200" dirty="0"/>
              <a:t>("jwt");</a:t>
            </a:r>
          </a:p>
          <a:p>
            <a:pPr marL="0" indent="0">
              <a:buNone/>
            </a:pPr>
            <a:r>
              <a:rPr lang="en-US" sz="1200" dirty="0"/>
              <a:t>    cb(); //optional</a:t>
            </a:r>
          </a:p>
          <a:p>
            <a:pPr marL="0" indent="0">
              <a:buNone/>
            </a:pPr>
            <a:r>
              <a:rPr lang="en-US" sz="1200" dirty="0"/>
              <a:t>    </a:t>
            </a:r>
            <a:r>
              <a:rPr lang="en-US" sz="1200" dirty="0" err="1"/>
              <a:t>signout</a:t>
            </a:r>
            <a:r>
              <a:rPr lang="en-US" sz="1200" dirty="0"/>
              <a:t>().then((data) =&gt; {</a:t>
            </a:r>
          </a:p>
          <a:p>
            <a:pPr marL="0" indent="0">
              <a:buNone/>
            </a:pPr>
            <a:r>
              <a:rPr lang="en-US" sz="1200" dirty="0"/>
              <a:t>      </a:t>
            </a:r>
            <a:r>
              <a:rPr lang="en-US" sz="1200" dirty="0" err="1"/>
              <a:t>document.cookie</a:t>
            </a:r>
            <a:r>
              <a:rPr lang="en-US" sz="1200" dirty="0"/>
              <a:t> = "t=; expires=Thu, 01 Jan 1970 00:00:00 UTC; path=/;";</a:t>
            </a:r>
          </a:p>
          <a:p>
            <a:pPr marL="0" indent="0">
              <a:buNone/>
            </a:pPr>
            <a:r>
              <a:rPr lang="en-US" sz="1200" dirty="0"/>
              <a:t>    });</a:t>
            </a:r>
          </a:p>
          <a:p>
            <a:pPr marL="0" indent="0">
              <a:buNone/>
            </a:pPr>
            <a:r>
              <a:rPr lang="en-US" sz="1200" dirty="0"/>
              <a:t>  },</a:t>
            </a:r>
          </a:p>
          <a:p>
            <a:pPr marL="0" indent="0">
              <a:buNone/>
            </a:pPr>
            <a:r>
              <a:rPr lang="en-US" sz="1200" dirty="0"/>
              <a:t>};</a:t>
            </a:r>
          </a:p>
          <a:p>
            <a:pPr marL="0" indent="0">
              <a:buNone/>
            </a:pPr>
            <a:r>
              <a:rPr lang="en-US" sz="1200" dirty="0"/>
              <a:t>export default auth;</a:t>
            </a:r>
          </a:p>
          <a:p>
            <a:pPr marL="0" indent="0">
              <a:buNone/>
            </a:pPr>
            <a:endParaRPr lang="en-US" sz="1200" dirty="0"/>
          </a:p>
        </p:txBody>
      </p:sp>
      <p:sp>
        <p:nvSpPr>
          <p:cNvPr id="4" name="Date Placeholder 3">
            <a:extLst>
              <a:ext uri="{FF2B5EF4-FFF2-40B4-BE49-F238E27FC236}">
                <a16:creationId xmlns:a16="http://schemas.microsoft.com/office/drawing/2014/main" id="{4264C543-4663-745F-E22B-F5545A8FB07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8003C48-687C-A4BE-20E9-A9EA0955051A}"/>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73EFA09-9509-751C-76FD-5188D30E982A}"/>
              </a:ext>
            </a:extLst>
          </p:cNvPr>
          <p:cNvSpPr>
            <a:spLocks noGrp="1"/>
          </p:cNvSpPr>
          <p:nvPr>
            <p:ph type="sldNum" sz="quarter" idx="12"/>
          </p:nvPr>
        </p:nvSpPr>
        <p:spPr/>
        <p:txBody>
          <a:bodyPr/>
          <a:lstStyle/>
          <a:p>
            <a:fld id="{7C5CF243-786F-4254-B068-4C9F0B6EA12F}" type="slidenum">
              <a:rPr lang="en-US" altLang="en-US" smtClean="0"/>
              <a:pPr/>
              <a:t>33</a:t>
            </a:fld>
            <a:endParaRPr lang="en-US" altLang="en-US"/>
          </a:p>
        </p:txBody>
      </p:sp>
    </p:spTree>
    <p:extLst>
      <p:ext uri="{BB962C8B-B14F-4D97-AF65-F5344CB8AC3E}">
        <p14:creationId xmlns:p14="http://schemas.microsoft.com/office/powerpoint/2010/main" val="41294415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E6AD-ACD0-1FBE-7144-142A2F6C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A15CD7-CFAF-C73E-45C3-17ED43246065}"/>
              </a:ext>
            </a:extLst>
          </p:cNvPr>
          <p:cNvSpPr>
            <a:spLocks noGrp="1"/>
          </p:cNvSpPr>
          <p:nvPr>
            <p:ph idx="1"/>
          </p:nvPr>
        </p:nvSpPr>
        <p:spPr/>
        <p:txBody>
          <a:bodyPr/>
          <a:lstStyle/>
          <a:p>
            <a:r>
              <a:rPr lang="en-US" dirty="0"/>
              <a:t>This </a:t>
            </a:r>
            <a:r>
              <a:rPr lang="en-US" dirty="0" err="1"/>
              <a:t>clearJWT</a:t>
            </a:r>
            <a:r>
              <a:rPr lang="en-US" dirty="0"/>
              <a:t> method takes a callback function as an argument, and it removes the JWT credential from sessionStorage. </a:t>
            </a:r>
          </a:p>
          <a:p>
            <a:r>
              <a:rPr lang="en-US" dirty="0"/>
              <a:t>The passed in cb() function allows the component initiating the </a:t>
            </a:r>
            <a:r>
              <a:rPr lang="en-US" dirty="0" err="1"/>
              <a:t>signout</a:t>
            </a:r>
            <a:r>
              <a:rPr lang="en-US" dirty="0"/>
              <a:t> functionality to dictate what should happen after a successful sign-out.</a:t>
            </a:r>
          </a:p>
          <a:p>
            <a:r>
              <a:rPr lang="en-US" dirty="0"/>
              <a:t>The </a:t>
            </a:r>
            <a:r>
              <a:rPr lang="en-US" dirty="0" err="1"/>
              <a:t>clearJWT</a:t>
            </a:r>
            <a:r>
              <a:rPr lang="en-US" dirty="0"/>
              <a:t> method also uses the </a:t>
            </a:r>
            <a:r>
              <a:rPr lang="en-US" dirty="0" err="1"/>
              <a:t>signout</a:t>
            </a:r>
            <a:r>
              <a:rPr lang="en-US" dirty="0"/>
              <a:t> method we defined earlier in api-auth.js to call the </a:t>
            </a:r>
            <a:r>
              <a:rPr lang="en-US" dirty="0" err="1"/>
              <a:t>signout</a:t>
            </a:r>
            <a:r>
              <a:rPr lang="en-US" dirty="0"/>
              <a:t> API in the backend. </a:t>
            </a:r>
          </a:p>
          <a:p>
            <a:r>
              <a:rPr lang="en-US" dirty="0"/>
              <a:t>If we had used cookies to store the credentials instead of sessionStorage, the response to this API call would be where we clear the cookie, as shown in the preceding code. </a:t>
            </a:r>
          </a:p>
        </p:txBody>
      </p:sp>
      <p:sp>
        <p:nvSpPr>
          <p:cNvPr id="4" name="Date Placeholder 3">
            <a:extLst>
              <a:ext uri="{FF2B5EF4-FFF2-40B4-BE49-F238E27FC236}">
                <a16:creationId xmlns:a16="http://schemas.microsoft.com/office/drawing/2014/main" id="{8F6F8079-A47E-09C7-89D0-54B1C3B07E6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0E22124-2AD7-FBD9-6FC5-2615B7EBB22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1FE0A8A-E664-4111-4284-F7F1BE75DFF9}"/>
              </a:ext>
            </a:extLst>
          </p:cNvPr>
          <p:cNvSpPr>
            <a:spLocks noGrp="1"/>
          </p:cNvSpPr>
          <p:nvPr>
            <p:ph type="sldNum" sz="quarter" idx="12"/>
          </p:nvPr>
        </p:nvSpPr>
        <p:spPr/>
        <p:txBody>
          <a:bodyPr/>
          <a:lstStyle/>
          <a:p>
            <a:fld id="{7C5CF243-786F-4254-B068-4C9F0B6EA12F}" type="slidenum">
              <a:rPr lang="en-US" altLang="en-US" smtClean="0"/>
              <a:pPr/>
              <a:t>34</a:t>
            </a:fld>
            <a:endParaRPr lang="en-US" altLang="en-US"/>
          </a:p>
        </p:txBody>
      </p:sp>
    </p:spTree>
    <p:extLst>
      <p:ext uri="{BB962C8B-B14F-4D97-AF65-F5344CB8AC3E}">
        <p14:creationId xmlns:p14="http://schemas.microsoft.com/office/powerpoint/2010/main" val="3740834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C90E-2673-05B2-3612-65D2BF14FA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BF54DE-1C25-AFF5-4B24-BDA7D9A44A06}"/>
              </a:ext>
            </a:extLst>
          </p:cNvPr>
          <p:cNvSpPr>
            <a:spLocks noGrp="1"/>
          </p:cNvSpPr>
          <p:nvPr>
            <p:ph idx="1"/>
          </p:nvPr>
        </p:nvSpPr>
        <p:spPr/>
        <p:txBody>
          <a:bodyPr/>
          <a:lstStyle/>
          <a:p>
            <a:r>
              <a:rPr lang="en-US" dirty="0"/>
              <a:t>Using the </a:t>
            </a:r>
            <a:r>
              <a:rPr lang="en-US" dirty="0" err="1"/>
              <a:t>signout</a:t>
            </a:r>
            <a:r>
              <a:rPr lang="en-US" dirty="0"/>
              <a:t> API call is optional since this is dependent on whether cookies are used as the credential storage mechanism.</a:t>
            </a:r>
          </a:p>
          <a:p>
            <a:pPr marL="0" indent="0">
              <a:buNone/>
            </a:pPr>
            <a:endParaRPr lang="en-US" dirty="0"/>
          </a:p>
          <a:p>
            <a:r>
              <a:rPr lang="en-US" dirty="0"/>
              <a:t>With these three methods, we now have ways of storing, retrieving, and deleting JWT credentials on the client-side. </a:t>
            </a:r>
          </a:p>
          <a:p>
            <a:pPr marL="0" indent="0">
              <a:buNone/>
            </a:pPr>
            <a:endParaRPr lang="en-US" dirty="0"/>
          </a:p>
          <a:p>
            <a:r>
              <a:rPr lang="en-US" dirty="0"/>
              <a:t>Using these methods, the React components we build for the frontend will be able to check and manage user auth state to restrict access in the frontend, as demonstrated in the following section with the custom PrivateRoute component.</a:t>
            </a:r>
          </a:p>
          <a:p>
            <a:endParaRPr lang="en-US" dirty="0"/>
          </a:p>
        </p:txBody>
      </p:sp>
      <p:sp>
        <p:nvSpPr>
          <p:cNvPr id="4" name="Date Placeholder 3">
            <a:extLst>
              <a:ext uri="{FF2B5EF4-FFF2-40B4-BE49-F238E27FC236}">
                <a16:creationId xmlns:a16="http://schemas.microsoft.com/office/drawing/2014/main" id="{F15683B1-3C73-106D-CA64-38D07A2845D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D5AE3BC-CCDC-F706-E2BC-EE2B401942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B3AE1CC-BA16-55BD-091F-73FF6B7713F9}"/>
              </a:ext>
            </a:extLst>
          </p:cNvPr>
          <p:cNvSpPr>
            <a:spLocks noGrp="1"/>
          </p:cNvSpPr>
          <p:nvPr>
            <p:ph type="sldNum" sz="quarter" idx="12"/>
          </p:nvPr>
        </p:nvSpPr>
        <p:spPr/>
        <p:txBody>
          <a:bodyPr/>
          <a:lstStyle/>
          <a:p>
            <a:fld id="{7C5CF243-786F-4254-B068-4C9F0B6EA12F}" type="slidenum">
              <a:rPr lang="en-US" altLang="en-US" smtClean="0"/>
              <a:pPr/>
              <a:t>35</a:t>
            </a:fld>
            <a:endParaRPr lang="en-US" altLang="en-US"/>
          </a:p>
        </p:txBody>
      </p:sp>
    </p:spTree>
    <p:extLst>
      <p:ext uri="{BB962C8B-B14F-4D97-AF65-F5344CB8AC3E}">
        <p14:creationId xmlns:p14="http://schemas.microsoft.com/office/powerpoint/2010/main" val="26231576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AD53-6C11-13A1-A678-3091AE80E3CF}"/>
              </a:ext>
            </a:extLst>
          </p:cNvPr>
          <p:cNvSpPr>
            <a:spLocks noGrp="1"/>
          </p:cNvSpPr>
          <p:nvPr>
            <p:ph type="title"/>
          </p:nvPr>
        </p:nvSpPr>
        <p:spPr/>
        <p:txBody>
          <a:bodyPr/>
          <a:lstStyle/>
          <a:p>
            <a:r>
              <a:rPr lang="en-US" dirty="0"/>
              <a:t>The PrivateRoute component</a:t>
            </a:r>
          </a:p>
        </p:txBody>
      </p:sp>
      <p:sp>
        <p:nvSpPr>
          <p:cNvPr id="3" name="Content Placeholder 2">
            <a:extLst>
              <a:ext uri="{FF2B5EF4-FFF2-40B4-BE49-F238E27FC236}">
                <a16:creationId xmlns:a16="http://schemas.microsoft.com/office/drawing/2014/main" id="{95658B31-FBB9-26B7-6B5B-61A541E158CE}"/>
              </a:ext>
            </a:extLst>
          </p:cNvPr>
          <p:cNvSpPr>
            <a:spLocks noGrp="1"/>
          </p:cNvSpPr>
          <p:nvPr>
            <p:ph idx="1"/>
          </p:nvPr>
        </p:nvSpPr>
        <p:spPr/>
        <p:txBody>
          <a:bodyPr/>
          <a:lstStyle/>
          <a:p>
            <a:r>
              <a:rPr lang="en-US" dirty="0"/>
              <a:t>The code in the file defines the PrivateRoute component, as shown in the auth flow example at https://reacttraining.com/react-router/web/example/auth-workflow, which can be found in the React Router documentation. </a:t>
            </a:r>
          </a:p>
          <a:p>
            <a:r>
              <a:rPr lang="en-US" dirty="0"/>
              <a:t>It will allow us to declare protected routes for the frontend to restrict view access based on user auth.</a:t>
            </a:r>
          </a:p>
        </p:txBody>
      </p:sp>
      <p:sp>
        <p:nvSpPr>
          <p:cNvPr id="4" name="Date Placeholder 3">
            <a:extLst>
              <a:ext uri="{FF2B5EF4-FFF2-40B4-BE49-F238E27FC236}">
                <a16:creationId xmlns:a16="http://schemas.microsoft.com/office/drawing/2014/main" id="{AD064739-E2AF-2821-C54D-08765DD8C9C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A40C625F-B7EC-67EE-0C4B-78082D8E0A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731AFDB-3EA6-4A24-60E1-636BCAC0B850}"/>
              </a:ext>
            </a:extLst>
          </p:cNvPr>
          <p:cNvSpPr>
            <a:spLocks noGrp="1"/>
          </p:cNvSpPr>
          <p:nvPr>
            <p:ph type="sldNum" sz="quarter" idx="12"/>
          </p:nvPr>
        </p:nvSpPr>
        <p:spPr/>
        <p:txBody>
          <a:bodyPr/>
          <a:lstStyle/>
          <a:p>
            <a:fld id="{7C5CF243-786F-4254-B068-4C9F0B6EA12F}" type="slidenum">
              <a:rPr lang="en-US" altLang="en-US" smtClean="0"/>
              <a:pPr/>
              <a:t>36</a:t>
            </a:fld>
            <a:endParaRPr lang="en-US" altLang="en-US"/>
          </a:p>
        </p:txBody>
      </p:sp>
    </p:spTree>
    <p:extLst>
      <p:ext uri="{BB962C8B-B14F-4D97-AF65-F5344CB8AC3E}">
        <p14:creationId xmlns:p14="http://schemas.microsoft.com/office/powerpoint/2010/main" val="2944017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690B5-6892-09EE-38AB-8D04D211643A}"/>
              </a:ext>
            </a:extLst>
          </p:cNvPr>
          <p:cNvSpPr>
            <a:spLocks noGrp="1"/>
          </p:cNvSpPr>
          <p:nvPr>
            <p:ph type="title"/>
          </p:nvPr>
        </p:nvSpPr>
        <p:spPr/>
        <p:txBody>
          <a:bodyPr/>
          <a:lstStyle/>
          <a:p>
            <a:r>
              <a:rPr lang="en-US" dirty="0" err="1"/>
              <a:t>mern</a:t>
            </a:r>
            <a:r>
              <a:rPr lang="en-US" dirty="0"/>
              <a:t>-skeleton/client/lib/</a:t>
            </a:r>
            <a:r>
              <a:rPr lang="en-US" dirty="0" err="1"/>
              <a:t>PrivateRoute.jsx</a:t>
            </a:r>
            <a:r>
              <a:rPr lang="en-US" dirty="0"/>
              <a:t>:</a:t>
            </a:r>
          </a:p>
        </p:txBody>
      </p:sp>
      <p:sp>
        <p:nvSpPr>
          <p:cNvPr id="3" name="Content Placeholder 2">
            <a:extLst>
              <a:ext uri="{FF2B5EF4-FFF2-40B4-BE49-F238E27FC236}">
                <a16:creationId xmlns:a16="http://schemas.microsoft.com/office/drawing/2014/main" id="{5B06955D-C0AA-6668-DEB2-17E83A0B2722}"/>
              </a:ext>
            </a:extLst>
          </p:cNvPr>
          <p:cNvSpPr>
            <a:spLocks noGrp="1"/>
          </p:cNvSpPr>
          <p:nvPr>
            <p:ph idx="1"/>
          </p:nvPr>
        </p:nvSpPr>
        <p:spPr/>
        <p:txBody>
          <a:bodyPr/>
          <a:lstStyle/>
          <a:p>
            <a:pPr marL="0" indent="0">
              <a:buNone/>
            </a:pPr>
            <a:r>
              <a:rPr lang="en-US" sz="1500" b="0" dirty="0">
                <a:solidFill>
                  <a:srgbClr val="009900"/>
                </a:solidFill>
                <a:effectLst/>
                <a:latin typeface="Consolas" panose="020B0609020204030204" pitchFamily="49" charset="0"/>
              </a:rPr>
              <a:t>import React from 'react';</a:t>
            </a:r>
          </a:p>
          <a:p>
            <a:pPr marL="0" indent="0">
              <a:buNone/>
            </a:pPr>
            <a:r>
              <a:rPr lang="en-US" sz="1500" b="0" dirty="0">
                <a:solidFill>
                  <a:srgbClr val="009900"/>
                </a:solidFill>
                <a:effectLst/>
                <a:latin typeface="Consolas" panose="020B0609020204030204" pitchFamily="49" charset="0"/>
              </a:rPr>
              <a:t>import { Route, Navigate, </a:t>
            </a:r>
            <a:r>
              <a:rPr lang="en-US" sz="1500" b="0" dirty="0" err="1">
                <a:solidFill>
                  <a:srgbClr val="009900"/>
                </a:solidFill>
                <a:effectLst/>
                <a:latin typeface="Consolas" panose="020B0609020204030204" pitchFamily="49" charset="0"/>
              </a:rPr>
              <a:t>useLocation</a:t>
            </a:r>
            <a:r>
              <a:rPr lang="en-US" sz="1500" b="0" dirty="0">
                <a:solidFill>
                  <a:srgbClr val="009900"/>
                </a:solidFill>
                <a:effectLst/>
                <a:latin typeface="Consolas" panose="020B0609020204030204" pitchFamily="49" charset="0"/>
              </a:rPr>
              <a:t> } from 'react-router-</a:t>
            </a:r>
            <a:r>
              <a:rPr lang="en-US" sz="1500" b="0" dirty="0" err="1">
                <a:solidFill>
                  <a:srgbClr val="009900"/>
                </a:solidFill>
                <a:effectLst/>
                <a:latin typeface="Consolas" panose="020B0609020204030204" pitchFamily="49" charset="0"/>
              </a:rPr>
              <a:t>dom</a:t>
            </a:r>
            <a:r>
              <a:rPr lang="en-US" sz="1500" b="0" dirty="0">
                <a:solidFill>
                  <a:srgbClr val="009900"/>
                </a:solidFill>
                <a:effectLst/>
                <a:latin typeface="Consolas" panose="020B0609020204030204" pitchFamily="49" charset="0"/>
              </a:rPr>
              <a:t>';</a:t>
            </a:r>
          </a:p>
          <a:p>
            <a:pPr marL="0" indent="0">
              <a:buNone/>
            </a:pPr>
            <a:r>
              <a:rPr lang="en-US" sz="1500" b="0" dirty="0">
                <a:solidFill>
                  <a:srgbClr val="009900"/>
                </a:solidFill>
                <a:effectLst/>
                <a:latin typeface="Consolas" panose="020B0609020204030204" pitchFamily="49" charset="0"/>
              </a:rPr>
              <a:t>import auth from './auth-helper';</a:t>
            </a:r>
          </a:p>
          <a:p>
            <a:pPr marL="0" indent="0">
              <a:buNone/>
            </a:pPr>
            <a:br>
              <a:rPr lang="en-US" sz="1500" b="0" dirty="0">
                <a:solidFill>
                  <a:srgbClr val="009900"/>
                </a:solidFill>
                <a:effectLst/>
                <a:latin typeface="Consolas" panose="020B0609020204030204" pitchFamily="49" charset="0"/>
              </a:rPr>
            </a:br>
            <a:r>
              <a:rPr lang="en-US" sz="1500" b="0" dirty="0">
                <a:solidFill>
                  <a:srgbClr val="009900"/>
                </a:solidFill>
                <a:effectLst/>
                <a:latin typeface="Consolas" panose="020B0609020204030204" pitchFamily="49" charset="0"/>
              </a:rPr>
              <a:t>const PrivateRoute = ({ children, ...rest }) =&gt; {</a:t>
            </a:r>
          </a:p>
          <a:p>
            <a:pPr marL="0" indent="0">
              <a:buNone/>
            </a:pPr>
            <a:r>
              <a:rPr lang="en-US" sz="1500" b="0" dirty="0">
                <a:solidFill>
                  <a:srgbClr val="009900"/>
                </a:solidFill>
                <a:effectLst/>
                <a:latin typeface="Consolas" panose="020B0609020204030204" pitchFamily="49" charset="0"/>
              </a:rPr>
              <a:t>  const location = </a:t>
            </a:r>
            <a:r>
              <a:rPr lang="en-US" sz="1500" b="0" dirty="0" err="1">
                <a:solidFill>
                  <a:srgbClr val="009900"/>
                </a:solidFill>
                <a:effectLst/>
                <a:latin typeface="Consolas" panose="020B0609020204030204" pitchFamily="49" charset="0"/>
              </a:rPr>
              <a:t>useLocation</a:t>
            </a:r>
            <a:r>
              <a:rPr lang="en-US" sz="1500" b="0" dirty="0">
                <a:solidFill>
                  <a:srgbClr val="009900"/>
                </a:solidFill>
                <a:effectLst/>
                <a:latin typeface="Consolas" panose="020B0609020204030204" pitchFamily="49" charset="0"/>
              </a:rPr>
              <a:t>();</a:t>
            </a:r>
          </a:p>
          <a:p>
            <a:pPr marL="0" indent="0">
              <a:buNone/>
            </a:pPr>
            <a:r>
              <a:rPr lang="en-US" sz="1500" b="0" dirty="0">
                <a:solidFill>
                  <a:srgbClr val="009900"/>
                </a:solidFill>
                <a:effectLst/>
                <a:latin typeface="Consolas" panose="020B0609020204030204" pitchFamily="49" charset="0"/>
              </a:rPr>
              <a:t>  </a:t>
            </a:r>
          </a:p>
          <a:p>
            <a:pPr marL="0" indent="0">
              <a:buNone/>
            </a:pPr>
            <a:r>
              <a:rPr lang="en-US" sz="1500" b="0" dirty="0">
                <a:solidFill>
                  <a:srgbClr val="009900"/>
                </a:solidFill>
                <a:effectLst/>
                <a:latin typeface="Consolas" panose="020B0609020204030204" pitchFamily="49" charset="0"/>
              </a:rPr>
              <a:t>  return </a:t>
            </a:r>
            <a:r>
              <a:rPr lang="en-US" sz="1500" b="0" dirty="0" err="1">
                <a:solidFill>
                  <a:srgbClr val="009900"/>
                </a:solidFill>
                <a:effectLst/>
                <a:latin typeface="Consolas" panose="020B0609020204030204" pitchFamily="49" charset="0"/>
              </a:rPr>
              <a:t>auth.isAuthenticated</a:t>
            </a:r>
            <a:r>
              <a:rPr lang="en-US" sz="1500" b="0" dirty="0">
                <a:solidFill>
                  <a:srgbClr val="009900"/>
                </a:solidFill>
                <a:effectLst/>
                <a:latin typeface="Consolas" panose="020B0609020204030204" pitchFamily="49" charset="0"/>
              </a:rPr>
              <a:t>() ? (</a:t>
            </a:r>
          </a:p>
          <a:p>
            <a:pPr marL="0" indent="0">
              <a:buNone/>
            </a:pPr>
            <a:r>
              <a:rPr lang="en-US" sz="1500" b="0" dirty="0">
                <a:solidFill>
                  <a:srgbClr val="009900"/>
                </a:solidFill>
                <a:effectLst/>
                <a:latin typeface="Consolas" panose="020B0609020204030204" pitchFamily="49" charset="0"/>
              </a:rPr>
              <a:t>    children</a:t>
            </a:r>
          </a:p>
          <a:p>
            <a:pPr marL="0" indent="0">
              <a:buNone/>
            </a:pPr>
            <a:r>
              <a:rPr lang="en-US" sz="1500" b="0" dirty="0">
                <a:solidFill>
                  <a:srgbClr val="009900"/>
                </a:solidFill>
                <a:effectLst/>
                <a:latin typeface="Consolas" panose="020B0609020204030204" pitchFamily="49" charset="0"/>
              </a:rPr>
              <a:t>  ) : (</a:t>
            </a:r>
          </a:p>
          <a:p>
            <a:pPr marL="0" indent="0">
              <a:buNone/>
            </a:pPr>
            <a:r>
              <a:rPr lang="en-US" sz="1500" b="0" dirty="0">
                <a:solidFill>
                  <a:srgbClr val="009900"/>
                </a:solidFill>
                <a:effectLst/>
                <a:latin typeface="Consolas" panose="020B0609020204030204" pitchFamily="49" charset="0"/>
              </a:rPr>
              <a:t>    &lt;Navigate</a:t>
            </a:r>
          </a:p>
          <a:p>
            <a:pPr marL="0" indent="0">
              <a:buNone/>
            </a:pPr>
            <a:r>
              <a:rPr lang="en-US" sz="1500" b="0" dirty="0">
                <a:solidFill>
                  <a:srgbClr val="009900"/>
                </a:solidFill>
                <a:effectLst/>
                <a:latin typeface="Consolas" panose="020B0609020204030204" pitchFamily="49" charset="0"/>
              </a:rPr>
              <a:t>      to="/</a:t>
            </a:r>
            <a:r>
              <a:rPr lang="en-US" sz="1500" b="0" dirty="0" err="1">
                <a:solidFill>
                  <a:srgbClr val="009900"/>
                </a:solidFill>
                <a:effectLst/>
                <a:latin typeface="Consolas" panose="020B0609020204030204" pitchFamily="49" charset="0"/>
              </a:rPr>
              <a:t>signin</a:t>
            </a:r>
            <a:r>
              <a:rPr lang="en-US" sz="1500" b="0" dirty="0">
                <a:solidFill>
                  <a:srgbClr val="009900"/>
                </a:solidFill>
                <a:effectLst/>
                <a:latin typeface="Consolas" panose="020B0609020204030204" pitchFamily="49" charset="0"/>
              </a:rPr>
              <a:t>"</a:t>
            </a:r>
          </a:p>
          <a:p>
            <a:pPr marL="0" indent="0">
              <a:buNone/>
            </a:pPr>
            <a:r>
              <a:rPr lang="en-US" sz="1500" b="0" dirty="0">
                <a:solidFill>
                  <a:srgbClr val="009900"/>
                </a:solidFill>
                <a:effectLst/>
                <a:latin typeface="Consolas" panose="020B0609020204030204" pitchFamily="49" charset="0"/>
              </a:rPr>
              <a:t>      state={{ from: location }}</a:t>
            </a:r>
          </a:p>
          <a:p>
            <a:pPr marL="0" indent="0">
              <a:buNone/>
            </a:pPr>
            <a:r>
              <a:rPr lang="en-US" sz="1500" b="0" dirty="0">
                <a:solidFill>
                  <a:srgbClr val="009900"/>
                </a:solidFill>
                <a:effectLst/>
                <a:latin typeface="Consolas" panose="020B0609020204030204" pitchFamily="49" charset="0"/>
              </a:rPr>
              <a:t>      replace</a:t>
            </a:r>
          </a:p>
          <a:p>
            <a:pPr marL="0" indent="0">
              <a:buNone/>
            </a:pPr>
            <a:r>
              <a:rPr lang="en-US" sz="1500" b="0" dirty="0">
                <a:solidFill>
                  <a:srgbClr val="009900"/>
                </a:solidFill>
                <a:effectLst/>
                <a:latin typeface="Consolas" panose="020B0609020204030204" pitchFamily="49" charset="0"/>
              </a:rPr>
              <a:t>    /&gt;</a:t>
            </a:r>
          </a:p>
          <a:p>
            <a:pPr marL="0" indent="0">
              <a:buNone/>
            </a:pPr>
            <a:r>
              <a:rPr lang="en-US" sz="1500" b="0" dirty="0">
                <a:solidFill>
                  <a:srgbClr val="009900"/>
                </a:solidFill>
                <a:effectLst/>
                <a:latin typeface="Consolas" panose="020B0609020204030204" pitchFamily="49" charset="0"/>
              </a:rPr>
              <a:t>  );</a:t>
            </a:r>
          </a:p>
          <a:p>
            <a:pPr marL="0" indent="0">
              <a:buNone/>
            </a:pPr>
            <a:r>
              <a:rPr lang="en-US" sz="1500" b="0" dirty="0">
                <a:solidFill>
                  <a:srgbClr val="009900"/>
                </a:solidFill>
                <a:effectLst/>
                <a:latin typeface="Consolas" panose="020B0609020204030204" pitchFamily="49" charset="0"/>
              </a:rPr>
              <a:t>};</a:t>
            </a:r>
          </a:p>
          <a:p>
            <a:pPr marL="0" indent="0">
              <a:buNone/>
            </a:pPr>
            <a:br>
              <a:rPr lang="en-US" sz="1500" b="0" dirty="0">
                <a:solidFill>
                  <a:srgbClr val="009900"/>
                </a:solidFill>
                <a:effectLst/>
                <a:latin typeface="Consolas" panose="020B0609020204030204" pitchFamily="49" charset="0"/>
              </a:rPr>
            </a:br>
            <a:r>
              <a:rPr lang="en-US" sz="1500" b="0" dirty="0">
                <a:solidFill>
                  <a:srgbClr val="009900"/>
                </a:solidFill>
                <a:effectLst/>
                <a:latin typeface="Consolas" panose="020B0609020204030204" pitchFamily="49" charset="0"/>
              </a:rPr>
              <a:t>export default PrivateRoute;</a:t>
            </a:r>
          </a:p>
          <a:p>
            <a:endParaRPr lang="en-US" dirty="0"/>
          </a:p>
        </p:txBody>
      </p:sp>
      <p:sp>
        <p:nvSpPr>
          <p:cNvPr id="4" name="Date Placeholder 3">
            <a:extLst>
              <a:ext uri="{FF2B5EF4-FFF2-40B4-BE49-F238E27FC236}">
                <a16:creationId xmlns:a16="http://schemas.microsoft.com/office/drawing/2014/main" id="{54AB3015-03BE-88E0-95C1-E7FDC8AE5C8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74D10E6-8DF4-6BED-2A0E-F3C055495D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4CEF214-4A89-9E36-D346-2998C02BD0E6}"/>
              </a:ext>
            </a:extLst>
          </p:cNvPr>
          <p:cNvSpPr>
            <a:spLocks noGrp="1"/>
          </p:cNvSpPr>
          <p:nvPr>
            <p:ph type="sldNum" sz="quarter" idx="12"/>
          </p:nvPr>
        </p:nvSpPr>
        <p:spPr/>
        <p:txBody>
          <a:bodyPr/>
          <a:lstStyle/>
          <a:p>
            <a:fld id="{7C5CF243-786F-4254-B068-4C9F0B6EA12F}" type="slidenum">
              <a:rPr lang="en-US" altLang="en-US" smtClean="0"/>
              <a:pPr/>
              <a:t>37</a:t>
            </a:fld>
            <a:endParaRPr lang="en-US" altLang="en-US"/>
          </a:p>
        </p:txBody>
      </p:sp>
    </p:spTree>
    <p:extLst>
      <p:ext uri="{BB962C8B-B14F-4D97-AF65-F5344CB8AC3E}">
        <p14:creationId xmlns:p14="http://schemas.microsoft.com/office/powerpoint/2010/main" val="1984328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C341-8A24-7508-5B12-5D32E0990E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D50416-BD3D-C169-6183-42AF0B28576E}"/>
              </a:ext>
            </a:extLst>
          </p:cNvPr>
          <p:cNvSpPr>
            <a:spLocks noGrp="1"/>
          </p:cNvSpPr>
          <p:nvPr>
            <p:ph idx="1"/>
          </p:nvPr>
        </p:nvSpPr>
        <p:spPr/>
        <p:txBody>
          <a:bodyPr/>
          <a:lstStyle/>
          <a:p>
            <a:r>
              <a:rPr lang="en-US" sz="2300" dirty="0"/>
              <a:t>Components to be rendered in this PrivateRoute will only load when the user is authenticated, which is determined by a call to the isAuthenticated method; otherwise, the user will be redirected to the Signin component. </a:t>
            </a:r>
          </a:p>
          <a:p>
            <a:r>
              <a:rPr lang="en-US" sz="2300" dirty="0"/>
              <a:t>We load the components that should have restricted access, such as the user profile component, in a PrivateRoute. </a:t>
            </a:r>
          </a:p>
          <a:p>
            <a:r>
              <a:rPr lang="en-US" sz="2300" dirty="0"/>
              <a:t>This will ensure that only authenticated users are able to view the user profile page.</a:t>
            </a:r>
          </a:p>
          <a:p>
            <a:r>
              <a:rPr lang="en-US" sz="2300" dirty="0"/>
              <a:t>With the backend APIs integrated and the auth management helper methods ready for use in the components, we can now start building the remaining view components that utilize these methods and complete the frontend.</a:t>
            </a:r>
          </a:p>
        </p:txBody>
      </p:sp>
      <p:sp>
        <p:nvSpPr>
          <p:cNvPr id="4" name="Date Placeholder 3">
            <a:extLst>
              <a:ext uri="{FF2B5EF4-FFF2-40B4-BE49-F238E27FC236}">
                <a16:creationId xmlns:a16="http://schemas.microsoft.com/office/drawing/2014/main" id="{64B99A00-3753-D8F0-3B54-B21D36B83999}"/>
              </a:ext>
            </a:extLst>
          </p:cNvPr>
          <p:cNvSpPr>
            <a:spLocks noGrp="1"/>
          </p:cNvSpPr>
          <p:nvPr>
            <p:ph type="dt" sz="half" idx="10"/>
          </p:nvPr>
        </p:nvSpPr>
        <p:spPr/>
        <p:txBody>
          <a:bodyPr/>
          <a:lstStyle/>
          <a:p>
            <a:pPr>
              <a:defRPr/>
            </a:pPr>
            <a:fld id="{C9C54A8A-EC83-4BC5-B48C-A23671E55882}" type="datetime1">
              <a:rPr lang="en-US" smtClean="0"/>
              <a:t>7/7/2025</a:t>
            </a:fld>
            <a:endParaRPr lang="en-US" dirty="0"/>
          </a:p>
        </p:txBody>
      </p:sp>
      <p:sp>
        <p:nvSpPr>
          <p:cNvPr id="5" name="Footer Placeholder 4">
            <a:extLst>
              <a:ext uri="{FF2B5EF4-FFF2-40B4-BE49-F238E27FC236}">
                <a16:creationId xmlns:a16="http://schemas.microsoft.com/office/drawing/2014/main" id="{3E6F53A0-168F-6E90-964B-6217C18E274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962A238-D32A-D3C7-9ED5-D8C97A9FC603}"/>
              </a:ext>
            </a:extLst>
          </p:cNvPr>
          <p:cNvSpPr>
            <a:spLocks noGrp="1"/>
          </p:cNvSpPr>
          <p:nvPr>
            <p:ph type="sldNum" sz="quarter" idx="12"/>
          </p:nvPr>
        </p:nvSpPr>
        <p:spPr/>
        <p:txBody>
          <a:bodyPr/>
          <a:lstStyle/>
          <a:p>
            <a:fld id="{7C5CF243-786F-4254-B068-4C9F0B6EA12F}" type="slidenum">
              <a:rPr lang="en-US" altLang="en-US" smtClean="0"/>
              <a:pPr/>
              <a:t>38</a:t>
            </a:fld>
            <a:endParaRPr lang="en-US" altLang="en-US"/>
          </a:p>
        </p:txBody>
      </p:sp>
    </p:spTree>
    <p:extLst>
      <p:ext uri="{BB962C8B-B14F-4D97-AF65-F5344CB8AC3E}">
        <p14:creationId xmlns:p14="http://schemas.microsoft.com/office/powerpoint/2010/main" val="34468626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AAD4D-39A9-5350-A1A7-67349C82FA8D}"/>
              </a:ext>
            </a:extLst>
          </p:cNvPr>
          <p:cNvSpPr>
            <a:spLocks noGrp="1"/>
          </p:cNvSpPr>
          <p:nvPr>
            <p:ph type="title"/>
          </p:nvPr>
        </p:nvSpPr>
        <p:spPr/>
        <p:txBody>
          <a:bodyPr/>
          <a:lstStyle/>
          <a:p>
            <a:r>
              <a:rPr lang="en-US" dirty="0"/>
              <a:t>Completing the User frontend</a:t>
            </a:r>
          </a:p>
        </p:txBody>
      </p:sp>
      <p:sp>
        <p:nvSpPr>
          <p:cNvPr id="3" name="Content Placeholder 2">
            <a:extLst>
              <a:ext uri="{FF2B5EF4-FFF2-40B4-BE49-F238E27FC236}">
                <a16:creationId xmlns:a16="http://schemas.microsoft.com/office/drawing/2014/main" id="{0DC8B419-9E58-D2C1-5CCE-383E678B3DDE}"/>
              </a:ext>
            </a:extLst>
          </p:cNvPr>
          <p:cNvSpPr>
            <a:spLocks noGrp="1"/>
          </p:cNvSpPr>
          <p:nvPr>
            <p:ph idx="1"/>
          </p:nvPr>
        </p:nvSpPr>
        <p:spPr>
          <a:xfrm>
            <a:off x="914400" y="998522"/>
            <a:ext cx="8077200" cy="5257800"/>
          </a:xfrm>
        </p:spPr>
        <p:txBody>
          <a:bodyPr/>
          <a:lstStyle/>
          <a:p>
            <a:r>
              <a:rPr lang="en-US" dirty="0"/>
              <a:t>The React components that will be described in this section complete the interactive features we defined for the skeleton by allowing users to view, create, and modify user data stored in the database with respect to auth restrictions. </a:t>
            </a:r>
          </a:p>
          <a:p>
            <a:r>
              <a:rPr lang="en-US" dirty="0"/>
              <a:t>The components we will implement are as follows:</a:t>
            </a:r>
          </a:p>
          <a:p>
            <a:r>
              <a:rPr lang="en-US" b="1" dirty="0"/>
              <a:t>Users:</a:t>
            </a:r>
            <a:r>
              <a:rPr lang="en-US" dirty="0"/>
              <a:t> To fetch and list all users from the database to the view</a:t>
            </a:r>
          </a:p>
          <a:p>
            <a:r>
              <a:rPr lang="en-US" b="1" dirty="0"/>
              <a:t>Signup:</a:t>
            </a:r>
            <a:r>
              <a:rPr lang="en-US" dirty="0"/>
              <a:t> To display a form that allows new users to sign up</a:t>
            </a:r>
          </a:p>
          <a:p>
            <a:r>
              <a:rPr lang="en-US" b="1" dirty="0"/>
              <a:t>Signin:</a:t>
            </a:r>
            <a:r>
              <a:rPr lang="en-US" dirty="0"/>
              <a:t> To display a form that allows existing users to sign in</a:t>
            </a:r>
          </a:p>
          <a:p>
            <a:r>
              <a:rPr lang="en-US" b="1" dirty="0"/>
              <a:t>Profile:</a:t>
            </a:r>
            <a:r>
              <a:rPr lang="en-US" dirty="0"/>
              <a:t> To display details for a specific user after retrieving from the database</a:t>
            </a:r>
          </a:p>
          <a:p>
            <a:pPr marL="0" indent="0">
              <a:buNone/>
            </a:pPr>
            <a:endParaRPr lang="en-US" dirty="0"/>
          </a:p>
        </p:txBody>
      </p:sp>
      <p:sp>
        <p:nvSpPr>
          <p:cNvPr id="4" name="Date Placeholder 3">
            <a:extLst>
              <a:ext uri="{FF2B5EF4-FFF2-40B4-BE49-F238E27FC236}">
                <a16:creationId xmlns:a16="http://schemas.microsoft.com/office/drawing/2014/main" id="{2A9E6B91-021C-0B16-F01D-B4FC44DBEE91}"/>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4081C5B-080B-CE05-7983-2186015E241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2A4EE8-1EBA-EED4-C1B2-C7F88A99BDFD}"/>
              </a:ext>
            </a:extLst>
          </p:cNvPr>
          <p:cNvSpPr>
            <a:spLocks noGrp="1"/>
          </p:cNvSpPr>
          <p:nvPr>
            <p:ph type="sldNum" sz="quarter" idx="12"/>
          </p:nvPr>
        </p:nvSpPr>
        <p:spPr/>
        <p:txBody>
          <a:bodyPr/>
          <a:lstStyle/>
          <a:p>
            <a:fld id="{7C5CF243-786F-4254-B068-4C9F0B6EA12F}" type="slidenum">
              <a:rPr lang="en-US" altLang="en-US" smtClean="0"/>
              <a:pPr/>
              <a:t>39</a:t>
            </a:fld>
            <a:endParaRPr lang="en-US" altLang="en-US"/>
          </a:p>
        </p:txBody>
      </p:sp>
    </p:spTree>
    <p:extLst>
      <p:ext uri="{BB962C8B-B14F-4D97-AF65-F5344CB8AC3E}">
        <p14:creationId xmlns:p14="http://schemas.microsoft.com/office/powerpoint/2010/main" val="2912148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09DE3-9840-652B-EA0D-ACC541459084}"/>
              </a:ext>
            </a:extLst>
          </p:cNvPr>
          <p:cNvSpPr>
            <a:spLocks noGrp="1"/>
          </p:cNvSpPr>
          <p:nvPr>
            <p:ph type="title"/>
          </p:nvPr>
        </p:nvSpPr>
        <p:spPr/>
        <p:txBody>
          <a:bodyPr/>
          <a:lstStyle/>
          <a:p>
            <a:r>
              <a:rPr lang="en-US" dirty="0"/>
              <a:t>CREATE – creating new user</a:t>
            </a:r>
          </a:p>
        </p:txBody>
      </p:sp>
      <p:sp>
        <p:nvSpPr>
          <p:cNvPr id="3" name="Content Placeholder 2">
            <a:extLst>
              <a:ext uri="{FF2B5EF4-FFF2-40B4-BE49-F238E27FC236}">
                <a16:creationId xmlns:a16="http://schemas.microsoft.com/office/drawing/2014/main" id="{17E2D916-9D9D-B2E9-68FE-4EFB67F824FF}"/>
              </a:ext>
            </a:extLst>
          </p:cNvPr>
          <p:cNvSpPr>
            <a:spLocks noGrp="1"/>
          </p:cNvSpPr>
          <p:nvPr>
            <p:ph idx="1"/>
          </p:nvPr>
        </p:nvSpPr>
        <p:spPr/>
        <p:txBody>
          <a:bodyPr/>
          <a:lstStyle/>
          <a:p>
            <a:r>
              <a:rPr lang="en-US" dirty="0"/>
              <a:t>The create method will take user data from the view component, which is where we will invoke this method. Then, it will use fetch to make a POST call at the create API route, '/</a:t>
            </a:r>
            <a:r>
              <a:rPr lang="en-US" dirty="0" err="1"/>
              <a:t>api</a:t>
            </a:r>
            <a:r>
              <a:rPr lang="en-US" dirty="0"/>
              <a:t>/users', to create a new user in the backend with the provided data.</a:t>
            </a:r>
          </a:p>
          <a:p>
            <a:endParaRPr lang="en-US" dirty="0"/>
          </a:p>
          <a:p>
            <a:r>
              <a:rPr lang="en-US" dirty="0"/>
              <a:t>Finally, in this method, we return the response from the server as a promise. So, the component calling this method can use this promise to handle the response  appropriately, depending on what is returned from the server. </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AD6904D5-F6D1-4D2E-30C8-7DFFCAF63AB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3B053AE-34F9-05CE-F7E1-9AF8BB788D6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130B494-1469-7AEF-2C65-7EFCB4C05DEF}"/>
              </a:ext>
            </a:extLst>
          </p:cNvPr>
          <p:cNvSpPr>
            <a:spLocks noGrp="1"/>
          </p:cNvSpPr>
          <p:nvPr>
            <p:ph type="sldNum" sz="quarter" idx="12"/>
          </p:nvPr>
        </p:nvSpPr>
        <p:spPr/>
        <p:txBody>
          <a:bodyPr/>
          <a:lstStyle/>
          <a:p>
            <a:fld id="{7C5CF243-786F-4254-B068-4C9F0B6EA12F}" type="slidenum">
              <a:rPr lang="en-US" altLang="en-US" smtClean="0"/>
              <a:pPr/>
              <a:t>4</a:t>
            </a:fld>
            <a:endParaRPr lang="en-US" altLang="en-US"/>
          </a:p>
        </p:txBody>
      </p:sp>
    </p:spTree>
    <p:extLst>
      <p:ext uri="{BB962C8B-B14F-4D97-AF65-F5344CB8AC3E}">
        <p14:creationId xmlns:p14="http://schemas.microsoft.com/office/powerpoint/2010/main" val="3721459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21EF5-CFDC-C051-5AA7-ED24DAFA98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BA0490-EA6F-4E21-D10F-3E74E3C0C4E8}"/>
              </a:ext>
            </a:extLst>
          </p:cNvPr>
          <p:cNvSpPr>
            <a:spLocks noGrp="1"/>
          </p:cNvSpPr>
          <p:nvPr>
            <p:ph idx="1"/>
          </p:nvPr>
        </p:nvSpPr>
        <p:spPr/>
        <p:txBody>
          <a:bodyPr/>
          <a:lstStyle/>
          <a:p>
            <a:r>
              <a:rPr lang="en-US" b="1" dirty="0"/>
              <a:t>EditProfile:</a:t>
            </a:r>
            <a:r>
              <a:rPr lang="en-US" dirty="0"/>
              <a:t> To display details for a specific user and allow authorized user to update these details</a:t>
            </a:r>
          </a:p>
          <a:p>
            <a:r>
              <a:rPr lang="en-US" b="1" dirty="0"/>
              <a:t>DeleteUser:</a:t>
            </a:r>
            <a:r>
              <a:rPr lang="en-US" dirty="0"/>
              <a:t> To allow an authorized user to delete their account from the application</a:t>
            </a:r>
          </a:p>
          <a:p>
            <a:r>
              <a:rPr lang="en-US" b="1" dirty="0"/>
              <a:t>Menu:</a:t>
            </a:r>
            <a:r>
              <a:rPr lang="en-US" dirty="0"/>
              <a:t> To add a common navigation bar to each view in the application.</a:t>
            </a:r>
          </a:p>
          <a:p>
            <a:r>
              <a:rPr lang="en-US" dirty="0"/>
              <a:t>For each of these components, we will go over their unique aspects, as well as how to add them to the application in the </a:t>
            </a:r>
            <a:r>
              <a:rPr lang="en-US" b="1" dirty="0"/>
              <a:t>MainRouter</a:t>
            </a:r>
            <a:r>
              <a:rPr lang="en-US" dirty="0"/>
              <a:t>.</a:t>
            </a:r>
          </a:p>
        </p:txBody>
      </p:sp>
      <p:sp>
        <p:nvSpPr>
          <p:cNvPr id="4" name="Date Placeholder 3">
            <a:extLst>
              <a:ext uri="{FF2B5EF4-FFF2-40B4-BE49-F238E27FC236}">
                <a16:creationId xmlns:a16="http://schemas.microsoft.com/office/drawing/2014/main" id="{682A872A-4ADE-6582-C074-46F1800BB9F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364B3EB-018F-B476-9536-D10812678F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239601A-C778-CE99-841D-682EEE1C8FF5}"/>
              </a:ext>
            </a:extLst>
          </p:cNvPr>
          <p:cNvSpPr>
            <a:spLocks noGrp="1"/>
          </p:cNvSpPr>
          <p:nvPr>
            <p:ph type="sldNum" sz="quarter" idx="12"/>
          </p:nvPr>
        </p:nvSpPr>
        <p:spPr/>
        <p:txBody>
          <a:bodyPr/>
          <a:lstStyle/>
          <a:p>
            <a:fld id="{7C5CF243-786F-4254-B068-4C9F0B6EA12F}" type="slidenum">
              <a:rPr lang="en-US" altLang="en-US" smtClean="0"/>
              <a:pPr/>
              <a:t>40</a:t>
            </a:fld>
            <a:endParaRPr lang="en-US" altLang="en-US"/>
          </a:p>
        </p:txBody>
      </p:sp>
    </p:spTree>
    <p:extLst>
      <p:ext uri="{BB962C8B-B14F-4D97-AF65-F5344CB8AC3E}">
        <p14:creationId xmlns:p14="http://schemas.microsoft.com/office/powerpoint/2010/main" val="830206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B8AC-BE96-49A9-DC10-A42752940251}"/>
              </a:ext>
            </a:extLst>
          </p:cNvPr>
          <p:cNvSpPr>
            <a:spLocks noGrp="1"/>
          </p:cNvSpPr>
          <p:nvPr>
            <p:ph type="title"/>
          </p:nvPr>
        </p:nvSpPr>
        <p:spPr/>
        <p:txBody>
          <a:bodyPr/>
          <a:lstStyle/>
          <a:p>
            <a:r>
              <a:rPr lang="en-US" dirty="0"/>
              <a:t>The Users component</a:t>
            </a:r>
          </a:p>
        </p:txBody>
      </p:sp>
      <p:sp>
        <p:nvSpPr>
          <p:cNvPr id="3" name="Content Placeholder 2">
            <a:extLst>
              <a:ext uri="{FF2B5EF4-FFF2-40B4-BE49-F238E27FC236}">
                <a16:creationId xmlns:a16="http://schemas.microsoft.com/office/drawing/2014/main" id="{D71EEBD2-1814-5FDB-7568-624AA57B5A9C}"/>
              </a:ext>
            </a:extLst>
          </p:cNvPr>
          <p:cNvSpPr>
            <a:spLocks noGrp="1"/>
          </p:cNvSpPr>
          <p:nvPr>
            <p:ph idx="1"/>
          </p:nvPr>
        </p:nvSpPr>
        <p:spPr>
          <a:xfrm>
            <a:off x="990600" y="914399"/>
            <a:ext cx="8077200" cy="5807075"/>
          </a:xfrm>
        </p:spPr>
        <p:txBody>
          <a:bodyPr/>
          <a:lstStyle/>
          <a:p>
            <a:r>
              <a:rPr lang="en-US" dirty="0"/>
              <a:t>The Users component in </a:t>
            </a:r>
            <a:r>
              <a:rPr lang="en-US" b="1" dirty="0"/>
              <a:t>client/user/</a:t>
            </a:r>
            <a:r>
              <a:rPr lang="en-US" b="1" dirty="0" err="1"/>
              <a:t>Users.jsx</a:t>
            </a:r>
            <a:r>
              <a:rPr lang="en-US" b="1" dirty="0"/>
              <a:t> </a:t>
            </a:r>
            <a:r>
              <a:rPr lang="en-US" dirty="0"/>
              <a:t>shows the names of all the users that have been fetched from the database and links each name to the user profile. </a:t>
            </a:r>
          </a:p>
          <a:p>
            <a:r>
              <a:rPr lang="en-US" dirty="0"/>
              <a:t>The following component can be viewed by any visitor to the application and will render at the '/users' route:</a:t>
            </a:r>
          </a:p>
          <a:p>
            <a:endParaRPr lang="en-US" dirty="0"/>
          </a:p>
        </p:txBody>
      </p:sp>
      <p:sp>
        <p:nvSpPr>
          <p:cNvPr id="4" name="Date Placeholder 3">
            <a:extLst>
              <a:ext uri="{FF2B5EF4-FFF2-40B4-BE49-F238E27FC236}">
                <a16:creationId xmlns:a16="http://schemas.microsoft.com/office/drawing/2014/main" id="{BEDC8874-501E-BECF-378B-6F1C90428CCD}"/>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BA9E083-1E6B-42B0-F6E2-EF41E8127B7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ABC91D-1151-CE2B-1513-958DA23D3C4D}"/>
              </a:ext>
            </a:extLst>
          </p:cNvPr>
          <p:cNvSpPr>
            <a:spLocks noGrp="1"/>
          </p:cNvSpPr>
          <p:nvPr>
            <p:ph type="sldNum" sz="quarter" idx="12"/>
          </p:nvPr>
        </p:nvSpPr>
        <p:spPr/>
        <p:txBody>
          <a:bodyPr/>
          <a:lstStyle/>
          <a:p>
            <a:fld id="{7C5CF243-786F-4254-B068-4C9F0B6EA12F}" type="slidenum">
              <a:rPr lang="en-US" altLang="en-US" smtClean="0"/>
              <a:pPr/>
              <a:t>41</a:t>
            </a:fld>
            <a:endParaRPr lang="en-US" altLang="en-US"/>
          </a:p>
        </p:txBody>
      </p:sp>
      <p:pic>
        <p:nvPicPr>
          <p:cNvPr id="8" name="Picture 7">
            <a:extLst>
              <a:ext uri="{FF2B5EF4-FFF2-40B4-BE49-F238E27FC236}">
                <a16:creationId xmlns:a16="http://schemas.microsoft.com/office/drawing/2014/main" id="{3DD0C9FA-DAEF-86C4-3258-6BF0C9431E80}"/>
              </a:ext>
            </a:extLst>
          </p:cNvPr>
          <p:cNvPicPr>
            <a:picLocks noChangeAspect="1"/>
          </p:cNvPicPr>
          <p:nvPr/>
        </p:nvPicPr>
        <p:blipFill>
          <a:blip r:embed="rId2"/>
          <a:stretch>
            <a:fillRect/>
          </a:stretch>
        </p:blipFill>
        <p:spPr>
          <a:xfrm>
            <a:off x="2133600" y="2971800"/>
            <a:ext cx="4584032" cy="3666654"/>
          </a:xfrm>
          <a:prstGeom prst="rect">
            <a:avLst/>
          </a:prstGeom>
        </p:spPr>
      </p:pic>
    </p:spTree>
    <p:extLst>
      <p:ext uri="{BB962C8B-B14F-4D97-AF65-F5344CB8AC3E}">
        <p14:creationId xmlns:p14="http://schemas.microsoft.com/office/powerpoint/2010/main" val="3680067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A640-B35E-FFA1-0528-99838CD1EA1A}"/>
              </a:ext>
            </a:extLst>
          </p:cNvPr>
          <p:cNvSpPr>
            <a:spLocks noGrp="1"/>
          </p:cNvSpPr>
          <p:nvPr>
            <p:ph type="title"/>
          </p:nvPr>
        </p:nvSpPr>
        <p:spPr/>
        <p:txBody>
          <a:bodyPr/>
          <a:lstStyle/>
          <a:p>
            <a:r>
              <a:rPr lang="en-US" dirty="0"/>
              <a:t>Updated </a:t>
            </a:r>
            <a:r>
              <a:rPr lang="nb-NO" dirty="0"/>
              <a:t>mern-skeleton/client/user/Users.jsx:</a:t>
            </a:r>
            <a:endParaRPr lang="en-US" dirty="0"/>
          </a:p>
        </p:txBody>
      </p:sp>
      <p:sp>
        <p:nvSpPr>
          <p:cNvPr id="3" name="Content Placeholder 2">
            <a:extLst>
              <a:ext uri="{FF2B5EF4-FFF2-40B4-BE49-F238E27FC236}">
                <a16:creationId xmlns:a16="http://schemas.microsoft.com/office/drawing/2014/main" id="{980C2299-94B3-83E1-8B23-D0FBD7C08BDB}"/>
              </a:ext>
            </a:extLst>
          </p:cNvPr>
          <p:cNvSpPr>
            <a:spLocks noGrp="1"/>
          </p:cNvSpPr>
          <p:nvPr>
            <p:ph idx="1"/>
          </p:nvPr>
        </p:nvSpPr>
        <p:spPr/>
        <p:txBody>
          <a:bodyPr/>
          <a:lstStyle/>
          <a:p>
            <a:pPr marL="0" indent="0">
              <a:buNone/>
            </a:pPr>
            <a:r>
              <a:rPr lang="en-US" sz="1050" dirty="0"/>
              <a:t>import React, { </a:t>
            </a:r>
            <a:r>
              <a:rPr lang="en-US" sz="1050" dirty="0" err="1"/>
              <a:t>useState</a:t>
            </a:r>
            <a:r>
              <a:rPr lang="en-US" sz="1050" dirty="0"/>
              <a:t>, useEffect } from "react";</a:t>
            </a:r>
          </a:p>
          <a:p>
            <a:pPr marL="0" indent="0">
              <a:buNone/>
            </a:pPr>
            <a:r>
              <a:rPr lang="en-US" sz="1050" dirty="0"/>
              <a:t>import {</a:t>
            </a:r>
          </a:p>
          <a:p>
            <a:pPr marL="0" indent="0">
              <a:buNone/>
            </a:pPr>
            <a:r>
              <a:rPr lang="en-US" sz="1050" dirty="0"/>
              <a:t>  Paper,</a:t>
            </a:r>
          </a:p>
          <a:p>
            <a:pPr marL="0" indent="0">
              <a:buNone/>
            </a:pPr>
            <a:r>
              <a:rPr lang="en-US" sz="1050" dirty="0"/>
              <a:t>  List,</a:t>
            </a:r>
          </a:p>
          <a:p>
            <a:pPr marL="0" indent="0">
              <a:buNone/>
            </a:pPr>
            <a:r>
              <a:rPr lang="en-US" sz="1050" dirty="0"/>
              <a:t>  </a:t>
            </a:r>
            <a:r>
              <a:rPr lang="en-US" sz="1050" dirty="0" err="1"/>
              <a:t>ListItem</a:t>
            </a:r>
            <a:r>
              <a:rPr lang="en-US" sz="1050" dirty="0"/>
              <a:t>,</a:t>
            </a:r>
          </a:p>
          <a:p>
            <a:pPr marL="0" indent="0">
              <a:buNone/>
            </a:pPr>
            <a:r>
              <a:rPr lang="en-US" sz="1050" dirty="0"/>
              <a:t>  </a:t>
            </a:r>
            <a:r>
              <a:rPr lang="en-US" sz="1050" dirty="0" err="1"/>
              <a:t>ListItemAvatar</a:t>
            </a:r>
            <a:r>
              <a:rPr lang="en-US" sz="1050" dirty="0"/>
              <a:t>,</a:t>
            </a:r>
          </a:p>
          <a:p>
            <a:pPr marL="0" indent="0">
              <a:buNone/>
            </a:pPr>
            <a:r>
              <a:rPr lang="en-US" sz="1050" dirty="0"/>
              <a:t>  </a:t>
            </a:r>
            <a:r>
              <a:rPr lang="en-US" sz="1050" dirty="0" err="1"/>
              <a:t>ListItemText</a:t>
            </a:r>
            <a:r>
              <a:rPr lang="en-US" sz="1050" dirty="0"/>
              <a:t>,</a:t>
            </a:r>
          </a:p>
          <a:p>
            <a:pPr marL="0" indent="0">
              <a:buNone/>
            </a:pPr>
            <a:r>
              <a:rPr lang="en-US" sz="1050" dirty="0"/>
              <a:t>  </a:t>
            </a:r>
            <a:r>
              <a:rPr lang="en-US" sz="1050" dirty="0" err="1"/>
              <a:t>ListItemSecondaryAction</a:t>
            </a:r>
            <a:r>
              <a:rPr lang="en-US" sz="1050" dirty="0"/>
              <a:t>,</a:t>
            </a:r>
          </a:p>
          <a:p>
            <a:pPr marL="0" indent="0">
              <a:buNone/>
            </a:pPr>
            <a:r>
              <a:rPr lang="en-US" sz="1050" dirty="0"/>
              <a:t>  </a:t>
            </a:r>
            <a:r>
              <a:rPr lang="en-US" sz="1050" dirty="0" err="1"/>
              <a:t>IconButton</a:t>
            </a:r>
            <a:r>
              <a:rPr lang="en-US" sz="1050" dirty="0"/>
              <a:t>,</a:t>
            </a:r>
          </a:p>
          <a:p>
            <a:pPr marL="0" indent="0">
              <a:buNone/>
            </a:pPr>
            <a:r>
              <a:rPr lang="en-US" sz="1050" dirty="0"/>
              <a:t>  Avatar,</a:t>
            </a:r>
          </a:p>
          <a:p>
            <a:pPr marL="0" indent="0">
              <a:buNone/>
            </a:pPr>
            <a:r>
              <a:rPr lang="en-US" sz="1050" dirty="0"/>
              <a:t>  Typography,</a:t>
            </a:r>
          </a:p>
          <a:p>
            <a:pPr marL="0" indent="0">
              <a:buNone/>
            </a:pPr>
            <a:r>
              <a:rPr lang="en-US" sz="1050" dirty="0"/>
              <a:t>  Link,</a:t>
            </a:r>
          </a:p>
          <a:p>
            <a:pPr marL="0" indent="0">
              <a:buNone/>
            </a:pPr>
            <a:r>
              <a:rPr lang="en-US" sz="1050" dirty="0"/>
              <a:t>} from "@</a:t>
            </a:r>
            <a:r>
              <a:rPr lang="en-US" sz="1050" dirty="0" err="1"/>
              <a:t>mui</a:t>
            </a:r>
            <a:r>
              <a:rPr lang="en-US" sz="1050" dirty="0"/>
              <a:t>/material";</a:t>
            </a:r>
          </a:p>
          <a:p>
            <a:pPr marL="0" indent="0">
              <a:buNone/>
            </a:pPr>
            <a:r>
              <a:rPr lang="en-US" sz="1050" dirty="0"/>
              <a:t>import </a:t>
            </a:r>
            <a:r>
              <a:rPr lang="en-US" sz="1050" dirty="0" err="1"/>
              <a:t>ArrowForward</a:t>
            </a:r>
            <a:r>
              <a:rPr lang="en-US" sz="1050" dirty="0"/>
              <a:t> from "@</a:t>
            </a:r>
            <a:r>
              <a:rPr lang="en-US" sz="1050" dirty="0" err="1"/>
              <a:t>mui</a:t>
            </a:r>
            <a:r>
              <a:rPr lang="en-US" sz="1050" dirty="0"/>
              <a:t>/icons-material/</a:t>
            </a:r>
            <a:r>
              <a:rPr lang="en-US" sz="1050" dirty="0" err="1"/>
              <a:t>ArrowForward</a:t>
            </a:r>
            <a:r>
              <a:rPr lang="en-US" sz="1050" dirty="0"/>
              <a:t>";</a:t>
            </a:r>
          </a:p>
          <a:p>
            <a:pPr marL="0" indent="0">
              <a:buNone/>
            </a:pPr>
            <a:r>
              <a:rPr lang="en-US" sz="1050" dirty="0"/>
              <a:t>import { list } from "./api-user.js";</a:t>
            </a:r>
          </a:p>
          <a:p>
            <a:pPr marL="0" indent="0">
              <a:buNone/>
            </a:pPr>
            <a:r>
              <a:rPr lang="en-US" sz="1050" dirty="0"/>
              <a:t>import { Link as </a:t>
            </a:r>
            <a:r>
              <a:rPr lang="en-US" sz="1050" dirty="0" err="1"/>
              <a:t>RouterLink</a:t>
            </a:r>
            <a:r>
              <a:rPr lang="en-US" sz="1050" dirty="0"/>
              <a:t> } from "react-router-</a:t>
            </a:r>
            <a:r>
              <a:rPr lang="en-US" sz="1050" dirty="0" err="1"/>
              <a:t>dom</a:t>
            </a:r>
            <a:r>
              <a:rPr lang="en-US" sz="1050" dirty="0"/>
              <a:t>";</a:t>
            </a:r>
          </a:p>
          <a:p>
            <a:pPr marL="0" indent="0">
              <a:buNone/>
            </a:pPr>
            <a:br>
              <a:rPr lang="en-US" sz="1050" dirty="0"/>
            </a:br>
            <a:r>
              <a:rPr lang="en-US" sz="1050" dirty="0"/>
              <a:t>export default function Users() {</a:t>
            </a:r>
          </a:p>
          <a:p>
            <a:pPr marL="0" indent="0">
              <a:buNone/>
            </a:pPr>
            <a:r>
              <a:rPr lang="en-US" sz="1050" dirty="0"/>
              <a:t>  const [users, </a:t>
            </a:r>
            <a:r>
              <a:rPr lang="en-US" sz="1050" dirty="0" err="1"/>
              <a:t>setUsers</a:t>
            </a:r>
            <a:r>
              <a:rPr lang="en-US" sz="1050" dirty="0"/>
              <a:t>] = </a:t>
            </a:r>
            <a:r>
              <a:rPr lang="en-US" sz="1050" dirty="0" err="1"/>
              <a:t>useState</a:t>
            </a:r>
            <a:r>
              <a:rPr lang="en-US" sz="1050" dirty="0"/>
              <a:t>([]);</a:t>
            </a:r>
          </a:p>
          <a:p>
            <a:pPr marL="0" indent="0">
              <a:buNone/>
            </a:pPr>
            <a:br>
              <a:rPr lang="en-US" sz="1050" dirty="0"/>
            </a:br>
            <a:r>
              <a:rPr lang="en-US" sz="1050" dirty="0"/>
              <a:t>  useEffect(() =&gt; {</a:t>
            </a:r>
          </a:p>
          <a:p>
            <a:pPr marL="0" indent="0">
              <a:buNone/>
            </a:pPr>
            <a:r>
              <a:rPr lang="en-US" sz="1050" dirty="0"/>
              <a:t>    const </a:t>
            </a:r>
            <a:r>
              <a:rPr lang="en-US" sz="1050" dirty="0" err="1"/>
              <a:t>abortController</a:t>
            </a:r>
            <a:r>
              <a:rPr lang="en-US" sz="1050" dirty="0"/>
              <a:t> = new </a:t>
            </a:r>
            <a:r>
              <a:rPr lang="en-US" sz="1050" dirty="0" err="1"/>
              <a:t>AbortController</a:t>
            </a:r>
            <a:r>
              <a:rPr lang="en-US" sz="1050" dirty="0"/>
              <a:t>();</a:t>
            </a:r>
          </a:p>
          <a:p>
            <a:pPr marL="0" indent="0">
              <a:buNone/>
            </a:pPr>
            <a:r>
              <a:rPr lang="en-US" sz="1050" dirty="0"/>
              <a:t>    const signal = </a:t>
            </a:r>
            <a:r>
              <a:rPr lang="en-US" sz="1050" dirty="0" err="1"/>
              <a:t>abortController.signal</a:t>
            </a:r>
            <a:r>
              <a:rPr lang="en-US" sz="1050" dirty="0"/>
              <a:t>;</a:t>
            </a:r>
          </a:p>
          <a:p>
            <a:pPr marL="0" indent="0">
              <a:buNone/>
            </a:pPr>
            <a:br>
              <a:rPr lang="en-US" sz="1000" dirty="0"/>
            </a:br>
            <a:r>
              <a:rPr lang="en-US" sz="1000" dirty="0"/>
              <a:t> </a:t>
            </a:r>
          </a:p>
        </p:txBody>
      </p:sp>
      <p:sp>
        <p:nvSpPr>
          <p:cNvPr id="4" name="Date Placeholder 3">
            <a:extLst>
              <a:ext uri="{FF2B5EF4-FFF2-40B4-BE49-F238E27FC236}">
                <a16:creationId xmlns:a16="http://schemas.microsoft.com/office/drawing/2014/main" id="{868CA5E1-2CD3-9742-D743-847D408007B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BA46FE0-5D21-C0BA-CA3B-DB1C6568409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F30E47-8866-C824-6B50-67075B266778}"/>
              </a:ext>
            </a:extLst>
          </p:cNvPr>
          <p:cNvSpPr>
            <a:spLocks noGrp="1"/>
          </p:cNvSpPr>
          <p:nvPr>
            <p:ph type="sldNum" sz="quarter" idx="12"/>
          </p:nvPr>
        </p:nvSpPr>
        <p:spPr/>
        <p:txBody>
          <a:bodyPr/>
          <a:lstStyle/>
          <a:p>
            <a:fld id="{7C5CF243-786F-4254-B068-4C9F0B6EA12F}" type="slidenum">
              <a:rPr lang="en-US" altLang="en-US" smtClean="0"/>
              <a:pPr/>
              <a:t>42</a:t>
            </a:fld>
            <a:endParaRPr lang="en-US" altLang="en-US"/>
          </a:p>
        </p:txBody>
      </p:sp>
    </p:spTree>
    <p:extLst>
      <p:ext uri="{BB962C8B-B14F-4D97-AF65-F5344CB8AC3E}">
        <p14:creationId xmlns:p14="http://schemas.microsoft.com/office/powerpoint/2010/main" val="468040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AE2B-A4E0-4087-29CB-59006B1734A9}"/>
              </a:ext>
            </a:extLst>
          </p:cNvPr>
          <p:cNvSpPr>
            <a:spLocks noGrp="1"/>
          </p:cNvSpPr>
          <p:nvPr>
            <p:ph type="title"/>
          </p:nvPr>
        </p:nvSpPr>
        <p:spPr/>
        <p:txBody>
          <a:bodyPr/>
          <a:lstStyle/>
          <a:p>
            <a:r>
              <a:rPr lang="en-US" dirty="0"/>
              <a:t>Updated </a:t>
            </a:r>
            <a:r>
              <a:rPr lang="nb-NO" dirty="0"/>
              <a:t>mern-skeleton/client/user/Users.jsx contd.</a:t>
            </a:r>
            <a:endParaRPr lang="en-US" dirty="0"/>
          </a:p>
        </p:txBody>
      </p:sp>
      <p:sp>
        <p:nvSpPr>
          <p:cNvPr id="3" name="Content Placeholder 2">
            <a:extLst>
              <a:ext uri="{FF2B5EF4-FFF2-40B4-BE49-F238E27FC236}">
                <a16:creationId xmlns:a16="http://schemas.microsoft.com/office/drawing/2014/main" id="{46DA6CDA-C55B-434D-60FF-B6D9F88B4655}"/>
              </a:ext>
            </a:extLst>
          </p:cNvPr>
          <p:cNvSpPr>
            <a:spLocks noGrp="1"/>
          </p:cNvSpPr>
          <p:nvPr>
            <p:ph idx="1"/>
          </p:nvPr>
        </p:nvSpPr>
        <p:spPr/>
        <p:txBody>
          <a:bodyPr/>
          <a:lstStyle/>
          <a:p>
            <a:pPr marL="0" indent="0">
              <a:buNone/>
            </a:pPr>
            <a:r>
              <a:rPr lang="en-US" sz="1050" dirty="0"/>
              <a:t>  list(signal).then((data) =&gt; {</a:t>
            </a:r>
          </a:p>
          <a:p>
            <a:pPr marL="0" indent="0">
              <a:buNone/>
            </a:pPr>
            <a:r>
              <a:rPr lang="en-US" sz="1050" dirty="0"/>
              <a:t>      if (</a:t>
            </a:r>
            <a:r>
              <a:rPr lang="en-US" sz="1050" dirty="0" err="1"/>
              <a:t>data?.error</a:t>
            </a:r>
            <a:r>
              <a:rPr lang="en-US" sz="1050" dirty="0"/>
              <a:t>) {</a:t>
            </a:r>
          </a:p>
          <a:p>
            <a:pPr marL="0" indent="0">
              <a:buNone/>
            </a:pPr>
            <a:r>
              <a:rPr lang="en-US" sz="1050" dirty="0"/>
              <a:t>        console.log(</a:t>
            </a:r>
            <a:r>
              <a:rPr lang="en-US" sz="1050" dirty="0" err="1"/>
              <a:t>data.error</a:t>
            </a:r>
            <a:r>
              <a:rPr lang="en-US" sz="1050" dirty="0"/>
              <a:t>);</a:t>
            </a:r>
          </a:p>
          <a:p>
            <a:pPr marL="0" indent="0">
              <a:buNone/>
            </a:pPr>
            <a:r>
              <a:rPr lang="en-US" sz="1050" dirty="0"/>
              <a:t>      } else {</a:t>
            </a:r>
          </a:p>
          <a:p>
            <a:pPr marL="0" indent="0">
              <a:buNone/>
            </a:pPr>
            <a:r>
              <a:rPr lang="en-US" sz="1050" dirty="0"/>
              <a:t>        </a:t>
            </a:r>
            <a:r>
              <a:rPr lang="en-US" sz="1050" dirty="0" err="1"/>
              <a:t>setUsers</a:t>
            </a:r>
            <a:r>
              <a:rPr lang="en-US" sz="1050" dirty="0"/>
              <a:t>(data);</a:t>
            </a:r>
          </a:p>
          <a:p>
            <a:pPr marL="0" indent="0">
              <a:buNone/>
            </a:pPr>
            <a:r>
              <a:rPr lang="en-US" sz="1050" dirty="0"/>
              <a:t>      }</a:t>
            </a:r>
          </a:p>
          <a:p>
            <a:pPr marL="0" indent="0">
              <a:buNone/>
            </a:pPr>
            <a:r>
              <a:rPr lang="en-US" sz="1050" dirty="0"/>
              <a:t>    });</a:t>
            </a:r>
          </a:p>
          <a:p>
            <a:pPr marL="0" indent="0">
              <a:buNone/>
            </a:pPr>
            <a:br>
              <a:rPr lang="en-US" sz="1050" dirty="0"/>
            </a:br>
            <a:r>
              <a:rPr lang="en-US" sz="1050" dirty="0"/>
              <a:t>    return () =&gt; </a:t>
            </a:r>
            <a:r>
              <a:rPr lang="en-US" sz="1050" dirty="0" err="1"/>
              <a:t>abortController.abort</a:t>
            </a:r>
            <a:r>
              <a:rPr lang="en-US" sz="1050" dirty="0"/>
              <a:t>();</a:t>
            </a:r>
          </a:p>
          <a:p>
            <a:pPr marL="0" indent="0">
              <a:buNone/>
            </a:pPr>
            <a:r>
              <a:rPr lang="en-US" sz="1050" dirty="0"/>
              <a:t>  }, []);</a:t>
            </a:r>
          </a:p>
          <a:p>
            <a:pPr marL="0" indent="0">
              <a:buNone/>
            </a:pPr>
            <a:br>
              <a:rPr lang="en-US" sz="1050" dirty="0"/>
            </a:br>
            <a:r>
              <a:rPr lang="en-US" sz="1050" dirty="0"/>
              <a:t>  return (</a:t>
            </a:r>
          </a:p>
          <a:p>
            <a:pPr marL="0" indent="0">
              <a:buNone/>
            </a:pPr>
            <a:r>
              <a:rPr lang="en-US" sz="1050" dirty="0"/>
              <a:t>    &lt;Paper</a:t>
            </a:r>
          </a:p>
          <a:p>
            <a:pPr marL="0" indent="0">
              <a:buNone/>
            </a:pPr>
            <a:r>
              <a:rPr lang="en-US" sz="1050" dirty="0"/>
              <a:t>      elevation={4}</a:t>
            </a:r>
          </a:p>
          <a:p>
            <a:pPr marL="0" indent="0">
              <a:buNone/>
            </a:pPr>
            <a:r>
              <a:rPr lang="en-US" sz="1050" dirty="0"/>
              <a:t>      </a:t>
            </a:r>
            <a:r>
              <a:rPr lang="en-US" sz="1050" dirty="0" err="1"/>
              <a:t>sx</a:t>
            </a:r>
            <a:r>
              <a:rPr lang="en-US" sz="1050" dirty="0"/>
              <a:t>={{</a:t>
            </a:r>
          </a:p>
          <a:p>
            <a:pPr marL="0" indent="0">
              <a:buNone/>
            </a:pPr>
            <a:r>
              <a:rPr lang="en-US" sz="1050" dirty="0"/>
              <a:t>        </a:t>
            </a:r>
            <a:r>
              <a:rPr lang="en-US" sz="1050" dirty="0" err="1"/>
              <a:t>maxWidth</a:t>
            </a:r>
            <a:r>
              <a:rPr lang="en-US" sz="1050" dirty="0"/>
              <a:t>: 600,</a:t>
            </a:r>
          </a:p>
          <a:p>
            <a:pPr marL="0" indent="0">
              <a:buNone/>
            </a:pPr>
            <a:r>
              <a:rPr lang="en-US" sz="1050" dirty="0"/>
              <a:t>        mx: "auto",</a:t>
            </a:r>
          </a:p>
          <a:p>
            <a:pPr marL="0" indent="0">
              <a:buNone/>
            </a:pPr>
            <a:r>
              <a:rPr lang="en-US" sz="1050" dirty="0"/>
              <a:t>        mt: 5,</a:t>
            </a:r>
          </a:p>
          <a:p>
            <a:pPr marL="0" indent="0">
              <a:buNone/>
            </a:pPr>
            <a:r>
              <a:rPr lang="en-US" sz="1050" dirty="0"/>
              <a:t>        p: 3,</a:t>
            </a:r>
          </a:p>
          <a:p>
            <a:pPr marL="0" indent="0">
              <a:buNone/>
            </a:pPr>
            <a:r>
              <a:rPr lang="en-US" sz="1050" dirty="0"/>
              <a:t>      }}</a:t>
            </a:r>
          </a:p>
          <a:p>
            <a:pPr marL="0" indent="0">
              <a:buNone/>
            </a:pPr>
            <a:r>
              <a:rPr lang="en-US" sz="1050" dirty="0"/>
              <a:t>    &gt;</a:t>
            </a:r>
          </a:p>
          <a:p>
            <a:pPr marL="0" indent="0">
              <a:buNone/>
            </a:pPr>
            <a:r>
              <a:rPr lang="en-US" sz="1050" dirty="0"/>
              <a:t>      &lt;Typography variant="h6" </a:t>
            </a:r>
            <a:r>
              <a:rPr lang="en-US" sz="1050" dirty="0" err="1"/>
              <a:t>sx</a:t>
            </a:r>
            <a:r>
              <a:rPr lang="en-US" sz="1050" dirty="0"/>
              <a:t>={{ mb: 2, color: "</a:t>
            </a:r>
            <a:r>
              <a:rPr lang="en-US" sz="1050" dirty="0" err="1"/>
              <a:t>text.primary</a:t>
            </a:r>
            <a:r>
              <a:rPr lang="en-US" sz="1050" dirty="0"/>
              <a:t>" }}&gt;</a:t>
            </a:r>
          </a:p>
          <a:p>
            <a:pPr marL="0" indent="0">
              <a:buNone/>
            </a:pPr>
            <a:r>
              <a:rPr lang="en-US" sz="1050" dirty="0"/>
              <a:t>        All Users</a:t>
            </a:r>
          </a:p>
          <a:p>
            <a:pPr marL="0" indent="0">
              <a:buNone/>
            </a:pPr>
            <a:r>
              <a:rPr lang="en-US" sz="1050" dirty="0"/>
              <a:t>      &lt;/Typography&gt;</a:t>
            </a:r>
          </a:p>
          <a:p>
            <a:pPr marL="0" indent="0">
              <a:buNone/>
            </a:pPr>
            <a:r>
              <a:rPr lang="en-US" sz="1050" dirty="0"/>
              <a:t>      &lt;List dense&gt;</a:t>
            </a:r>
          </a:p>
          <a:p>
            <a:pPr marL="0" indent="0">
              <a:buNone/>
            </a:pPr>
            <a:r>
              <a:rPr lang="en-US" sz="1050" dirty="0"/>
              <a:t>        {</a:t>
            </a:r>
            <a:r>
              <a:rPr lang="en-US" sz="1050" dirty="0" err="1"/>
              <a:t>users.map</a:t>
            </a:r>
            <a:r>
              <a:rPr lang="en-US" sz="1050" dirty="0"/>
              <a:t>((item, </a:t>
            </a:r>
            <a:r>
              <a:rPr lang="en-US" sz="1050" dirty="0" err="1"/>
              <a:t>i</a:t>
            </a:r>
            <a:r>
              <a:rPr lang="en-US" sz="1050" dirty="0"/>
              <a:t>) =&gt; (</a:t>
            </a:r>
          </a:p>
          <a:p>
            <a:pPr marL="0" indent="0">
              <a:buNone/>
            </a:pPr>
            <a:r>
              <a:rPr lang="en-US" sz="1050" dirty="0"/>
              <a:t>          &lt;Link</a:t>
            </a:r>
          </a:p>
        </p:txBody>
      </p:sp>
      <p:sp>
        <p:nvSpPr>
          <p:cNvPr id="4" name="Date Placeholder 3">
            <a:extLst>
              <a:ext uri="{FF2B5EF4-FFF2-40B4-BE49-F238E27FC236}">
                <a16:creationId xmlns:a16="http://schemas.microsoft.com/office/drawing/2014/main" id="{D2918858-A278-7E77-288E-690AEF74498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77D6DCA-146D-5AAE-311B-49B98DBE315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1D3F41A-9C53-C451-3DB3-CBCAFA8335BA}"/>
              </a:ext>
            </a:extLst>
          </p:cNvPr>
          <p:cNvSpPr>
            <a:spLocks noGrp="1"/>
          </p:cNvSpPr>
          <p:nvPr>
            <p:ph type="sldNum" sz="quarter" idx="12"/>
          </p:nvPr>
        </p:nvSpPr>
        <p:spPr/>
        <p:txBody>
          <a:bodyPr/>
          <a:lstStyle/>
          <a:p>
            <a:fld id="{7C5CF243-786F-4254-B068-4C9F0B6EA12F}" type="slidenum">
              <a:rPr lang="en-US" altLang="en-US" smtClean="0"/>
              <a:pPr/>
              <a:t>43</a:t>
            </a:fld>
            <a:endParaRPr lang="en-US" altLang="en-US"/>
          </a:p>
        </p:txBody>
      </p:sp>
    </p:spTree>
    <p:extLst>
      <p:ext uri="{BB962C8B-B14F-4D97-AF65-F5344CB8AC3E}">
        <p14:creationId xmlns:p14="http://schemas.microsoft.com/office/powerpoint/2010/main" val="1760021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D253-CF92-C743-0633-279704DB8DDE}"/>
              </a:ext>
            </a:extLst>
          </p:cNvPr>
          <p:cNvSpPr>
            <a:spLocks noGrp="1"/>
          </p:cNvSpPr>
          <p:nvPr>
            <p:ph type="title"/>
          </p:nvPr>
        </p:nvSpPr>
        <p:spPr/>
        <p:txBody>
          <a:bodyPr/>
          <a:lstStyle/>
          <a:p>
            <a:r>
              <a:rPr lang="en-US" dirty="0"/>
              <a:t>Updated </a:t>
            </a:r>
            <a:r>
              <a:rPr lang="nb-NO" dirty="0"/>
              <a:t>mern-skeleton/client/user/Users.jsx contd.</a:t>
            </a:r>
            <a:endParaRPr lang="en-US" dirty="0"/>
          </a:p>
        </p:txBody>
      </p:sp>
      <p:sp>
        <p:nvSpPr>
          <p:cNvPr id="3" name="Content Placeholder 2">
            <a:extLst>
              <a:ext uri="{FF2B5EF4-FFF2-40B4-BE49-F238E27FC236}">
                <a16:creationId xmlns:a16="http://schemas.microsoft.com/office/drawing/2014/main" id="{721E9182-BC26-98C1-4E8D-0E708E3F0240}"/>
              </a:ext>
            </a:extLst>
          </p:cNvPr>
          <p:cNvSpPr>
            <a:spLocks noGrp="1"/>
          </p:cNvSpPr>
          <p:nvPr>
            <p:ph idx="1"/>
          </p:nvPr>
        </p:nvSpPr>
        <p:spPr/>
        <p:txBody>
          <a:bodyPr/>
          <a:lstStyle/>
          <a:p>
            <a:pPr marL="0" indent="0">
              <a:buNone/>
            </a:pPr>
            <a:r>
              <a:rPr lang="en-US" sz="1200" dirty="0"/>
              <a:t>            component={</a:t>
            </a:r>
            <a:r>
              <a:rPr lang="en-US" sz="1200" dirty="0" err="1"/>
              <a:t>RouterLink</a:t>
            </a:r>
            <a:r>
              <a:rPr lang="en-US" sz="1200" dirty="0"/>
              <a:t>}</a:t>
            </a:r>
          </a:p>
          <a:p>
            <a:pPr marL="0" indent="0">
              <a:buNone/>
            </a:pPr>
            <a:r>
              <a:rPr lang="en-US" sz="1200" dirty="0"/>
              <a:t>            to={`/user/${</a:t>
            </a:r>
            <a:r>
              <a:rPr lang="en-US" sz="1200" dirty="0" err="1"/>
              <a:t>item._id</a:t>
            </a:r>
            <a:r>
              <a:rPr lang="en-US" sz="1200" dirty="0"/>
              <a:t>}`}</a:t>
            </a:r>
          </a:p>
          <a:p>
            <a:pPr marL="0" indent="0">
              <a:buNone/>
            </a:pPr>
            <a:r>
              <a:rPr lang="en-US" sz="1200" dirty="0"/>
              <a:t>            underline="none"</a:t>
            </a:r>
          </a:p>
          <a:p>
            <a:pPr marL="0" indent="0">
              <a:buNone/>
            </a:pPr>
            <a:r>
              <a:rPr lang="en-US" sz="1200" dirty="0"/>
              <a:t>            key={</a:t>
            </a:r>
            <a:r>
              <a:rPr lang="en-US" sz="1200" dirty="0" err="1"/>
              <a:t>item._id</a:t>
            </a:r>
            <a:r>
              <a:rPr lang="en-US" sz="1200" dirty="0"/>
              <a:t>}</a:t>
            </a:r>
          </a:p>
          <a:p>
            <a:pPr marL="0" indent="0">
              <a:buNone/>
            </a:pPr>
            <a:r>
              <a:rPr lang="en-US" sz="1200" dirty="0"/>
              <a:t>            </a:t>
            </a:r>
            <a:r>
              <a:rPr lang="en-US" sz="1200" dirty="0" err="1"/>
              <a:t>sx</a:t>
            </a:r>
            <a:r>
              <a:rPr lang="en-US" sz="1200" dirty="0"/>
              <a:t>={{ color: "inherit" }}</a:t>
            </a:r>
          </a:p>
          <a:p>
            <a:pPr marL="0" indent="0">
              <a:buNone/>
            </a:pPr>
            <a:r>
              <a:rPr lang="en-US" sz="1200" dirty="0"/>
              <a:t>          &gt;</a:t>
            </a:r>
          </a:p>
          <a:p>
            <a:pPr marL="0" indent="0">
              <a:buNone/>
            </a:pPr>
            <a:r>
              <a:rPr lang="en-US" sz="1200" dirty="0"/>
              <a:t>            &lt;</a:t>
            </a:r>
            <a:r>
              <a:rPr lang="en-US" sz="1200" dirty="0" err="1"/>
              <a:t>ListItem</a:t>
            </a:r>
            <a:r>
              <a:rPr lang="en-US" sz="1200" dirty="0"/>
              <a:t> button&gt;</a:t>
            </a:r>
          </a:p>
          <a:p>
            <a:pPr marL="0" indent="0">
              <a:buNone/>
            </a:pPr>
            <a:r>
              <a:rPr lang="en-US" sz="1200" dirty="0"/>
              <a:t>              &lt;</a:t>
            </a:r>
            <a:r>
              <a:rPr lang="en-US" sz="1200" dirty="0" err="1"/>
              <a:t>ListItemAvatar</a:t>
            </a:r>
            <a:r>
              <a:rPr lang="en-US" sz="1200" dirty="0"/>
              <a:t>&gt;</a:t>
            </a:r>
          </a:p>
          <a:p>
            <a:pPr marL="0" indent="0">
              <a:buNone/>
            </a:pPr>
            <a:r>
              <a:rPr lang="en-US" sz="1200" dirty="0"/>
              <a:t>                &lt;Avatar /&gt;</a:t>
            </a:r>
          </a:p>
          <a:p>
            <a:pPr marL="0" indent="0">
              <a:buNone/>
            </a:pPr>
            <a:r>
              <a:rPr lang="en-US" sz="1200" dirty="0"/>
              <a:t>              &lt;/</a:t>
            </a:r>
            <a:r>
              <a:rPr lang="en-US" sz="1200" dirty="0" err="1"/>
              <a:t>ListItemAvatar</a:t>
            </a:r>
            <a:r>
              <a:rPr lang="en-US" sz="1200" dirty="0"/>
              <a:t>&gt;</a:t>
            </a:r>
          </a:p>
          <a:p>
            <a:pPr marL="0" indent="0">
              <a:buNone/>
            </a:pPr>
            <a:r>
              <a:rPr lang="en-US" sz="1200" dirty="0"/>
              <a:t>              &lt;</a:t>
            </a:r>
            <a:r>
              <a:rPr lang="en-US" sz="1200" dirty="0" err="1"/>
              <a:t>ListItemText</a:t>
            </a:r>
            <a:r>
              <a:rPr lang="en-US" sz="1200" dirty="0"/>
              <a:t> primary={item.name} /&gt;</a:t>
            </a:r>
          </a:p>
          <a:p>
            <a:pPr marL="0" indent="0">
              <a:buNone/>
            </a:pPr>
            <a:r>
              <a:rPr lang="en-US" sz="1200" dirty="0"/>
              <a:t>              &lt;</a:t>
            </a:r>
            <a:r>
              <a:rPr lang="en-US" sz="1200" dirty="0" err="1"/>
              <a:t>ListItemSecondaryAction</a:t>
            </a:r>
            <a:r>
              <a:rPr lang="en-US" sz="1200" dirty="0"/>
              <a:t>&gt;</a:t>
            </a:r>
          </a:p>
          <a:p>
            <a:pPr marL="0" indent="0">
              <a:buNone/>
            </a:pPr>
            <a:r>
              <a:rPr lang="en-US" sz="1200" dirty="0"/>
              <a:t>                &lt;</a:t>
            </a:r>
            <a:r>
              <a:rPr lang="en-US" sz="1200" dirty="0" err="1"/>
              <a:t>IconButton</a:t>
            </a:r>
            <a:r>
              <a:rPr lang="en-US" sz="1200" dirty="0"/>
              <a:t> edge="end"&gt;</a:t>
            </a:r>
          </a:p>
          <a:p>
            <a:pPr marL="0" indent="0">
              <a:buNone/>
            </a:pPr>
            <a:r>
              <a:rPr lang="en-US" sz="1200" dirty="0"/>
              <a:t>                  &lt;</a:t>
            </a:r>
            <a:r>
              <a:rPr lang="en-US" sz="1200" dirty="0" err="1"/>
              <a:t>ArrowForward</a:t>
            </a:r>
            <a:r>
              <a:rPr lang="en-US" sz="1200" dirty="0"/>
              <a:t> /&gt;</a:t>
            </a:r>
          </a:p>
          <a:p>
            <a:pPr marL="0" indent="0">
              <a:buNone/>
            </a:pPr>
            <a:r>
              <a:rPr lang="en-US" sz="1200" dirty="0"/>
              <a:t>                &lt;/</a:t>
            </a:r>
            <a:r>
              <a:rPr lang="en-US" sz="1200" dirty="0" err="1"/>
              <a:t>IconButton</a:t>
            </a:r>
            <a:r>
              <a:rPr lang="en-US" sz="1200" dirty="0"/>
              <a:t>&gt;</a:t>
            </a:r>
          </a:p>
          <a:p>
            <a:pPr marL="0" indent="0">
              <a:buNone/>
            </a:pPr>
            <a:r>
              <a:rPr lang="en-US" sz="1200" dirty="0"/>
              <a:t>              &lt;/</a:t>
            </a:r>
            <a:r>
              <a:rPr lang="en-US" sz="1200" dirty="0" err="1"/>
              <a:t>ListItemSecondaryAction</a:t>
            </a:r>
            <a:r>
              <a:rPr lang="en-US" sz="1200" dirty="0"/>
              <a:t>&gt;</a:t>
            </a:r>
          </a:p>
          <a:p>
            <a:pPr marL="0" indent="0">
              <a:buNone/>
            </a:pPr>
            <a:r>
              <a:rPr lang="en-US" sz="1200" dirty="0"/>
              <a:t>            &lt;/</a:t>
            </a:r>
            <a:r>
              <a:rPr lang="en-US" sz="1200" dirty="0" err="1"/>
              <a:t>ListItem</a:t>
            </a:r>
            <a:r>
              <a:rPr lang="en-US" sz="1200" dirty="0"/>
              <a:t>&gt;</a:t>
            </a:r>
          </a:p>
          <a:p>
            <a:pPr marL="0" indent="0">
              <a:buNone/>
            </a:pPr>
            <a:r>
              <a:rPr lang="en-US" sz="1200" dirty="0"/>
              <a:t>          &lt;/Link&gt;</a:t>
            </a:r>
          </a:p>
          <a:p>
            <a:pPr marL="0" indent="0">
              <a:buNone/>
            </a:pPr>
            <a:r>
              <a:rPr lang="en-US" sz="1200" dirty="0"/>
              <a:t>        ))}</a:t>
            </a:r>
          </a:p>
          <a:p>
            <a:pPr marL="0" indent="0">
              <a:buNone/>
            </a:pPr>
            <a:r>
              <a:rPr lang="en-US" sz="1200" dirty="0"/>
              <a:t>      &lt;/List&gt;</a:t>
            </a:r>
          </a:p>
          <a:p>
            <a:pPr marL="0" indent="0">
              <a:buNone/>
            </a:pPr>
            <a:r>
              <a:rPr lang="en-US" sz="1200" dirty="0"/>
              <a:t>    &lt;/Paper&gt;</a:t>
            </a:r>
          </a:p>
          <a:p>
            <a:pPr marL="0" indent="0">
              <a:buNone/>
            </a:pPr>
            <a:r>
              <a:rPr lang="en-US" sz="1200" dirty="0"/>
              <a:t>  );</a:t>
            </a:r>
          </a:p>
          <a:p>
            <a:pPr marL="0" indent="0">
              <a:buNone/>
            </a:pPr>
            <a:r>
              <a:rPr lang="en-US" sz="1200" dirty="0"/>
              <a:t>}</a:t>
            </a:r>
          </a:p>
          <a:p>
            <a:pPr marL="0" indent="0">
              <a:buNone/>
            </a:pPr>
            <a:endParaRPr lang="en-US" sz="1200" dirty="0"/>
          </a:p>
          <a:p>
            <a:pPr marL="0" indent="0">
              <a:buNone/>
            </a:pPr>
            <a:endParaRPr lang="en-US" sz="1200" dirty="0"/>
          </a:p>
          <a:p>
            <a:pPr marL="0" indent="0">
              <a:buNone/>
            </a:pPr>
            <a:endParaRPr lang="en-US" sz="1200" dirty="0"/>
          </a:p>
        </p:txBody>
      </p:sp>
      <p:sp>
        <p:nvSpPr>
          <p:cNvPr id="4" name="Date Placeholder 3">
            <a:extLst>
              <a:ext uri="{FF2B5EF4-FFF2-40B4-BE49-F238E27FC236}">
                <a16:creationId xmlns:a16="http://schemas.microsoft.com/office/drawing/2014/main" id="{E636A66F-F904-2114-06B3-E766BD47A15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1D0210C-5112-3263-FA11-AE7E14FA2D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BAE0892-54B5-1A8C-003E-90E63E52C492}"/>
              </a:ext>
            </a:extLst>
          </p:cNvPr>
          <p:cNvSpPr>
            <a:spLocks noGrp="1"/>
          </p:cNvSpPr>
          <p:nvPr>
            <p:ph type="sldNum" sz="quarter" idx="12"/>
          </p:nvPr>
        </p:nvSpPr>
        <p:spPr/>
        <p:txBody>
          <a:bodyPr/>
          <a:lstStyle/>
          <a:p>
            <a:fld id="{7C5CF243-786F-4254-B068-4C9F0B6EA12F}" type="slidenum">
              <a:rPr lang="en-US" altLang="en-US" smtClean="0"/>
              <a:pPr/>
              <a:t>44</a:t>
            </a:fld>
            <a:endParaRPr lang="en-US" altLang="en-US"/>
          </a:p>
        </p:txBody>
      </p:sp>
    </p:spTree>
    <p:extLst>
      <p:ext uri="{BB962C8B-B14F-4D97-AF65-F5344CB8AC3E}">
        <p14:creationId xmlns:p14="http://schemas.microsoft.com/office/powerpoint/2010/main" val="346797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FF56-A754-B100-6977-AAE93501BC6B}"/>
              </a:ext>
            </a:extLst>
          </p:cNvPr>
          <p:cNvSpPr>
            <a:spLocks noGrp="1"/>
          </p:cNvSpPr>
          <p:nvPr>
            <p:ph type="title"/>
          </p:nvPr>
        </p:nvSpPr>
        <p:spPr/>
        <p:txBody>
          <a:bodyPr/>
          <a:lstStyle/>
          <a:p>
            <a:r>
              <a:rPr lang="en-US" b="1" dirty="0" err="1"/>
              <a:t>Users.jsx</a:t>
            </a:r>
            <a:r>
              <a:rPr lang="en-US" b="1" dirty="0"/>
              <a:t> code Explanation</a:t>
            </a:r>
          </a:p>
        </p:txBody>
      </p:sp>
      <p:sp>
        <p:nvSpPr>
          <p:cNvPr id="3" name="Content Placeholder 2">
            <a:extLst>
              <a:ext uri="{FF2B5EF4-FFF2-40B4-BE49-F238E27FC236}">
                <a16:creationId xmlns:a16="http://schemas.microsoft.com/office/drawing/2014/main" id="{7377CFA0-9823-165B-1151-A8BEFBC3B2F6}"/>
              </a:ext>
            </a:extLst>
          </p:cNvPr>
          <p:cNvSpPr>
            <a:spLocks noGrp="1"/>
          </p:cNvSpPr>
          <p:nvPr>
            <p:ph idx="1"/>
          </p:nvPr>
        </p:nvSpPr>
        <p:spPr/>
        <p:txBody>
          <a:bodyPr/>
          <a:lstStyle/>
          <a:p>
            <a:pPr marL="0" indent="0">
              <a:buNone/>
            </a:pPr>
            <a:r>
              <a:rPr lang="en-US" sz="1200" dirty="0"/>
              <a:t>  Import React and React hooks: </a:t>
            </a:r>
            <a:r>
              <a:rPr lang="en-US" sz="1200" dirty="0" err="1"/>
              <a:t>useState</a:t>
            </a:r>
            <a:r>
              <a:rPr lang="en-US" sz="1200" dirty="0"/>
              <a:t> to store data and </a:t>
            </a:r>
            <a:r>
              <a:rPr lang="en-US" sz="1200" dirty="0" err="1"/>
              <a:t>useEffect</a:t>
            </a:r>
            <a:r>
              <a:rPr lang="en-US" sz="1200" dirty="0"/>
              <a:t> to run side effects when the component mounts.</a:t>
            </a:r>
          </a:p>
          <a:p>
            <a:pPr marL="0" indent="0">
              <a:buNone/>
            </a:pPr>
            <a:r>
              <a:rPr lang="en-US" sz="1200" dirty="0"/>
              <a:t>  Import Material-UI components for building the UI: Paper, List, </a:t>
            </a:r>
            <a:r>
              <a:rPr lang="en-US" sz="1200" dirty="0" err="1"/>
              <a:t>ListItem</a:t>
            </a:r>
            <a:r>
              <a:rPr lang="en-US" sz="1200" dirty="0"/>
              <a:t>, Avatars, Typography, Icons, and Buttons.</a:t>
            </a:r>
          </a:p>
          <a:p>
            <a:pPr marL="0" indent="0">
              <a:buNone/>
            </a:pPr>
            <a:r>
              <a:rPr lang="en-US" sz="1200" dirty="0"/>
              <a:t>  Import the list function from the API module to fetch user data.</a:t>
            </a:r>
          </a:p>
          <a:p>
            <a:pPr marL="0" indent="0">
              <a:buNone/>
            </a:pPr>
            <a:r>
              <a:rPr lang="en-US" sz="1200" dirty="0"/>
              <a:t>  Import Link from react-router-</a:t>
            </a:r>
            <a:r>
              <a:rPr lang="en-US" sz="1200" dirty="0" err="1"/>
              <a:t>dom</a:t>
            </a:r>
            <a:r>
              <a:rPr lang="en-US" sz="1200" dirty="0"/>
              <a:t> and rename it as </a:t>
            </a:r>
            <a:r>
              <a:rPr lang="en-US" sz="1200" dirty="0" err="1"/>
              <a:t>RouterLink</a:t>
            </a:r>
            <a:r>
              <a:rPr lang="en-US" sz="1200" dirty="0"/>
              <a:t> for navigation links.</a:t>
            </a:r>
          </a:p>
          <a:p>
            <a:pPr marL="0" indent="0">
              <a:buNone/>
            </a:pPr>
            <a:r>
              <a:rPr lang="en-US" sz="1200" dirty="0"/>
              <a:t>  Define a functional component called Users.</a:t>
            </a:r>
          </a:p>
          <a:p>
            <a:pPr marL="0" indent="0">
              <a:buNone/>
            </a:pPr>
            <a:r>
              <a:rPr lang="en-US" sz="1200" dirty="0"/>
              <a:t>  Create a state variable users to store the list of users, initialized as an empty array.</a:t>
            </a:r>
          </a:p>
          <a:p>
            <a:pPr marL="0" indent="0">
              <a:buNone/>
            </a:pPr>
            <a:r>
              <a:rPr lang="en-US" sz="1200" dirty="0"/>
              <a:t>  Use the </a:t>
            </a:r>
            <a:r>
              <a:rPr lang="en-US" sz="1200" dirty="0" err="1"/>
              <a:t>useEffect</a:t>
            </a:r>
            <a:r>
              <a:rPr lang="en-US" sz="1200" dirty="0"/>
              <a:t> hook to fetch data when the component mounts.</a:t>
            </a:r>
          </a:p>
          <a:p>
            <a:pPr marL="0" indent="0">
              <a:buNone/>
            </a:pPr>
            <a:r>
              <a:rPr lang="en-US" sz="1200" dirty="0"/>
              <a:t>  Create an </a:t>
            </a:r>
            <a:r>
              <a:rPr lang="en-US" sz="1200" dirty="0" err="1"/>
              <a:t>AbortController</a:t>
            </a:r>
            <a:r>
              <a:rPr lang="en-US" sz="1200" dirty="0"/>
              <a:t> to allow canceling the API request if the component unmounts early.</a:t>
            </a:r>
          </a:p>
          <a:p>
            <a:pPr marL="0" indent="0">
              <a:buNone/>
            </a:pPr>
            <a:r>
              <a:rPr lang="en-US" sz="1200" dirty="0"/>
              <a:t>  Call the list function, passing the abort signal, and wait for the data.</a:t>
            </a:r>
          </a:p>
          <a:p>
            <a:pPr marL="0" indent="0">
              <a:buNone/>
            </a:pPr>
            <a:r>
              <a:rPr lang="en-US" sz="1200" dirty="0"/>
              <a:t>  If there's an error in the response, log it to the console.</a:t>
            </a:r>
          </a:p>
          <a:p>
            <a:pPr marL="0" indent="0">
              <a:buNone/>
            </a:pPr>
            <a:r>
              <a:rPr lang="en-US" sz="1200" dirty="0"/>
              <a:t>  Otherwise, update the users state with the fetched data.</a:t>
            </a:r>
          </a:p>
          <a:p>
            <a:pPr marL="0" indent="0">
              <a:buNone/>
            </a:pPr>
            <a:r>
              <a:rPr lang="en-US" sz="1200" dirty="0"/>
              <a:t>  Return a cleanup function that aborts the API call when the component unmounts.</a:t>
            </a:r>
          </a:p>
          <a:p>
            <a:pPr marL="0" indent="0">
              <a:buNone/>
            </a:pPr>
            <a:r>
              <a:rPr lang="en-US" sz="1200" dirty="0"/>
              <a:t>  Return the component's UI structure inside the JSX.</a:t>
            </a:r>
          </a:p>
          <a:p>
            <a:pPr marL="0" indent="0">
              <a:buNone/>
            </a:pPr>
            <a:r>
              <a:rPr lang="en-US" sz="1200" dirty="0"/>
              <a:t>  Use a styled Paper component as the container with padding, width, and margin styles.</a:t>
            </a:r>
          </a:p>
          <a:p>
            <a:pPr marL="0" indent="0">
              <a:buNone/>
            </a:pPr>
            <a:r>
              <a:rPr lang="en-US" sz="1200" dirty="0"/>
              <a:t>  Add a Typography component to display the title "All Users".</a:t>
            </a:r>
          </a:p>
          <a:p>
            <a:pPr marL="0" indent="0">
              <a:buNone/>
            </a:pPr>
            <a:r>
              <a:rPr lang="en-US" sz="1200" dirty="0"/>
              <a:t>  Render a Material-UI List component.</a:t>
            </a:r>
          </a:p>
          <a:p>
            <a:pPr marL="0" indent="0">
              <a:buNone/>
            </a:pPr>
            <a:r>
              <a:rPr lang="en-US" sz="1200" dirty="0"/>
              <a:t>  Loop through each user in the users array.</a:t>
            </a:r>
          </a:p>
          <a:p>
            <a:pPr marL="0" indent="0">
              <a:buNone/>
            </a:pPr>
            <a:r>
              <a:rPr lang="en-US" sz="1200" dirty="0"/>
              <a:t>  For each user, create a clickable link using the Link component integrated with </a:t>
            </a:r>
            <a:r>
              <a:rPr lang="en-US" sz="1200" dirty="0" err="1"/>
              <a:t>RouterLink</a:t>
            </a:r>
            <a:r>
              <a:rPr lang="en-US" sz="1200" dirty="0"/>
              <a:t>.</a:t>
            </a:r>
          </a:p>
          <a:p>
            <a:pPr marL="0" indent="0">
              <a:buNone/>
            </a:pPr>
            <a:r>
              <a:rPr lang="en-US" sz="1200" dirty="0"/>
              <a:t>  Set the link’s target path to the user’s profile page using their unique ID.</a:t>
            </a:r>
          </a:p>
          <a:p>
            <a:pPr marL="0" indent="0">
              <a:buNone/>
            </a:pPr>
            <a:r>
              <a:rPr lang="en-US" sz="1200" dirty="0"/>
              <a:t>  Inside each link, add a </a:t>
            </a:r>
            <a:r>
              <a:rPr lang="en-US" sz="1200" dirty="0" err="1"/>
              <a:t>ListItem</a:t>
            </a:r>
            <a:r>
              <a:rPr lang="en-US" sz="1200" dirty="0"/>
              <a:t> that behaves like a button.</a:t>
            </a:r>
          </a:p>
          <a:p>
            <a:pPr marL="0" indent="0">
              <a:buNone/>
            </a:pPr>
            <a:r>
              <a:rPr lang="en-US" sz="1200" dirty="0"/>
              <a:t>  Display a user avatar using the Avatar component.</a:t>
            </a:r>
          </a:p>
          <a:p>
            <a:pPr marL="0" indent="0">
              <a:buNone/>
            </a:pPr>
            <a:r>
              <a:rPr lang="en-US" sz="1200" dirty="0"/>
              <a:t>  Display the user’s name using </a:t>
            </a:r>
            <a:r>
              <a:rPr lang="en-US" sz="1200" dirty="0" err="1"/>
              <a:t>ListItemText</a:t>
            </a:r>
            <a:r>
              <a:rPr lang="en-US" sz="1200" dirty="0"/>
              <a:t>.</a:t>
            </a:r>
          </a:p>
          <a:p>
            <a:pPr marL="0" indent="0">
              <a:buNone/>
            </a:pPr>
            <a:r>
              <a:rPr lang="en-US" sz="1200" dirty="0"/>
              <a:t>  Add a secondary action with an </a:t>
            </a:r>
            <a:r>
              <a:rPr lang="en-US" sz="1200" dirty="0" err="1"/>
              <a:t>IconButton</a:t>
            </a:r>
            <a:r>
              <a:rPr lang="en-US" sz="1200" dirty="0"/>
              <a:t> containing a right-arrow icon to indicate navigation.</a:t>
            </a:r>
          </a:p>
          <a:p>
            <a:pPr marL="0" indent="0">
              <a:buNone/>
            </a:pPr>
            <a:r>
              <a:rPr lang="en-US" sz="1200" dirty="0"/>
              <a:t>  Close the List and Paper components.</a:t>
            </a:r>
          </a:p>
          <a:p>
            <a:pPr marL="0" indent="0">
              <a:buNone/>
            </a:pPr>
            <a:endParaRPr lang="en-US" sz="1100" dirty="0"/>
          </a:p>
          <a:p>
            <a:pPr marL="0" indent="0">
              <a:buNone/>
            </a:pPr>
            <a:endParaRPr lang="en-US" sz="1100" dirty="0"/>
          </a:p>
        </p:txBody>
      </p:sp>
      <p:sp>
        <p:nvSpPr>
          <p:cNvPr id="4" name="Date Placeholder 3">
            <a:extLst>
              <a:ext uri="{FF2B5EF4-FFF2-40B4-BE49-F238E27FC236}">
                <a16:creationId xmlns:a16="http://schemas.microsoft.com/office/drawing/2014/main" id="{7C73EF63-081F-23A8-45DB-CB96A55D851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83F86CF-604D-010F-B874-2918D8A194F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01414B8-5BF1-41F1-BA74-18E15012963E}"/>
              </a:ext>
            </a:extLst>
          </p:cNvPr>
          <p:cNvSpPr>
            <a:spLocks noGrp="1"/>
          </p:cNvSpPr>
          <p:nvPr>
            <p:ph type="sldNum" sz="quarter" idx="12"/>
          </p:nvPr>
        </p:nvSpPr>
        <p:spPr/>
        <p:txBody>
          <a:bodyPr/>
          <a:lstStyle/>
          <a:p>
            <a:fld id="{7C5CF243-786F-4254-B068-4C9F0B6EA12F}" type="slidenum">
              <a:rPr lang="en-US" altLang="en-US" smtClean="0"/>
              <a:pPr/>
              <a:t>45</a:t>
            </a:fld>
            <a:endParaRPr lang="en-US" altLang="en-US"/>
          </a:p>
        </p:txBody>
      </p:sp>
    </p:spTree>
    <p:extLst>
      <p:ext uri="{BB962C8B-B14F-4D97-AF65-F5344CB8AC3E}">
        <p14:creationId xmlns:p14="http://schemas.microsoft.com/office/powerpoint/2010/main" val="5214887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7E61-4149-4DEE-A3CA-C8824C1B846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F24697B-E375-41DA-8D91-3F64D26F9422}"/>
              </a:ext>
            </a:extLst>
          </p:cNvPr>
          <p:cNvSpPr>
            <a:spLocks noGrp="1"/>
          </p:cNvSpPr>
          <p:nvPr>
            <p:ph idx="1"/>
          </p:nvPr>
        </p:nvSpPr>
        <p:spPr/>
        <p:txBody>
          <a:bodyPr/>
          <a:lstStyle/>
          <a:p>
            <a:r>
              <a:rPr lang="en-US" dirty="0"/>
              <a:t>To add this Users component to the React application, we need to update the </a:t>
            </a:r>
            <a:r>
              <a:rPr lang="en-US" b="1" dirty="0"/>
              <a:t>MainRouter </a:t>
            </a:r>
            <a:r>
              <a:rPr lang="en-US" dirty="0"/>
              <a:t>component with a Route that renders this component at the '/users' path.</a:t>
            </a:r>
          </a:p>
          <a:p>
            <a:pPr marL="0" indent="0">
              <a:buNone/>
            </a:pPr>
            <a:endParaRPr lang="en-US" dirty="0"/>
          </a:p>
          <a:p>
            <a:pPr marL="0" indent="0">
              <a:buNone/>
            </a:pPr>
            <a:endParaRPr lang="en-US" dirty="0"/>
          </a:p>
          <a:p>
            <a:r>
              <a:rPr lang="en-US" b="1" dirty="0" err="1"/>
              <a:t>mern</a:t>
            </a:r>
            <a:r>
              <a:rPr lang="en-US" b="1" dirty="0"/>
              <a:t>-skeleton/client/</a:t>
            </a:r>
            <a:r>
              <a:rPr lang="en-US" b="1" dirty="0" err="1"/>
              <a:t>MainRouter.jsx</a:t>
            </a:r>
            <a:r>
              <a:rPr lang="en-US" b="1" dirty="0"/>
              <a:t>:</a:t>
            </a:r>
            <a:endParaRPr lang="en-US" b="1" dirty="0">
              <a:solidFill>
                <a:srgbClr val="008000"/>
              </a:solidFill>
              <a:effectLst/>
              <a:latin typeface="Consolas" panose="020B0609020204030204" pitchFamily="49" charset="0"/>
            </a:endParaRPr>
          </a:p>
          <a:p>
            <a:pPr marL="0" indent="0">
              <a:buNone/>
            </a:pPr>
            <a:r>
              <a:rPr lang="en-US" b="1" dirty="0">
                <a:solidFill>
                  <a:srgbClr val="008000"/>
                </a:solidFill>
                <a:effectLst/>
                <a:latin typeface="Consolas" panose="020B0609020204030204" pitchFamily="49" charset="0"/>
              </a:rPr>
              <a:t>&lt;Route path="/users" </a:t>
            </a:r>
            <a:r>
              <a:rPr lang="en-US" b="1" dirty="0">
                <a:solidFill>
                  <a:srgbClr val="008000"/>
                </a:solidFill>
                <a:latin typeface="Consolas" panose="020B0609020204030204" pitchFamily="49" charset="0"/>
              </a:rPr>
              <a:t>element</a:t>
            </a:r>
            <a:r>
              <a:rPr lang="en-US" b="1" dirty="0">
                <a:solidFill>
                  <a:srgbClr val="008000"/>
                </a:solidFill>
                <a:effectLst/>
                <a:latin typeface="Consolas" panose="020B0609020204030204" pitchFamily="49" charset="0"/>
              </a:rPr>
              <a:t>={&lt;Users/&gt;}/&gt;</a:t>
            </a:r>
          </a:p>
          <a:p>
            <a:pPr marL="0" indent="0">
              <a:buNone/>
            </a:pPr>
            <a:endParaRPr lang="en-US" dirty="0"/>
          </a:p>
        </p:txBody>
      </p:sp>
      <p:sp>
        <p:nvSpPr>
          <p:cNvPr id="4" name="Date Placeholder 3">
            <a:extLst>
              <a:ext uri="{FF2B5EF4-FFF2-40B4-BE49-F238E27FC236}">
                <a16:creationId xmlns:a16="http://schemas.microsoft.com/office/drawing/2014/main" id="{F5B7915A-02FD-8CA1-77FE-A4C28F02EBF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52BAB02-E073-86DE-1DE2-FC8A59C8A5B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729752D-C645-EA1D-7E78-A67ABA404492}"/>
              </a:ext>
            </a:extLst>
          </p:cNvPr>
          <p:cNvSpPr>
            <a:spLocks noGrp="1"/>
          </p:cNvSpPr>
          <p:nvPr>
            <p:ph type="sldNum" sz="quarter" idx="12"/>
          </p:nvPr>
        </p:nvSpPr>
        <p:spPr/>
        <p:txBody>
          <a:bodyPr/>
          <a:lstStyle/>
          <a:p>
            <a:fld id="{7C5CF243-786F-4254-B068-4C9F0B6EA12F}" type="slidenum">
              <a:rPr lang="en-US" altLang="en-US" smtClean="0"/>
              <a:pPr/>
              <a:t>46</a:t>
            </a:fld>
            <a:endParaRPr lang="en-US" altLang="en-US"/>
          </a:p>
        </p:txBody>
      </p:sp>
    </p:spTree>
    <p:extLst>
      <p:ext uri="{BB962C8B-B14F-4D97-AF65-F5344CB8AC3E}">
        <p14:creationId xmlns:p14="http://schemas.microsoft.com/office/powerpoint/2010/main" val="182365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3A6D-9BD3-8111-7CF0-C7067E52F930}"/>
              </a:ext>
            </a:extLst>
          </p:cNvPr>
          <p:cNvSpPr>
            <a:spLocks noGrp="1"/>
          </p:cNvSpPr>
          <p:nvPr>
            <p:ph type="title"/>
          </p:nvPr>
        </p:nvSpPr>
        <p:spPr/>
        <p:txBody>
          <a:bodyPr/>
          <a:lstStyle/>
          <a:p>
            <a:r>
              <a:rPr lang="en-US" dirty="0"/>
              <a:t>The Signup component</a:t>
            </a:r>
          </a:p>
        </p:txBody>
      </p:sp>
      <p:sp>
        <p:nvSpPr>
          <p:cNvPr id="3" name="Content Placeholder 2">
            <a:extLst>
              <a:ext uri="{FF2B5EF4-FFF2-40B4-BE49-F238E27FC236}">
                <a16:creationId xmlns:a16="http://schemas.microsoft.com/office/drawing/2014/main" id="{A677449D-D805-67E9-C788-BDB43E295EE7}"/>
              </a:ext>
            </a:extLst>
          </p:cNvPr>
          <p:cNvSpPr>
            <a:spLocks noGrp="1"/>
          </p:cNvSpPr>
          <p:nvPr>
            <p:ph idx="1"/>
          </p:nvPr>
        </p:nvSpPr>
        <p:spPr/>
        <p:txBody>
          <a:bodyPr/>
          <a:lstStyle/>
          <a:p>
            <a:r>
              <a:rPr lang="en-US" dirty="0"/>
              <a:t>The Signup component in </a:t>
            </a:r>
            <a:r>
              <a:rPr lang="en-US" b="1" dirty="0"/>
              <a:t>client/user/</a:t>
            </a:r>
            <a:r>
              <a:rPr lang="en-US" b="1" dirty="0" err="1"/>
              <a:t>Signup.jsx</a:t>
            </a:r>
            <a:r>
              <a:rPr lang="en-US" b="1" dirty="0"/>
              <a:t> </a:t>
            </a:r>
            <a:r>
              <a:rPr lang="en-US" dirty="0"/>
              <a:t>presents a form with name, email, and password fields to the user for sign-up at the '/signup' path, as displayed in the following screenshot:</a:t>
            </a:r>
          </a:p>
          <a:p>
            <a:endParaRPr lang="en-US" dirty="0"/>
          </a:p>
        </p:txBody>
      </p:sp>
      <p:sp>
        <p:nvSpPr>
          <p:cNvPr id="4" name="Date Placeholder 3">
            <a:extLst>
              <a:ext uri="{FF2B5EF4-FFF2-40B4-BE49-F238E27FC236}">
                <a16:creationId xmlns:a16="http://schemas.microsoft.com/office/drawing/2014/main" id="{2578EDCD-0F20-8C8B-7F7E-4F7E75CCE911}"/>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7F7A45D6-0D7E-80EF-226E-C825A4089C6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07D6E2E-A2D3-DC58-CE27-A3E3321325B6}"/>
              </a:ext>
            </a:extLst>
          </p:cNvPr>
          <p:cNvSpPr>
            <a:spLocks noGrp="1"/>
          </p:cNvSpPr>
          <p:nvPr>
            <p:ph type="sldNum" sz="quarter" idx="12"/>
          </p:nvPr>
        </p:nvSpPr>
        <p:spPr/>
        <p:txBody>
          <a:bodyPr/>
          <a:lstStyle/>
          <a:p>
            <a:fld id="{7C5CF243-786F-4254-B068-4C9F0B6EA12F}" type="slidenum">
              <a:rPr lang="en-US" altLang="en-US" smtClean="0"/>
              <a:pPr/>
              <a:t>47</a:t>
            </a:fld>
            <a:endParaRPr lang="en-US" altLang="en-US"/>
          </a:p>
        </p:txBody>
      </p:sp>
      <p:pic>
        <p:nvPicPr>
          <p:cNvPr id="8" name="Picture 7">
            <a:extLst>
              <a:ext uri="{FF2B5EF4-FFF2-40B4-BE49-F238E27FC236}">
                <a16:creationId xmlns:a16="http://schemas.microsoft.com/office/drawing/2014/main" id="{3B7F0850-598B-8BE9-79D9-C1362849225C}"/>
              </a:ext>
            </a:extLst>
          </p:cNvPr>
          <p:cNvPicPr>
            <a:picLocks noChangeAspect="1"/>
          </p:cNvPicPr>
          <p:nvPr/>
        </p:nvPicPr>
        <p:blipFill>
          <a:blip r:embed="rId2"/>
          <a:stretch>
            <a:fillRect/>
          </a:stretch>
        </p:blipFill>
        <p:spPr>
          <a:xfrm>
            <a:off x="1447800" y="2438400"/>
            <a:ext cx="6781800" cy="3733800"/>
          </a:xfrm>
          <a:prstGeom prst="rect">
            <a:avLst/>
          </a:prstGeom>
        </p:spPr>
      </p:pic>
    </p:spTree>
    <p:extLst>
      <p:ext uri="{BB962C8B-B14F-4D97-AF65-F5344CB8AC3E}">
        <p14:creationId xmlns:p14="http://schemas.microsoft.com/office/powerpoint/2010/main" val="12777891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2B52-AA53-50D8-252A-357919C0BD2B}"/>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a:t>
            </a:r>
          </a:p>
        </p:txBody>
      </p:sp>
      <p:sp>
        <p:nvSpPr>
          <p:cNvPr id="3" name="Content Placeholder 2">
            <a:extLst>
              <a:ext uri="{FF2B5EF4-FFF2-40B4-BE49-F238E27FC236}">
                <a16:creationId xmlns:a16="http://schemas.microsoft.com/office/drawing/2014/main" id="{E163E7BC-355A-1DB3-1891-8E88566DB9BE}"/>
              </a:ext>
            </a:extLst>
          </p:cNvPr>
          <p:cNvSpPr>
            <a:spLocks noGrp="1"/>
          </p:cNvSpPr>
          <p:nvPr>
            <p:ph idx="1"/>
          </p:nvPr>
        </p:nvSpPr>
        <p:spPr/>
        <p:txBody>
          <a:bodyPr/>
          <a:lstStyle/>
          <a:p>
            <a:pPr marL="0" indent="0">
              <a:buNone/>
            </a:pPr>
            <a:r>
              <a:rPr lang="en-US" sz="1200" dirty="0"/>
              <a:t>import React, { </a:t>
            </a:r>
            <a:r>
              <a:rPr lang="en-US" sz="1200" dirty="0" err="1"/>
              <a:t>useState</a:t>
            </a:r>
            <a:r>
              <a:rPr lang="en-US" sz="1200" dirty="0"/>
              <a:t> } from "react";</a:t>
            </a:r>
          </a:p>
          <a:p>
            <a:pPr marL="0" indent="0">
              <a:buNone/>
            </a:pPr>
            <a:r>
              <a:rPr lang="en-US" sz="1200" dirty="0"/>
              <a:t>import {</a:t>
            </a:r>
          </a:p>
          <a:p>
            <a:pPr marL="0" indent="0">
              <a:buNone/>
            </a:pPr>
            <a:r>
              <a:rPr lang="en-US" sz="1200" dirty="0"/>
              <a:t>  Card,</a:t>
            </a:r>
          </a:p>
          <a:p>
            <a:pPr marL="0" indent="0">
              <a:buNone/>
            </a:pPr>
            <a:r>
              <a:rPr lang="en-US" sz="1200" dirty="0"/>
              <a:t>  </a:t>
            </a:r>
            <a:r>
              <a:rPr lang="en-US" sz="1200" dirty="0" err="1"/>
              <a:t>CardContent</a:t>
            </a:r>
            <a:r>
              <a:rPr lang="en-US" sz="1200" dirty="0"/>
              <a:t>,</a:t>
            </a:r>
          </a:p>
          <a:p>
            <a:pPr marL="0" indent="0">
              <a:buNone/>
            </a:pPr>
            <a:r>
              <a:rPr lang="en-US" sz="1200" dirty="0"/>
              <a:t>  Typography,</a:t>
            </a:r>
          </a:p>
          <a:p>
            <a:pPr marL="0" indent="0">
              <a:buNone/>
            </a:pPr>
            <a:r>
              <a:rPr lang="en-US" sz="1200" dirty="0"/>
              <a:t>  </a:t>
            </a:r>
            <a:r>
              <a:rPr lang="en-US" sz="1200" dirty="0" err="1"/>
              <a:t>TextField</a:t>
            </a:r>
            <a:r>
              <a:rPr lang="en-US" sz="1200" dirty="0"/>
              <a:t>,</a:t>
            </a:r>
          </a:p>
          <a:p>
            <a:pPr marL="0" indent="0">
              <a:buNone/>
            </a:pPr>
            <a:r>
              <a:rPr lang="en-US" sz="1200" dirty="0"/>
              <a:t>  </a:t>
            </a:r>
            <a:r>
              <a:rPr lang="en-US" sz="1200" dirty="0" err="1"/>
              <a:t>CardActions</a:t>
            </a:r>
            <a:r>
              <a:rPr lang="en-US" sz="1200" dirty="0"/>
              <a:t>,</a:t>
            </a:r>
          </a:p>
          <a:p>
            <a:pPr marL="0" indent="0">
              <a:buNone/>
            </a:pPr>
            <a:r>
              <a:rPr lang="en-US" sz="1200" dirty="0"/>
              <a:t>  Button,</a:t>
            </a:r>
          </a:p>
          <a:p>
            <a:pPr marL="0" indent="0">
              <a:buNone/>
            </a:pPr>
            <a:r>
              <a:rPr lang="en-US" sz="1200" dirty="0"/>
              <a:t>  Dialog,</a:t>
            </a:r>
          </a:p>
          <a:p>
            <a:pPr marL="0" indent="0">
              <a:buNone/>
            </a:pPr>
            <a:r>
              <a:rPr lang="en-US" sz="1200" dirty="0"/>
              <a:t>  </a:t>
            </a:r>
            <a:r>
              <a:rPr lang="en-US" sz="1200" dirty="0" err="1"/>
              <a:t>DialogTitle</a:t>
            </a:r>
            <a:r>
              <a:rPr lang="en-US" sz="1200" dirty="0"/>
              <a:t>,</a:t>
            </a:r>
          </a:p>
          <a:p>
            <a:pPr marL="0" indent="0">
              <a:buNone/>
            </a:pPr>
            <a:r>
              <a:rPr lang="en-US" sz="1200" dirty="0"/>
              <a:t>  </a:t>
            </a:r>
            <a:r>
              <a:rPr lang="en-US" sz="1200" dirty="0" err="1"/>
              <a:t>DialogContent</a:t>
            </a:r>
            <a:r>
              <a:rPr lang="en-US" sz="1200" dirty="0"/>
              <a:t>,</a:t>
            </a:r>
          </a:p>
          <a:p>
            <a:pPr marL="0" indent="0">
              <a:buNone/>
            </a:pPr>
            <a:r>
              <a:rPr lang="en-US" sz="1200" dirty="0"/>
              <a:t>  </a:t>
            </a:r>
            <a:r>
              <a:rPr lang="en-US" sz="1200" dirty="0" err="1"/>
              <a:t>DialogContentText</a:t>
            </a:r>
            <a:r>
              <a:rPr lang="en-US" sz="1200" dirty="0"/>
              <a:t>,</a:t>
            </a:r>
          </a:p>
          <a:p>
            <a:pPr marL="0" indent="0">
              <a:buNone/>
            </a:pPr>
            <a:r>
              <a:rPr lang="en-US" sz="1200" dirty="0"/>
              <a:t>  </a:t>
            </a:r>
            <a:r>
              <a:rPr lang="en-US" sz="1200" dirty="0" err="1"/>
              <a:t>DialogActions</a:t>
            </a:r>
            <a:r>
              <a:rPr lang="en-US" sz="1200" dirty="0"/>
              <a:t>,</a:t>
            </a:r>
          </a:p>
          <a:p>
            <a:pPr marL="0" indent="0">
              <a:buNone/>
            </a:pPr>
            <a:r>
              <a:rPr lang="en-US" sz="1200" dirty="0"/>
              <a:t>} from "@</a:t>
            </a:r>
            <a:r>
              <a:rPr lang="en-US" sz="1200" dirty="0" err="1"/>
              <a:t>mui</a:t>
            </a:r>
            <a:r>
              <a:rPr lang="en-US" sz="1200" dirty="0"/>
              <a:t>/material";</a:t>
            </a:r>
          </a:p>
          <a:p>
            <a:pPr marL="0" indent="0">
              <a:buNone/>
            </a:pPr>
            <a:r>
              <a:rPr lang="en-US" sz="1200" dirty="0"/>
              <a:t>import { Link } from "react-router-</a:t>
            </a:r>
            <a:r>
              <a:rPr lang="en-US" sz="1200" dirty="0" err="1"/>
              <a:t>dom</a:t>
            </a:r>
            <a:r>
              <a:rPr lang="en-US" sz="1200" dirty="0"/>
              <a:t>";</a:t>
            </a:r>
          </a:p>
          <a:p>
            <a:pPr marL="0" indent="0">
              <a:buNone/>
            </a:pPr>
            <a:r>
              <a:rPr lang="en-US" sz="1200" dirty="0"/>
              <a:t>import { create } from "./</a:t>
            </a:r>
            <a:r>
              <a:rPr lang="en-US" sz="1200" dirty="0" err="1"/>
              <a:t>api</a:t>
            </a:r>
            <a:r>
              <a:rPr lang="en-US" sz="1200" dirty="0"/>
              <a:t>-user";</a:t>
            </a:r>
          </a:p>
          <a:p>
            <a:pPr marL="0" indent="0">
              <a:buNone/>
            </a:pPr>
            <a:br>
              <a:rPr lang="en-US" sz="1200" dirty="0"/>
            </a:br>
            <a:r>
              <a:rPr lang="en-US" sz="1200" dirty="0"/>
              <a:t>export default function Signup() {</a:t>
            </a:r>
          </a:p>
          <a:p>
            <a:pPr marL="0" indent="0">
              <a:buNone/>
            </a:pPr>
            <a:r>
              <a:rPr lang="en-US" sz="1200" dirty="0"/>
              <a:t>  const [values, </a:t>
            </a:r>
            <a:r>
              <a:rPr lang="en-US" sz="1200" dirty="0" err="1"/>
              <a:t>setValues</a:t>
            </a:r>
            <a:r>
              <a:rPr lang="en-US" sz="1200" dirty="0"/>
              <a:t>] = </a:t>
            </a:r>
            <a:r>
              <a:rPr lang="en-US" sz="1200" dirty="0" err="1"/>
              <a:t>useState</a:t>
            </a:r>
            <a:r>
              <a:rPr lang="en-US" sz="1200" dirty="0"/>
              <a:t>({</a:t>
            </a:r>
          </a:p>
          <a:p>
            <a:pPr marL="0" indent="0">
              <a:buNone/>
            </a:pPr>
            <a:r>
              <a:rPr lang="en-US" sz="1200" dirty="0"/>
              <a:t>    name: "",</a:t>
            </a:r>
          </a:p>
          <a:p>
            <a:pPr marL="0" indent="0">
              <a:buNone/>
            </a:pPr>
            <a:r>
              <a:rPr lang="en-US" sz="1200" dirty="0"/>
              <a:t>    password: "",</a:t>
            </a:r>
          </a:p>
          <a:p>
            <a:pPr marL="0" indent="0">
              <a:buNone/>
            </a:pPr>
            <a:r>
              <a:rPr lang="en-US" sz="1200" dirty="0"/>
              <a:t>    email: "",</a:t>
            </a:r>
          </a:p>
          <a:p>
            <a:pPr marL="0" indent="0">
              <a:buNone/>
            </a:pPr>
            <a:r>
              <a:rPr lang="en-US" sz="1200" dirty="0"/>
              <a:t>    error: "",</a:t>
            </a:r>
          </a:p>
          <a:p>
            <a:pPr marL="0" indent="0">
              <a:buNone/>
            </a:pPr>
            <a:r>
              <a:rPr lang="en-US" sz="1200" dirty="0"/>
              <a:t>  });</a:t>
            </a:r>
          </a:p>
        </p:txBody>
      </p:sp>
      <p:sp>
        <p:nvSpPr>
          <p:cNvPr id="4" name="Date Placeholder 3">
            <a:extLst>
              <a:ext uri="{FF2B5EF4-FFF2-40B4-BE49-F238E27FC236}">
                <a16:creationId xmlns:a16="http://schemas.microsoft.com/office/drawing/2014/main" id="{DC8E2F2A-54DF-B31C-C2BD-033C323AD96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274E617F-64D5-2806-5124-0E94BB9027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F8CE8A3D-2BF1-2316-C3D6-A1A7E875A6AD}"/>
              </a:ext>
            </a:extLst>
          </p:cNvPr>
          <p:cNvSpPr>
            <a:spLocks noGrp="1"/>
          </p:cNvSpPr>
          <p:nvPr>
            <p:ph type="sldNum" sz="quarter" idx="12"/>
          </p:nvPr>
        </p:nvSpPr>
        <p:spPr/>
        <p:txBody>
          <a:bodyPr/>
          <a:lstStyle/>
          <a:p>
            <a:fld id="{7C5CF243-786F-4254-B068-4C9F0B6EA12F}" type="slidenum">
              <a:rPr lang="en-US" altLang="en-US" smtClean="0"/>
              <a:pPr/>
              <a:t>48</a:t>
            </a:fld>
            <a:endParaRPr lang="en-US" altLang="en-US"/>
          </a:p>
        </p:txBody>
      </p:sp>
    </p:spTree>
    <p:extLst>
      <p:ext uri="{BB962C8B-B14F-4D97-AF65-F5344CB8AC3E}">
        <p14:creationId xmlns:p14="http://schemas.microsoft.com/office/powerpoint/2010/main" val="870608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D2A4-92CE-EDC9-71F4-6DE5D9B96FEC}"/>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 contd.</a:t>
            </a:r>
          </a:p>
        </p:txBody>
      </p:sp>
      <p:sp>
        <p:nvSpPr>
          <p:cNvPr id="3" name="Content Placeholder 2">
            <a:extLst>
              <a:ext uri="{FF2B5EF4-FFF2-40B4-BE49-F238E27FC236}">
                <a16:creationId xmlns:a16="http://schemas.microsoft.com/office/drawing/2014/main" id="{84E24319-46F8-0589-179F-7A53694B0AD9}"/>
              </a:ext>
            </a:extLst>
          </p:cNvPr>
          <p:cNvSpPr>
            <a:spLocks noGrp="1"/>
          </p:cNvSpPr>
          <p:nvPr>
            <p:ph idx="1"/>
          </p:nvPr>
        </p:nvSpPr>
        <p:spPr/>
        <p:txBody>
          <a:bodyPr/>
          <a:lstStyle/>
          <a:p>
            <a:pPr marL="0" indent="0">
              <a:buNone/>
            </a:pPr>
            <a:r>
              <a:rPr lang="en-US" sz="1200" dirty="0"/>
              <a:t>  const [open, </a:t>
            </a:r>
            <a:r>
              <a:rPr lang="en-US" sz="1200" dirty="0" err="1"/>
              <a:t>setOpen</a:t>
            </a:r>
            <a:r>
              <a:rPr lang="en-US" sz="1200" dirty="0"/>
              <a:t>] = </a:t>
            </a:r>
            <a:r>
              <a:rPr lang="en-US" sz="1200" dirty="0" err="1"/>
              <a:t>useState</a:t>
            </a:r>
            <a:r>
              <a:rPr lang="en-US" sz="1200" dirty="0"/>
              <a:t>(false);</a:t>
            </a:r>
          </a:p>
          <a:p>
            <a:pPr marL="0" indent="0">
              <a:buNone/>
            </a:pPr>
            <a:br>
              <a:rPr lang="en-US" sz="1200" dirty="0"/>
            </a:br>
            <a:r>
              <a:rPr lang="en-US" sz="1200" dirty="0"/>
              <a:t>  const </a:t>
            </a:r>
            <a:r>
              <a:rPr lang="en-US" sz="1200" dirty="0" err="1"/>
              <a:t>handleChange</a:t>
            </a:r>
            <a:r>
              <a:rPr lang="en-US" sz="1200" dirty="0"/>
              <a:t> = (name) =&gt; (event) =&gt; {</a:t>
            </a:r>
          </a:p>
          <a:p>
            <a:pPr marL="0" indent="0">
              <a:buNone/>
            </a:pPr>
            <a:r>
              <a:rPr lang="en-US" sz="1200" dirty="0"/>
              <a:t>    </a:t>
            </a:r>
            <a:r>
              <a:rPr lang="en-US" sz="1200" dirty="0" err="1"/>
              <a:t>setValues</a:t>
            </a:r>
            <a:r>
              <a:rPr lang="en-US" sz="1200" dirty="0"/>
              <a:t>({ ...values, [name]: </a:t>
            </a:r>
            <a:r>
              <a:rPr lang="en-US" sz="1200" dirty="0" err="1"/>
              <a:t>event.target.value</a:t>
            </a:r>
            <a:r>
              <a:rPr lang="en-US" sz="1200" dirty="0"/>
              <a:t> });</a:t>
            </a:r>
          </a:p>
          <a:p>
            <a:pPr marL="0" indent="0">
              <a:buNone/>
            </a:pPr>
            <a:r>
              <a:rPr lang="en-US" sz="1200" dirty="0"/>
              <a:t>  };</a:t>
            </a:r>
          </a:p>
          <a:p>
            <a:pPr marL="0" indent="0">
              <a:buNone/>
            </a:pPr>
            <a:br>
              <a:rPr lang="en-US" sz="1200" dirty="0"/>
            </a:br>
            <a:r>
              <a:rPr lang="en-US" sz="1200" dirty="0"/>
              <a:t>  const </a:t>
            </a:r>
            <a:r>
              <a:rPr lang="en-US" sz="1200" dirty="0" err="1"/>
              <a:t>handleClose</a:t>
            </a:r>
            <a:r>
              <a:rPr lang="en-US" sz="1200" dirty="0"/>
              <a:t> = () =&gt; {</a:t>
            </a:r>
          </a:p>
          <a:p>
            <a:pPr marL="0" indent="0">
              <a:buNone/>
            </a:pPr>
            <a:r>
              <a:rPr lang="en-US" sz="1200" dirty="0"/>
              <a:t>    </a:t>
            </a:r>
            <a:r>
              <a:rPr lang="en-US" sz="1200" dirty="0" err="1"/>
              <a:t>setOpen</a:t>
            </a:r>
            <a:r>
              <a:rPr lang="en-US" sz="1200" dirty="0"/>
              <a:t>(false);</a:t>
            </a:r>
          </a:p>
          <a:p>
            <a:pPr marL="0" indent="0">
              <a:buNone/>
            </a:pPr>
            <a:r>
              <a:rPr lang="en-US" sz="1200" dirty="0"/>
              <a:t>  };</a:t>
            </a:r>
          </a:p>
          <a:p>
            <a:pPr marL="0" indent="0">
              <a:buNone/>
            </a:pPr>
            <a:br>
              <a:rPr lang="en-US" sz="1200" dirty="0"/>
            </a:br>
            <a:r>
              <a:rPr lang="en-US" sz="1200" dirty="0"/>
              <a:t>  const </a:t>
            </a:r>
            <a:r>
              <a:rPr lang="en-US" sz="1200" dirty="0" err="1"/>
              <a:t>clickSubmit</a:t>
            </a:r>
            <a:r>
              <a:rPr lang="en-US" sz="1200" dirty="0"/>
              <a:t> = () =&gt; {</a:t>
            </a:r>
          </a:p>
          <a:p>
            <a:pPr marL="0" indent="0">
              <a:buNone/>
            </a:pPr>
            <a:r>
              <a:rPr lang="en-US" sz="1200" dirty="0"/>
              <a:t>    const user = {</a:t>
            </a:r>
          </a:p>
          <a:p>
            <a:pPr marL="0" indent="0">
              <a:buNone/>
            </a:pPr>
            <a:r>
              <a:rPr lang="en-US" sz="1200" dirty="0"/>
              <a:t>      name: values.name || undefined,</a:t>
            </a:r>
          </a:p>
          <a:p>
            <a:pPr marL="0" indent="0">
              <a:buNone/>
            </a:pPr>
            <a:r>
              <a:rPr lang="en-US" sz="1200" dirty="0"/>
              <a:t>      email: </a:t>
            </a:r>
            <a:r>
              <a:rPr lang="en-US" sz="1200" dirty="0" err="1"/>
              <a:t>values.email</a:t>
            </a:r>
            <a:r>
              <a:rPr lang="en-US" sz="1200" dirty="0"/>
              <a:t> || undefined,</a:t>
            </a:r>
          </a:p>
          <a:p>
            <a:pPr marL="0" indent="0">
              <a:buNone/>
            </a:pPr>
            <a:r>
              <a:rPr lang="en-US" sz="1200" dirty="0"/>
              <a:t>      password: </a:t>
            </a:r>
            <a:r>
              <a:rPr lang="en-US" sz="1200" dirty="0" err="1"/>
              <a:t>values.password</a:t>
            </a:r>
            <a:r>
              <a:rPr lang="en-US" sz="1200" dirty="0"/>
              <a:t> || undefined,</a:t>
            </a:r>
          </a:p>
          <a:p>
            <a:pPr marL="0" indent="0">
              <a:buNone/>
            </a:pPr>
            <a:r>
              <a:rPr lang="en-US" sz="1200" dirty="0"/>
              <a:t>    };</a:t>
            </a:r>
          </a:p>
          <a:p>
            <a:pPr marL="0" indent="0">
              <a:buNone/>
            </a:pPr>
            <a:br>
              <a:rPr lang="en-US" sz="1200" dirty="0"/>
            </a:br>
            <a:r>
              <a:rPr lang="en-US" sz="1200" dirty="0"/>
              <a:t>    create(user).then((data) =&gt; {</a:t>
            </a:r>
          </a:p>
          <a:p>
            <a:pPr marL="0" indent="0">
              <a:buNone/>
            </a:pPr>
            <a:r>
              <a:rPr lang="en-US" sz="1200" dirty="0"/>
              <a:t>      if (</a:t>
            </a:r>
            <a:r>
              <a:rPr lang="en-US" sz="1200" dirty="0" err="1"/>
              <a:t>data.error</a:t>
            </a:r>
            <a:r>
              <a:rPr lang="en-US" sz="1200" dirty="0"/>
              <a:t>) {</a:t>
            </a:r>
          </a:p>
          <a:p>
            <a:pPr marL="0" indent="0">
              <a:buNone/>
            </a:pPr>
            <a:r>
              <a:rPr lang="en-US" sz="1200" dirty="0"/>
              <a:t>        </a:t>
            </a:r>
            <a:r>
              <a:rPr lang="en-US" sz="1200" dirty="0" err="1"/>
              <a:t>setValues</a:t>
            </a:r>
            <a:r>
              <a:rPr lang="en-US" sz="1200" dirty="0"/>
              <a:t>({ ...values, error: </a:t>
            </a:r>
            <a:r>
              <a:rPr lang="en-US" sz="1200" dirty="0" err="1"/>
              <a:t>data.error</a:t>
            </a:r>
            <a:r>
              <a:rPr lang="en-US" sz="1200" dirty="0"/>
              <a:t> });</a:t>
            </a:r>
          </a:p>
          <a:p>
            <a:pPr marL="0" indent="0">
              <a:buNone/>
            </a:pPr>
            <a:r>
              <a:rPr lang="en-US" sz="1200" dirty="0"/>
              <a:t>      } else {</a:t>
            </a:r>
          </a:p>
          <a:p>
            <a:pPr marL="0" indent="0">
              <a:buNone/>
            </a:pPr>
            <a:r>
              <a:rPr lang="en-US" sz="1200" dirty="0"/>
              <a:t>        </a:t>
            </a:r>
            <a:r>
              <a:rPr lang="en-US" sz="1200" dirty="0" err="1"/>
              <a:t>setOpen</a:t>
            </a:r>
            <a:r>
              <a:rPr lang="en-US" sz="1200" dirty="0"/>
              <a:t>(true);</a:t>
            </a:r>
          </a:p>
          <a:p>
            <a:pPr marL="0" indent="0">
              <a:buNone/>
            </a:pPr>
            <a:r>
              <a:rPr lang="en-US" sz="1200" dirty="0"/>
              <a:t>      }</a:t>
            </a:r>
          </a:p>
          <a:p>
            <a:pPr marL="0" indent="0">
              <a:buNone/>
            </a:pPr>
            <a:r>
              <a:rPr lang="en-US" sz="1200" dirty="0"/>
              <a:t>    });</a:t>
            </a:r>
          </a:p>
          <a:p>
            <a:pPr marL="0" indent="0">
              <a:buNone/>
            </a:pPr>
            <a:r>
              <a:rPr lang="en-US" sz="1200" dirty="0"/>
              <a:t>  };</a:t>
            </a:r>
          </a:p>
        </p:txBody>
      </p:sp>
      <p:sp>
        <p:nvSpPr>
          <p:cNvPr id="4" name="Date Placeholder 3">
            <a:extLst>
              <a:ext uri="{FF2B5EF4-FFF2-40B4-BE49-F238E27FC236}">
                <a16:creationId xmlns:a16="http://schemas.microsoft.com/office/drawing/2014/main" id="{8B6564A8-4067-15BB-DFF8-EC7EF869F4F7}"/>
              </a:ext>
            </a:extLst>
          </p:cNvPr>
          <p:cNvSpPr>
            <a:spLocks noGrp="1"/>
          </p:cNvSpPr>
          <p:nvPr>
            <p:ph type="dt" sz="half" idx="10"/>
          </p:nvPr>
        </p:nvSpPr>
        <p:spPr/>
        <p:txBody>
          <a:bodyPr/>
          <a:lstStyle/>
          <a:p>
            <a:pPr>
              <a:defRPr/>
            </a:pPr>
            <a:fld id="{C9C54A8A-EC83-4BC5-B48C-A23671E55882}" type="datetime1">
              <a:rPr lang="en-US" smtClean="0"/>
              <a:t>7/7/2025</a:t>
            </a:fld>
            <a:endParaRPr lang="en-US" dirty="0"/>
          </a:p>
        </p:txBody>
      </p:sp>
      <p:sp>
        <p:nvSpPr>
          <p:cNvPr id="5" name="Footer Placeholder 4">
            <a:extLst>
              <a:ext uri="{FF2B5EF4-FFF2-40B4-BE49-F238E27FC236}">
                <a16:creationId xmlns:a16="http://schemas.microsoft.com/office/drawing/2014/main" id="{6D5E7E6B-6295-DBF1-DD6B-848CC007B2E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EB836D2-CC48-4434-489A-56020C9E3080}"/>
              </a:ext>
            </a:extLst>
          </p:cNvPr>
          <p:cNvSpPr>
            <a:spLocks noGrp="1"/>
          </p:cNvSpPr>
          <p:nvPr>
            <p:ph type="sldNum" sz="quarter" idx="12"/>
          </p:nvPr>
        </p:nvSpPr>
        <p:spPr/>
        <p:txBody>
          <a:bodyPr/>
          <a:lstStyle/>
          <a:p>
            <a:fld id="{7C5CF243-786F-4254-B068-4C9F0B6EA12F}" type="slidenum">
              <a:rPr lang="en-US" altLang="en-US" smtClean="0"/>
              <a:pPr/>
              <a:t>49</a:t>
            </a:fld>
            <a:endParaRPr lang="en-US" altLang="en-US"/>
          </a:p>
        </p:txBody>
      </p:sp>
    </p:spTree>
    <p:extLst>
      <p:ext uri="{BB962C8B-B14F-4D97-AF65-F5344CB8AC3E}">
        <p14:creationId xmlns:p14="http://schemas.microsoft.com/office/powerpoint/2010/main" val="3273350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25D-7FC7-192F-D160-D2C4E2330631}"/>
              </a:ext>
            </a:extLst>
          </p:cNvPr>
          <p:cNvSpPr>
            <a:spLocks noGrp="1"/>
          </p:cNvSpPr>
          <p:nvPr>
            <p:ph type="title"/>
          </p:nvPr>
        </p:nvSpPr>
        <p:spPr/>
        <p:txBody>
          <a:bodyPr/>
          <a:lstStyle/>
          <a:p>
            <a:r>
              <a:rPr lang="en-US" dirty="0"/>
              <a:t>LIST – Listing users</a:t>
            </a:r>
          </a:p>
        </p:txBody>
      </p:sp>
      <p:sp>
        <p:nvSpPr>
          <p:cNvPr id="3" name="Content Placeholder 2">
            <a:extLst>
              <a:ext uri="{FF2B5EF4-FFF2-40B4-BE49-F238E27FC236}">
                <a16:creationId xmlns:a16="http://schemas.microsoft.com/office/drawing/2014/main" id="{368B8015-A930-F309-373D-7919C4A8C488}"/>
              </a:ext>
            </a:extLst>
          </p:cNvPr>
          <p:cNvSpPr>
            <a:spLocks noGrp="1"/>
          </p:cNvSpPr>
          <p:nvPr>
            <p:ph idx="1"/>
          </p:nvPr>
        </p:nvSpPr>
        <p:spPr/>
        <p:txBody>
          <a:bodyPr/>
          <a:lstStyle/>
          <a:p>
            <a:r>
              <a:rPr lang="en-US" dirty="0"/>
              <a:t>Similarly, we will implement the list method next.</a:t>
            </a:r>
          </a:p>
          <a:p>
            <a:r>
              <a:rPr lang="en-US" dirty="0"/>
              <a:t>The list method will use fetch to make a GET call to retrieve all the users in the database, and then return the response from the server as a promise to the component.</a:t>
            </a:r>
          </a:p>
          <a:p>
            <a:endParaRPr lang="en-US" dirty="0"/>
          </a:p>
          <a:p>
            <a:r>
              <a:rPr lang="en-US" dirty="0"/>
              <a:t>The returned promise, if it resolves successfully, will give the component an array containing the user objects that were retrieved from the database. </a:t>
            </a:r>
          </a:p>
          <a:p>
            <a:r>
              <a:rPr lang="en-US" dirty="0"/>
              <a:t>In the case of a single user read, we will deal with a single user object instead, as demonstrated next.</a:t>
            </a:r>
          </a:p>
          <a:p>
            <a:endParaRPr lang="en-US" dirty="0"/>
          </a:p>
          <a:p>
            <a:endParaRPr lang="en-US" dirty="0"/>
          </a:p>
        </p:txBody>
      </p:sp>
      <p:sp>
        <p:nvSpPr>
          <p:cNvPr id="4" name="Date Placeholder 3">
            <a:extLst>
              <a:ext uri="{FF2B5EF4-FFF2-40B4-BE49-F238E27FC236}">
                <a16:creationId xmlns:a16="http://schemas.microsoft.com/office/drawing/2014/main" id="{7C026C4B-0294-6998-47C8-D3F33E282332}"/>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69EAD8C-3CE9-CCB8-99B9-9F2005BB9C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92BC91F-7AE5-B52A-C8C8-BB88BFF820F6}"/>
              </a:ext>
            </a:extLst>
          </p:cNvPr>
          <p:cNvSpPr>
            <a:spLocks noGrp="1"/>
          </p:cNvSpPr>
          <p:nvPr>
            <p:ph type="sldNum" sz="quarter" idx="12"/>
          </p:nvPr>
        </p:nvSpPr>
        <p:spPr/>
        <p:txBody>
          <a:bodyPr/>
          <a:lstStyle/>
          <a:p>
            <a:fld id="{7C5CF243-786F-4254-B068-4C9F0B6EA12F}" type="slidenum">
              <a:rPr lang="en-US" altLang="en-US" smtClean="0"/>
              <a:pPr/>
              <a:t>5</a:t>
            </a:fld>
            <a:endParaRPr lang="en-US" altLang="en-US"/>
          </a:p>
        </p:txBody>
      </p:sp>
    </p:spTree>
    <p:extLst>
      <p:ext uri="{BB962C8B-B14F-4D97-AF65-F5344CB8AC3E}">
        <p14:creationId xmlns:p14="http://schemas.microsoft.com/office/powerpoint/2010/main" val="29474778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41F3-40D0-AEE3-0AD4-83370F974C2D}"/>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 contd.</a:t>
            </a:r>
          </a:p>
        </p:txBody>
      </p:sp>
      <p:sp>
        <p:nvSpPr>
          <p:cNvPr id="3" name="Content Placeholder 2">
            <a:extLst>
              <a:ext uri="{FF2B5EF4-FFF2-40B4-BE49-F238E27FC236}">
                <a16:creationId xmlns:a16="http://schemas.microsoft.com/office/drawing/2014/main" id="{606DC583-53AB-242A-CFAC-CE9C2D71B260}"/>
              </a:ext>
            </a:extLst>
          </p:cNvPr>
          <p:cNvSpPr>
            <a:spLocks noGrp="1"/>
          </p:cNvSpPr>
          <p:nvPr>
            <p:ph idx="1"/>
          </p:nvPr>
        </p:nvSpPr>
        <p:spPr/>
        <p:txBody>
          <a:bodyPr/>
          <a:lstStyle/>
          <a:p>
            <a:pPr marL="0" indent="0">
              <a:buNone/>
            </a:pPr>
            <a:r>
              <a:rPr lang="en-US" sz="1200" dirty="0"/>
              <a:t>  return (</a:t>
            </a:r>
          </a:p>
          <a:p>
            <a:pPr marL="0" indent="0">
              <a:buNone/>
            </a:pPr>
            <a:r>
              <a:rPr lang="en-US" sz="1200" dirty="0"/>
              <a:t>    &lt;div&gt;</a:t>
            </a:r>
          </a:p>
          <a:p>
            <a:pPr marL="0" indent="0">
              <a:buNone/>
            </a:pPr>
            <a:r>
              <a:rPr lang="en-US" sz="1200" dirty="0"/>
              <a:t>      &lt;Card</a:t>
            </a:r>
          </a:p>
          <a:p>
            <a:pPr marL="0" indent="0">
              <a:buNone/>
            </a:pPr>
            <a:r>
              <a:rPr lang="en-US" sz="1200" dirty="0"/>
              <a:t>        </a:t>
            </a:r>
            <a:r>
              <a:rPr lang="en-US" sz="1200" dirty="0" err="1"/>
              <a:t>sx</a:t>
            </a:r>
            <a:r>
              <a:rPr lang="en-US" sz="1200" dirty="0"/>
              <a:t>={{</a:t>
            </a:r>
          </a:p>
          <a:p>
            <a:pPr marL="0" indent="0">
              <a:buNone/>
            </a:pPr>
            <a:r>
              <a:rPr lang="en-US" sz="1200" dirty="0"/>
              <a:t>          </a:t>
            </a:r>
            <a:r>
              <a:rPr lang="en-US" sz="1200" dirty="0" err="1"/>
              <a:t>maxWidth</a:t>
            </a:r>
            <a:r>
              <a:rPr lang="en-US" sz="1200" dirty="0"/>
              <a:t>: 400,</a:t>
            </a:r>
          </a:p>
          <a:p>
            <a:pPr marL="0" indent="0">
              <a:buNone/>
            </a:pPr>
            <a:r>
              <a:rPr lang="en-US" sz="1200" dirty="0"/>
              <a:t>          margin: "0 auto",</a:t>
            </a:r>
          </a:p>
          <a:p>
            <a:pPr marL="0" indent="0">
              <a:buNone/>
            </a:pPr>
            <a:r>
              <a:rPr lang="en-US" sz="1200" dirty="0"/>
              <a:t>          mt: 3,</a:t>
            </a:r>
          </a:p>
          <a:p>
            <a:pPr marL="0" indent="0">
              <a:buNone/>
            </a:pPr>
            <a:r>
              <a:rPr lang="en-US" sz="1200" dirty="0"/>
              <a:t>          p: 2,</a:t>
            </a:r>
          </a:p>
          <a:p>
            <a:pPr marL="0" indent="0">
              <a:buNone/>
            </a:pPr>
            <a:r>
              <a:rPr lang="en-US" sz="1200" dirty="0"/>
              <a:t>          </a:t>
            </a:r>
            <a:r>
              <a:rPr lang="en-US" sz="1200" dirty="0" err="1"/>
              <a:t>textAlign</a:t>
            </a:r>
            <a:r>
              <a:rPr lang="en-US" sz="1200" dirty="0"/>
              <a:t>: "center",</a:t>
            </a:r>
          </a:p>
          <a:p>
            <a:pPr marL="0" indent="0">
              <a:buNone/>
            </a:pPr>
            <a:r>
              <a:rPr lang="en-US" sz="1200" dirty="0"/>
              <a:t>        }}</a:t>
            </a:r>
          </a:p>
          <a:p>
            <a:pPr marL="0" indent="0">
              <a:buNone/>
            </a:pPr>
            <a:r>
              <a:rPr lang="en-US" sz="1200" dirty="0"/>
              <a:t>      &gt;</a:t>
            </a:r>
          </a:p>
          <a:p>
            <a:pPr marL="0" indent="0">
              <a:buNone/>
            </a:pPr>
            <a:r>
              <a:rPr lang="en-US" sz="1200" dirty="0"/>
              <a:t>        &lt;</a:t>
            </a:r>
            <a:r>
              <a:rPr lang="en-US" sz="1200" dirty="0" err="1"/>
              <a:t>CardContent</a:t>
            </a:r>
            <a:r>
              <a:rPr lang="en-US" sz="1200" dirty="0"/>
              <a:t>&gt;</a:t>
            </a:r>
          </a:p>
          <a:p>
            <a:pPr marL="0" indent="0">
              <a:buNone/>
            </a:pPr>
            <a:r>
              <a:rPr lang="en-US" sz="1200" dirty="0"/>
              <a:t>          &lt;Typography variant="h6" </a:t>
            </a:r>
            <a:r>
              <a:rPr lang="en-US" sz="1200" dirty="0" err="1"/>
              <a:t>sx</a:t>
            </a:r>
            <a:r>
              <a:rPr lang="en-US" sz="1200" dirty="0"/>
              <a:t>={{ </a:t>
            </a:r>
            <a:r>
              <a:rPr lang="en-US" sz="1200" dirty="0" err="1"/>
              <a:t>fontSize</a:t>
            </a:r>
            <a:r>
              <a:rPr lang="en-US" sz="1200" dirty="0"/>
              <a:t>: 18 }}&gt;</a:t>
            </a:r>
          </a:p>
          <a:p>
            <a:pPr marL="0" indent="0">
              <a:buNone/>
            </a:pPr>
            <a:r>
              <a:rPr lang="en-US" sz="1200" dirty="0"/>
              <a:t>            Sign Up</a:t>
            </a:r>
          </a:p>
          <a:p>
            <a:pPr marL="0" indent="0">
              <a:buNone/>
            </a:pPr>
            <a:r>
              <a:rPr lang="en-US" sz="1200" dirty="0"/>
              <a:t>          &lt;/Typography&gt;</a:t>
            </a:r>
          </a:p>
          <a:p>
            <a:pPr marL="0" indent="0">
              <a:buNone/>
            </a:pPr>
            <a:br>
              <a:rPr lang="en-US" sz="1200" dirty="0"/>
            </a:br>
            <a:r>
              <a:rPr lang="en-US" sz="1200" dirty="0"/>
              <a:t>          &lt;</a:t>
            </a:r>
            <a:r>
              <a:rPr lang="en-US" sz="1200" dirty="0" err="1"/>
              <a:t>TextField</a:t>
            </a:r>
            <a:endParaRPr lang="en-US" sz="1200" dirty="0"/>
          </a:p>
          <a:p>
            <a:pPr marL="0" indent="0">
              <a:buNone/>
            </a:pPr>
            <a:r>
              <a:rPr lang="en-US" sz="1200" dirty="0"/>
              <a:t>            id="name"</a:t>
            </a:r>
          </a:p>
          <a:p>
            <a:pPr marL="0" indent="0">
              <a:buNone/>
            </a:pPr>
            <a:r>
              <a:rPr lang="en-US" sz="1200" dirty="0"/>
              <a:t>            label="Name"</a:t>
            </a:r>
          </a:p>
          <a:p>
            <a:pPr marL="0" indent="0">
              <a:buNone/>
            </a:pPr>
            <a:r>
              <a:rPr lang="en-US" sz="1200" dirty="0"/>
              <a:t>            </a:t>
            </a:r>
            <a:r>
              <a:rPr lang="en-US" sz="1200" dirty="0" err="1"/>
              <a:t>sx</a:t>
            </a:r>
            <a:r>
              <a:rPr lang="en-US" sz="1200" dirty="0"/>
              <a:t>={{ width: "100%", mb: 2 }}</a:t>
            </a:r>
          </a:p>
          <a:p>
            <a:pPr marL="0" indent="0">
              <a:buNone/>
            </a:pPr>
            <a:r>
              <a:rPr lang="en-US" sz="1200" dirty="0"/>
              <a:t>            value={values.name}</a:t>
            </a:r>
          </a:p>
          <a:p>
            <a:pPr marL="0" indent="0">
              <a:buNone/>
            </a:pPr>
            <a:r>
              <a:rPr lang="en-US" sz="1200" dirty="0"/>
              <a:t>            </a:t>
            </a:r>
            <a:r>
              <a:rPr lang="en-US" sz="1200" dirty="0" err="1"/>
              <a:t>onChange</a:t>
            </a:r>
            <a:r>
              <a:rPr lang="en-US" sz="1200" dirty="0"/>
              <a:t>={</a:t>
            </a:r>
            <a:r>
              <a:rPr lang="en-US" sz="1200" dirty="0" err="1"/>
              <a:t>handleChange</a:t>
            </a:r>
            <a:r>
              <a:rPr lang="en-US" sz="1200" dirty="0"/>
              <a:t>("name")}</a:t>
            </a:r>
          </a:p>
          <a:p>
            <a:pPr marL="0" indent="0">
              <a:buNone/>
            </a:pPr>
            <a:r>
              <a:rPr lang="en-US" sz="1200" dirty="0"/>
              <a:t>            margin="normal"</a:t>
            </a:r>
          </a:p>
          <a:p>
            <a:pPr marL="0" indent="0">
              <a:buNone/>
            </a:pPr>
            <a:r>
              <a:rPr lang="en-US" sz="1200" dirty="0"/>
              <a:t>          /&gt;</a:t>
            </a:r>
          </a:p>
        </p:txBody>
      </p:sp>
      <p:sp>
        <p:nvSpPr>
          <p:cNvPr id="4" name="Date Placeholder 3">
            <a:extLst>
              <a:ext uri="{FF2B5EF4-FFF2-40B4-BE49-F238E27FC236}">
                <a16:creationId xmlns:a16="http://schemas.microsoft.com/office/drawing/2014/main" id="{025F7AAA-6C50-372F-E9CC-4607EA85B9D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701C6412-2997-32BA-D624-78DC0922CF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D804940-1649-6824-9791-FA86D4398057}"/>
              </a:ext>
            </a:extLst>
          </p:cNvPr>
          <p:cNvSpPr>
            <a:spLocks noGrp="1"/>
          </p:cNvSpPr>
          <p:nvPr>
            <p:ph type="sldNum" sz="quarter" idx="12"/>
          </p:nvPr>
        </p:nvSpPr>
        <p:spPr/>
        <p:txBody>
          <a:bodyPr/>
          <a:lstStyle/>
          <a:p>
            <a:fld id="{7C5CF243-786F-4254-B068-4C9F0B6EA12F}" type="slidenum">
              <a:rPr lang="en-US" altLang="en-US" smtClean="0"/>
              <a:pPr/>
              <a:t>50</a:t>
            </a:fld>
            <a:endParaRPr lang="en-US" altLang="en-US"/>
          </a:p>
        </p:txBody>
      </p:sp>
    </p:spTree>
    <p:extLst>
      <p:ext uri="{BB962C8B-B14F-4D97-AF65-F5344CB8AC3E}">
        <p14:creationId xmlns:p14="http://schemas.microsoft.com/office/powerpoint/2010/main" val="2173887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26A6-DE18-2F9A-71D4-B913306ED6FD}"/>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 contd.</a:t>
            </a:r>
          </a:p>
        </p:txBody>
      </p:sp>
      <p:sp>
        <p:nvSpPr>
          <p:cNvPr id="3" name="Content Placeholder 2">
            <a:extLst>
              <a:ext uri="{FF2B5EF4-FFF2-40B4-BE49-F238E27FC236}">
                <a16:creationId xmlns:a16="http://schemas.microsoft.com/office/drawing/2014/main" id="{4A6467CD-8C1D-363F-F64C-C3022BEF3EB7}"/>
              </a:ext>
            </a:extLst>
          </p:cNvPr>
          <p:cNvSpPr>
            <a:spLocks noGrp="1"/>
          </p:cNvSpPr>
          <p:nvPr>
            <p:ph idx="1"/>
          </p:nvPr>
        </p:nvSpPr>
        <p:spPr/>
        <p:txBody>
          <a:bodyPr/>
          <a:lstStyle/>
          <a:p>
            <a:pPr marL="0" indent="0">
              <a:buNone/>
            </a:pPr>
            <a:endParaRPr lang="en-US" sz="1200" dirty="0"/>
          </a:p>
          <a:p>
            <a:pPr marL="0" indent="0">
              <a:buNone/>
            </a:pPr>
            <a:r>
              <a:rPr lang="en-US" sz="1200" dirty="0"/>
              <a:t>          &lt;</a:t>
            </a:r>
            <a:r>
              <a:rPr lang="en-US" sz="1200" dirty="0" err="1"/>
              <a:t>TextField</a:t>
            </a:r>
            <a:endParaRPr lang="en-US" sz="1200" dirty="0"/>
          </a:p>
          <a:p>
            <a:pPr marL="0" indent="0">
              <a:buNone/>
            </a:pPr>
            <a:r>
              <a:rPr lang="en-US" sz="1200" dirty="0"/>
              <a:t>            id="email"</a:t>
            </a:r>
          </a:p>
          <a:p>
            <a:pPr marL="0" indent="0">
              <a:buNone/>
            </a:pPr>
            <a:r>
              <a:rPr lang="en-US" sz="1200" dirty="0"/>
              <a:t>            label="Email"</a:t>
            </a:r>
          </a:p>
          <a:p>
            <a:pPr marL="0" indent="0">
              <a:buNone/>
            </a:pPr>
            <a:r>
              <a:rPr lang="en-US" sz="1200" dirty="0"/>
              <a:t>            </a:t>
            </a:r>
            <a:r>
              <a:rPr lang="en-US" sz="1200" dirty="0" err="1"/>
              <a:t>sx</a:t>
            </a:r>
            <a:r>
              <a:rPr lang="en-US" sz="1200" dirty="0"/>
              <a:t>={{ width: "100%", mb: 2 }}</a:t>
            </a:r>
          </a:p>
          <a:p>
            <a:pPr marL="0" indent="0">
              <a:buNone/>
            </a:pPr>
            <a:r>
              <a:rPr lang="en-US" sz="1200" dirty="0"/>
              <a:t>            value={</a:t>
            </a:r>
            <a:r>
              <a:rPr lang="en-US" sz="1200" dirty="0" err="1"/>
              <a:t>values.email</a:t>
            </a:r>
            <a:r>
              <a:rPr lang="en-US" sz="1200" dirty="0"/>
              <a:t>}</a:t>
            </a:r>
          </a:p>
          <a:p>
            <a:pPr marL="0" indent="0">
              <a:buNone/>
            </a:pPr>
            <a:r>
              <a:rPr lang="en-US" sz="1200" dirty="0"/>
              <a:t>            </a:t>
            </a:r>
            <a:r>
              <a:rPr lang="en-US" sz="1200" dirty="0" err="1"/>
              <a:t>onChange</a:t>
            </a:r>
            <a:r>
              <a:rPr lang="en-US" sz="1200" dirty="0"/>
              <a:t>={</a:t>
            </a:r>
            <a:r>
              <a:rPr lang="en-US" sz="1200" dirty="0" err="1"/>
              <a:t>handleChange</a:t>
            </a:r>
            <a:r>
              <a:rPr lang="en-US" sz="1200" dirty="0"/>
              <a:t>("email")}</a:t>
            </a:r>
          </a:p>
          <a:p>
            <a:pPr marL="0" indent="0">
              <a:buNone/>
            </a:pPr>
            <a:r>
              <a:rPr lang="en-US" sz="1200" dirty="0"/>
              <a:t>            margin="normal"</a:t>
            </a:r>
          </a:p>
          <a:p>
            <a:pPr marL="0" indent="0">
              <a:buNone/>
            </a:pPr>
            <a:r>
              <a:rPr lang="en-US" sz="1200" dirty="0"/>
              <a:t>          /&gt;</a:t>
            </a:r>
          </a:p>
          <a:p>
            <a:pPr marL="0" indent="0">
              <a:buNone/>
            </a:pPr>
            <a:r>
              <a:rPr lang="en-US" sz="1200" dirty="0"/>
              <a:t>          &lt;</a:t>
            </a:r>
            <a:r>
              <a:rPr lang="en-US" sz="1200" dirty="0" err="1"/>
              <a:t>TextField</a:t>
            </a:r>
            <a:endParaRPr lang="en-US" sz="1200" dirty="0"/>
          </a:p>
          <a:p>
            <a:pPr marL="0" indent="0">
              <a:buNone/>
            </a:pPr>
            <a:r>
              <a:rPr lang="en-US" sz="1200" dirty="0"/>
              <a:t>            id="password"</a:t>
            </a:r>
          </a:p>
          <a:p>
            <a:pPr marL="0" indent="0">
              <a:buNone/>
            </a:pPr>
            <a:r>
              <a:rPr lang="en-US" sz="1200" dirty="0"/>
              <a:t>            label="Password"</a:t>
            </a:r>
          </a:p>
          <a:p>
            <a:pPr marL="0" indent="0">
              <a:buNone/>
            </a:pPr>
            <a:r>
              <a:rPr lang="en-US" sz="1200" dirty="0"/>
              <a:t>            </a:t>
            </a:r>
            <a:r>
              <a:rPr lang="en-US" sz="1200" dirty="0" err="1"/>
              <a:t>sx</a:t>
            </a:r>
            <a:r>
              <a:rPr lang="en-US" sz="1200" dirty="0"/>
              <a:t>={{ width: "100%", mb: 2 }}</a:t>
            </a:r>
          </a:p>
          <a:p>
            <a:pPr marL="0" indent="0">
              <a:buNone/>
            </a:pPr>
            <a:r>
              <a:rPr lang="en-US" sz="1200" dirty="0"/>
              <a:t>            value={</a:t>
            </a:r>
            <a:r>
              <a:rPr lang="en-US" sz="1200" dirty="0" err="1"/>
              <a:t>values.password</a:t>
            </a:r>
            <a:r>
              <a:rPr lang="en-US" sz="1200" dirty="0"/>
              <a:t>}</a:t>
            </a:r>
          </a:p>
          <a:p>
            <a:pPr marL="0" indent="0">
              <a:buNone/>
            </a:pPr>
            <a:r>
              <a:rPr lang="en-US" sz="1200" dirty="0"/>
              <a:t>            </a:t>
            </a:r>
            <a:r>
              <a:rPr lang="en-US" sz="1200" dirty="0" err="1"/>
              <a:t>onChange</a:t>
            </a:r>
            <a:r>
              <a:rPr lang="en-US" sz="1200" dirty="0"/>
              <a:t>={</a:t>
            </a:r>
            <a:r>
              <a:rPr lang="en-US" sz="1200" dirty="0" err="1"/>
              <a:t>handleChange</a:t>
            </a:r>
            <a:r>
              <a:rPr lang="en-US" sz="1200" dirty="0"/>
              <a:t>("password")}</a:t>
            </a:r>
          </a:p>
          <a:p>
            <a:pPr marL="0" indent="0">
              <a:buNone/>
            </a:pPr>
            <a:r>
              <a:rPr lang="en-US" sz="1200" dirty="0"/>
              <a:t>            type="password"</a:t>
            </a:r>
          </a:p>
          <a:p>
            <a:pPr marL="0" indent="0">
              <a:buNone/>
            </a:pPr>
            <a:r>
              <a:rPr lang="en-US" sz="1200" dirty="0"/>
              <a:t>            margin="normal"</a:t>
            </a:r>
          </a:p>
          <a:p>
            <a:pPr marL="0" indent="0">
              <a:buNone/>
            </a:pPr>
            <a:r>
              <a:rPr lang="en-US" sz="1200" dirty="0"/>
              <a:t>          /&gt;</a:t>
            </a:r>
          </a:p>
          <a:p>
            <a:pPr marL="0" indent="0">
              <a:buNone/>
            </a:pPr>
            <a:br>
              <a:rPr lang="en-US" sz="1200" dirty="0"/>
            </a:br>
            <a:r>
              <a:rPr lang="en-US" sz="1200" dirty="0"/>
              <a:t>          {</a:t>
            </a:r>
            <a:r>
              <a:rPr lang="en-US" sz="1200" dirty="0" err="1"/>
              <a:t>values.error</a:t>
            </a:r>
            <a:r>
              <a:rPr lang="en-US" sz="1200" dirty="0"/>
              <a:t> &amp;&amp; (</a:t>
            </a:r>
          </a:p>
          <a:p>
            <a:pPr marL="0" indent="0">
              <a:buNone/>
            </a:pPr>
            <a:r>
              <a:rPr lang="en-US" sz="1200" dirty="0"/>
              <a:t>            &lt;Typography color="error" </a:t>
            </a:r>
            <a:r>
              <a:rPr lang="en-US" sz="1200" dirty="0" err="1"/>
              <a:t>sx</a:t>
            </a:r>
            <a:r>
              <a:rPr lang="en-US" sz="1200" dirty="0"/>
              <a:t>={{ mt: 1 }}&gt;</a:t>
            </a:r>
          </a:p>
          <a:p>
            <a:pPr marL="0" indent="0">
              <a:buNone/>
            </a:pPr>
            <a:r>
              <a:rPr lang="en-US" sz="1200" dirty="0"/>
              <a:t>              {</a:t>
            </a:r>
            <a:r>
              <a:rPr lang="en-US" sz="1200" dirty="0" err="1"/>
              <a:t>values.error</a:t>
            </a:r>
            <a:r>
              <a:rPr lang="en-US" sz="1200" dirty="0"/>
              <a:t>}</a:t>
            </a:r>
          </a:p>
          <a:p>
            <a:pPr marL="0" indent="0">
              <a:buNone/>
            </a:pPr>
            <a:r>
              <a:rPr lang="en-US" sz="1200" dirty="0"/>
              <a:t>            &lt;/Typography&gt;</a:t>
            </a:r>
          </a:p>
          <a:p>
            <a:pPr marL="0" indent="0">
              <a:buNone/>
            </a:pPr>
            <a:r>
              <a:rPr lang="en-US" sz="1200" dirty="0"/>
              <a:t>          )}</a:t>
            </a:r>
          </a:p>
        </p:txBody>
      </p:sp>
      <p:sp>
        <p:nvSpPr>
          <p:cNvPr id="4" name="Date Placeholder 3">
            <a:extLst>
              <a:ext uri="{FF2B5EF4-FFF2-40B4-BE49-F238E27FC236}">
                <a16:creationId xmlns:a16="http://schemas.microsoft.com/office/drawing/2014/main" id="{76D0C87D-AE5E-3271-0D19-EC5D035F7153}"/>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640DFFA-F578-FA28-51FE-DE5E610D52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B17FC80-D4A7-4994-6082-891C753F1B14}"/>
              </a:ext>
            </a:extLst>
          </p:cNvPr>
          <p:cNvSpPr>
            <a:spLocks noGrp="1"/>
          </p:cNvSpPr>
          <p:nvPr>
            <p:ph type="sldNum" sz="quarter" idx="12"/>
          </p:nvPr>
        </p:nvSpPr>
        <p:spPr/>
        <p:txBody>
          <a:bodyPr/>
          <a:lstStyle/>
          <a:p>
            <a:fld id="{7C5CF243-786F-4254-B068-4C9F0B6EA12F}" type="slidenum">
              <a:rPr lang="en-US" altLang="en-US" smtClean="0"/>
              <a:pPr/>
              <a:t>51</a:t>
            </a:fld>
            <a:endParaRPr lang="en-US" altLang="en-US"/>
          </a:p>
        </p:txBody>
      </p:sp>
    </p:spTree>
    <p:extLst>
      <p:ext uri="{BB962C8B-B14F-4D97-AF65-F5344CB8AC3E}">
        <p14:creationId xmlns:p14="http://schemas.microsoft.com/office/powerpoint/2010/main" val="3982179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2E59-E3FD-4BB0-CD98-D9D7161DCA7D}"/>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 contd.</a:t>
            </a:r>
          </a:p>
        </p:txBody>
      </p:sp>
      <p:sp>
        <p:nvSpPr>
          <p:cNvPr id="3" name="Content Placeholder 2">
            <a:extLst>
              <a:ext uri="{FF2B5EF4-FFF2-40B4-BE49-F238E27FC236}">
                <a16:creationId xmlns:a16="http://schemas.microsoft.com/office/drawing/2014/main" id="{662DAA50-A3EE-0BCA-E64B-13532AA19C2E}"/>
              </a:ext>
            </a:extLst>
          </p:cNvPr>
          <p:cNvSpPr>
            <a:spLocks noGrp="1"/>
          </p:cNvSpPr>
          <p:nvPr>
            <p:ph idx="1"/>
          </p:nvPr>
        </p:nvSpPr>
        <p:spPr/>
        <p:txBody>
          <a:bodyPr/>
          <a:lstStyle/>
          <a:p>
            <a:pPr marL="0" indent="0">
              <a:buNone/>
            </a:pPr>
            <a:endParaRPr lang="en-US" sz="1200" dirty="0"/>
          </a:p>
          <a:p>
            <a:pPr marL="0" indent="0">
              <a:buNone/>
            </a:pPr>
            <a:r>
              <a:rPr lang="en-US" sz="1200" dirty="0"/>
              <a:t>        &lt;/</a:t>
            </a:r>
            <a:r>
              <a:rPr lang="en-US" sz="1200" dirty="0" err="1"/>
              <a:t>CardContent</a:t>
            </a:r>
            <a:r>
              <a:rPr lang="en-US" sz="1200" dirty="0"/>
              <a:t>&gt;</a:t>
            </a:r>
          </a:p>
          <a:p>
            <a:pPr marL="0" indent="0">
              <a:buNone/>
            </a:pPr>
            <a:r>
              <a:rPr lang="en-US" sz="1200" dirty="0"/>
              <a:t>        &lt;</a:t>
            </a:r>
            <a:r>
              <a:rPr lang="en-US" sz="1200" dirty="0" err="1"/>
              <a:t>CardActions</a:t>
            </a:r>
            <a:r>
              <a:rPr lang="en-US" sz="1200" dirty="0"/>
              <a:t>&gt;</a:t>
            </a:r>
          </a:p>
          <a:p>
            <a:pPr marL="0" indent="0">
              <a:buNone/>
            </a:pPr>
            <a:r>
              <a:rPr lang="en-US" sz="1200" dirty="0"/>
              <a:t>          &lt;Button</a:t>
            </a:r>
          </a:p>
          <a:p>
            <a:pPr marL="0" indent="0">
              <a:buNone/>
            </a:pPr>
            <a:r>
              <a:rPr lang="en-US" sz="1200" dirty="0"/>
              <a:t>            color="primary"</a:t>
            </a:r>
          </a:p>
          <a:p>
            <a:pPr marL="0" indent="0">
              <a:buNone/>
            </a:pPr>
            <a:r>
              <a:rPr lang="en-US" sz="1200" dirty="0"/>
              <a:t>            variant="contained"</a:t>
            </a:r>
          </a:p>
          <a:p>
            <a:pPr marL="0" indent="0">
              <a:buNone/>
            </a:pPr>
            <a:r>
              <a:rPr lang="en-US" sz="1200" dirty="0"/>
              <a:t>            </a:t>
            </a:r>
            <a:r>
              <a:rPr lang="en-US" sz="1200" dirty="0" err="1"/>
              <a:t>onClick</a:t>
            </a:r>
            <a:r>
              <a:rPr lang="en-US" sz="1200" dirty="0"/>
              <a:t>={</a:t>
            </a:r>
            <a:r>
              <a:rPr lang="en-US" sz="1200" dirty="0" err="1"/>
              <a:t>clickSubmit</a:t>
            </a:r>
            <a:r>
              <a:rPr lang="en-US" sz="1200" dirty="0"/>
              <a:t>}</a:t>
            </a:r>
          </a:p>
          <a:p>
            <a:pPr marL="0" indent="0">
              <a:buNone/>
            </a:pPr>
            <a:r>
              <a:rPr lang="en-US" sz="1200" dirty="0"/>
              <a:t>            </a:t>
            </a:r>
            <a:r>
              <a:rPr lang="en-US" sz="1200" dirty="0" err="1"/>
              <a:t>sx</a:t>
            </a:r>
            <a:r>
              <a:rPr lang="en-US" sz="1200" dirty="0"/>
              <a:t>={{ margin: "0 auto", mb: 2 }}</a:t>
            </a:r>
          </a:p>
          <a:p>
            <a:pPr marL="0" indent="0">
              <a:buNone/>
            </a:pPr>
            <a:r>
              <a:rPr lang="en-US" sz="1200" dirty="0"/>
              <a:t>          &gt;</a:t>
            </a:r>
          </a:p>
          <a:p>
            <a:pPr marL="0" indent="0">
              <a:buNone/>
            </a:pPr>
            <a:r>
              <a:rPr lang="en-US" sz="1200" dirty="0"/>
              <a:t>            Submit</a:t>
            </a:r>
          </a:p>
          <a:p>
            <a:pPr marL="0" indent="0">
              <a:buNone/>
            </a:pPr>
            <a:r>
              <a:rPr lang="en-US" sz="1200" dirty="0"/>
              <a:t>          &lt;/Button&gt;</a:t>
            </a:r>
          </a:p>
          <a:p>
            <a:pPr marL="0" indent="0">
              <a:buNone/>
            </a:pPr>
            <a:r>
              <a:rPr lang="en-US" sz="1200" dirty="0"/>
              <a:t>        &lt;/</a:t>
            </a:r>
            <a:r>
              <a:rPr lang="en-US" sz="1200" dirty="0" err="1"/>
              <a:t>CardActions</a:t>
            </a:r>
            <a:r>
              <a:rPr lang="en-US" sz="1200" dirty="0"/>
              <a:t>&gt;</a:t>
            </a:r>
          </a:p>
          <a:p>
            <a:pPr marL="0" indent="0">
              <a:buNone/>
            </a:pPr>
            <a:r>
              <a:rPr lang="en-US" sz="1200" dirty="0"/>
              <a:t>      &lt;/Card&gt;</a:t>
            </a:r>
          </a:p>
          <a:p>
            <a:pPr marL="0" indent="0">
              <a:buNone/>
            </a:pPr>
            <a:br>
              <a:rPr lang="en-US" sz="1200" dirty="0"/>
            </a:br>
            <a:r>
              <a:rPr lang="en-US" sz="1200" dirty="0"/>
              <a:t>      &lt;Dialog open={open} </a:t>
            </a:r>
            <a:r>
              <a:rPr lang="en-US" sz="1200" dirty="0" err="1"/>
              <a:t>onClose</a:t>
            </a:r>
            <a:r>
              <a:rPr lang="en-US" sz="1200" dirty="0"/>
              <a:t>={</a:t>
            </a:r>
            <a:r>
              <a:rPr lang="en-US" sz="1200" dirty="0" err="1"/>
              <a:t>handleClose</a:t>
            </a:r>
            <a:r>
              <a:rPr lang="en-US" sz="1200" dirty="0"/>
              <a:t>}&gt;</a:t>
            </a:r>
          </a:p>
          <a:p>
            <a:pPr marL="0" indent="0">
              <a:buNone/>
            </a:pPr>
            <a:r>
              <a:rPr lang="en-US" sz="1200" dirty="0"/>
              <a:t>        &lt;</a:t>
            </a:r>
            <a:r>
              <a:rPr lang="en-US" sz="1200" dirty="0" err="1"/>
              <a:t>DialogTitle</a:t>
            </a:r>
            <a:r>
              <a:rPr lang="en-US" sz="1200" dirty="0"/>
              <a:t>&gt;New Account&lt;/</a:t>
            </a:r>
            <a:r>
              <a:rPr lang="en-US" sz="1200" dirty="0" err="1"/>
              <a:t>DialogTitle</a:t>
            </a:r>
            <a:r>
              <a:rPr lang="en-US" sz="1200" dirty="0"/>
              <a:t>&gt;</a:t>
            </a:r>
          </a:p>
          <a:p>
            <a:pPr marL="0" indent="0">
              <a:buNone/>
            </a:pPr>
            <a:r>
              <a:rPr lang="en-US" sz="1200" dirty="0"/>
              <a:t>        &lt;</a:t>
            </a:r>
            <a:r>
              <a:rPr lang="en-US" sz="1200" dirty="0" err="1"/>
              <a:t>DialogContent</a:t>
            </a:r>
            <a:r>
              <a:rPr lang="en-US" sz="1200" dirty="0"/>
              <a:t>&gt;</a:t>
            </a:r>
          </a:p>
          <a:p>
            <a:pPr marL="0" indent="0">
              <a:buNone/>
            </a:pPr>
            <a:r>
              <a:rPr lang="en-US" sz="1200" dirty="0"/>
              <a:t>          &lt;</a:t>
            </a:r>
            <a:r>
              <a:rPr lang="en-US" sz="1200" dirty="0" err="1"/>
              <a:t>DialogContentText</a:t>
            </a:r>
            <a:r>
              <a:rPr lang="en-US" sz="1200" dirty="0"/>
              <a:t>&gt;</a:t>
            </a:r>
          </a:p>
          <a:p>
            <a:pPr marL="0" indent="0">
              <a:buNone/>
            </a:pPr>
            <a:r>
              <a:rPr lang="en-US" sz="1200" dirty="0"/>
              <a:t>            New account successfully created.</a:t>
            </a:r>
          </a:p>
          <a:p>
            <a:pPr marL="0" indent="0">
              <a:buNone/>
            </a:pPr>
            <a:r>
              <a:rPr lang="en-US" sz="1200" dirty="0"/>
              <a:t>          &lt;/</a:t>
            </a:r>
            <a:r>
              <a:rPr lang="en-US" sz="1200" dirty="0" err="1"/>
              <a:t>DialogContentText</a:t>
            </a:r>
            <a:r>
              <a:rPr lang="en-US" sz="1200" dirty="0"/>
              <a:t>&gt;</a:t>
            </a:r>
          </a:p>
          <a:p>
            <a:pPr marL="0" indent="0">
              <a:buNone/>
            </a:pPr>
            <a:r>
              <a:rPr lang="en-US" sz="1200" dirty="0"/>
              <a:t>        &lt;/</a:t>
            </a:r>
            <a:r>
              <a:rPr lang="en-US" sz="1200" dirty="0" err="1"/>
              <a:t>DialogContent</a:t>
            </a:r>
            <a:r>
              <a:rPr lang="en-US" sz="1200" dirty="0"/>
              <a:t>&gt;</a:t>
            </a:r>
          </a:p>
          <a:p>
            <a:pPr marL="0" indent="0">
              <a:buNone/>
            </a:pPr>
            <a:r>
              <a:rPr lang="en-US" sz="1200" dirty="0"/>
              <a:t>        &lt;</a:t>
            </a:r>
            <a:r>
              <a:rPr lang="en-US" sz="1200" dirty="0" err="1"/>
              <a:t>DialogActions</a:t>
            </a:r>
            <a:r>
              <a:rPr lang="en-US" sz="1200" dirty="0"/>
              <a:t>&gt;</a:t>
            </a:r>
          </a:p>
          <a:p>
            <a:pPr marL="0" indent="0">
              <a:buNone/>
            </a:pPr>
            <a:r>
              <a:rPr lang="en-US" sz="1200" dirty="0"/>
              <a:t>          &lt;Link to="/</a:t>
            </a:r>
            <a:r>
              <a:rPr lang="en-US" sz="1200" dirty="0" err="1"/>
              <a:t>signin</a:t>
            </a:r>
            <a:r>
              <a:rPr lang="en-US" sz="1200" dirty="0"/>
              <a:t>"&gt;</a:t>
            </a:r>
          </a:p>
          <a:p>
            <a:pPr marL="0" indent="0">
              <a:buNone/>
            </a:pPr>
            <a:r>
              <a:rPr lang="en-US" sz="1200" dirty="0"/>
              <a:t>            &lt;Button</a:t>
            </a:r>
          </a:p>
        </p:txBody>
      </p:sp>
      <p:sp>
        <p:nvSpPr>
          <p:cNvPr id="4" name="Date Placeholder 3">
            <a:extLst>
              <a:ext uri="{FF2B5EF4-FFF2-40B4-BE49-F238E27FC236}">
                <a16:creationId xmlns:a16="http://schemas.microsoft.com/office/drawing/2014/main" id="{D2CFDD6B-7B66-42AC-254E-62AA7CF39C2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92D8AC23-417D-22BE-98BE-FD586C13FAE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001B88-DE06-61EF-EF01-F255130FE578}"/>
              </a:ext>
            </a:extLst>
          </p:cNvPr>
          <p:cNvSpPr>
            <a:spLocks noGrp="1"/>
          </p:cNvSpPr>
          <p:nvPr>
            <p:ph type="sldNum" sz="quarter" idx="12"/>
          </p:nvPr>
        </p:nvSpPr>
        <p:spPr/>
        <p:txBody>
          <a:bodyPr/>
          <a:lstStyle/>
          <a:p>
            <a:fld id="{7C5CF243-786F-4254-B068-4C9F0B6EA12F}" type="slidenum">
              <a:rPr lang="en-US" altLang="en-US" smtClean="0"/>
              <a:pPr/>
              <a:t>52</a:t>
            </a:fld>
            <a:endParaRPr lang="en-US" altLang="en-US"/>
          </a:p>
        </p:txBody>
      </p:sp>
    </p:spTree>
    <p:extLst>
      <p:ext uri="{BB962C8B-B14F-4D97-AF65-F5344CB8AC3E}">
        <p14:creationId xmlns:p14="http://schemas.microsoft.com/office/powerpoint/2010/main" val="3549622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CE7E-338F-A62E-C73D-EB627B6B8FA4}"/>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Signup.jsx</a:t>
            </a:r>
            <a:r>
              <a:rPr lang="en-US" dirty="0"/>
              <a:t> contd.</a:t>
            </a:r>
          </a:p>
        </p:txBody>
      </p:sp>
      <p:sp>
        <p:nvSpPr>
          <p:cNvPr id="3" name="Content Placeholder 2">
            <a:extLst>
              <a:ext uri="{FF2B5EF4-FFF2-40B4-BE49-F238E27FC236}">
                <a16:creationId xmlns:a16="http://schemas.microsoft.com/office/drawing/2014/main" id="{8C43A30E-9009-BF52-2675-30E5E599CAFB}"/>
              </a:ext>
            </a:extLst>
          </p:cNvPr>
          <p:cNvSpPr>
            <a:spLocks noGrp="1"/>
          </p:cNvSpPr>
          <p:nvPr>
            <p:ph idx="1"/>
          </p:nvPr>
        </p:nvSpPr>
        <p:spPr/>
        <p:txBody>
          <a:bodyPr/>
          <a:lstStyle/>
          <a:p>
            <a:pPr marL="0" indent="0">
              <a:buNone/>
            </a:pPr>
            <a:endParaRPr lang="en-US" sz="1200" dirty="0"/>
          </a:p>
          <a:p>
            <a:pPr marL="0" indent="0">
              <a:buNone/>
            </a:pPr>
            <a:r>
              <a:rPr lang="en-US" sz="1200" dirty="0"/>
              <a:t>              color="primary"</a:t>
            </a:r>
          </a:p>
          <a:p>
            <a:pPr marL="0" indent="0">
              <a:buNone/>
            </a:pPr>
            <a:r>
              <a:rPr lang="en-US" sz="1200" dirty="0"/>
              <a:t>              </a:t>
            </a:r>
            <a:r>
              <a:rPr lang="en-US" sz="1200" dirty="0" err="1"/>
              <a:t>autoFocus</a:t>
            </a:r>
            <a:endParaRPr lang="en-US" sz="1200" dirty="0"/>
          </a:p>
          <a:p>
            <a:pPr marL="0" indent="0">
              <a:buNone/>
            </a:pPr>
            <a:r>
              <a:rPr lang="en-US" sz="1200" dirty="0"/>
              <a:t>              variant="contained"</a:t>
            </a:r>
          </a:p>
          <a:p>
            <a:pPr marL="0" indent="0">
              <a:buNone/>
            </a:pPr>
            <a:r>
              <a:rPr lang="en-US" sz="1200" dirty="0"/>
              <a:t>              </a:t>
            </a:r>
            <a:r>
              <a:rPr lang="en-US" sz="1200" dirty="0" err="1"/>
              <a:t>onClick</a:t>
            </a:r>
            <a:r>
              <a:rPr lang="en-US" sz="1200" dirty="0"/>
              <a:t>={</a:t>
            </a:r>
            <a:r>
              <a:rPr lang="en-US" sz="1200" dirty="0" err="1"/>
              <a:t>handleClose</a:t>
            </a:r>
            <a:r>
              <a:rPr lang="en-US" sz="1200" dirty="0"/>
              <a:t>}</a:t>
            </a:r>
          </a:p>
          <a:p>
            <a:pPr marL="0" indent="0">
              <a:buNone/>
            </a:pPr>
            <a:r>
              <a:rPr lang="en-US" sz="1200" dirty="0"/>
              <a:t>            &gt;</a:t>
            </a:r>
          </a:p>
          <a:p>
            <a:pPr marL="0" indent="0">
              <a:buNone/>
            </a:pPr>
            <a:r>
              <a:rPr lang="en-US" sz="1200" dirty="0"/>
              <a:t>              Sign In</a:t>
            </a:r>
          </a:p>
          <a:p>
            <a:pPr marL="0" indent="0">
              <a:buNone/>
            </a:pPr>
            <a:r>
              <a:rPr lang="en-US" sz="1200" dirty="0"/>
              <a:t>            &lt;/Button&gt;</a:t>
            </a:r>
          </a:p>
          <a:p>
            <a:pPr marL="0" indent="0">
              <a:buNone/>
            </a:pPr>
            <a:r>
              <a:rPr lang="en-US" sz="1200" dirty="0"/>
              <a:t>          &lt;/Link&gt;</a:t>
            </a:r>
          </a:p>
          <a:p>
            <a:pPr marL="0" indent="0">
              <a:buNone/>
            </a:pPr>
            <a:r>
              <a:rPr lang="en-US" sz="1200" dirty="0"/>
              <a:t>        &lt;/</a:t>
            </a:r>
            <a:r>
              <a:rPr lang="en-US" sz="1200" dirty="0" err="1"/>
              <a:t>DialogActions</a:t>
            </a:r>
            <a:r>
              <a:rPr lang="en-US" sz="1200" dirty="0"/>
              <a:t>&gt;</a:t>
            </a:r>
          </a:p>
          <a:p>
            <a:pPr marL="0" indent="0">
              <a:buNone/>
            </a:pPr>
            <a:r>
              <a:rPr lang="en-US" sz="1200" dirty="0"/>
              <a:t>      &lt;/Dialog&gt;</a:t>
            </a:r>
          </a:p>
          <a:p>
            <a:pPr marL="0" indent="0">
              <a:buNone/>
            </a:pPr>
            <a:r>
              <a:rPr lang="en-US" sz="1200" dirty="0"/>
              <a:t>    &lt;/div&gt;</a:t>
            </a:r>
          </a:p>
          <a:p>
            <a:pPr marL="0" indent="0">
              <a:buNone/>
            </a:pPr>
            <a:r>
              <a:rPr lang="en-US" sz="1200" dirty="0"/>
              <a:t>  );</a:t>
            </a:r>
          </a:p>
          <a:p>
            <a:pPr marL="0" indent="0">
              <a:buNone/>
            </a:pPr>
            <a:r>
              <a:rPr lang="en-US" sz="1200" dirty="0"/>
              <a:t>}</a:t>
            </a:r>
          </a:p>
          <a:p>
            <a:pPr marL="0" indent="0">
              <a:buNone/>
            </a:pPr>
            <a:br>
              <a:rPr lang="en-US" sz="1200" dirty="0"/>
            </a:br>
            <a:br>
              <a:rPr lang="en-US" sz="1200" dirty="0"/>
            </a:br>
            <a:endParaRPr lang="en-US" sz="1200" dirty="0"/>
          </a:p>
          <a:p>
            <a:pPr marL="0" indent="0">
              <a:buNone/>
            </a:pPr>
            <a:endParaRPr lang="en-US" sz="1200" dirty="0"/>
          </a:p>
        </p:txBody>
      </p:sp>
      <p:sp>
        <p:nvSpPr>
          <p:cNvPr id="4" name="Date Placeholder 3">
            <a:extLst>
              <a:ext uri="{FF2B5EF4-FFF2-40B4-BE49-F238E27FC236}">
                <a16:creationId xmlns:a16="http://schemas.microsoft.com/office/drawing/2014/main" id="{73294CFA-B124-B052-01D5-0A4A1B7AD17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3C996EA-7ACB-F260-2C75-71A138528C5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BA4DFB0-AAF7-8AC1-F742-25856BEB9B4A}"/>
              </a:ext>
            </a:extLst>
          </p:cNvPr>
          <p:cNvSpPr>
            <a:spLocks noGrp="1"/>
          </p:cNvSpPr>
          <p:nvPr>
            <p:ph type="sldNum" sz="quarter" idx="12"/>
          </p:nvPr>
        </p:nvSpPr>
        <p:spPr/>
        <p:txBody>
          <a:bodyPr/>
          <a:lstStyle/>
          <a:p>
            <a:fld id="{7C5CF243-786F-4254-B068-4C9F0B6EA12F}" type="slidenum">
              <a:rPr lang="en-US" altLang="en-US" smtClean="0"/>
              <a:pPr/>
              <a:t>53</a:t>
            </a:fld>
            <a:endParaRPr lang="en-US" altLang="en-US"/>
          </a:p>
        </p:txBody>
      </p:sp>
    </p:spTree>
    <p:extLst>
      <p:ext uri="{BB962C8B-B14F-4D97-AF65-F5344CB8AC3E}">
        <p14:creationId xmlns:p14="http://schemas.microsoft.com/office/powerpoint/2010/main" val="4001475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A4A21-F9EF-0DD8-06B1-FD0A8C66D277}"/>
              </a:ext>
            </a:extLst>
          </p:cNvPr>
          <p:cNvSpPr>
            <a:spLocks noGrp="1"/>
          </p:cNvSpPr>
          <p:nvPr>
            <p:ph type="title"/>
          </p:nvPr>
        </p:nvSpPr>
        <p:spPr/>
        <p:txBody>
          <a:bodyPr/>
          <a:lstStyle/>
          <a:p>
            <a:r>
              <a:rPr lang="en-US" dirty="0" err="1"/>
              <a:t>Signup.jsx</a:t>
            </a:r>
            <a:r>
              <a:rPr lang="en-US" dirty="0"/>
              <a:t> code explanation</a:t>
            </a:r>
          </a:p>
        </p:txBody>
      </p:sp>
      <p:sp>
        <p:nvSpPr>
          <p:cNvPr id="3" name="Content Placeholder 2">
            <a:extLst>
              <a:ext uri="{FF2B5EF4-FFF2-40B4-BE49-F238E27FC236}">
                <a16:creationId xmlns:a16="http://schemas.microsoft.com/office/drawing/2014/main" id="{C3849FDE-0EF1-4929-7E64-5D68AF511369}"/>
              </a:ext>
            </a:extLst>
          </p:cNvPr>
          <p:cNvSpPr>
            <a:spLocks noGrp="1"/>
          </p:cNvSpPr>
          <p:nvPr>
            <p:ph idx="1"/>
          </p:nvPr>
        </p:nvSpPr>
        <p:spPr/>
        <p:txBody>
          <a:bodyPr/>
          <a:lstStyle/>
          <a:p>
            <a:pPr marL="0" indent="0">
              <a:buNone/>
            </a:pPr>
            <a:r>
              <a:rPr lang="en-US" sz="1000" dirty="0"/>
              <a:t>  Import React and </a:t>
            </a:r>
            <a:r>
              <a:rPr lang="en-US" sz="1000" dirty="0" err="1"/>
              <a:t>useState</a:t>
            </a:r>
            <a:r>
              <a:rPr lang="en-US" sz="1000" dirty="0"/>
              <a:t> hook to manage component state.</a:t>
            </a:r>
          </a:p>
          <a:p>
            <a:pPr marL="0" indent="0">
              <a:buNone/>
            </a:pPr>
            <a:r>
              <a:rPr lang="en-US" sz="1000" dirty="0"/>
              <a:t>  Import Material-UI components for building the form and dialog UI.</a:t>
            </a:r>
          </a:p>
          <a:p>
            <a:pPr marL="0" indent="0">
              <a:buNone/>
            </a:pPr>
            <a:r>
              <a:rPr lang="en-US" sz="1000" dirty="0"/>
              <a:t>  Import Link from react-router-</a:t>
            </a:r>
            <a:r>
              <a:rPr lang="en-US" sz="1000" dirty="0" err="1"/>
              <a:t>dom</a:t>
            </a:r>
            <a:r>
              <a:rPr lang="en-US" sz="1000" dirty="0"/>
              <a:t> to navigate to the sign-in page.</a:t>
            </a:r>
          </a:p>
          <a:p>
            <a:pPr marL="0" indent="0">
              <a:buNone/>
            </a:pPr>
            <a:r>
              <a:rPr lang="en-US" sz="1000" dirty="0"/>
              <a:t>  Import the create function from the API module to handle the signup request.</a:t>
            </a:r>
          </a:p>
          <a:p>
            <a:pPr marL="0" indent="0">
              <a:buNone/>
            </a:pPr>
            <a:r>
              <a:rPr lang="en-US" sz="1000" dirty="0"/>
              <a:t>  Define a functional component called Signup.</a:t>
            </a:r>
          </a:p>
          <a:p>
            <a:pPr marL="0" indent="0">
              <a:buNone/>
            </a:pPr>
            <a:r>
              <a:rPr lang="en-US" sz="1000" dirty="0"/>
              <a:t>  Initialize the state values to store form inputs: name, email, password, and error message.</a:t>
            </a:r>
          </a:p>
          <a:p>
            <a:pPr marL="0" indent="0">
              <a:buNone/>
            </a:pPr>
            <a:r>
              <a:rPr lang="en-US" sz="1000" dirty="0"/>
              <a:t>  Initialize another state open to control whether the success dialog is displayed.</a:t>
            </a:r>
          </a:p>
          <a:p>
            <a:pPr marL="0" indent="0">
              <a:buNone/>
            </a:pPr>
            <a:r>
              <a:rPr lang="en-US" sz="1000" dirty="0"/>
              <a:t>  Define the </a:t>
            </a:r>
            <a:r>
              <a:rPr lang="en-US" sz="1000" dirty="0" err="1"/>
              <a:t>handleChange</a:t>
            </a:r>
            <a:r>
              <a:rPr lang="en-US" sz="1000" dirty="0"/>
              <a:t> function to update the relevant field in the values state whenever the user types in an input field.</a:t>
            </a:r>
          </a:p>
          <a:p>
            <a:pPr marL="0" indent="0">
              <a:buNone/>
            </a:pPr>
            <a:r>
              <a:rPr lang="en-US" sz="1000" dirty="0"/>
              <a:t>  Define the </a:t>
            </a:r>
            <a:r>
              <a:rPr lang="en-US" sz="1000" dirty="0" err="1"/>
              <a:t>handleClose</a:t>
            </a:r>
            <a:r>
              <a:rPr lang="en-US" sz="1000" dirty="0"/>
              <a:t> function to close the success dialog by setting open to false.</a:t>
            </a:r>
          </a:p>
          <a:p>
            <a:pPr marL="0" indent="0">
              <a:buNone/>
            </a:pPr>
            <a:r>
              <a:rPr lang="en-US" sz="1000" dirty="0"/>
              <a:t>  Define the </a:t>
            </a:r>
            <a:r>
              <a:rPr lang="en-US" sz="1000" dirty="0" err="1"/>
              <a:t>clickSubmit</a:t>
            </a:r>
            <a:r>
              <a:rPr lang="en-US" sz="1000" dirty="0"/>
              <a:t> function that runs when the user clicks the submit button.</a:t>
            </a:r>
          </a:p>
          <a:p>
            <a:pPr marL="0" indent="0">
              <a:buNone/>
            </a:pPr>
            <a:r>
              <a:rPr lang="en-US" sz="1000" dirty="0"/>
              <a:t>  Create a user object containing the name, email, and password from the form inputs, using undefined as fallback values if any field is empty.</a:t>
            </a:r>
          </a:p>
          <a:p>
            <a:pPr marL="0" indent="0">
              <a:buNone/>
            </a:pPr>
            <a:r>
              <a:rPr lang="en-US" sz="1000" dirty="0"/>
              <a:t>  Call the create API function with the user object and handle the response.</a:t>
            </a:r>
          </a:p>
          <a:p>
            <a:pPr marL="0" indent="0">
              <a:buNone/>
            </a:pPr>
            <a:r>
              <a:rPr lang="en-US" sz="1000" dirty="0"/>
              <a:t>  If the response contains an error, update the state to display the error message.</a:t>
            </a:r>
          </a:p>
          <a:p>
            <a:pPr marL="0" indent="0">
              <a:buNone/>
            </a:pPr>
            <a:r>
              <a:rPr lang="en-US" sz="1000" dirty="0"/>
              <a:t>  If the signup is successful, open the success dialog by setting open to true.</a:t>
            </a:r>
          </a:p>
          <a:p>
            <a:pPr marL="0" indent="0">
              <a:buNone/>
            </a:pPr>
            <a:r>
              <a:rPr lang="en-US" sz="1000" dirty="0"/>
              <a:t>  Return the JSX structure of the component.</a:t>
            </a:r>
          </a:p>
          <a:p>
            <a:pPr marL="0" indent="0">
              <a:buNone/>
            </a:pPr>
            <a:r>
              <a:rPr lang="en-US" sz="1000" dirty="0"/>
              <a:t>  Render a Card as the main container for the signup form, centered with some padding.</a:t>
            </a:r>
          </a:p>
          <a:p>
            <a:pPr marL="0" indent="0">
              <a:buNone/>
            </a:pPr>
            <a:r>
              <a:rPr lang="en-US" sz="1000" dirty="0"/>
              <a:t>  Inside the Card, display the title "Sign Up" using Typography.</a:t>
            </a:r>
          </a:p>
          <a:p>
            <a:pPr marL="0" indent="0">
              <a:buNone/>
            </a:pPr>
            <a:r>
              <a:rPr lang="en-US" sz="1000" dirty="0"/>
              <a:t>  Render a </a:t>
            </a:r>
            <a:r>
              <a:rPr lang="en-US" sz="1000" dirty="0" err="1"/>
              <a:t>TextField</a:t>
            </a:r>
            <a:r>
              <a:rPr lang="en-US" sz="1000" dirty="0"/>
              <a:t> for the user's name, linked to the values.name state and updated by the </a:t>
            </a:r>
            <a:r>
              <a:rPr lang="en-US" sz="1000" dirty="0" err="1"/>
              <a:t>handleChange</a:t>
            </a:r>
            <a:r>
              <a:rPr lang="en-US" sz="1000" dirty="0"/>
              <a:t> function.</a:t>
            </a:r>
          </a:p>
          <a:p>
            <a:pPr marL="0" indent="0">
              <a:buNone/>
            </a:pPr>
            <a:r>
              <a:rPr lang="en-US" sz="1000" dirty="0"/>
              <a:t>  Render a </a:t>
            </a:r>
            <a:r>
              <a:rPr lang="en-US" sz="1000" dirty="0" err="1"/>
              <a:t>TextField</a:t>
            </a:r>
            <a:r>
              <a:rPr lang="en-US" sz="1000" dirty="0"/>
              <a:t> for the user's email, also linked to state and updated on change.</a:t>
            </a:r>
          </a:p>
          <a:p>
            <a:pPr marL="0" indent="0">
              <a:buNone/>
            </a:pPr>
            <a:r>
              <a:rPr lang="en-US" sz="1000" dirty="0"/>
              <a:t>  Render a </a:t>
            </a:r>
            <a:r>
              <a:rPr lang="en-US" sz="1000" dirty="0" err="1"/>
              <a:t>TextField</a:t>
            </a:r>
            <a:r>
              <a:rPr lang="en-US" sz="1000" dirty="0"/>
              <a:t> for the user's password, set to type="password" to hide the text.</a:t>
            </a:r>
          </a:p>
          <a:p>
            <a:pPr marL="0" indent="0">
              <a:buNone/>
            </a:pPr>
            <a:r>
              <a:rPr lang="en-US" sz="1000" dirty="0"/>
              <a:t>  If there's an error stored in the state, display it using a Typography component styled in red.</a:t>
            </a:r>
          </a:p>
          <a:p>
            <a:pPr marL="0" indent="0">
              <a:buNone/>
            </a:pPr>
            <a:r>
              <a:rPr lang="en-US" sz="1000" dirty="0"/>
              <a:t>  Add a Button inside </a:t>
            </a:r>
            <a:r>
              <a:rPr lang="en-US" sz="1000" dirty="0" err="1"/>
              <a:t>CardActions</a:t>
            </a:r>
            <a:r>
              <a:rPr lang="en-US" sz="1000" dirty="0"/>
              <a:t> that triggers the </a:t>
            </a:r>
            <a:r>
              <a:rPr lang="en-US" sz="1000" dirty="0" err="1"/>
              <a:t>clickSubmit</a:t>
            </a:r>
            <a:r>
              <a:rPr lang="en-US" sz="1000" dirty="0"/>
              <a:t> function when clicked.</a:t>
            </a:r>
          </a:p>
          <a:p>
            <a:pPr marL="0" indent="0">
              <a:buNone/>
            </a:pPr>
            <a:r>
              <a:rPr lang="en-US" sz="1000" dirty="0"/>
              <a:t>  Render a Dialog that appears when the open state is true, showing a confirmation message for successful signup.</a:t>
            </a:r>
          </a:p>
          <a:p>
            <a:pPr marL="0" indent="0">
              <a:buNone/>
            </a:pPr>
            <a:r>
              <a:rPr lang="en-US" sz="1000" dirty="0"/>
              <a:t>  The dialog has a title indicating a new account was created.</a:t>
            </a:r>
          </a:p>
          <a:p>
            <a:pPr marL="0" indent="0">
              <a:buNone/>
            </a:pPr>
            <a:r>
              <a:rPr lang="en-US" sz="1000" dirty="0"/>
              <a:t>  Inside the dialog content, show a brief success message.</a:t>
            </a:r>
          </a:p>
          <a:p>
            <a:pPr marL="0" indent="0">
              <a:buNone/>
            </a:pPr>
            <a:r>
              <a:rPr lang="en-US" sz="1000" dirty="0"/>
              <a:t>  In the dialog actions, add a button wrapped in a Link that navigates the user to the sign-in page.</a:t>
            </a:r>
          </a:p>
          <a:p>
            <a:pPr marL="0" indent="0">
              <a:buNone/>
            </a:pPr>
            <a:r>
              <a:rPr lang="en-US" sz="1000" dirty="0"/>
              <a:t>  Clicking the "Sign In" button also closes the dialog.</a:t>
            </a:r>
          </a:p>
          <a:p>
            <a:pPr marL="0" indent="0">
              <a:buNone/>
            </a:pPr>
            <a:r>
              <a:rPr lang="en-US" sz="1000" dirty="0"/>
              <a:t>  End of the component.</a:t>
            </a:r>
          </a:p>
          <a:p>
            <a:pPr marL="0" indent="0">
              <a:buNone/>
            </a:pPr>
            <a:endParaRPr lang="en-US" sz="1000" dirty="0"/>
          </a:p>
        </p:txBody>
      </p:sp>
      <p:sp>
        <p:nvSpPr>
          <p:cNvPr id="4" name="Date Placeholder 3">
            <a:extLst>
              <a:ext uri="{FF2B5EF4-FFF2-40B4-BE49-F238E27FC236}">
                <a16:creationId xmlns:a16="http://schemas.microsoft.com/office/drawing/2014/main" id="{09C702D0-6B90-17F4-61D6-E7DEC3324A4B}"/>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913ED72-1D62-2BDE-7975-89D00AD8580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F10F2A8-2856-C938-0189-EF9BA459DD44}"/>
              </a:ext>
            </a:extLst>
          </p:cNvPr>
          <p:cNvSpPr>
            <a:spLocks noGrp="1"/>
          </p:cNvSpPr>
          <p:nvPr>
            <p:ph type="sldNum" sz="quarter" idx="12"/>
          </p:nvPr>
        </p:nvSpPr>
        <p:spPr/>
        <p:txBody>
          <a:bodyPr/>
          <a:lstStyle/>
          <a:p>
            <a:fld id="{7C5CF243-786F-4254-B068-4C9F0B6EA12F}" type="slidenum">
              <a:rPr lang="en-US" altLang="en-US" smtClean="0"/>
              <a:pPr/>
              <a:t>54</a:t>
            </a:fld>
            <a:endParaRPr lang="en-US" altLang="en-US"/>
          </a:p>
        </p:txBody>
      </p:sp>
    </p:spTree>
    <p:extLst>
      <p:ext uri="{BB962C8B-B14F-4D97-AF65-F5344CB8AC3E}">
        <p14:creationId xmlns:p14="http://schemas.microsoft.com/office/powerpoint/2010/main" val="2331839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E408-5F87-C6A0-DF70-37FBEB1CB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CC3B62-764C-194A-46D2-9E9786232B47}"/>
              </a:ext>
            </a:extLst>
          </p:cNvPr>
          <p:cNvSpPr>
            <a:spLocks noGrp="1"/>
          </p:cNvSpPr>
          <p:nvPr>
            <p:ph idx="1"/>
          </p:nvPr>
        </p:nvSpPr>
        <p:spPr/>
        <p:txBody>
          <a:bodyPr/>
          <a:lstStyle/>
          <a:p>
            <a:r>
              <a:rPr lang="en-US" dirty="0"/>
              <a:t>On successful account creation, the user is given confirmation and asked to sign in using this Dialog component, which links to the Signin component, as shown in the following screenshot:</a:t>
            </a:r>
          </a:p>
          <a:p>
            <a:endParaRPr lang="en-US" dirty="0"/>
          </a:p>
        </p:txBody>
      </p:sp>
      <p:sp>
        <p:nvSpPr>
          <p:cNvPr id="4" name="Date Placeholder 3">
            <a:extLst>
              <a:ext uri="{FF2B5EF4-FFF2-40B4-BE49-F238E27FC236}">
                <a16:creationId xmlns:a16="http://schemas.microsoft.com/office/drawing/2014/main" id="{3E182D00-FDE8-932B-A72D-A29D1A141D8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9C68B7CD-E27D-C34B-3ECC-244B1FDDB30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37CD1CD-9DF1-0FBA-CE2F-8FD371E0F4FE}"/>
              </a:ext>
            </a:extLst>
          </p:cNvPr>
          <p:cNvSpPr>
            <a:spLocks noGrp="1"/>
          </p:cNvSpPr>
          <p:nvPr>
            <p:ph type="sldNum" sz="quarter" idx="12"/>
          </p:nvPr>
        </p:nvSpPr>
        <p:spPr/>
        <p:txBody>
          <a:bodyPr/>
          <a:lstStyle/>
          <a:p>
            <a:fld id="{7C5CF243-786F-4254-B068-4C9F0B6EA12F}" type="slidenum">
              <a:rPr lang="en-US" altLang="en-US" smtClean="0"/>
              <a:pPr/>
              <a:t>55</a:t>
            </a:fld>
            <a:endParaRPr lang="en-US" altLang="en-US"/>
          </a:p>
        </p:txBody>
      </p:sp>
      <p:pic>
        <p:nvPicPr>
          <p:cNvPr id="8" name="Picture 7">
            <a:extLst>
              <a:ext uri="{FF2B5EF4-FFF2-40B4-BE49-F238E27FC236}">
                <a16:creationId xmlns:a16="http://schemas.microsoft.com/office/drawing/2014/main" id="{A7AA5252-E611-BEAF-2748-EF8AF7A0CC5E}"/>
              </a:ext>
            </a:extLst>
          </p:cNvPr>
          <p:cNvPicPr>
            <a:picLocks noChangeAspect="1"/>
          </p:cNvPicPr>
          <p:nvPr/>
        </p:nvPicPr>
        <p:blipFill>
          <a:blip r:embed="rId2"/>
          <a:stretch>
            <a:fillRect/>
          </a:stretch>
        </p:blipFill>
        <p:spPr>
          <a:xfrm>
            <a:off x="1447801" y="2395001"/>
            <a:ext cx="6477000" cy="3929599"/>
          </a:xfrm>
          <a:prstGeom prst="rect">
            <a:avLst/>
          </a:prstGeom>
        </p:spPr>
      </p:pic>
    </p:spTree>
    <p:extLst>
      <p:ext uri="{BB962C8B-B14F-4D97-AF65-F5344CB8AC3E}">
        <p14:creationId xmlns:p14="http://schemas.microsoft.com/office/powerpoint/2010/main" val="3051685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6C42E-0D6A-EF3A-2745-4C14974517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E7AB8-265B-022A-006D-2175BF6CFCDA}"/>
              </a:ext>
            </a:extLst>
          </p:cNvPr>
          <p:cNvSpPr>
            <a:spLocks noGrp="1"/>
          </p:cNvSpPr>
          <p:nvPr>
            <p:ph idx="1"/>
          </p:nvPr>
        </p:nvSpPr>
        <p:spPr/>
        <p:txBody>
          <a:bodyPr/>
          <a:lstStyle/>
          <a:p>
            <a:r>
              <a:rPr lang="en-US" dirty="0"/>
              <a:t>To add the Signup component to the app, add the following Route to MainRouter.</a:t>
            </a:r>
            <a:endParaRPr lang="en-US" dirty="0">
              <a:highlight>
                <a:srgbClr val="FF0000"/>
              </a:highlight>
            </a:endParaRPr>
          </a:p>
        </p:txBody>
      </p:sp>
      <p:sp>
        <p:nvSpPr>
          <p:cNvPr id="4" name="Date Placeholder 3">
            <a:extLst>
              <a:ext uri="{FF2B5EF4-FFF2-40B4-BE49-F238E27FC236}">
                <a16:creationId xmlns:a16="http://schemas.microsoft.com/office/drawing/2014/main" id="{F98A85C6-1BB1-E203-F5A1-90E1186DD793}"/>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9DDA6277-CE41-3EFD-2AC3-B807CB275D8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33560DB-7F3D-4C22-E32B-B3A85A123D8C}"/>
              </a:ext>
            </a:extLst>
          </p:cNvPr>
          <p:cNvSpPr>
            <a:spLocks noGrp="1"/>
          </p:cNvSpPr>
          <p:nvPr>
            <p:ph type="sldNum" sz="quarter" idx="12"/>
          </p:nvPr>
        </p:nvSpPr>
        <p:spPr/>
        <p:txBody>
          <a:bodyPr/>
          <a:lstStyle/>
          <a:p>
            <a:fld id="{7C5CF243-786F-4254-B068-4C9F0B6EA12F}" type="slidenum">
              <a:rPr lang="en-US" altLang="en-US" smtClean="0"/>
              <a:pPr/>
              <a:t>56</a:t>
            </a:fld>
            <a:endParaRPr lang="en-US" altLang="en-US"/>
          </a:p>
        </p:txBody>
      </p:sp>
    </p:spTree>
    <p:extLst>
      <p:ext uri="{BB962C8B-B14F-4D97-AF65-F5344CB8AC3E}">
        <p14:creationId xmlns:p14="http://schemas.microsoft.com/office/powerpoint/2010/main" val="16627627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0F73A-75F5-B10D-8F17-8B3AF0BDD9F9}"/>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FD8ECAD2-08D1-5FF5-3C89-A40CA0744B75}"/>
              </a:ext>
            </a:extLst>
          </p:cNvPr>
          <p:cNvSpPr>
            <a:spLocks noGrp="1"/>
          </p:cNvSpPr>
          <p:nvPr>
            <p:ph idx="1"/>
          </p:nvPr>
        </p:nvSpPr>
        <p:spPr/>
        <p:txBody>
          <a:bodyPr/>
          <a:lstStyle/>
          <a:p>
            <a:r>
              <a:rPr lang="en-US" dirty="0"/>
              <a:t>&lt;Route path="/signup" element={&lt;Signup/&gt;}/&gt;</a:t>
            </a:r>
          </a:p>
        </p:txBody>
      </p:sp>
      <p:sp>
        <p:nvSpPr>
          <p:cNvPr id="4" name="Date Placeholder 3">
            <a:extLst>
              <a:ext uri="{FF2B5EF4-FFF2-40B4-BE49-F238E27FC236}">
                <a16:creationId xmlns:a16="http://schemas.microsoft.com/office/drawing/2014/main" id="{766899CA-F34C-588A-05A7-FF7B831D550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D50A0DA-1066-6B3A-9DB8-5EFF4E04F5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2E7A1F4-3F22-8E64-A0AE-9A74553B8D64}"/>
              </a:ext>
            </a:extLst>
          </p:cNvPr>
          <p:cNvSpPr>
            <a:spLocks noGrp="1"/>
          </p:cNvSpPr>
          <p:nvPr>
            <p:ph type="sldNum" sz="quarter" idx="12"/>
          </p:nvPr>
        </p:nvSpPr>
        <p:spPr/>
        <p:txBody>
          <a:bodyPr/>
          <a:lstStyle/>
          <a:p>
            <a:fld id="{7C5CF243-786F-4254-B068-4C9F0B6EA12F}" type="slidenum">
              <a:rPr lang="en-US" altLang="en-US" smtClean="0"/>
              <a:pPr/>
              <a:t>57</a:t>
            </a:fld>
            <a:endParaRPr lang="en-US" altLang="en-US"/>
          </a:p>
        </p:txBody>
      </p:sp>
    </p:spTree>
    <p:extLst>
      <p:ext uri="{BB962C8B-B14F-4D97-AF65-F5344CB8AC3E}">
        <p14:creationId xmlns:p14="http://schemas.microsoft.com/office/powerpoint/2010/main" val="32699993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7747-D647-186B-FD3D-9B47F2536CE1}"/>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9ACB4364-9862-ED7D-A2D9-E0ED4C4E8F5C}"/>
              </a:ext>
            </a:extLst>
          </p:cNvPr>
          <p:cNvSpPr>
            <a:spLocks noGrp="1"/>
          </p:cNvSpPr>
          <p:nvPr>
            <p:ph idx="1"/>
          </p:nvPr>
        </p:nvSpPr>
        <p:spPr/>
        <p:txBody>
          <a:bodyPr/>
          <a:lstStyle/>
          <a:p>
            <a:r>
              <a:rPr lang="en-US" sz="1500" b="0" dirty="0">
                <a:solidFill>
                  <a:srgbClr val="008000"/>
                </a:solidFill>
                <a:effectLst/>
                <a:latin typeface="Consolas" panose="020B0609020204030204" pitchFamily="49" charset="0"/>
              </a:rPr>
              <a:t>import React from 'react'</a:t>
            </a:r>
          </a:p>
          <a:p>
            <a:r>
              <a:rPr lang="en-US" sz="1500" b="0" dirty="0">
                <a:solidFill>
                  <a:srgbClr val="008000"/>
                </a:solidFill>
                <a:effectLst/>
                <a:latin typeface="Consolas" panose="020B0609020204030204" pitchFamily="49" charset="0"/>
              </a:rPr>
              <a:t>import {Route, Routes} from 'react-router-</a:t>
            </a:r>
            <a:r>
              <a:rPr lang="en-US" sz="1500" b="0" dirty="0" err="1">
                <a:solidFill>
                  <a:srgbClr val="008000"/>
                </a:solidFill>
                <a:effectLst/>
                <a:latin typeface="Consolas" panose="020B0609020204030204" pitchFamily="49" charset="0"/>
              </a:rPr>
              <a:t>dom</a:t>
            </a:r>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import Home from './core/Home' </a:t>
            </a:r>
          </a:p>
          <a:p>
            <a:r>
              <a:rPr lang="en-US" sz="1500" b="0" dirty="0">
                <a:solidFill>
                  <a:srgbClr val="008000"/>
                </a:solidFill>
                <a:effectLst/>
                <a:highlight>
                  <a:srgbClr val="FFFF00"/>
                </a:highlight>
                <a:latin typeface="Consolas" panose="020B0609020204030204" pitchFamily="49" charset="0"/>
              </a:rPr>
              <a:t>import Users from './user/</a:t>
            </a:r>
            <a:r>
              <a:rPr lang="en-US" sz="1500" b="0" dirty="0" err="1">
                <a:solidFill>
                  <a:srgbClr val="008000"/>
                </a:solidFill>
                <a:effectLst/>
                <a:highlight>
                  <a:srgbClr val="FFFF00"/>
                </a:highlight>
                <a:latin typeface="Consolas" panose="020B0609020204030204" pitchFamily="49" charset="0"/>
              </a:rPr>
              <a:t>Users.jsx</a:t>
            </a:r>
            <a:r>
              <a:rPr lang="en-US" sz="1500" b="0" dirty="0">
                <a:solidFill>
                  <a:srgbClr val="008000"/>
                </a:solidFill>
                <a:effectLst/>
                <a:highlight>
                  <a:srgbClr val="FFFF00"/>
                </a:highlight>
                <a:latin typeface="Consolas" panose="020B0609020204030204" pitchFamily="49" charset="0"/>
              </a:rPr>
              <a:t>'</a:t>
            </a:r>
          </a:p>
          <a:p>
            <a:r>
              <a:rPr lang="en-US" sz="1500" b="0" dirty="0">
                <a:solidFill>
                  <a:srgbClr val="008000"/>
                </a:solidFill>
                <a:effectLst/>
                <a:highlight>
                  <a:srgbClr val="FFFF00"/>
                </a:highlight>
                <a:latin typeface="Consolas" panose="020B0609020204030204" pitchFamily="49" charset="0"/>
              </a:rPr>
              <a:t>import Signup from './user/</a:t>
            </a:r>
            <a:r>
              <a:rPr lang="en-US" sz="1500" b="0" dirty="0" err="1">
                <a:solidFill>
                  <a:srgbClr val="008000"/>
                </a:solidFill>
                <a:effectLst/>
                <a:highlight>
                  <a:srgbClr val="FFFF00"/>
                </a:highlight>
                <a:latin typeface="Consolas" panose="020B0609020204030204" pitchFamily="49" charset="0"/>
              </a:rPr>
              <a:t>Signup.jsx</a:t>
            </a:r>
            <a:r>
              <a:rPr lang="en-US" sz="1500" b="0" dirty="0">
                <a:solidFill>
                  <a:srgbClr val="008000"/>
                </a:solidFill>
                <a:effectLst/>
                <a:highlight>
                  <a:srgbClr val="FFFF00"/>
                </a:highlight>
                <a:latin typeface="Consolas" panose="020B0609020204030204" pitchFamily="49" charset="0"/>
              </a:rPr>
              <a:t>'</a:t>
            </a:r>
          </a:p>
          <a:p>
            <a:r>
              <a:rPr lang="en-US" sz="1500" b="0" dirty="0">
                <a:solidFill>
                  <a:srgbClr val="008000"/>
                </a:solidFill>
                <a:effectLst/>
                <a:latin typeface="Consolas" panose="020B0609020204030204" pitchFamily="49" charset="0"/>
              </a:rPr>
              <a:t>const MainRouter = () =&gt; {</a:t>
            </a:r>
          </a:p>
          <a:p>
            <a:r>
              <a:rPr lang="en-US" sz="1500" b="0" dirty="0">
                <a:solidFill>
                  <a:srgbClr val="008000"/>
                </a:solidFill>
                <a:effectLst/>
                <a:latin typeface="Consolas" panose="020B0609020204030204" pitchFamily="49" charset="0"/>
              </a:rPr>
              <a:t>return ( &lt;div&gt;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        &lt;Route exact path="/" element={&lt;Home /&gt;} /&gt; </a:t>
            </a:r>
          </a:p>
          <a:p>
            <a:r>
              <a:rPr lang="en-US" sz="1500" b="0" dirty="0">
                <a:solidFill>
                  <a:srgbClr val="008000"/>
                </a:solidFill>
                <a:effectLst/>
                <a:latin typeface="Consolas" panose="020B0609020204030204" pitchFamily="49" charset="0"/>
              </a:rPr>
              <a:t>                </a:t>
            </a:r>
            <a:r>
              <a:rPr lang="en-US" sz="1500" b="0" dirty="0">
                <a:solidFill>
                  <a:srgbClr val="008000"/>
                </a:solidFill>
                <a:effectLst/>
                <a:highlight>
                  <a:srgbClr val="FFFF00"/>
                </a:highlight>
                <a:latin typeface="Consolas" panose="020B0609020204030204" pitchFamily="49" charset="0"/>
              </a:rPr>
              <a:t>&lt;Route path="/users" </a:t>
            </a:r>
            <a:r>
              <a:rPr lang="en-US" sz="1500" dirty="0">
                <a:solidFill>
                  <a:srgbClr val="008000"/>
                </a:solidFill>
                <a:highlight>
                  <a:srgbClr val="FFFF00"/>
                </a:highlight>
                <a:latin typeface="Consolas" panose="020B0609020204030204" pitchFamily="49" charset="0"/>
              </a:rPr>
              <a:t>element</a:t>
            </a:r>
            <a:r>
              <a:rPr lang="en-US" sz="1500" b="0" dirty="0">
                <a:solidFill>
                  <a:srgbClr val="008000"/>
                </a:solidFill>
                <a:effectLst/>
                <a:highlight>
                  <a:srgbClr val="FFFF00"/>
                </a:highlight>
                <a:latin typeface="Consolas" panose="020B0609020204030204" pitchFamily="49" charset="0"/>
              </a:rPr>
              <a:t>={&lt;Users /&gt;} /&gt;</a:t>
            </a:r>
          </a:p>
          <a:p>
            <a:r>
              <a:rPr lang="en-US" sz="1500" b="0" dirty="0">
                <a:solidFill>
                  <a:srgbClr val="008000"/>
                </a:solidFill>
                <a:effectLst/>
                <a:highlight>
                  <a:srgbClr val="FFFF00"/>
                </a:highlight>
                <a:latin typeface="Consolas" panose="020B0609020204030204" pitchFamily="49" charset="0"/>
              </a:rPr>
              <a:t>                &lt;Route path="/signup" </a:t>
            </a:r>
            <a:r>
              <a:rPr lang="en-US" sz="1500" dirty="0">
                <a:solidFill>
                  <a:srgbClr val="008000"/>
                </a:solidFill>
                <a:highlight>
                  <a:srgbClr val="FFFF00"/>
                </a:highlight>
                <a:latin typeface="Consolas" panose="020B0609020204030204" pitchFamily="49" charset="0"/>
              </a:rPr>
              <a:t>element</a:t>
            </a:r>
            <a:r>
              <a:rPr lang="en-US" sz="1500" b="0" dirty="0">
                <a:solidFill>
                  <a:srgbClr val="008000"/>
                </a:solidFill>
                <a:effectLst/>
                <a:highlight>
                  <a:srgbClr val="FFFF00"/>
                </a:highlight>
                <a:latin typeface="Consolas" panose="020B0609020204030204" pitchFamily="49" charset="0"/>
              </a:rPr>
              <a:t>={&lt;Signup /&gt;}/&gt;</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        </a:t>
            </a:r>
          </a:p>
          <a:p>
            <a:r>
              <a:rPr lang="en-US" sz="1500" b="0" dirty="0">
                <a:solidFill>
                  <a:srgbClr val="008000"/>
                </a:solidFill>
                <a:effectLst/>
                <a:latin typeface="Consolas" panose="020B0609020204030204" pitchFamily="49" charset="0"/>
              </a:rPr>
              <a:t>&lt;/Routes&gt;</a:t>
            </a:r>
          </a:p>
          <a:p>
            <a:r>
              <a:rPr lang="en-US" sz="1500" b="0" dirty="0">
                <a:solidFill>
                  <a:srgbClr val="008000"/>
                </a:solidFill>
                <a:effectLst/>
                <a:latin typeface="Consolas" panose="020B0609020204030204" pitchFamily="49" charset="0"/>
              </a:rPr>
              <a:t>&lt;/div&gt; </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a:t>
            </a:r>
          </a:p>
          <a:p>
            <a:r>
              <a:rPr lang="en-US" sz="1500" b="0" dirty="0">
                <a:solidFill>
                  <a:srgbClr val="008000"/>
                </a:solidFill>
                <a:effectLst/>
                <a:latin typeface="Consolas" panose="020B0609020204030204" pitchFamily="49" charset="0"/>
              </a:rPr>
              <a:t>export default MainRouter</a:t>
            </a:r>
          </a:p>
          <a:p>
            <a:endParaRPr lang="en-US" dirty="0"/>
          </a:p>
        </p:txBody>
      </p:sp>
      <p:sp>
        <p:nvSpPr>
          <p:cNvPr id="4" name="Date Placeholder 3">
            <a:extLst>
              <a:ext uri="{FF2B5EF4-FFF2-40B4-BE49-F238E27FC236}">
                <a16:creationId xmlns:a16="http://schemas.microsoft.com/office/drawing/2014/main" id="{DA8C1087-E149-7BAF-6296-229E9AB5CEA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623D3D6-ECCA-5B4F-CE96-D3528747BB1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6B97500-43BD-4721-EEB1-E07729B28D80}"/>
              </a:ext>
            </a:extLst>
          </p:cNvPr>
          <p:cNvSpPr>
            <a:spLocks noGrp="1"/>
          </p:cNvSpPr>
          <p:nvPr>
            <p:ph type="sldNum" sz="quarter" idx="12"/>
          </p:nvPr>
        </p:nvSpPr>
        <p:spPr/>
        <p:txBody>
          <a:bodyPr/>
          <a:lstStyle/>
          <a:p>
            <a:fld id="{7C5CF243-786F-4254-B068-4C9F0B6EA12F}" type="slidenum">
              <a:rPr lang="en-US" altLang="en-US" smtClean="0"/>
              <a:pPr/>
              <a:t>58</a:t>
            </a:fld>
            <a:endParaRPr lang="en-US" altLang="en-US"/>
          </a:p>
        </p:txBody>
      </p:sp>
    </p:spTree>
    <p:extLst>
      <p:ext uri="{BB962C8B-B14F-4D97-AF65-F5344CB8AC3E}">
        <p14:creationId xmlns:p14="http://schemas.microsoft.com/office/powerpoint/2010/main" val="1654243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86DD-BB56-FB08-8F27-517C26FAAD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42F97-6D24-0636-D07E-F5D4EA8B06D7}"/>
              </a:ext>
            </a:extLst>
          </p:cNvPr>
          <p:cNvSpPr>
            <a:spLocks noGrp="1"/>
          </p:cNvSpPr>
          <p:nvPr>
            <p:ph idx="1"/>
          </p:nvPr>
        </p:nvSpPr>
        <p:spPr/>
        <p:txBody>
          <a:bodyPr/>
          <a:lstStyle/>
          <a:p>
            <a:r>
              <a:rPr lang="en-US" dirty="0"/>
              <a:t>This will render the Signup view at '/signup'. Similarly, we will implement the Signin component next.</a:t>
            </a:r>
          </a:p>
        </p:txBody>
      </p:sp>
      <p:sp>
        <p:nvSpPr>
          <p:cNvPr id="4" name="Date Placeholder 3">
            <a:extLst>
              <a:ext uri="{FF2B5EF4-FFF2-40B4-BE49-F238E27FC236}">
                <a16:creationId xmlns:a16="http://schemas.microsoft.com/office/drawing/2014/main" id="{1F6E43CA-CB15-4461-49CB-2376F4AEFC9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9DE96F05-4D42-64F9-0207-E742FB0CB6E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93EB441-7970-6254-54F9-9C618D82FDA2}"/>
              </a:ext>
            </a:extLst>
          </p:cNvPr>
          <p:cNvSpPr>
            <a:spLocks noGrp="1"/>
          </p:cNvSpPr>
          <p:nvPr>
            <p:ph type="sldNum" sz="quarter" idx="12"/>
          </p:nvPr>
        </p:nvSpPr>
        <p:spPr/>
        <p:txBody>
          <a:bodyPr/>
          <a:lstStyle/>
          <a:p>
            <a:fld id="{7C5CF243-786F-4254-B068-4C9F0B6EA12F}" type="slidenum">
              <a:rPr lang="en-US" altLang="en-US" smtClean="0"/>
              <a:pPr/>
              <a:t>59</a:t>
            </a:fld>
            <a:endParaRPr lang="en-US" altLang="en-US"/>
          </a:p>
        </p:txBody>
      </p:sp>
    </p:spTree>
    <p:extLst>
      <p:ext uri="{BB962C8B-B14F-4D97-AF65-F5344CB8AC3E}">
        <p14:creationId xmlns:p14="http://schemas.microsoft.com/office/powerpoint/2010/main" val="3822447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85AB-E5EE-CEAB-3AF0-4A6B4E0E940A}"/>
              </a:ext>
            </a:extLst>
          </p:cNvPr>
          <p:cNvSpPr>
            <a:spLocks noGrp="1"/>
          </p:cNvSpPr>
          <p:nvPr>
            <p:ph type="title"/>
          </p:nvPr>
        </p:nvSpPr>
        <p:spPr/>
        <p:txBody>
          <a:bodyPr/>
          <a:lstStyle/>
          <a:p>
            <a:r>
              <a:rPr lang="en-US" dirty="0"/>
              <a:t>Reading a user profile</a:t>
            </a:r>
          </a:p>
        </p:txBody>
      </p:sp>
      <p:sp>
        <p:nvSpPr>
          <p:cNvPr id="3" name="Content Placeholder 2">
            <a:extLst>
              <a:ext uri="{FF2B5EF4-FFF2-40B4-BE49-F238E27FC236}">
                <a16:creationId xmlns:a16="http://schemas.microsoft.com/office/drawing/2014/main" id="{BE57F41B-47E8-A860-4056-5F1572E76265}"/>
              </a:ext>
            </a:extLst>
          </p:cNvPr>
          <p:cNvSpPr>
            <a:spLocks noGrp="1"/>
          </p:cNvSpPr>
          <p:nvPr>
            <p:ph idx="1"/>
          </p:nvPr>
        </p:nvSpPr>
        <p:spPr/>
        <p:txBody>
          <a:bodyPr/>
          <a:lstStyle/>
          <a:p>
            <a:r>
              <a:rPr lang="en-US" dirty="0"/>
              <a:t>The read method will use fetch to make a GET call to retrieve a specific user by ID. </a:t>
            </a:r>
          </a:p>
          <a:p>
            <a:r>
              <a:rPr lang="en-US" dirty="0"/>
              <a:t>Since this is a protected route, besides passing the user ID as a parameter, the requesting component must also provide valid credentials, which, in this case, will be a valid JWT received after a successful sign-in.</a:t>
            </a:r>
          </a:p>
          <a:p>
            <a:r>
              <a:rPr lang="en-US" dirty="0" err="1"/>
              <a:t>mern</a:t>
            </a:r>
            <a:r>
              <a:rPr lang="en-US" dirty="0"/>
              <a:t>-skeleton/client/user/api-user.js:</a:t>
            </a:r>
          </a:p>
          <a:p>
            <a:endParaRPr lang="en-US" dirty="0"/>
          </a:p>
        </p:txBody>
      </p:sp>
      <p:sp>
        <p:nvSpPr>
          <p:cNvPr id="4" name="Date Placeholder 3">
            <a:extLst>
              <a:ext uri="{FF2B5EF4-FFF2-40B4-BE49-F238E27FC236}">
                <a16:creationId xmlns:a16="http://schemas.microsoft.com/office/drawing/2014/main" id="{CFAFBAF7-DBE6-C0E0-D897-8CEB12EA660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B815FC4-808F-0AEE-D2AC-B15D670233C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4C7737-F70D-325B-7702-208718C3618E}"/>
              </a:ext>
            </a:extLst>
          </p:cNvPr>
          <p:cNvSpPr>
            <a:spLocks noGrp="1"/>
          </p:cNvSpPr>
          <p:nvPr>
            <p:ph type="sldNum" sz="quarter" idx="12"/>
          </p:nvPr>
        </p:nvSpPr>
        <p:spPr/>
        <p:txBody>
          <a:bodyPr/>
          <a:lstStyle/>
          <a:p>
            <a:fld id="{7C5CF243-786F-4254-B068-4C9F0B6EA12F}" type="slidenum">
              <a:rPr lang="en-US" altLang="en-US" smtClean="0"/>
              <a:pPr/>
              <a:t>6</a:t>
            </a:fld>
            <a:endParaRPr lang="en-US" altLang="en-US"/>
          </a:p>
        </p:txBody>
      </p:sp>
    </p:spTree>
    <p:extLst>
      <p:ext uri="{BB962C8B-B14F-4D97-AF65-F5344CB8AC3E}">
        <p14:creationId xmlns:p14="http://schemas.microsoft.com/office/powerpoint/2010/main" val="4250595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8F323-534C-FF41-998E-046CDF5FA4D2}"/>
              </a:ext>
            </a:extLst>
          </p:cNvPr>
          <p:cNvSpPr>
            <a:spLocks noGrp="1"/>
          </p:cNvSpPr>
          <p:nvPr>
            <p:ph type="title"/>
          </p:nvPr>
        </p:nvSpPr>
        <p:spPr/>
        <p:txBody>
          <a:bodyPr/>
          <a:lstStyle/>
          <a:p>
            <a:r>
              <a:rPr lang="en-US" dirty="0"/>
              <a:t>The Signin component</a:t>
            </a:r>
          </a:p>
        </p:txBody>
      </p:sp>
      <p:sp>
        <p:nvSpPr>
          <p:cNvPr id="3" name="Content Placeholder 2">
            <a:extLst>
              <a:ext uri="{FF2B5EF4-FFF2-40B4-BE49-F238E27FC236}">
                <a16:creationId xmlns:a16="http://schemas.microsoft.com/office/drawing/2014/main" id="{AE31419D-A951-7EAC-2957-2CC528D1E385}"/>
              </a:ext>
            </a:extLst>
          </p:cNvPr>
          <p:cNvSpPr>
            <a:spLocks noGrp="1"/>
          </p:cNvSpPr>
          <p:nvPr>
            <p:ph idx="1"/>
          </p:nvPr>
        </p:nvSpPr>
        <p:spPr/>
        <p:txBody>
          <a:bodyPr/>
          <a:lstStyle/>
          <a:p>
            <a:r>
              <a:rPr lang="en-US" dirty="0"/>
              <a:t>The Signin component in </a:t>
            </a:r>
            <a:r>
              <a:rPr lang="en-US" b="1" dirty="0"/>
              <a:t>client/lib/</a:t>
            </a:r>
            <a:r>
              <a:rPr lang="en-US" b="1" dirty="0" err="1"/>
              <a:t>Signin.jsx</a:t>
            </a:r>
            <a:r>
              <a:rPr lang="en-US" dirty="0"/>
              <a:t> is also a form with only email and password fields for signing in.</a:t>
            </a:r>
          </a:p>
          <a:p>
            <a:r>
              <a:rPr lang="en-US" dirty="0"/>
              <a:t>This component is quite similar to the Signup component and will render at the '/</a:t>
            </a:r>
            <a:r>
              <a:rPr lang="en-US" dirty="0" err="1"/>
              <a:t>signin</a:t>
            </a:r>
            <a:r>
              <a:rPr lang="en-US" dirty="0"/>
              <a:t>' path. </a:t>
            </a:r>
          </a:p>
          <a:p>
            <a:r>
              <a:rPr lang="en-US" dirty="0"/>
              <a:t>The key difference is in the implementation of redirection after a successful sign-in and storing the received JWT credentials. </a:t>
            </a:r>
          </a:p>
          <a:p>
            <a:r>
              <a:rPr lang="en-US" dirty="0"/>
              <a:t>The rendered Signin component can be seen in the following screenshot:</a:t>
            </a:r>
          </a:p>
        </p:txBody>
      </p:sp>
      <p:sp>
        <p:nvSpPr>
          <p:cNvPr id="4" name="Date Placeholder 3">
            <a:extLst>
              <a:ext uri="{FF2B5EF4-FFF2-40B4-BE49-F238E27FC236}">
                <a16:creationId xmlns:a16="http://schemas.microsoft.com/office/drawing/2014/main" id="{189B5113-5A61-084F-EB83-AEFCE8D5AC2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2ED078D9-4926-6E95-50C7-1ABA319B5BE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90F4A44-645A-2216-6C8A-631E42476CB5}"/>
              </a:ext>
            </a:extLst>
          </p:cNvPr>
          <p:cNvSpPr>
            <a:spLocks noGrp="1"/>
          </p:cNvSpPr>
          <p:nvPr>
            <p:ph type="sldNum" sz="quarter" idx="12"/>
          </p:nvPr>
        </p:nvSpPr>
        <p:spPr/>
        <p:txBody>
          <a:bodyPr/>
          <a:lstStyle/>
          <a:p>
            <a:fld id="{7C5CF243-786F-4254-B068-4C9F0B6EA12F}" type="slidenum">
              <a:rPr lang="en-US" altLang="en-US" smtClean="0"/>
              <a:pPr/>
              <a:t>60</a:t>
            </a:fld>
            <a:endParaRPr lang="en-US" altLang="en-US"/>
          </a:p>
        </p:txBody>
      </p:sp>
    </p:spTree>
    <p:extLst>
      <p:ext uri="{BB962C8B-B14F-4D97-AF65-F5344CB8AC3E}">
        <p14:creationId xmlns:p14="http://schemas.microsoft.com/office/powerpoint/2010/main" val="16665357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E7E3-7C14-628B-4B5F-1FE4FED2023E}"/>
              </a:ext>
            </a:extLst>
          </p:cNvPr>
          <p:cNvSpPr>
            <a:spLocks noGrp="1"/>
          </p:cNvSpPr>
          <p:nvPr>
            <p:ph type="title"/>
          </p:nvPr>
        </p:nvSpPr>
        <p:spPr/>
        <p:txBody>
          <a:bodyPr/>
          <a:lstStyle/>
          <a:p>
            <a:endParaRPr lang="en-US"/>
          </a:p>
        </p:txBody>
      </p:sp>
      <p:pic>
        <p:nvPicPr>
          <p:cNvPr id="8" name="Content Placeholder 7">
            <a:extLst>
              <a:ext uri="{FF2B5EF4-FFF2-40B4-BE49-F238E27FC236}">
                <a16:creationId xmlns:a16="http://schemas.microsoft.com/office/drawing/2014/main" id="{051E56B4-ACD6-FC45-91F7-4665481A9BA7}"/>
              </a:ext>
            </a:extLst>
          </p:cNvPr>
          <p:cNvPicPr>
            <a:picLocks noGrp="1" noChangeAspect="1"/>
          </p:cNvPicPr>
          <p:nvPr>
            <p:ph idx="1"/>
          </p:nvPr>
        </p:nvPicPr>
        <p:blipFill>
          <a:blip r:embed="rId2"/>
          <a:stretch>
            <a:fillRect/>
          </a:stretch>
        </p:blipFill>
        <p:spPr>
          <a:xfrm>
            <a:off x="990600" y="914399"/>
            <a:ext cx="7772399" cy="5330825"/>
          </a:xfrm>
        </p:spPr>
      </p:pic>
      <p:sp>
        <p:nvSpPr>
          <p:cNvPr id="4" name="Date Placeholder 3">
            <a:extLst>
              <a:ext uri="{FF2B5EF4-FFF2-40B4-BE49-F238E27FC236}">
                <a16:creationId xmlns:a16="http://schemas.microsoft.com/office/drawing/2014/main" id="{6EA937AA-43F6-6614-6AC5-21D50306D34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814F2AB-65E9-282F-D8E6-676112B4280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9ECEC4C-A905-0457-9DFF-90A4548CD6F5}"/>
              </a:ext>
            </a:extLst>
          </p:cNvPr>
          <p:cNvSpPr>
            <a:spLocks noGrp="1"/>
          </p:cNvSpPr>
          <p:nvPr>
            <p:ph type="sldNum" sz="quarter" idx="12"/>
          </p:nvPr>
        </p:nvSpPr>
        <p:spPr/>
        <p:txBody>
          <a:bodyPr/>
          <a:lstStyle/>
          <a:p>
            <a:fld id="{7C5CF243-786F-4254-B068-4C9F0B6EA12F}" type="slidenum">
              <a:rPr lang="en-US" altLang="en-US" smtClean="0"/>
              <a:pPr/>
              <a:t>61</a:t>
            </a:fld>
            <a:endParaRPr lang="en-US" altLang="en-US"/>
          </a:p>
        </p:txBody>
      </p:sp>
    </p:spTree>
    <p:extLst>
      <p:ext uri="{BB962C8B-B14F-4D97-AF65-F5344CB8AC3E}">
        <p14:creationId xmlns:p14="http://schemas.microsoft.com/office/powerpoint/2010/main" val="42364628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FDAC-6C2E-81F9-580A-FCDBA6E77C73}"/>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a:t>
            </a:r>
          </a:p>
        </p:txBody>
      </p:sp>
      <p:sp>
        <p:nvSpPr>
          <p:cNvPr id="3" name="Content Placeholder 2">
            <a:extLst>
              <a:ext uri="{FF2B5EF4-FFF2-40B4-BE49-F238E27FC236}">
                <a16:creationId xmlns:a16="http://schemas.microsoft.com/office/drawing/2014/main" id="{DE328EEE-B0CC-62A4-734E-21B579BADB92}"/>
              </a:ext>
            </a:extLst>
          </p:cNvPr>
          <p:cNvSpPr>
            <a:spLocks noGrp="1"/>
          </p:cNvSpPr>
          <p:nvPr>
            <p:ph idx="1"/>
          </p:nvPr>
        </p:nvSpPr>
        <p:spPr/>
        <p:txBody>
          <a:bodyPr/>
          <a:lstStyle/>
          <a:p>
            <a:pPr marL="0" indent="0">
              <a:buNone/>
            </a:pPr>
            <a:r>
              <a:rPr lang="en-US" sz="1200" dirty="0"/>
              <a:t>import React, { </a:t>
            </a:r>
            <a:r>
              <a:rPr lang="en-US" sz="1200" dirty="0" err="1"/>
              <a:t>useState</a:t>
            </a:r>
            <a:r>
              <a:rPr lang="en-US" sz="1200" dirty="0"/>
              <a:t> } from "react";</a:t>
            </a:r>
          </a:p>
          <a:p>
            <a:pPr marL="0" indent="0">
              <a:buNone/>
            </a:pPr>
            <a:r>
              <a:rPr lang="en-US" sz="1200" dirty="0"/>
              <a:t>import Card from "@</a:t>
            </a:r>
            <a:r>
              <a:rPr lang="en-US" sz="1200" dirty="0" err="1"/>
              <a:t>mui</a:t>
            </a:r>
            <a:r>
              <a:rPr lang="en-US" sz="1200" dirty="0"/>
              <a:t>/material/Card";</a:t>
            </a:r>
          </a:p>
          <a:p>
            <a:pPr marL="0" indent="0">
              <a:buNone/>
            </a:pPr>
            <a:r>
              <a:rPr lang="en-US" sz="1200" dirty="0"/>
              <a:t>import </a:t>
            </a:r>
            <a:r>
              <a:rPr lang="en-US" sz="1200" dirty="0" err="1"/>
              <a:t>CardActions</a:t>
            </a:r>
            <a:r>
              <a:rPr lang="en-US" sz="1200" dirty="0"/>
              <a:t> from "@</a:t>
            </a:r>
            <a:r>
              <a:rPr lang="en-US" sz="1200" dirty="0" err="1"/>
              <a:t>mui</a:t>
            </a:r>
            <a:r>
              <a:rPr lang="en-US" sz="1200" dirty="0"/>
              <a:t>/material/</a:t>
            </a:r>
            <a:r>
              <a:rPr lang="en-US" sz="1200" dirty="0" err="1"/>
              <a:t>CardActions</a:t>
            </a:r>
            <a:r>
              <a:rPr lang="en-US" sz="1200" dirty="0"/>
              <a:t>";</a:t>
            </a:r>
          </a:p>
          <a:p>
            <a:pPr marL="0" indent="0">
              <a:buNone/>
            </a:pPr>
            <a:r>
              <a:rPr lang="en-US" sz="1200" dirty="0"/>
              <a:t>import </a:t>
            </a:r>
            <a:r>
              <a:rPr lang="en-US" sz="1200" dirty="0" err="1"/>
              <a:t>CardContent</a:t>
            </a:r>
            <a:r>
              <a:rPr lang="en-US" sz="1200" dirty="0"/>
              <a:t> from "@</a:t>
            </a:r>
            <a:r>
              <a:rPr lang="en-US" sz="1200" dirty="0" err="1"/>
              <a:t>mui</a:t>
            </a:r>
            <a:r>
              <a:rPr lang="en-US" sz="1200" dirty="0"/>
              <a:t>/material/</a:t>
            </a:r>
            <a:r>
              <a:rPr lang="en-US" sz="1200" dirty="0" err="1"/>
              <a:t>CardContent</a:t>
            </a:r>
            <a:r>
              <a:rPr lang="en-US" sz="1200" dirty="0"/>
              <a:t>";</a:t>
            </a:r>
          </a:p>
          <a:p>
            <a:pPr marL="0" indent="0">
              <a:buNone/>
            </a:pPr>
            <a:r>
              <a:rPr lang="en-US" sz="1200" dirty="0"/>
              <a:t>import Button from "@</a:t>
            </a:r>
            <a:r>
              <a:rPr lang="en-US" sz="1200" dirty="0" err="1"/>
              <a:t>mui</a:t>
            </a:r>
            <a:r>
              <a:rPr lang="en-US" sz="1200" dirty="0"/>
              <a:t>/material/Button";</a:t>
            </a:r>
          </a:p>
          <a:p>
            <a:pPr marL="0" indent="0">
              <a:buNone/>
            </a:pPr>
            <a:r>
              <a:rPr lang="en-US" sz="1200" dirty="0"/>
              <a:t>import </a:t>
            </a:r>
            <a:r>
              <a:rPr lang="en-US" sz="1200" dirty="0" err="1"/>
              <a:t>TextField</a:t>
            </a:r>
            <a:r>
              <a:rPr lang="en-US" sz="1200" dirty="0"/>
              <a:t> from "@</a:t>
            </a:r>
            <a:r>
              <a:rPr lang="en-US" sz="1200" dirty="0" err="1"/>
              <a:t>mui</a:t>
            </a:r>
            <a:r>
              <a:rPr lang="en-US" sz="1200" dirty="0"/>
              <a:t>/material/</a:t>
            </a:r>
            <a:r>
              <a:rPr lang="en-US" sz="1200" dirty="0" err="1"/>
              <a:t>TextField</a:t>
            </a:r>
            <a:r>
              <a:rPr lang="en-US" sz="1200" dirty="0"/>
              <a:t>";</a:t>
            </a:r>
          </a:p>
          <a:p>
            <a:pPr marL="0" indent="0">
              <a:buNone/>
            </a:pPr>
            <a:r>
              <a:rPr lang="en-US" sz="1200" dirty="0"/>
              <a:t>import Typography from "@</a:t>
            </a:r>
            <a:r>
              <a:rPr lang="en-US" sz="1200" dirty="0" err="1"/>
              <a:t>mui</a:t>
            </a:r>
            <a:r>
              <a:rPr lang="en-US" sz="1200" dirty="0"/>
              <a:t>/material/Typography";</a:t>
            </a:r>
          </a:p>
          <a:p>
            <a:pPr marL="0" indent="0">
              <a:buNone/>
            </a:pPr>
            <a:r>
              <a:rPr lang="en-US" sz="1200" dirty="0"/>
              <a:t>import Icon from "@</a:t>
            </a:r>
            <a:r>
              <a:rPr lang="en-US" sz="1200" dirty="0" err="1"/>
              <a:t>mui</a:t>
            </a:r>
            <a:r>
              <a:rPr lang="en-US" sz="1200" dirty="0"/>
              <a:t>/material/Icon";</a:t>
            </a:r>
          </a:p>
          <a:p>
            <a:pPr marL="0" indent="0">
              <a:buNone/>
            </a:pPr>
            <a:r>
              <a:rPr lang="en-US" sz="1200" dirty="0"/>
              <a:t>import auth from "./auth-helper.js";</a:t>
            </a:r>
          </a:p>
          <a:p>
            <a:pPr marL="0" indent="0">
              <a:buNone/>
            </a:pPr>
            <a:r>
              <a:rPr lang="en-US" sz="1200" dirty="0"/>
              <a:t>import { Navigate, </a:t>
            </a:r>
            <a:r>
              <a:rPr lang="en-US" sz="1200" dirty="0" err="1"/>
              <a:t>useLocation</a:t>
            </a:r>
            <a:r>
              <a:rPr lang="en-US" sz="1200" dirty="0"/>
              <a:t> } from "react-router-</a:t>
            </a:r>
            <a:r>
              <a:rPr lang="en-US" sz="1200" dirty="0" err="1"/>
              <a:t>dom</a:t>
            </a:r>
            <a:r>
              <a:rPr lang="en-US" sz="1200" dirty="0"/>
              <a:t>";</a:t>
            </a:r>
          </a:p>
          <a:p>
            <a:pPr marL="0" indent="0">
              <a:buNone/>
            </a:pPr>
            <a:r>
              <a:rPr lang="en-US" sz="1200" dirty="0"/>
              <a:t>import { </a:t>
            </a:r>
            <a:r>
              <a:rPr lang="en-US" sz="1200" dirty="0" err="1"/>
              <a:t>signin</a:t>
            </a:r>
            <a:r>
              <a:rPr lang="en-US" sz="1200" dirty="0"/>
              <a:t> } from "./api-auth.js";</a:t>
            </a:r>
          </a:p>
          <a:p>
            <a:pPr marL="0" indent="0">
              <a:buNone/>
            </a:pPr>
            <a:br>
              <a:rPr lang="en-US" sz="1200" dirty="0"/>
            </a:br>
            <a:r>
              <a:rPr lang="en-US" sz="1200" dirty="0"/>
              <a:t>export default function Signin() {</a:t>
            </a:r>
          </a:p>
          <a:p>
            <a:pPr marL="0" indent="0">
              <a:buNone/>
            </a:pPr>
            <a:r>
              <a:rPr lang="en-US" sz="1200" dirty="0"/>
              <a:t>  const location = </a:t>
            </a:r>
            <a:r>
              <a:rPr lang="en-US" sz="1200" dirty="0" err="1"/>
              <a:t>useLocation</a:t>
            </a:r>
            <a:r>
              <a:rPr lang="en-US" sz="1200" dirty="0"/>
              <a:t>();</a:t>
            </a:r>
          </a:p>
          <a:p>
            <a:pPr marL="0" indent="0">
              <a:buNone/>
            </a:pPr>
            <a:br>
              <a:rPr lang="en-US" sz="1200" dirty="0"/>
            </a:br>
            <a:r>
              <a:rPr lang="en-US" sz="1200" dirty="0"/>
              <a:t>  const [values, </a:t>
            </a:r>
            <a:r>
              <a:rPr lang="en-US" sz="1200" dirty="0" err="1"/>
              <a:t>setValues</a:t>
            </a:r>
            <a:r>
              <a:rPr lang="en-US" sz="1200" dirty="0"/>
              <a:t>] = </a:t>
            </a:r>
            <a:r>
              <a:rPr lang="en-US" sz="1200" dirty="0" err="1"/>
              <a:t>useState</a:t>
            </a:r>
            <a:r>
              <a:rPr lang="en-US" sz="1200" dirty="0"/>
              <a:t>({</a:t>
            </a:r>
          </a:p>
          <a:p>
            <a:pPr marL="0" indent="0">
              <a:buNone/>
            </a:pPr>
            <a:r>
              <a:rPr lang="en-US" sz="1200" dirty="0"/>
              <a:t>    email: "",</a:t>
            </a:r>
          </a:p>
          <a:p>
            <a:pPr marL="0" indent="0">
              <a:buNone/>
            </a:pPr>
            <a:r>
              <a:rPr lang="en-US" sz="1200" dirty="0"/>
              <a:t>    password: "",</a:t>
            </a:r>
          </a:p>
          <a:p>
            <a:pPr marL="0" indent="0">
              <a:buNone/>
            </a:pPr>
            <a:r>
              <a:rPr lang="en-US" sz="1200" dirty="0"/>
              <a:t>    error: "",</a:t>
            </a:r>
          </a:p>
          <a:p>
            <a:pPr marL="0" indent="0">
              <a:buNone/>
            </a:pPr>
            <a:r>
              <a:rPr lang="en-US" sz="1200" dirty="0"/>
              <a:t>    </a:t>
            </a:r>
            <a:r>
              <a:rPr lang="en-US" sz="1200" dirty="0" err="1"/>
              <a:t>redirectToReferrer</a:t>
            </a:r>
            <a:r>
              <a:rPr lang="en-US" sz="1200" dirty="0"/>
              <a:t>: false,</a:t>
            </a:r>
          </a:p>
          <a:p>
            <a:pPr marL="0" indent="0">
              <a:buNone/>
            </a:pPr>
            <a:r>
              <a:rPr lang="en-US" sz="1200" dirty="0"/>
              <a:t>  });</a:t>
            </a:r>
          </a:p>
          <a:p>
            <a:pPr marL="0" indent="0">
              <a:buNone/>
            </a:pPr>
            <a:br>
              <a:rPr lang="en-US" sz="1200" dirty="0"/>
            </a:br>
            <a:endParaRPr lang="en-US" sz="1200" dirty="0"/>
          </a:p>
        </p:txBody>
      </p:sp>
      <p:sp>
        <p:nvSpPr>
          <p:cNvPr id="4" name="Date Placeholder 3">
            <a:extLst>
              <a:ext uri="{FF2B5EF4-FFF2-40B4-BE49-F238E27FC236}">
                <a16:creationId xmlns:a16="http://schemas.microsoft.com/office/drawing/2014/main" id="{FE07D954-DF6B-5427-73B1-B089CA66E0F2}"/>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2FDDA24-AF44-CE58-97B5-0514CC89D97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76A02F3-AACD-5B03-CAB7-6C2A7BBFB02C}"/>
              </a:ext>
            </a:extLst>
          </p:cNvPr>
          <p:cNvSpPr>
            <a:spLocks noGrp="1"/>
          </p:cNvSpPr>
          <p:nvPr>
            <p:ph type="sldNum" sz="quarter" idx="12"/>
          </p:nvPr>
        </p:nvSpPr>
        <p:spPr/>
        <p:txBody>
          <a:bodyPr/>
          <a:lstStyle/>
          <a:p>
            <a:fld id="{7C5CF243-786F-4254-B068-4C9F0B6EA12F}" type="slidenum">
              <a:rPr lang="en-US" altLang="en-US" smtClean="0"/>
              <a:pPr/>
              <a:t>62</a:t>
            </a:fld>
            <a:endParaRPr lang="en-US" altLang="en-US"/>
          </a:p>
        </p:txBody>
      </p:sp>
    </p:spTree>
    <p:extLst>
      <p:ext uri="{BB962C8B-B14F-4D97-AF65-F5344CB8AC3E}">
        <p14:creationId xmlns:p14="http://schemas.microsoft.com/office/powerpoint/2010/main" val="14808405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6F6B-E213-5A52-D7C8-A2FBFD150219}"/>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 </a:t>
            </a:r>
            <a:r>
              <a:rPr lang="en-US" dirty="0" err="1"/>
              <a:t>contd</a:t>
            </a:r>
            <a:endParaRPr lang="en-US" dirty="0"/>
          </a:p>
        </p:txBody>
      </p:sp>
      <p:sp>
        <p:nvSpPr>
          <p:cNvPr id="3" name="Content Placeholder 2">
            <a:extLst>
              <a:ext uri="{FF2B5EF4-FFF2-40B4-BE49-F238E27FC236}">
                <a16:creationId xmlns:a16="http://schemas.microsoft.com/office/drawing/2014/main" id="{2925FA75-FE67-8A21-4860-EB52A0635AFF}"/>
              </a:ext>
            </a:extLst>
          </p:cNvPr>
          <p:cNvSpPr>
            <a:spLocks noGrp="1"/>
          </p:cNvSpPr>
          <p:nvPr>
            <p:ph idx="1"/>
          </p:nvPr>
        </p:nvSpPr>
        <p:spPr/>
        <p:txBody>
          <a:bodyPr/>
          <a:lstStyle/>
          <a:p>
            <a:pPr marL="0" indent="0">
              <a:buNone/>
            </a:pPr>
            <a:r>
              <a:rPr lang="en-US" sz="1200" dirty="0"/>
              <a:t>  const </a:t>
            </a:r>
            <a:r>
              <a:rPr lang="en-US" sz="1200" dirty="0" err="1"/>
              <a:t>clickSubmit</a:t>
            </a:r>
            <a:r>
              <a:rPr lang="en-US" sz="1200" dirty="0"/>
              <a:t> = () =&gt; {</a:t>
            </a:r>
          </a:p>
          <a:p>
            <a:pPr marL="0" indent="0">
              <a:buNone/>
            </a:pPr>
            <a:r>
              <a:rPr lang="en-US" sz="1200" dirty="0"/>
              <a:t>    const user = {</a:t>
            </a:r>
          </a:p>
          <a:p>
            <a:pPr marL="0" indent="0">
              <a:buNone/>
            </a:pPr>
            <a:r>
              <a:rPr lang="en-US" sz="1200" dirty="0"/>
              <a:t>      email: </a:t>
            </a:r>
            <a:r>
              <a:rPr lang="en-US" sz="1200" dirty="0" err="1"/>
              <a:t>values.email</a:t>
            </a:r>
            <a:r>
              <a:rPr lang="en-US" sz="1200" dirty="0"/>
              <a:t> || undefined,</a:t>
            </a:r>
          </a:p>
          <a:p>
            <a:pPr marL="0" indent="0">
              <a:buNone/>
            </a:pPr>
            <a:r>
              <a:rPr lang="en-US" sz="1200" dirty="0"/>
              <a:t>      password: </a:t>
            </a:r>
            <a:r>
              <a:rPr lang="en-US" sz="1200" dirty="0" err="1"/>
              <a:t>values.password</a:t>
            </a:r>
            <a:r>
              <a:rPr lang="en-US" sz="1200" dirty="0"/>
              <a:t> || undefined,</a:t>
            </a:r>
          </a:p>
          <a:p>
            <a:pPr marL="0" indent="0">
              <a:buNone/>
            </a:pPr>
            <a:r>
              <a:rPr lang="en-US" sz="1200" dirty="0"/>
              <a:t>    };</a:t>
            </a:r>
          </a:p>
          <a:p>
            <a:pPr marL="0" indent="0">
              <a:buNone/>
            </a:pPr>
            <a:r>
              <a:rPr lang="en-US" sz="1200" dirty="0"/>
              <a:t>    </a:t>
            </a:r>
            <a:r>
              <a:rPr lang="en-US" sz="1200" dirty="0" err="1"/>
              <a:t>signin</a:t>
            </a:r>
            <a:r>
              <a:rPr lang="en-US" sz="1200" dirty="0"/>
              <a:t>(user).then((data) =&gt; {</a:t>
            </a:r>
          </a:p>
          <a:p>
            <a:pPr marL="0" indent="0">
              <a:buNone/>
            </a:pPr>
            <a:r>
              <a:rPr lang="en-US" sz="1200" dirty="0"/>
              <a:t>      if (</a:t>
            </a:r>
            <a:r>
              <a:rPr lang="en-US" sz="1200" dirty="0" err="1"/>
              <a:t>data.error</a:t>
            </a:r>
            <a:r>
              <a:rPr lang="en-US" sz="1200" dirty="0"/>
              <a:t>) {</a:t>
            </a:r>
          </a:p>
          <a:p>
            <a:pPr marL="0" indent="0">
              <a:buNone/>
            </a:pPr>
            <a:r>
              <a:rPr lang="en-US" sz="1200" dirty="0"/>
              <a:t>        </a:t>
            </a:r>
            <a:r>
              <a:rPr lang="en-US" sz="1200" dirty="0" err="1"/>
              <a:t>setValues</a:t>
            </a:r>
            <a:r>
              <a:rPr lang="en-US" sz="1200" dirty="0"/>
              <a:t>({ ...values, error: </a:t>
            </a:r>
            <a:r>
              <a:rPr lang="en-US" sz="1200" dirty="0" err="1"/>
              <a:t>data.error</a:t>
            </a:r>
            <a:r>
              <a:rPr lang="en-US" sz="1200" dirty="0"/>
              <a:t> });</a:t>
            </a:r>
          </a:p>
          <a:p>
            <a:pPr marL="0" indent="0">
              <a:buNone/>
            </a:pPr>
            <a:r>
              <a:rPr lang="en-US" sz="1200" dirty="0"/>
              <a:t>      } else {</a:t>
            </a:r>
          </a:p>
          <a:p>
            <a:pPr marL="0" indent="0">
              <a:buNone/>
            </a:pPr>
            <a:r>
              <a:rPr lang="en-US" sz="1200" dirty="0"/>
              <a:t>        </a:t>
            </a:r>
            <a:r>
              <a:rPr lang="en-US" sz="1200" dirty="0" err="1"/>
              <a:t>auth.authenticate</a:t>
            </a:r>
            <a:r>
              <a:rPr lang="en-US" sz="1200" dirty="0"/>
              <a:t>(data, () =&gt; {</a:t>
            </a:r>
          </a:p>
          <a:p>
            <a:pPr marL="0" indent="0">
              <a:buNone/>
            </a:pPr>
            <a:r>
              <a:rPr lang="en-US" sz="1200" dirty="0"/>
              <a:t>          </a:t>
            </a:r>
            <a:r>
              <a:rPr lang="en-US" sz="1200" dirty="0" err="1"/>
              <a:t>setValues</a:t>
            </a:r>
            <a:r>
              <a:rPr lang="en-US" sz="1200" dirty="0"/>
              <a:t>({ ...values, error: "", </a:t>
            </a:r>
            <a:r>
              <a:rPr lang="en-US" sz="1200" dirty="0" err="1"/>
              <a:t>redirectToReferrer</a:t>
            </a:r>
            <a:r>
              <a:rPr lang="en-US" sz="1200" dirty="0"/>
              <a:t>: true });</a:t>
            </a:r>
          </a:p>
          <a:p>
            <a:pPr marL="0" indent="0">
              <a:buNone/>
            </a:pPr>
            <a:r>
              <a:rPr lang="en-US" sz="1200" dirty="0"/>
              <a:t>        });</a:t>
            </a:r>
          </a:p>
          <a:p>
            <a:pPr marL="0" indent="0">
              <a:buNone/>
            </a:pPr>
            <a:r>
              <a:rPr lang="en-US" sz="1200" dirty="0"/>
              <a:t>      }</a:t>
            </a:r>
          </a:p>
          <a:p>
            <a:pPr marL="0" indent="0">
              <a:buNone/>
            </a:pPr>
            <a:r>
              <a:rPr lang="en-US" sz="1200" dirty="0"/>
              <a:t>    });</a:t>
            </a:r>
          </a:p>
          <a:p>
            <a:pPr marL="0" indent="0">
              <a:buNone/>
            </a:pPr>
            <a:r>
              <a:rPr lang="en-US" sz="1200" dirty="0"/>
              <a:t>  };</a:t>
            </a:r>
          </a:p>
          <a:p>
            <a:pPr marL="0" indent="0">
              <a:buNone/>
            </a:pPr>
            <a:br>
              <a:rPr lang="en-US" sz="1200" dirty="0"/>
            </a:br>
            <a:r>
              <a:rPr lang="en-US" sz="1200" dirty="0"/>
              <a:t>  const </a:t>
            </a:r>
            <a:r>
              <a:rPr lang="en-US" sz="1200" dirty="0" err="1"/>
              <a:t>handleChange</a:t>
            </a:r>
            <a:r>
              <a:rPr lang="en-US" sz="1200" dirty="0"/>
              <a:t> = (name) =&gt; (event) =&gt; {</a:t>
            </a:r>
          </a:p>
          <a:p>
            <a:pPr marL="0" indent="0">
              <a:buNone/>
            </a:pPr>
            <a:r>
              <a:rPr lang="en-US" sz="1200" dirty="0"/>
              <a:t>    </a:t>
            </a:r>
            <a:r>
              <a:rPr lang="en-US" sz="1200" dirty="0" err="1"/>
              <a:t>setValues</a:t>
            </a:r>
            <a:r>
              <a:rPr lang="en-US" sz="1200" dirty="0"/>
              <a:t>({ ...values, [name]: </a:t>
            </a:r>
            <a:r>
              <a:rPr lang="en-US" sz="1200" dirty="0" err="1"/>
              <a:t>event.target.value</a:t>
            </a:r>
            <a:r>
              <a:rPr lang="en-US" sz="1200" dirty="0"/>
              <a:t> });</a:t>
            </a:r>
          </a:p>
          <a:p>
            <a:pPr marL="0" indent="0">
              <a:buNone/>
            </a:pPr>
            <a:r>
              <a:rPr lang="en-US" sz="1200" dirty="0"/>
              <a:t>  };</a:t>
            </a:r>
          </a:p>
          <a:p>
            <a:pPr marL="0" indent="0">
              <a:buNone/>
            </a:pPr>
            <a:br>
              <a:rPr lang="en-US" sz="1200" dirty="0"/>
            </a:br>
            <a:r>
              <a:rPr lang="en-US" sz="1200" dirty="0"/>
              <a:t>  const { from } = </a:t>
            </a:r>
            <a:r>
              <a:rPr lang="en-US" sz="1200" dirty="0" err="1"/>
              <a:t>location.state</a:t>
            </a:r>
            <a:r>
              <a:rPr lang="en-US" sz="1200" dirty="0"/>
              <a:t> || {</a:t>
            </a:r>
          </a:p>
          <a:p>
            <a:pPr marL="0" indent="0">
              <a:buNone/>
            </a:pPr>
            <a:r>
              <a:rPr lang="en-US" sz="1200" dirty="0"/>
              <a:t>    from: { pathname: "/" },</a:t>
            </a:r>
          </a:p>
          <a:p>
            <a:pPr marL="0" indent="0">
              <a:buNone/>
            </a:pPr>
            <a:r>
              <a:rPr lang="en-US" sz="1200" dirty="0"/>
              <a:t>  };</a:t>
            </a:r>
          </a:p>
          <a:p>
            <a:pPr marL="0" indent="0">
              <a:buNone/>
            </a:pPr>
            <a:br>
              <a:rPr lang="en-US" sz="1200" dirty="0"/>
            </a:br>
            <a:r>
              <a:rPr lang="en-US" sz="1200" dirty="0"/>
              <a:t> </a:t>
            </a:r>
          </a:p>
        </p:txBody>
      </p:sp>
      <p:sp>
        <p:nvSpPr>
          <p:cNvPr id="4" name="Date Placeholder 3">
            <a:extLst>
              <a:ext uri="{FF2B5EF4-FFF2-40B4-BE49-F238E27FC236}">
                <a16:creationId xmlns:a16="http://schemas.microsoft.com/office/drawing/2014/main" id="{EF1874E5-B973-413E-1B35-68DD46648CA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8C34266-5E81-CAF0-B715-B5A5B973EE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C69BC08-4525-4FDF-4D8D-956BFD4D2DF8}"/>
              </a:ext>
            </a:extLst>
          </p:cNvPr>
          <p:cNvSpPr>
            <a:spLocks noGrp="1"/>
          </p:cNvSpPr>
          <p:nvPr>
            <p:ph type="sldNum" sz="quarter" idx="12"/>
          </p:nvPr>
        </p:nvSpPr>
        <p:spPr/>
        <p:txBody>
          <a:bodyPr/>
          <a:lstStyle/>
          <a:p>
            <a:fld id="{7C5CF243-786F-4254-B068-4C9F0B6EA12F}" type="slidenum">
              <a:rPr lang="en-US" altLang="en-US" smtClean="0"/>
              <a:pPr/>
              <a:t>63</a:t>
            </a:fld>
            <a:endParaRPr lang="en-US" altLang="en-US"/>
          </a:p>
        </p:txBody>
      </p:sp>
    </p:spTree>
    <p:extLst>
      <p:ext uri="{BB962C8B-B14F-4D97-AF65-F5344CB8AC3E}">
        <p14:creationId xmlns:p14="http://schemas.microsoft.com/office/powerpoint/2010/main" val="24964779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3299-3F76-5C35-E6FA-E83A25E8F654}"/>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 contd.</a:t>
            </a:r>
          </a:p>
        </p:txBody>
      </p:sp>
      <p:sp>
        <p:nvSpPr>
          <p:cNvPr id="3" name="Content Placeholder 2">
            <a:extLst>
              <a:ext uri="{FF2B5EF4-FFF2-40B4-BE49-F238E27FC236}">
                <a16:creationId xmlns:a16="http://schemas.microsoft.com/office/drawing/2014/main" id="{7A6B62A1-D754-BB34-E6F7-B9680B2BCEE2}"/>
              </a:ext>
            </a:extLst>
          </p:cNvPr>
          <p:cNvSpPr>
            <a:spLocks noGrp="1"/>
          </p:cNvSpPr>
          <p:nvPr>
            <p:ph idx="1"/>
          </p:nvPr>
        </p:nvSpPr>
        <p:spPr/>
        <p:txBody>
          <a:bodyPr/>
          <a:lstStyle/>
          <a:p>
            <a:pPr marL="0" indent="0">
              <a:buNone/>
            </a:pPr>
            <a:r>
              <a:rPr lang="en-US" sz="1200" dirty="0"/>
              <a:t>const { </a:t>
            </a:r>
            <a:r>
              <a:rPr lang="en-US" sz="1200" dirty="0" err="1"/>
              <a:t>redirectToReferrer</a:t>
            </a:r>
            <a:r>
              <a:rPr lang="en-US" sz="1200" dirty="0"/>
              <a:t> } = values;</a:t>
            </a:r>
          </a:p>
          <a:p>
            <a:pPr marL="0" indent="0">
              <a:buNone/>
            </a:pPr>
            <a:r>
              <a:rPr lang="en-US" sz="1200" dirty="0"/>
              <a:t>  if (</a:t>
            </a:r>
            <a:r>
              <a:rPr lang="en-US" sz="1200" dirty="0" err="1"/>
              <a:t>redirectToReferrer</a:t>
            </a:r>
            <a:r>
              <a:rPr lang="en-US" sz="1200" dirty="0"/>
              <a:t>) {</a:t>
            </a:r>
          </a:p>
          <a:p>
            <a:pPr marL="0" indent="0">
              <a:buNone/>
            </a:pPr>
            <a:r>
              <a:rPr lang="en-US" sz="1200" dirty="0"/>
              <a:t>    return &lt;Navigate to={from} /&gt;;</a:t>
            </a:r>
          </a:p>
          <a:p>
            <a:pPr marL="0" indent="0">
              <a:buNone/>
            </a:pPr>
            <a:r>
              <a:rPr lang="en-US" sz="1200" dirty="0"/>
              <a:t>  }</a:t>
            </a:r>
          </a:p>
          <a:p>
            <a:pPr marL="0" indent="0">
              <a:buNone/>
            </a:pPr>
            <a:br>
              <a:rPr lang="en-US" sz="1200" dirty="0"/>
            </a:br>
            <a:r>
              <a:rPr lang="en-US" sz="1200" dirty="0"/>
              <a:t>  return (</a:t>
            </a:r>
          </a:p>
          <a:p>
            <a:pPr marL="0" indent="0">
              <a:buNone/>
            </a:pPr>
            <a:r>
              <a:rPr lang="en-US" sz="1200" dirty="0"/>
              <a:t>    &lt;Card</a:t>
            </a:r>
          </a:p>
          <a:p>
            <a:pPr marL="0" indent="0">
              <a:buNone/>
            </a:pPr>
            <a:r>
              <a:rPr lang="en-US" sz="1200" dirty="0"/>
              <a:t>      </a:t>
            </a:r>
            <a:r>
              <a:rPr lang="en-US" sz="1200" dirty="0" err="1"/>
              <a:t>sx</a:t>
            </a:r>
            <a:r>
              <a:rPr lang="en-US" sz="1200" dirty="0"/>
              <a:t>={{</a:t>
            </a:r>
          </a:p>
          <a:p>
            <a:pPr marL="0" indent="0">
              <a:buNone/>
            </a:pPr>
            <a:r>
              <a:rPr lang="en-US" sz="1200" dirty="0"/>
              <a:t>        </a:t>
            </a:r>
            <a:r>
              <a:rPr lang="en-US" sz="1200" dirty="0" err="1"/>
              <a:t>maxWidth</a:t>
            </a:r>
            <a:r>
              <a:rPr lang="en-US" sz="1200" dirty="0"/>
              <a:t>: 600,</a:t>
            </a:r>
          </a:p>
          <a:p>
            <a:pPr marL="0" indent="0">
              <a:buNone/>
            </a:pPr>
            <a:r>
              <a:rPr lang="en-US" sz="1200" dirty="0"/>
              <a:t>        margin: "auto",</a:t>
            </a:r>
          </a:p>
          <a:p>
            <a:pPr marL="0" indent="0">
              <a:buNone/>
            </a:pPr>
            <a:r>
              <a:rPr lang="en-US" sz="1200" dirty="0"/>
              <a:t>        </a:t>
            </a:r>
            <a:r>
              <a:rPr lang="en-US" sz="1200" dirty="0" err="1"/>
              <a:t>textAlign</a:t>
            </a:r>
            <a:r>
              <a:rPr lang="en-US" sz="1200" dirty="0"/>
              <a:t>: "center",</a:t>
            </a:r>
          </a:p>
          <a:p>
            <a:pPr marL="0" indent="0">
              <a:buNone/>
            </a:pPr>
            <a:r>
              <a:rPr lang="en-US" sz="1200" dirty="0"/>
              <a:t>        mt: 5,</a:t>
            </a:r>
          </a:p>
          <a:p>
            <a:pPr marL="0" indent="0">
              <a:buNone/>
            </a:pPr>
            <a:r>
              <a:rPr lang="en-US" sz="1200" dirty="0"/>
              <a:t>        pb: 2,</a:t>
            </a:r>
          </a:p>
          <a:p>
            <a:pPr marL="0" indent="0">
              <a:buNone/>
            </a:pPr>
            <a:r>
              <a:rPr lang="en-US" sz="1200" dirty="0"/>
              <a:t>      }}</a:t>
            </a:r>
          </a:p>
          <a:p>
            <a:pPr marL="0" indent="0">
              <a:buNone/>
            </a:pPr>
            <a:r>
              <a:rPr lang="en-US" sz="1200" dirty="0"/>
              <a:t>    &gt;</a:t>
            </a:r>
          </a:p>
          <a:p>
            <a:pPr marL="0" indent="0">
              <a:buNone/>
            </a:pPr>
            <a:r>
              <a:rPr lang="en-US" sz="1200" dirty="0"/>
              <a:t>      &lt;</a:t>
            </a:r>
            <a:r>
              <a:rPr lang="en-US" sz="1200" dirty="0" err="1"/>
              <a:t>CardContent</a:t>
            </a:r>
            <a:r>
              <a:rPr lang="en-US" sz="1200" dirty="0"/>
              <a:t>&gt;</a:t>
            </a:r>
          </a:p>
          <a:p>
            <a:pPr marL="0" indent="0">
              <a:buNone/>
            </a:pPr>
            <a:r>
              <a:rPr lang="en-US" sz="1200" dirty="0"/>
              <a:t>        &lt;Typography variant="h6" </a:t>
            </a:r>
            <a:r>
              <a:rPr lang="en-US" sz="1200" dirty="0" err="1"/>
              <a:t>sx</a:t>
            </a:r>
            <a:r>
              <a:rPr lang="en-US" sz="1200" dirty="0"/>
              <a:t>={{ mt: 2, color: "</a:t>
            </a:r>
            <a:r>
              <a:rPr lang="en-US" sz="1200" dirty="0" err="1"/>
              <a:t>text.primary</a:t>
            </a:r>
            <a:r>
              <a:rPr lang="en-US" sz="1200" dirty="0"/>
              <a:t>" }}&gt;</a:t>
            </a:r>
          </a:p>
          <a:p>
            <a:pPr marL="0" indent="0">
              <a:buNone/>
            </a:pPr>
            <a:r>
              <a:rPr lang="en-US" sz="1200" dirty="0"/>
              <a:t>          Sign In</a:t>
            </a:r>
          </a:p>
          <a:p>
            <a:pPr marL="0" indent="0">
              <a:buNone/>
            </a:pPr>
            <a:r>
              <a:rPr lang="en-US" sz="1200" dirty="0"/>
              <a:t>        &lt;/Typography&gt;</a:t>
            </a:r>
          </a:p>
          <a:p>
            <a:pPr marL="0" indent="0">
              <a:buNone/>
            </a:pPr>
            <a:r>
              <a:rPr lang="en-US" sz="1200" dirty="0"/>
              <a:t>        &lt;</a:t>
            </a:r>
            <a:r>
              <a:rPr lang="en-US" sz="1200" dirty="0" err="1"/>
              <a:t>TextField</a:t>
            </a:r>
            <a:endParaRPr lang="en-US" sz="1200" dirty="0"/>
          </a:p>
          <a:p>
            <a:pPr marL="0" indent="0">
              <a:buNone/>
            </a:pPr>
            <a:r>
              <a:rPr lang="en-US" sz="1200" dirty="0"/>
              <a:t>          id="email"</a:t>
            </a:r>
          </a:p>
          <a:p>
            <a:pPr marL="0" indent="0">
              <a:buNone/>
            </a:pPr>
            <a:r>
              <a:rPr lang="en-US" sz="1200" dirty="0"/>
              <a:t>          type="email"</a:t>
            </a:r>
          </a:p>
          <a:p>
            <a:pPr marL="0" indent="0">
              <a:buNone/>
            </a:pPr>
            <a:r>
              <a:rPr lang="en-US" sz="1200" dirty="0"/>
              <a:t>          label="Email"</a:t>
            </a:r>
          </a:p>
          <a:p>
            <a:pPr marL="0" indent="0">
              <a:buNone/>
            </a:pPr>
            <a:r>
              <a:rPr lang="en-US" sz="1200" dirty="0"/>
              <a:t>          </a:t>
            </a:r>
            <a:r>
              <a:rPr lang="en-US" sz="1200" dirty="0" err="1"/>
              <a:t>sx</a:t>
            </a:r>
            <a:r>
              <a:rPr lang="en-US" sz="1200" dirty="0"/>
              <a:t>={{ mx: 1, width: 300 }}</a:t>
            </a:r>
          </a:p>
        </p:txBody>
      </p:sp>
      <p:sp>
        <p:nvSpPr>
          <p:cNvPr id="4" name="Date Placeholder 3">
            <a:extLst>
              <a:ext uri="{FF2B5EF4-FFF2-40B4-BE49-F238E27FC236}">
                <a16:creationId xmlns:a16="http://schemas.microsoft.com/office/drawing/2014/main" id="{08D5B5FF-0D74-A831-E7FA-FA87FA803FBE}"/>
              </a:ext>
            </a:extLst>
          </p:cNvPr>
          <p:cNvSpPr>
            <a:spLocks noGrp="1"/>
          </p:cNvSpPr>
          <p:nvPr>
            <p:ph type="dt" sz="half" idx="10"/>
          </p:nvPr>
        </p:nvSpPr>
        <p:spPr/>
        <p:txBody>
          <a:bodyPr/>
          <a:lstStyle/>
          <a:p>
            <a:pPr>
              <a:defRPr/>
            </a:pPr>
            <a:fld id="{C9C54A8A-EC83-4BC5-B48C-A23671E55882}" type="datetime1">
              <a:rPr lang="en-US" smtClean="0"/>
              <a:t>7/7/2025</a:t>
            </a:fld>
            <a:endParaRPr lang="en-US" dirty="0"/>
          </a:p>
        </p:txBody>
      </p:sp>
      <p:sp>
        <p:nvSpPr>
          <p:cNvPr id="5" name="Footer Placeholder 4">
            <a:extLst>
              <a:ext uri="{FF2B5EF4-FFF2-40B4-BE49-F238E27FC236}">
                <a16:creationId xmlns:a16="http://schemas.microsoft.com/office/drawing/2014/main" id="{9DDF16F5-5FA7-F203-35C0-6D3D6CD771F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4C372620-D80F-FFDE-E561-BEB409B65B7D}"/>
              </a:ext>
            </a:extLst>
          </p:cNvPr>
          <p:cNvSpPr>
            <a:spLocks noGrp="1"/>
          </p:cNvSpPr>
          <p:nvPr>
            <p:ph type="sldNum" sz="quarter" idx="12"/>
          </p:nvPr>
        </p:nvSpPr>
        <p:spPr/>
        <p:txBody>
          <a:bodyPr/>
          <a:lstStyle/>
          <a:p>
            <a:fld id="{7C5CF243-786F-4254-B068-4C9F0B6EA12F}" type="slidenum">
              <a:rPr lang="en-US" altLang="en-US" smtClean="0"/>
              <a:pPr/>
              <a:t>64</a:t>
            </a:fld>
            <a:endParaRPr lang="en-US" altLang="en-US"/>
          </a:p>
        </p:txBody>
      </p:sp>
    </p:spTree>
    <p:extLst>
      <p:ext uri="{BB962C8B-B14F-4D97-AF65-F5344CB8AC3E}">
        <p14:creationId xmlns:p14="http://schemas.microsoft.com/office/powerpoint/2010/main" val="552999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0876-44B3-BAA4-3A0E-B9F21242A81B}"/>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 contd.</a:t>
            </a:r>
          </a:p>
        </p:txBody>
      </p:sp>
      <p:sp>
        <p:nvSpPr>
          <p:cNvPr id="3" name="Content Placeholder 2">
            <a:extLst>
              <a:ext uri="{FF2B5EF4-FFF2-40B4-BE49-F238E27FC236}">
                <a16:creationId xmlns:a16="http://schemas.microsoft.com/office/drawing/2014/main" id="{BDB0FE06-CE1E-6D7B-DFEF-4133ED1B0128}"/>
              </a:ext>
            </a:extLst>
          </p:cNvPr>
          <p:cNvSpPr>
            <a:spLocks noGrp="1"/>
          </p:cNvSpPr>
          <p:nvPr>
            <p:ph idx="1"/>
          </p:nvPr>
        </p:nvSpPr>
        <p:spPr/>
        <p:txBody>
          <a:bodyPr/>
          <a:lstStyle/>
          <a:p>
            <a:pPr marL="0" indent="0">
              <a:buNone/>
            </a:pPr>
            <a:endParaRPr lang="en-US" sz="1200" dirty="0"/>
          </a:p>
          <a:p>
            <a:pPr marL="0" indent="0">
              <a:buNone/>
            </a:pPr>
            <a:r>
              <a:rPr lang="en-US" sz="1200" dirty="0"/>
              <a:t>          value={</a:t>
            </a:r>
            <a:r>
              <a:rPr lang="en-US" sz="1200" dirty="0" err="1"/>
              <a:t>values.email</a:t>
            </a:r>
            <a:r>
              <a:rPr lang="en-US" sz="1200" dirty="0"/>
              <a:t>}</a:t>
            </a:r>
          </a:p>
          <a:p>
            <a:pPr marL="0" indent="0">
              <a:buNone/>
            </a:pPr>
            <a:r>
              <a:rPr lang="en-US" sz="1200" dirty="0"/>
              <a:t>          </a:t>
            </a:r>
            <a:r>
              <a:rPr lang="en-US" sz="1200" dirty="0" err="1"/>
              <a:t>onChange</a:t>
            </a:r>
            <a:r>
              <a:rPr lang="en-US" sz="1200" dirty="0"/>
              <a:t>={</a:t>
            </a:r>
            <a:r>
              <a:rPr lang="en-US" sz="1200" dirty="0" err="1"/>
              <a:t>handleChange</a:t>
            </a:r>
            <a:r>
              <a:rPr lang="en-US" sz="1200" dirty="0"/>
              <a:t>("email")}</a:t>
            </a:r>
          </a:p>
          <a:p>
            <a:pPr marL="0" indent="0">
              <a:buNone/>
            </a:pPr>
            <a:r>
              <a:rPr lang="en-US" sz="1200" dirty="0"/>
              <a:t>          margin="normal"</a:t>
            </a:r>
          </a:p>
          <a:p>
            <a:pPr marL="0" indent="0">
              <a:buNone/>
            </a:pPr>
            <a:r>
              <a:rPr lang="en-US" sz="1200" dirty="0"/>
              <a:t>        /&gt;</a:t>
            </a:r>
          </a:p>
          <a:p>
            <a:pPr marL="0" indent="0">
              <a:buNone/>
            </a:pPr>
            <a:r>
              <a:rPr lang="en-US" sz="1200" dirty="0"/>
              <a:t>        &lt;</a:t>
            </a:r>
            <a:r>
              <a:rPr lang="en-US" sz="1200" dirty="0" err="1"/>
              <a:t>br</a:t>
            </a:r>
            <a:r>
              <a:rPr lang="en-US" sz="1200" dirty="0"/>
              <a:t> /&gt;</a:t>
            </a:r>
          </a:p>
          <a:p>
            <a:pPr marL="0" indent="0">
              <a:buNone/>
            </a:pPr>
            <a:r>
              <a:rPr lang="en-US" sz="1200" dirty="0"/>
              <a:t>        &lt;</a:t>
            </a:r>
            <a:r>
              <a:rPr lang="en-US" sz="1200" dirty="0" err="1"/>
              <a:t>TextField</a:t>
            </a:r>
            <a:endParaRPr lang="en-US" sz="1200" dirty="0"/>
          </a:p>
          <a:p>
            <a:pPr marL="0" indent="0">
              <a:buNone/>
            </a:pPr>
            <a:r>
              <a:rPr lang="en-US" sz="1200" dirty="0"/>
              <a:t>          id="password"</a:t>
            </a:r>
          </a:p>
          <a:p>
            <a:pPr marL="0" indent="0">
              <a:buNone/>
            </a:pPr>
            <a:r>
              <a:rPr lang="en-US" sz="1200" dirty="0"/>
              <a:t>          type="password"</a:t>
            </a:r>
          </a:p>
          <a:p>
            <a:pPr marL="0" indent="0">
              <a:buNone/>
            </a:pPr>
            <a:r>
              <a:rPr lang="en-US" sz="1200" dirty="0"/>
              <a:t>          label="Password"</a:t>
            </a:r>
          </a:p>
          <a:p>
            <a:pPr marL="0" indent="0">
              <a:buNone/>
            </a:pPr>
            <a:r>
              <a:rPr lang="en-US" sz="1200" dirty="0"/>
              <a:t>          </a:t>
            </a:r>
            <a:r>
              <a:rPr lang="en-US" sz="1200" dirty="0" err="1"/>
              <a:t>sx</a:t>
            </a:r>
            <a:r>
              <a:rPr lang="en-US" sz="1200" dirty="0"/>
              <a:t>={{ mx: 1, width: 300 }}</a:t>
            </a:r>
          </a:p>
          <a:p>
            <a:pPr marL="0" indent="0">
              <a:buNone/>
            </a:pPr>
            <a:r>
              <a:rPr lang="en-US" sz="1200" dirty="0"/>
              <a:t>          value={</a:t>
            </a:r>
            <a:r>
              <a:rPr lang="en-US" sz="1200" dirty="0" err="1"/>
              <a:t>values.password</a:t>
            </a:r>
            <a:r>
              <a:rPr lang="en-US" sz="1200" dirty="0"/>
              <a:t>}</a:t>
            </a:r>
          </a:p>
          <a:p>
            <a:pPr marL="0" indent="0">
              <a:buNone/>
            </a:pPr>
            <a:r>
              <a:rPr lang="en-US" sz="1200" dirty="0"/>
              <a:t>          </a:t>
            </a:r>
            <a:r>
              <a:rPr lang="en-US" sz="1200" dirty="0" err="1"/>
              <a:t>onChange</a:t>
            </a:r>
            <a:r>
              <a:rPr lang="en-US" sz="1200" dirty="0"/>
              <a:t>={</a:t>
            </a:r>
            <a:r>
              <a:rPr lang="en-US" sz="1200" dirty="0" err="1"/>
              <a:t>handleChange</a:t>
            </a:r>
            <a:r>
              <a:rPr lang="en-US" sz="1200" dirty="0"/>
              <a:t>("password")}</a:t>
            </a:r>
          </a:p>
          <a:p>
            <a:pPr marL="0" indent="0">
              <a:buNone/>
            </a:pPr>
            <a:r>
              <a:rPr lang="en-US" sz="1200" dirty="0"/>
              <a:t>          margin="normal"</a:t>
            </a:r>
          </a:p>
          <a:p>
            <a:pPr marL="0" indent="0">
              <a:buNone/>
            </a:pPr>
            <a:r>
              <a:rPr lang="en-US" sz="1200" dirty="0"/>
              <a:t>        /&gt;</a:t>
            </a:r>
          </a:p>
          <a:p>
            <a:pPr marL="0" indent="0">
              <a:buNone/>
            </a:pPr>
            <a:r>
              <a:rPr lang="en-US" sz="1200" dirty="0"/>
              <a:t>        &lt;</a:t>
            </a:r>
            <a:r>
              <a:rPr lang="en-US" sz="1200" dirty="0" err="1"/>
              <a:t>br</a:t>
            </a:r>
            <a:r>
              <a:rPr lang="en-US" sz="1200" dirty="0"/>
              <a:t> /&gt;</a:t>
            </a:r>
          </a:p>
          <a:p>
            <a:pPr marL="0" indent="0">
              <a:buNone/>
            </a:pPr>
            <a:r>
              <a:rPr lang="en-US" sz="1200" dirty="0"/>
              <a:t>        {</a:t>
            </a:r>
            <a:r>
              <a:rPr lang="en-US" sz="1200" dirty="0" err="1"/>
              <a:t>values.error</a:t>
            </a:r>
            <a:r>
              <a:rPr lang="en-US" sz="1200" dirty="0"/>
              <a:t> &amp;&amp; (</a:t>
            </a:r>
          </a:p>
          <a:p>
            <a:pPr marL="0" indent="0">
              <a:buNone/>
            </a:pPr>
            <a:r>
              <a:rPr lang="en-US" sz="1200" dirty="0"/>
              <a:t>          &lt;Typography component="p" color="error" </a:t>
            </a:r>
            <a:r>
              <a:rPr lang="en-US" sz="1200" dirty="0" err="1"/>
              <a:t>sx</a:t>
            </a:r>
            <a:r>
              <a:rPr lang="en-US" sz="1200" dirty="0"/>
              <a:t>={{ mt: 1 }}&gt;</a:t>
            </a:r>
          </a:p>
          <a:p>
            <a:pPr marL="0" indent="0">
              <a:buNone/>
            </a:pPr>
            <a:r>
              <a:rPr lang="en-US" sz="1200" dirty="0"/>
              <a:t>            &lt;Icon color="error" </a:t>
            </a:r>
            <a:r>
              <a:rPr lang="en-US" sz="1200" dirty="0" err="1"/>
              <a:t>sx</a:t>
            </a:r>
            <a:r>
              <a:rPr lang="en-US" sz="1200" dirty="0"/>
              <a:t>={{ </a:t>
            </a:r>
            <a:r>
              <a:rPr lang="en-US" sz="1200" dirty="0" err="1"/>
              <a:t>verticalAlign</a:t>
            </a:r>
            <a:r>
              <a:rPr lang="en-US" sz="1200" dirty="0"/>
              <a:t>: "middle", </a:t>
            </a:r>
            <a:r>
              <a:rPr lang="en-US" sz="1200" dirty="0" err="1"/>
              <a:t>mr</a:t>
            </a:r>
            <a:r>
              <a:rPr lang="en-US" sz="1200" dirty="0"/>
              <a:t>: 0.5 }}&gt;</a:t>
            </a:r>
          </a:p>
          <a:p>
            <a:pPr marL="0" indent="0">
              <a:buNone/>
            </a:pPr>
            <a:r>
              <a:rPr lang="en-US" sz="1200" dirty="0"/>
              <a:t>              error</a:t>
            </a:r>
          </a:p>
          <a:p>
            <a:pPr marL="0" indent="0">
              <a:buNone/>
            </a:pPr>
            <a:r>
              <a:rPr lang="en-US" sz="1200" dirty="0"/>
              <a:t>            &lt;/Icon&gt;</a:t>
            </a:r>
          </a:p>
          <a:p>
            <a:pPr marL="0" indent="0">
              <a:buNone/>
            </a:pPr>
            <a:r>
              <a:rPr lang="en-US" sz="1200" dirty="0"/>
              <a:t>            {</a:t>
            </a:r>
            <a:r>
              <a:rPr lang="en-US" sz="1200" dirty="0" err="1"/>
              <a:t>values.error</a:t>
            </a:r>
            <a:r>
              <a:rPr lang="en-US" sz="1200" dirty="0"/>
              <a:t>}</a:t>
            </a:r>
          </a:p>
          <a:p>
            <a:pPr marL="0" indent="0">
              <a:buNone/>
            </a:pPr>
            <a:r>
              <a:rPr lang="en-US" sz="1200" dirty="0"/>
              <a:t>          &lt;/Typography&gt;</a:t>
            </a:r>
          </a:p>
          <a:p>
            <a:pPr marL="0" indent="0">
              <a:buNone/>
            </a:pPr>
            <a:r>
              <a:rPr lang="en-US" sz="1200" dirty="0"/>
              <a:t>        )}</a:t>
            </a:r>
          </a:p>
        </p:txBody>
      </p:sp>
      <p:sp>
        <p:nvSpPr>
          <p:cNvPr id="4" name="Date Placeholder 3">
            <a:extLst>
              <a:ext uri="{FF2B5EF4-FFF2-40B4-BE49-F238E27FC236}">
                <a16:creationId xmlns:a16="http://schemas.microsoft.com/office/drawing/2014/main" id="{C3971B46-BFF6-A519-02FF-0E7E372779E2}"/>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40E4083-F539-95A2-DF26-E96C37089C5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6CFF365-65C4-67EF-6770-0E2029CB6079}"/>
              </a:ext>
            </a:extLst>
          </p:cNvPr>
          <p:cNvSpPr>
            <a:spLocks noGrp="1"/>
          </p:cNvSpPr>
          <p:nvPr>
            <p:ph type="sldNum" sz="quarter" idx="12"/>
          </p:nvPr>
        </p:nvSpPr>
        <p:spPr/>
        <p:txBody>
          <a:bodyPr/>
          <a:lstStyle/>
          <a:p>
            <a:fld id="{7C5CF243-786F-4254-B068-4C9F0B6EA12F}" type="slidenum">
              <a:rPr lang="en-US" altLang="en-US" smtClean="0"/>
              <a:pPr/>
              <a:t>65</a:t>
            </a:fld>
            <a:endParaRPr lang="en-US" altLang="en-US"/>
          </a:p>
        </p:txBody>
      </p:sp>
    </p:spTree>
    <p:extLst>
      <p:ext uri="{BB962C8B-B14F-4D97-AF65-F5344CB8AC3E}">
        <p14:creationId xmlns:p14="http://schemas.microsoft.com/office/powerpoint/2010/main" val="3146857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916D-90EA-56E1-1590-7C3A108D1A6B}"/>
              </a:ext>
            </a:extLst>
          </p:cNvPr>
          <p:cNvSpPr>
            <a:spLocks noGrp="1"/>
          </p:cNvSpPr>
          <p:nvPr>
            <p:ph type="title"/>
          </p:nvPr>
        </p:nvSpPr>
        <p:spPr/>
        <p:txBody>
          <a:bodyPr/>
          <a:lstStyle/>
          <a:p>
            <a:r>
              <a:rPr lang="en-US" dirty="0"/>
              <a:t>Updated </a:t>
            </a:r>
            <a:r>
              <a:rPr lang="en-US" dirty="0" err="1"/>
              <a:t>mern</a:t>
            </a:r>
            <a:r>
              <a:rPr lang="en-US" dirty="0"/>
              <a:t>-skeleton/client/lib/</a:t>
            </a:r>
            <a:r>
              <a:rPr lang="en-US" dirty="0" err="1"/>
              <a:t>Signin.jsx</a:t>
            </a:r>
            <a:r>
              <a:rPr lang="en-US" dirty="0"/>
              <a:t> contd.</a:t>
            </a:r>
          </a:p>
        </p:txBody>
      </p:sp>
      <p:sp>
        <p:nvSpPr>
          <p:cNvPr id="3" name="Content Placeholder 2">
            <a:extLst>
              <a:ext uri="{FF2B5EF4-FFF2-40B4-BE49-F238E27FC236}">
                <a16:creationId xmlns:a16="http://schemas.microsoft.com/office/drawing/2014/main" id="{AB4591DA-A0FE-31CE-1941-E8B4687FC0EC}"/>
              </a:ext>
            </a:extLst>
          </p:cNvPr>
          <p:cNvSpPr>
            <a:spLocks noGrp="1"/>
          </p:cNvSpPr>
          <p:nvPr>
            <p:ph idx="1"/>
          </p:nvPr>
        </p:nvSpPr>
        <p:spPr/>
        <p:txBody>
          <a:bodyPr/>
          <a:lstStyle/>
          <a:p>
            <a:pPr marL="0" indent="0">
              <a:buNone/>
            </a:pPr>
            <a:endParaRPr lang="en-US" sz="1200" dirty="0"/>
          </a:p>
          <a:p>
            <a:pPr marL="0" indent="0">
              <a:buNone/>
            </a:pPr>
            <a:r>
              <a:rPr lang="en-US" sz="1200" dirty="0"/>
              <a:t>      &lt;/</a:t>
            </a:r>
            <a:r>
              <a:rPr lang="en-US" sz="1200" dirty="0" err="1"/>
              <a:t>CardContent</a:t>
            </a:r>
            <a:r>
              <a:rPr lang="en-US" sz="1200" dirty="0"/>
              <a:t>&gt;</a:t>
            </a:r>
          </a:p>
          <a:p>
            <a:pPr marL="0" indent="0">
              <a:buNone/>
            </a:pPr>
            <a:r>
              <a:rPr lang="en-US" sz="1200" dirty="0"/>
              <a:t>      &lt;</a:t>
            </a:r>
            <a:r>
              <a:rPr lang="en-US" sz="1200" dirty="0" err="1"/>
              <a:t>CardActions</a:t>
            </a:r>
            <a:r>
              <a:rPr lang="en-US" sz="1200" dirty="0"/>
              <a:t>&gt;</a:t>
            </a:r>
          </a:p>
          <a:p>
            <a:pPr marL="0" indent="0">
              <a:buNone/>
            </a:pPr>
            <a:r>
              <a:rPr lang="en-US" sz="1200" dirty="0"/>
              <a:t>        &lt;Button</a:t>
            </a:r>
          </a:p>
          <a:p>
            <a:pPr marL="0" indent="0">
              <a:buNone/>
            </a:pPr>
            <a:r>
              <a:rPr lang="en-US" sz="1200" dirty="0"/>
              <a:t>          color="primary"</a:t>
            </a:r>
          </a:p>
          <a:p>
            <a:pPr marL="0" indent="0">
              <a:buNone/>
            </a:pPr>
            <a:r>
              <a:rPr lang="en-US" sz="1200" dirty="0"/>
              <a:t>          variant="contained"</a:t>
            </a:r>
          </a:p>
          <a:p>
            <a:pPr marL="0" indent="0">
              <a:buNone/>
            </a:pPr>
            <a:r>
              <a:rPr lang="en-US" sz="1200" dirty="0"/>
              <a:t>          </a:t>
            </a:r>
            <a:r>
              <a:rPr lang="en-US" sz="1200" dirty="0" err="1"/>
              <a:t>onClick</a:t>
            </a:r>
            <a:r>
              <a:rPr lang="en-US" sz="1200" dirty="0"/>
              <a:t>={</a:t>
            </a:r>
            <a:r>
              <a:rPr lang="en-US" sz="1200" dirty="0" err="1"/>
              <a:t>clickSubmit</a:t>
            </a:r>
            <a:r>
              <a:rPr lang="en-US" sz="1200" dirty="0"/>
              <a:t>}</a:t>
            </a:r>
          </a:p>
          <a:p>
            <a:pPr marL="0" indent="0">
              <a:buNone/>
            </a:pPr>
            <a:r>
              <a:rPr lang="en-US" sz="1200" dirty="0"/>
              <a:t>          </a:t>
            </a:r>
            <a:r>
              <a:rPr lang="en-US" sz="1200" dirty="0" err="1"/>
              <a:t>sx</a:t>
            </a:r>
            <a:r>
              <a:rPr lang="en-US" sz="1200" dirty="0"/>
              <a:t>={{ margin: "auto", mb: 2 }}</a:t>
            </a:r>
          </a:p>
          <a:p>
            <a:pPr marL="0" indent="0">
              <a:buNone/>
            </a:pPr>
            <a:r>
              <a:rPr lang="en-US" sz="1200" dirty="0"/>
              <a:t>        &gt;</a:t>
            </a:r>
          </a:p>
          <a:p>
            <a:pPr marL="0" indent="0">
              <a:buNone/>
            </a:pPr>
            <a:r>
              <a:rPr lang="en-US" sz="1200" dirty="0"/>
              <a:t>          Submit</a:t>
            </a:r>
          </a:p>
          <a:p>
            <a:pPr marL="0" indent="0">
              <a:buNone/>
            </a:pPr>
            <a:r>
              <a:rPr lang="en-US" sz="1200" dirty="0"/>
              <a:t>        &lt;/Button&gt;</a:t>
            </a:r>
          </a:p>
          <a:p>
            <a:pPr marL="0" indent="0">
              <a:buNone/>
            </a:pPr>
            <a:r>
              <a:rPr lang="en-US" sz="1200" dirty="0"/>
              <a:t>      &lt;/</a:t>
            </a:r>
            <a:r>
              <a:rPr lang="en-US" sz="1200" dirty="0" err="1"/>
              <a:t>CardActions</a:t>
            </a:r>
            <a:r>
              <a:rPr lang="en-US" sz="1200" dirty="0"/>
              <a:t>&gt;</a:t>
            </a:r>
          </a:p>
          <a:p>
            <a:pPr marL="0" indent="0">
              <a:buNone/>
            </a:pPr>
            <a:r>
              <a:rPr lang="en-US" sz="1200" dirty="0"/>
              <a:t>    &lt;/Card&gt;</a:t>
            </a:r>
          </a:p>
          <a:p>
            <a:pPr marL="0" indent="0">
              <a:buNone/>
            </a:pPr>
            <a:r>
              <a:rPr lang="en-US" sz="1200" dirty="0"/>
              <a:t>  );</a:t>
            </a:r>
          </a:p>
          <a:p>
            <a:pPr marL="0" indent="0">
              <a:buNone/>
            </a:pPr>
            <a:r>
              <a:rPr lang="en-US" sz="1200" dirty="0"/>
              <a:t>}</a:t>
            </a:r>
          </a:p>
          <a:p>
            <a:pPr marL="0" indent="0">
              <a:buNone/>
            </a:pPr>
            <a:endParaRPr lang="en-US" sz="1200" dirty="0"/>
          </a:p>
        </p:txBody>
      </p:sp>
      <p:sp>
        <p:nvSpPr>
          <p:cNvPr id="4" name="Date Placeholder 3">
            <a:extLst>
              <a:ext uri="{FF2B5EF4-FFF2-40B4-BE49-F238E27FC236}">
                <a16:creationId xmlns:a16="http://schemas.microsoft.com/office/drawing/2014/main" id="{45D0FE9A-C344-C946-B307-04D35C249F2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32CE39F-E4AD-2801-90E2-2995FB4947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602121C-B496-B117-4860-3CB6C827D69D}"/>
              </a:ext>
            </a:extLst>
          </p:cNvPr>
          <p:cNvSpPr>
            <a:spLocks noGrp="1"/>
          </p:cNvSpPr>
          <p:nvPr>
            <p:ph type="sldNum" sz="quarter" idx="12"/>
          </p:nvPr>
        </p:nvSpPr>
        <p:spPr/>
        <p:txBody>
          <a:bodyPr/>
          <a:lstStyle/>
          <a:p>
            <a:fld id="{7C5CF243-786F-4254-B068-4C9F0B6EA12F}" type="slidenum">
              <a:rPr lang="en-US" altLang="en-US" smtClean="0"/>
              <a:pPr/>
              <a:t>66</a:t>
            </a:fld>
            <a:endParaRPr lang="en-US" altLang="en-US"/>
          </a:p>
        </p:txBody>
      </p:sp>
    </p:spTree>
    <p:extLst>
      <p:ext uri="{BB962C8B-B14F-4D97-AF65-F5344CB8AC3E}">
        <p14:creationId xmlns:p14="http://schemas.microsoft.com/office/powerpoint/2010/main" val="34138353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01FF-F96C-D5BA-ABF8-CF01FF546779}"/>
              </a:ext>
            </a:extLst>
          </p:cNvPr>
          <p:cNvSpPr>
            <a:spLocks noGrp="1"/>
          </p:cNvSpPr>
          <p:nvPr>
            <p:ph type="title"/>
          </p:nvPr>
        </p:nvSpPr>
        <p:spPr/>
        <p:txBody>
          <a:bodyPr/>
          <a:lstStyle/>
          <a:p>
            <a:r>
              <a:rPr lang="en-US" dirty="0" err="1"/>
              <a:t>Signin.jsx</a:t>
            </a:r>
            <a:r>
              <a:rPr lang="en-US" dirty="0"/>
              <a:t> code Explanation</a:t>
            </a:r>
          </a:p>
        </p:txBody>
      </p:sp>
      <p:sp>
        <p:nvSpPr>
          <p:cNvPr id="3" name="Content Placeholder 2">
            <a:extLst>
              <a:ext uri="{FF2B5EF4-FFF2-40B4-BE49-F238E27FC236}">
                <a16:creationId xmlns:a16="http://schemas.microsoft.com/office/drawing/2014/main" id="{00328FB7-CFD3-FB11-4F00-8669A8534B2A}"/>
              </a:ext>
            </a:extLst>
          </p:cNvPr>
          <p:cNvSpPr>
            <a:spLocks noGrp="1"/>
          </p:cNvSpPr>
          <p:nvPr>
            <p:ph idx="1"/>
          </p:nvPr>
        </p:nvSpPr>
        <p:spPr/>
        <p:txBody>
          <a:bodyPr/>
          <a:lstStyle/>
          <a:p>
            <a:pPr marL="0" indent="0">
              <a:buNone/>
            </a:pPr>
            <a:r>
              <a:rPr lang="en-US" sz="1020" dirty="0"/>
              <a:t>  Import React and </a:t>
            </a:r>
            <a:r>
              <a:rPr lang="en-US" sz="1020" dirty="0" err="1"/>
              <a:t>useState</a:t>
            </a:r>
            <a:r>
              <a:rPr lang="en-US" sz="1020" dirty="0"/>
              <a:t> hook to manage form state.</a:t>
            </a:r>
          </a:p>
          <a:p>
            <a:pPr marL="0" indent="0">
              <a:buNone/>
            </a:pPr>
            <a:r>
              <a:rPr lang="en-US" sz="1020" dirty="0"/>
              <a:t>  Import Material-UI components (Card, Button, </a:t>
            </a:r>
            <a:r>
              <a:rPr lang="en-US" sz="1020" dirty="0" err="1"/>
              <a:t>TextField</a:t>
            </a:r>
            <a:r>
              <a:rPr lang="en-US" sz="1020" dirty="0"/>
              <a:t>, etc.) to build the sign-in form UI.</a:t>
            </a:r>
          </a:p>
          <a:p>
            <a:pPr marL="0" indent="0">
              <a:buNone/>
            </a:pPr>
            <a:r>
              <a:rPr lang="en-US" sz="1020" dirty="0"/>
              <a:t>  Import an icon component for displaying error messages visually.</a:t>
            </a:r>
          </a:p>
          <a:p>
            <a:pPr marL="0" indent="0">
              <a:buNone/>
            </a:pPr>
            <a:r>
              <a:rPr lang="en-US" sz="1020" dirty="0"/>
              <a:t>  Import the auth helper module for handling authentication (saving tokens, etc.).</a:t>
            </a:r>
          </a:p>
          <a:p>
            <a:pPr marL="0" indent="0">
              <a:buNone/>
            </a:pPr>
            <a:r>
              <a:rPr lang="en-US" sz="1020" dirty="0"/>
              <a:t>  Import React Router's Navigate and </a:t>
            </a:r>
            <a:r>
              <a:rPr lang="en-US" sz="1020" dirty="0" err="1"/>
              <a:t>useLocation</a:t>
            </a:r>
            <a:r>
              <a:rPr lang="en-US" sz="1020" dirty="0"/>
              <a:t> for handling redirects after sign-in.</a:t>
            </a:r>
          </a:p>
          <a:p>
            <a:pPr marL="0" indent="0">
              <a:buNone/>
            </a:pPr>
            <a:r>
              <a:rPr lang="en-US" sz="1020" dirty="0"/>
              <a:t>  Import the </a:t>
            </a:r>
            <a:r>
              <a:rPr lang="en-US" sz="1020" dirty="0" err="1"/>
              <a:t>signin</a:t>
            </a:r>
            <a:r>
              <a:rPr lang="en-US" sz="1020" dirty="0"/>
              <a:t> function from the API module to handle the sign-in request.</a:t>
            </a:r>
          </a:p>
          <a:p>
            <a:pPr marL="0" indent="0">
              <a:buNone/>
            </a:pPr>
            <a:r>
              <a:rPr lang="en-US" sz="1020" dirty="0"/>
              <a:t>  Define the </a:t>
            </a:r>
            <a:r>
              <a:rPr lang="en-US" sz="1020" dirty="0" err="1"/>
              <a:t>Signin</a:t>
            </a:r>
            <a:r>
              <a:rPr lang="en-US" sz="1020" dirty="0"/>
              <a:t> functional component.</a:t>
            </a:r>
          </a:p>
          <a:p>
            <a:pPr marL="0" indent="0">
              <a:buNone/>
            </a:pPr>
            <a:r>
              <a:rPr lang="en-US" sz="1020" dirty="0"/>
              <a:t>  Use the </a:t>
            </a:r>
            <a:r>
              <a:rPr lang="en-US" sz="1020" dirty="0" err="1"/>
              <a:t>useLocation</a:t>
            </a:r>
            <a:r>
              <a:rPr lang="en-US" sz="1020" dirty="0"/>
              <a:t> hook to access the current route location, which may include redirection info.</a:t>
            </a:r>
          </a:p>
          <a:p>
            <a:pPr marL="0" indent="0">
              <a:buNone/>
            </a:pPr>
            <a:r>
              <a:rPr lang="en-US" sz="1020" dirty="0"/>
              <a:t>  Initialize the values state with fields for email, password, error messages, and redirect flag.</a:t>
            </a:r>
          </a:p>
          <a:p>
            <a:pPr marL="0" indent="0">
              <a:buNone/>
            </a:pPr>
            <a:r>
              <a:rPr lang="en-US" sz="1020" dirty="0"/>
              <a:t>  Define the </a:t>
            </a:r>
            <a:r>
              <a:rPr lang="en-US" sz="1020" dirty="0" err="1"/>
              <a:t>clickSubmit</a:t>
            </a:r>
            <a:r>
              <a:rPr lang="en-US" sz="1020" dirty="0"/>
              <a:t> function to run when the user clicks the submit button.</a:t>
            </a:r>
          </a:p>
          <a:p>
            <a:pPr marL="0" indent="0">
              <a:buNone/>
            </a:pPr>
            <a:r>
              <a:rPr lang="en-US" sz="1020" dirty="0"/>
              <a:t>  Create a user object from the entered email and password (or undefined if missing).</a:t>
            </a:r>
          </a:p>
          <a:p>
            <a:pPr marL="0" indent="0">
              <a:buNone/>
            </a:pPr>
            <a:r>
              <a:rPr lang="en-US" sz="1020" dirty="0"/>
              <a:t>  Call the </a:t>
            </a:r>
            <a:r>
              <a:rPr lang="en-US" sz="1020" dirty="0" err="1"/>
              <a:t>signin</a:t>
            </a:r>
            <a:r>
              <a:rPr lang="en-US" sz="1020" dirty="0"/>
              <a:t> API function, passing the user object.</a:t>
            </a:r>
          </a:p>
          <a:p>
            <a:pPr marL="0" indent="0">
              <a:buNone/>
            </a:pPr>
            <a:r>
              <a:rPr lang="en-US" sz="1020" dirty="0"/>
              <a:t>  If the response has an error, update the state to display the error message.</a:t>
            </a:r>
          </a:p>
          <a:p>
            <a:pPr marL="0" indent="0">
              <a:buNone/>
            </a:pPr>
            <a:r>
              <a:rPr lang="en-US" sz="1020" dirty="0"/>
              <a:t>  If sign-in is successful, call </a:t>
            </a:r>
            <a:r>
              <a:rPr lang="en-US" sz="1020" dirty="0" err="1"/>
              <a:t>auth.authenticate</a:t>
            </a:r>
            <a:r>
              <a:rPr lang="en-US" sz="1020" dirty="0"/>
              <a:t> to save the user's credentials.</a:t>
            </a:r>
          </a:p>
          <a:p>
            <a:pPr marL="0" indent="0">
              <a:buNone/>
            </a:pPr>
            <a:r>
              <a:rPr lang="en-US" sz="1020" dirty="0"/>
              <a:t>  After authentication, update the state to clear errors and trigger a redirect.</a:t>
            </a:r>
          </a:p>
          <a:p>
            <a:pPr marL="0" indent="0">
              <a:buNone/>
            </a:pPr>
            <a:r>
              <a:rPr lang="en-US" sz="1020" dirty="0"/>
              <a:t>  Define the </a:t>
            </a:r>
            <a:r>
              <a:rPr lang="en-US" sz="1020" dirty="0" err="1"/>
              <a:t>handleChange</a:t>
            </a:r>
            <a:r>
              <a:rPr lang="en-US" sz="1020" dirty="0"/>
              <a:t> function to update the appropriate form field in the state when the user types.</a:t>
            </a:r>
          </a:p>
          <a:p>
            <a:pPr marL="0" indent="0">
              <a:buNone/>
            </a:pPr>
            <a:r>
              <a:rPr lang="en-US" sz="1020" dirty="0"/>
              <a:t>  Extract the from path from the location state or default to the home page ("/").</a:t>
            </a:r>
          </a:p>
          <a:p>
            <a:pPr marL="0" indent="0">
              <a:buNone/>
            </a:pPr>
            <a:r>
              <a:rPr lang="en-US" sz="1020" dirty="0"/>
              <a:t>  Extract the </a:t>
            </a:r>
            <a:r>
              <a:rPr lang="en-US" sz="1020" dirty="0" err="1"/>
              <a:t>redirectToReferrer</a:t>
            </a:r>
            <a:r>
              <a:rPr lang="en-US" sz="1020" dirty="0"/>
              <a:t> value from the state.</a:t>
            </a:r>
          </a:p>
          <a:p>
            <a:pPr marL="0" indent="0">
              <a:buNone/>
            </a:pPr>
            <a:r>
              <a:rPr lang="en-US" sz="1020" dirty="0"/>
              <a:t>  If </a:t>
            </a:r>
            <a:r>
              <a:rPr lang="en-US" sz="1020" dirty="0" err="1"/>
              <a:t>redirectToReferrer</a:t>
            </a:r>
            <a:r>
              <a:rPr lang="en-US" sz="1020" dirty="0"/>
              <a:t> is true, return a Navigate component to redirect the user to the desired page.</a:t>
            </a:r>
          </a:p>
          <a:p>
            <a:pPr marL="0" indent="0">
              <a:buNone/>
            </a:pPr>
            <a:r>
              <a:rPr lang="en-US" sz="1020" dirty="0"/>
              <a:t>  Return the JSX structure of the sign-in form.</a:t>
            </a:r>
          </a:p>
          <a:p>
            <a:pPr marL="0" indent="0">
              <a:buNone/>
            </a:pPr>
            <a:r>
              <a:rPr lang="en-US" sz="1020" dirty="0"/>
              <a:t>  Render a centered Card as the main container.</a:t>
            </a:r>
          </a:p>
          <a:p>
            <a:pPr marL="0" indent="0">
              <a:buNone/>
            </a:pPr>
            <a:r>
              <a:rPr lang="en-US" sz="1020" dirty="0"/>
              <a:t>  Inside the card, display the title "Sign In" using a styled Typography component.</a:t>
            </a:r>
          </a:p>
          <a:p>
            <a:pPr marL="0" indent="0">
              <a:buNone/>
            </a:pPr>
            <a:r>
              <a:rPr lang="en-US" sz="1020" dirty="0"/>
              <a:t>  Render a </a:t>
            </a:r>
            <a:r>
              <a:rPr lang="en-US" sz="1020" dirty="0" err="1"/>
              <a:t>TextField</a:t>
            </a:r>
            <a:r>
              <a:rPr lang="en-US" sz="1020" dirty="0"/>
              <a:t> for the email, linked to the state, and update it on change.</a:t>
            </a:r>
          </a:p>
          <a:p>
            <a:pPr marL="0" indent="0">
              <a:buNone/>
            </a:pPr>
            <a:r>
              <a:rPr lang="en-US" sz="1020" dirty="0"/>
              <a:t>  Render another </a:t>
            </a:r>
            <a:r>
              <a:rPr lang="en-US" sz="1020" dirty="0" err="1"/>
              <a:t>TextField</a:t>
            </a:r>
            <a:r>
              <a:rPr lang="en-US" sz="1020" dirty="0"/>
              <a:t> for the password, also linked to the state.</a:t>
            </a:r>
          </a:p>
          <a:p>
            <a:pPr marL="0" indent="0">
              <a:buNone/>
            </a:pPr>
            <a:r>
              <a:rPr lang="en-US" sz="1020" dirty="0"/>
              <a:t>  If there's an error message in the state, display it using a Typography component along with an error icon.</a:t>
            </a:r>
          </a:p>
          <a:p>
            <a:pPr marL="0" indent="0">
              <a:buNone/>
            </a:pPr>
            <a:r>
              <a:rPr lang="en-US" sz="1020" dirty="0"/>
              <a:t>  Below the inputs, render a Submit button.</a:t>
            </a:r>
          </a:p>
          <a:p>
            <a:pPr marL="0" indent="0">
              <a:buNone/>
            </a:pPr>
            <a:r>
              <a:rPr lang="en-US" sz="1020" dirty="0"/>
              <a:t>  Clicking the button triggers the </a:t>
            </a:r>
            <a:r>
              <a:rPr lang="en-US" sz="1020" dirty="0" err="1"/>
              <a:t>clickSubmit</a:t>
            </a:r>
            <a:r>
              <a:rPr lang="en-US" sz="1020" dirty="0"/>
              <a:t> function to attempt sign-in.</a:t>
            </a:r>
          </a:p>
          <a:p>
            <a:pPr marL="0" indent="0">
              <a:buNone/>
            </a:pPr>
            <a:r>
              <a:rPr lang="en-US" sz="1020" dirty="0"/>
              <a:t>  End of the component.</a:t>
            </a:r>
          </a:p>
          <a:p>
            <a:pPr marL="0" indent="0">
              <a:buNone/>
            </a:pPr>
            <a:endParaRPr lang="en-US" sz="1020" dirty="0"/>
          </a:p>
        </p:txBody>
      </p:sp>
      <p:sp>
        <p:nvSpPr>
          <p:cNvPr id="4" name="Date Placeholder 3">
            <a:extLst>
              <a:ext uri="{FF2B5EF4-FFF2-40B4-BE49-F238E27FC236}">
                <a16:creationId xmlns:a16="http://schemas.microsoft.com/office/drawing/2014/main" id="{BD4DC8E7-B377-A9F5-30A1-7F1B4214CB0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A09076B-496B-3AA1-FBDE-CBE8870973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71634D0-079B-C340-ADB2-7D77CD9CF086}"/>
              </a:ext>
            </a:extLst>
          </p:cNvPr>
          <p:cNvSpPr>
            <a:spLocks noGrp="1"/>
          </p:cNvSpPr>
          <p:nvPr>
            <p:ph type="sldNum" sz="quarter" idx="12"/>
          </p:nvPr>
        </p:nvSpPr>
        <p:spPr/>
        <p:txBody>
          <a:bodyPr/>
          <a:lstStyle/>
          <a:p>
            <a:fld id="{7C5CF243-786F-4254-B068-4C9F0B6EA12F}" type="slidenum">
              <a:rPr lang="en-US" altLang="en-US" smtClean="0"/>
              <a:pPr/>
              <a:t>67</a:t>
            </a:fld>
            <a:endParaRPr lang="en-US" altLang="en-US"/>
          </a:p>
        </p:txBody>
      </p:sp>
    </p:spTree>
    <p:extLst>
      <p:ext uri="{BB962C8B-B14F-4D97-AF65-F5344CB8AC3E}">
        <p14:creationId xmlns:p14="http://schemas.microsoft.com/office/powerpoint/2010/main" val="95689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18A4-7269-BA2D-6D0D-BA76E31D50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69AFB6-CF79-D704-A425-678F9CE51948}"/>
              </a:ext>
            </a:extLst>
          </p:cNvPr>
          <p:cNvSpPr>
            <a:spLocks noGrp="1"/>
          </p:cNvSpPr>
          <p:nvPr>
            <p:ph idx="1"/>
          </p:nvPr>
        </p:nvSpPr>
        <p:spPr/>
        <p:txBody>
          <a:bodyPr/>
          <a:lstStyle/>
          <a:p>
            <a:r>
              <a:rPr lang="en-US" dirty="0"/>
              <a:t>To add the Signin component to the app, add the following Route to MainRouter.</a:t>
            </a:r>
            <a:endParaRPr lang="en-US" dirty="0">
              <a:highlight>
                <a:srgbClr val="FF0000"/>
              </a:highlight>
            </a:endParaRPr>
          </a:p>
          <a:p>
            <a:pPr marL="0" indent="0">
              <a:buNone/>
            </a:pPr>
            <a:endParaRPr lang="en-US" dirty="0"/>
          </a:p>
          <a:p>
            <a:r>
              <a:rPr lang="en-US" dirty="0" err="1"/>
              <a:t>mern</a:t>
            </a:r>
            <a:r>
              <a:rPr lang="en-US" dirty="0"/>
              <a:t>-skeleton/client/</a:t>
            </a:r>
            <a:r>
              <a:rPr lang="en-US" dirty="0" err="1"/>
              <a:t>MainRouter.jsx</a:t>
            </a:r>
            <a:r>
              <a:rPr lang="en-US" dirty="0"/>
              <a:t>:</a:t>
            </a:r>
          </a:p>
          <a:p>
            <a:pPr marL="0" indent="0">
              <a:buNone/>
            </a:pPr>
            <a:r>
              <a:rPr lang="en-US" dirty="0"/>
              <a:t>&lt;Route path="/</a:t>
            </a:r>
            <a:r>
              <a:rPr lang="en-US" dirty="0" err="1"/>
              <a:t>signin</a:t>
            </a:r>
            <a:r>
              <a:rPr lang="en-US" dirty="0"/>
              <a:t>" element={&lt;Signin /&gt;}/&gt;</a:t>
            </a:r>
          </a:p>
        </p:txBody>
      </p:sp>
      <p:sp>
        <p:nvSpPr>
          <p:cNvPr id="4" name="Date Placeholder 3">
            <a:extLst>
              <a:ext uri="{FF2B5EF4-FFF2-40B4-BE49-F238E27FC236}">
                <a16:creationId xmlns:a16="http://schemas.microsoft.com/office/drawing/2014/main" id="{8D834EE4-65F7-AEA2-074D-19447ECBD31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96C9712-57A6-83B4-56CE-E1ED4AC7DE7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81305D-D509-B3CC-3ED6-FF88932ABECE}"/>
              </a:ext>
            </a:extLst>
          </p:cNvPr>
          <p:cNvSpPr>
            <a:spLocks noGrp="1"/>
          </p:cNvSpPr>
          <p:nvPr>
            <p:ph type="sldNum" sz="quarter" idx="12"/>
          </p:nvPr>
        </p:nvSpPr>
        <p:spPr/>
        <p:txBody>
          <a:bodyPr/>
          <a:lstStyle/>
          <a:p>
            <a:fld id="{7C5CF243-786F-4254-B068-4C9F0B6EA12F}" type="slidenum">
              <a:rPr lang="en-US" altLang="en-US" smtClean="0"/>
              <a:pPr/>
              <a:t>68</a:t>
            </a:fld>
            <a:endParaRPr lang="en-US" altLang="en-US"/>
          </a:p>
        </p:txBody>
      </p:sp>
    </p:spTree>
    <p:extLst>
      <p:ext uri="{BB962C8B-B14F-4D97-AF65-F5344CB8AC3E}">
        <p14:creationId xmlns:p14="http://schemas.microsoft.com/office/powerpoint/2010/main" val="39545156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49E4-6903-B894-95E7-0D5E7B2D9730}"/>
              </a:ext>
            </a:extLst>
          </p:cNvPr>
          <p:cNvSpPr>
            <a:spLocks noGrp="1"/>
          </p:cNvSpPr>
          <p:nvPr>
            <p:ph type="title"/>
          </p:nvPr>
        </p:nvSpPr>
        <p:spPr/>
        <p:txBody>
          <a:bodyPr/>
          <a:lstStyle/>
          <a:p>
            <a:br>
              <a:rPr lang="en-US" dirty="0"/>
            </a:br>
            <a:r>
              <a:rPr lang="en-US" dirty="0"/>
              <a:t>Updated </a:t>
            </a: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D0CC7BEA-B17F-FDE2-4C02-CC5FB59A1A20}"/>
              </a:ext>
            </a:extLst>
          </p:cNvPr>
          <p:cNvSpPr>
            <a:spLocks noGrp="1"/>
          </p:cNvSpPr>
          <p:nvPr>
            <p:ph idx="1"/>
          </p:nvPr>
        </p:nvSpPr>
        <p:spPr/>
        <p:txBody>
          <a:bodyPr/>
          <a:lstStyle/>
          <a:p>
            <a:r>
              <a:rPr lang="en-US" sz="1300" b="0" dirty="0">
                <a:solidFill>
                  <a:srgbClr val="008000"/>
                </a:solidFill>
                <a:effectLst/>
                <a:latin typeface="Consolas" panose="020B0609020204030204" pitchFamily="49" charset="0"/>
              </a:rPr>
              <a:t>import React from 'react'</a:t>
            </a:r>
          </a:p>
          <a:p>
            <a:r>
              <a:rPr lang="en-US" sz="1300" b="0" dirty="0">
                <a:solidFill>
                  <a:srgbClr val="008000"/>
                </a:solidFill>
                <a:effectLst/>
                <a:latin typeface="Consolas" panose="020B0609020204030204" pitchFamily="49" charset="0"/>
              </a:rPr>
              <a:t>import {Route, Routes} from 'react-router-</a:t>
            </a:r>
            <a:r>
              <a:rPr lang="en-US" sz="1300" b="0" dirty="0" err="1">
                <a:solidFill>
                  <a:srgbClr val="008000"/>
                </a:solidFill>
                <a:effectLst/>
                <a:latin typeface="Consolas" panose="020B0609020204030204" pitchFamily="49" charset="0"/>
              </a:rPr>
              <a:t>dom</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Home from './core/Home' </a:t>
            </a:r>
          </a:p>
          <a:p>
            <a:r>
              <a:rPr lang="en-US" sz="1300" b="0" dirty="0">
                <a:solidFill>
                  <a:srgbClr val="008000"/>
                </a:solidFill>
                <a:effectLst/>
                <a:latin typeface="Consolas" panose="020B0609020204030204" pitchFamily="49" charset="0"/>
              </a:rPr>
              <a:t>import Users from './user/</a:t>
            </a:r>
            <a:r>
              <a:rPr lang="en-US" sz="1300" b="0" dirty="0" err="1">
                <a:solidFill>
                  <a:srgbClr val="008000"/>
                </a:solidFill>
                <a:effectLst/>
                <a:latin typeface="Consolas" panose="020B0609020204030204" pitchFamily="49" charset="0"/>
              </a:rPr>
              <a:t>Users.jsx</a:t>
            </a:r>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import Signup from './user/</a:t>
            </a:r>
            <a:r>
              <a:rPr lang="en-US" sz="1300" b="0" dirty="0" err="1">
                <a:solidFill>
                  <a:srgbClr val="008000"/>
                </a:solidFill>
                <a:effectLst/>
                <a:latin typeface="Consolas" panose="020B0609020204030204" pitchFamily="49" charset="0"/>
              </a:rPr>
              <a:t>Signup.jsx</a:t>
            </a:r>
            <a:r>
              <a:rPr lang="en-US" sz="1300" b="0" dirty="0">
                <a:solidFill>
                  <a:srgbClr val="008000"/>
                </a:solidFill>
                <a:effectLst/>
                <a:latin typeface="Consolas" panose="020B0609020204030204" pitchFamily="49" charset="0"/>
              </a:rPr>
              <a:t>'</a:t>
            </a:r>
          </a:p>
          <a:p>
            <a:r>
              <a:rPr lang="en-US" sz="1300" b="0" dirty="0">
                <a:solidFill>
                  <a:srgbClr val="008000"/>
                </a:solidFill>
                <a:effectLst/>
                <a:highlight>
                  <a:srgbClr val="FFFF00"/>
                </a:highlight>
                <a:latin typeface="Consolas" panose="020B0609020204030204" pitchFamily="49" charset="0"/>
              </a:rPr>
              <a:t>import Signin from ‘./</a:t>
            </a:r>
            <a:r>
              <a:rPr lang="en-US" sz="1300" dirty="0">
                <a:solidFill>
                  <a:srgbClr val="008000"/>
                </a:solidFill>
                <a:highlight>
                  <a:srgbClr val="FFFF00"/>
                </a:highlight>
                <a:latin typeface="Consolas" panose="020B0609020204030204" pitchFamily="49" charset="0"/>
              </a:rPr>
              <a:t>lib</a:t>
            </a:r>
            <a:r>
              <a:rPr lang="en-US" sz="1300" b="0" dirty="0">
                <a:solidFill>
                  <a:srgbClr val="008000"/>
                </a:solidFill>
                <a:effectLst/>
                <a:highlight>
                  <a:srgbClr val="FFFF00"/>
                </a:highlight>
                <a:latin typeface="Consolas" panose="020B0609020204030204" pitchFamily="49" charset="0"/>
              </a:rPr>
              <a:t>/</a:t>
            </a:r>
            <a:r>
              <a:rPr lang="en-US" sz="1300" b="0" dirty="0" err="1">
                <a:solidFill>
                  <a:srgbClr val="008000"/>
                </a:solidFill>
                <a:effectLst/>
                <a:highlight>
                  <a:srgbClr val="FFFF00"/>
                </a:highlight>
                <a:latin typeface="Consolas" panose="020B0609020204030204" pitchFamily="49" charset="0"/>
              </a:rPr>
              <a:t>Signin.jsx</a:t>
            </a:r>
            <a:r>
              <a:rPr lang="en-US" sz="1300" b="0" dirty="0">
                <a:solidFill>
                  <a:srgbClr val="008000"/>
                </a:solidFill>
                <a:effectLst/>
                <a:highlight>
                  <a:srgbClr val="FFFF00"/>
                </a:highlight>
                <a:latin typeface="Consolas" panose="020B0609020204030204" pitchFamily="49" charset="0"/>
              </a:rPr>
              <a:t>'</a:t>
            </a:r>
          </a:p>
          <a:p>
            <a:r>
              <a:rPr lang="en-US" sz="1300" b="0" dirty="0">
                <a:solidFill>
                  <a:srgbClr val="008000"/>
                </a:solidFill>
                <a:effectLst/>
                <a:latin typeface="Consolas" panose="020B0609020204030204" pitchFamily="49" charset="0"/>
              </a:rPr>
              <a:t>const MainRouter = () =&gt; {</a:t>
            </a:r>
          </a:p>
          <a:p>
            <a:r>
              <a:rPr lang="en-US" sz="1300" b="0" dirty="0">
                <a:solidFill>
                  <a:srgbClr val="008000"/>
                </a:solidFill>
                <a:effectLst/>
                <a:latin typeface="Consolas" panose="020B0609020204030204" pitchFamily="49" charset="0"/>
              </a:rPr>
              <a:t>return ( &lt;div&gt;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        &lt;Route exact path="/" element={&lt;Home /&gt;} /&gt; </a:t>
            </a:r>
          </a:p>
          <a:p>
            <a:r>
              <a:rPr lang="en-US" sz="1300" b="0" dirty="0">
                <a:solidFill>
                  <a:srgbClr val="008000"/>
                </a:solidFill>
                <a:effectLst/>
                <a:latin typeface="Consolas" panose="020B0609020204030204" pitchFamily="49" charset="0"/>
              </a:rPr>
              <a:t>                &lt;Route path="/users" </a:t>
            </a:r>
            <a:r>
              <a:rPr lang="en-US" sz="1300" dirty="0">
                <a:solidFill>
                  <a:srgbClr val="008000"/>
                </a:solidFill>
                <a:latin typeface="Consolas" panose="020B0609020204030204" pitchFamily="49" charset="0"/>
              </a:rPr>
              <a:t>element</a:t>
            </a:r>
            <a:r>
              <a:rPr lang="en-US" sz="1300" b="0" dirty="0">
                <a:solidFill>
                  <a:srgbClr val="008000"/>
                </a:solidFill>
                <a:effectLst/>
                <a:latin typeface="Consolas" panose="020B0609020204030204" pitchFamily="49" charset="0"/>
              </a:rPr>
              <a:t>={&lt;Users /&gt;} /&gt;</a:t>
            </a:r>
          </a:p>
          <a:p>
            <a:r>
              <a:rPr lang="en-US" sz="1300" b="0" dirty="0">
                <a:solidFill>
                  <a:srgbClr val="008000"/>
                </a:solidFill>
                <a:effectLst/>
                <a:latin typeface="Consolas" panose="020B0609020204030204" pitchFamily="49" charset="0"/>
              </a:rPr>
              <a:t>                &lt;Route path="/signup" </a:t>
            </a:r>
            <a:r>
              <a:rPr lang="en-US" sz="1300" dirty="0">
                <a:solidFill>
                  <a:srgbClr val="008000"/>
                </a:solidFill>
                <a:latin typeface="Consolas" panose="020B0609020204030204" pitchFamily="49" charset="0"/>
              </a:rPr>
              <a:t>element</a:t>
            </a:r>
            <a:r>
              <a:rPr lang="en-US" sz="1300" b="0" dirty="0">
                <a:solidFill>
                  <a:srgbClr val="008000"/>
                </a:solidFill>
                <a:effectLst/>
                <a:latin typeface="Consolas" panose="020B0609020204030204" pitchFamily="49" charset="0"/>
              </a:rPr>
              <a:t>={&lt;Signup /&gt;} /&gt;</a:t>
            </a:r>
          </a:p>
          <a:p>
            <a:r>
              <a:rPr lang="en-US" sz="1300" b="0" dirty="0">
                <a:solidFill>
                  <a:srgbClr val="008000"/>
                </a:solidFill>
                <a:effectLst/>
                <a:latin typeface="Consolas" panose="020B0609020204030204" pitchFamily="49" charset="0"/>
              </a:rPr>
              <a:t>                </a:t>
            </a:r>
            <a:r>
              <a:rPr lang="en-US" sz="1300" b="0" dirty="0">
                <a:solidFill>
                  <a:srgbClr val="008000"/>
                </a:solidFill>
                <a:effectLst/>
                <a:highlight>
                  <a:srgbClr val="FFFF00"/>
                </a:highlight>
                <a:latin typeface="Consolas" panose="020B0609020204030204" pitchFamily="49" charset="0"/>
              </a:rPr>
              <a:t>&lt;Route path="/</a:t>
            </a:r>
            <a:r>
              <a:rPr lang="en-US" sz="1300" b="0" dirty="0" err="1">
                <a:solidFill>
                  <a:srgbClr val="008000"/>
                </a:solidFill>
                <a:effectLst/>
                <a:highlight>
                  <a:srgbClr val="FFFF00"/>
                </a:highlight>
                <a:latin typeface="Consolas" panose="020B0609020204030204" pitchFamily="49" charset="0"/>
              </a:rPr>
              <a:t>signin</a:t>
            </a:r>
            <a:r>
              <a:rPr lang="en-US" sz="1300" b="0" dirty="0">
                <a:solidFill>
                  <a:srgbClr val="008000"/>
                </a:solidFill>
                <a:effectLst/>
                <a:highlight>
                  <a:srgbClr val="FFFF00"/>
                </a:highlight>
                <a:latin typeface="Consolas" panose="020B0609020204030204" pitchFamily="49" charset="0"/>
              </a:rPr>
              <a:t>" </a:t>
            </a:r>
            <a:r>
              <a:rPr lang="en-US" sz="1300" dirty="0">
                <a:solidFill>
                  <a:srgbClr val="008000"/>
                </a:solidFill>
                <a:highlight>
                  <a:srgbClr val="FFFF00"/>
                </a:highlight>
                <a:latin typeface="Consolas" panose="020B0609020204030204" pitchFamily="49" charset="0"/>
              </a:rPr>
              <a:t>element</a:t>
            </a:r>
            <a:r>
              <a:rPr lang="en-US" sz="1300" b="0" dirty="0">
                <a:solidFill>
                  <a:srgbClr val="008000"/>
                </a:solidFill>
                <a:effectLst/>
                <a:highlight>
                  <a:srgbClr val="FFFF00"/>
                </a:highlight>
                <a:latin typeface="Consolas" panose="020B0609020204030204" pitchFamily="49" charset="0"/>
              </a:rPr>
              <a:t>={&lt;Signin /&gt;}/&gt;</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        </a:t>
            </a:r>
          </a:p>
          <a:p>
            <a:r>
              <a:rPr lang="en-US" sz="1300" b="0" dirty="0">
                <a:solidFill>
                  <a:srgbClr val="008000"/>
                </a:solidFill>
                <a:effectLst/>
                <a:latin typeface="Consolas" panose="020B0609020204030204" pitchFamily="49" charset="0"/>
              </a:rPr>
              <a:t>&lt;/Routes&gt;</a:t>
            </a:r>
          </a:p>
          <a:p>
            <a:r>
              <a:rPr lang="en-US" sz="1300" b="0" dirty="0">
                <a:solidFill>
                  <a:srgbClr val="008000"/>
                </a:solidFill>
                <a:effectLst/>
                <a:latin typeface="Consolas" panose="020B0609020204030204" pitchFamily="49" charset="0"/>
              </a:rPr>
              <a:t>&lt;/div&gt; </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a:t>
            </a:r>
          </a:p>
          <a:p>
            <a:r>
              <a:rPr lang="en-US" sz="1300" b="0" dirty="0">
                <a:solidFill>
                  <a:srgbClr val="008000"/>
                </a:solidFill>
                <a:effectLst/>
                <a:latin typeface="Consolas" panose="020B0609020204030204" pitchFamily="49" charset="0"/>
              </a:rPr>
              <a:t>export default MainRouter</a:t>
            </a:r>
          </a:p>
          <a:p>
            <a:endParaRPr lang="en-US" dirty="0"/>
          </a:p>
        </p:txBody>
      </p:sp>
      <p:sp>
        <p:nvSpPr>
          <p:cNvPr id="4" name="Date Placeholder 3">
            <a:extLst>
              <a:ext uri="{FF2B5EF4-FFF2-40B4-BE49-F238E27FC236}">
                <a16:creationId xmlns:a16="http://schemas.microsoft.com/office/drawing/2014/main" id="{C98D7C0F-72DE-A332-5F3B-DCAFD7E394F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EDF149A-EE0B-A0E6-5E44-65A968A440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74BCE20-8988-C9F4-1CF2-67222F40D12A}"/>
              </a:ext>
            </a:extLst>
          </p:cNvPr>
          <p:cNvSpPr>
            <a:spLocks noGrp="1"/>
          </p:cNvSpPr>
          <p:nvPr>
            <p:ph type="sldNum" sz="quarter" idx="12"/>
          </p:nvPr>
        </p:nvSpPr>
        <p:spPr/>
        <p:txBody>
          <a:bodyPr/>
          <a:lstStyle/>
          <a:p>
            <a:fld id="{7C5CF243-786F-4254-B068-4C9F0B6EA12F}" type="slidenum">
              <a:rPr lang="en-US" altLang="en-US" smtClean="0"/>
              <a:pPr/>
              <a:t>69</a:t>
            </a:fld>
            <a:endParaRPr lang="en-US" altLang="en-US"/>
          </a:p>
        </p:txBody>
      </p:sp>
    </p:spTree>
    <p:extLst>
      <p:ext uri="{BB962C8B-B14F-4D97-AF65-F5344CB8AC3E}">
        <p14:creationId xmlns:p14="http://schemas.microsoft.com/office/powerpoint/2010/main" val="2745228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8DF9-FD69-9D5D-E513-05DF0CEDD1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522B63-08C9-EA50-92FF-70676F0BBDC6}"/>
              </a:ext>
            </a:extLst>
          </p:cNvPr>
          <p:cNvSpPr>
            <a:spLocks noGrp="1"/>
          </p:cNvSpPr>
          <p:nvPr>
            <p:ph idx="1"/>
          </p:nvPr>
        </p:nvSpPr>
        <p:spPr/>
        <p:txBody>
          <a:bodyPr/>
          <a:lstStyle/>
          <a:p>
            <a:r>
              <a:rPr lang="en-US" dirty="0"/>
              <a:t>The JWT is attached to the GET fetch call in the Authorization header using the Bearer scheme, and then the response from the server is returned to the  component in a promise. </a:t>
            </a:r>
          </a:p>
          <a:p>
            <a:r>
              <a:rPr lang="en-US" dirty="0"/>
              <a:t>This promise, when it resolves, will either give the component the user details for the specific user or notify that access is restricted to authenticated users.</a:t>
            </a:r>
          </a:p>
          <a:p>
            <a:r>
              <a:rPr lang="en-US" dirty="0"/>
              <a:t> Similarly, the updated user API method also needs to be passed valid JWT credentials for the fetch call, as shown in the next section.</a:t>
            </a:r>
          </a:p>
          <a:p>
            <a:endParaRPr lang="en-US" dirty="0"/>
          </a:p>
        </p:txBody>
      </p:sp>
      <p:sp>
        <p:nvSpPr>
          <p:cNvPr id="4" name="Date Placeholder 3">
            <a:extLst>
              <a:ext uri="{FF2B5EF4-FFF2-40B4-BE49-F238E27FC236}">
                <a16:creationId xmlns:a16="http://schemas.microsoft.com/office/drawing/2014/main" id="{76AFDD2B-5E9C-FDD3-4B70-9A00AA1C1CE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0FECA3B5-02A4-E12F-1CB6-E3B044817E4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2094F4E-46D8-9D7F-1921-B4EE47163C93}"/>
              </a:ext>
            </a:extLst>
          </p:cNvPr>
          <p:cNvSpPr>
            <a:spLocks noGrp="1"/>
          </p:cNvSpPr>
          <p:nvPr>
            <p:ph type="sldNum" sz="quarter" idx="12"/>
          </p:nvPr>
        </p:nvSpPr>
        <p:spPr/>
        <p:txBody>
          <a:bodyPr/>
          <a:lstStyle/>
          <a:p>
            <a:fld id="{7C5CF243-786F-4254-B068-4C9F0B6EA12F}" type="slidenum">
              <a:rPr lang="en-US" altLang="en-US" smtClean="0"/>
              <a:pPr/>
              <a:t>7</a:t>
            </a:fld>
            <a:endParaRPr lang="en-US" altLang="en-US"/>
          </a:p>
        </p:txBody>
      </p:sp>
    </p:spTree>
    <p:extLst>
      <p:ext uri="{BB962C8B-B14F-4D97-AF65-F5344CB8AC3E}">
        <p14:creationId xmlns:p14="http://schemas.microsoft.com/office/powerpoint/2010/main" val="37395887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0659-5BF4-A636-A08F-AA1F371A4684}"/>
              </a:ext>
            </a:extLst>
          </p:cNvPr>
          <p:cNvSpPr>
            <a:spLocks noGrp="1"/>
          </p:cNvSpPr>
          <p:nvPr>
            <p:ph type="title"/>
          </p:nvPr>
        </p:nvSpPr>
        <p:spPr/>
        <p:txBody>
          <a:bodyPr/>
          <a:lstStyle/>
          <a:p>
            <a:r>
              <a:rPr lang="en-US" dirty="0"/>
              <a:t>The Profile component</a:t>
            </a:r>
          </a:p>
        </p:txBody>
      </p:sp>
      <p:sp>
        <p:nvSpPr>
          <p:cNvPr id="3" name="Content Placeholder 2">
            <a:extLst>
              <a:ext uri="{FF2B5EF4-FFF2-40B4-BE49-F238E27FC236}">
                <a16:creationId xmlns:a16="http://schemas.microsoft.com/office/drawing/2014/main" id="{8654FD84-E051-40A4-E8BD-B5EC5BA59DE2}"/>
              </a:ext>
            </a:extLst>
          </p:cNvPr>
          <p:cNvSpPr>
            <a:spLocks noGrp="1"/>
          </p:cNvSpPr>
          <p:nvPr>
            <p:ph idx="1"/>
          </p:nvPr>
        </p:nvSpPr>
        <p:spPr/>
        <p:txBody>
          <a:bodyPr/>
          <a:lstStyle/>
          <a:p>
            <a:r>
              <a:rPr lang="en-US" dirty="0"/>
              <a:t>The Profile component in </a:t>
            </a:r>
            <a:r>
              <a:rPr lang="en-US" b="1" dirty="0"/>
              <a:t>client/user/</a:t>
            </a:r>
            <a:r>
              <a:rPr lang="en-US" b="1" dirty="0" err="1"/>
              <a:t>Profile.jsx</a:t>
            </a:r>
            <a:r>
              <a:rPr lang="en-US" b="1" dirty="0"/>
              <a:t> </a:t>
            </a:r>
            <a:r>
              <a:rPr lang="en-US" dirty="0"/>
              <a:t>shows a single user's information in the view at the '/user/:userId' path, where the userId parameter represents the ID of the specific user. </a:t>
            </a:r>
          </a:p>
          <a:p>
            <a:r>
              <a:rPr lang="en-US" dirty="0"/>
              <a:t>The completed Profile will display user details, and also conditionally show edit/delete options. </a:t>
            </a:r>
          </a:p>
          <a:p>
            <a:r>
              <a:rPr lang="en-US" dirty="0"/>
              <a:t>The following screenshot shows how the Profile renders when the user currently browsing is viewing someone else's profile and not their own profile:</a:t>
            </a:r>
          </a:p>
        </p:txBody>
      </p:sp>
      <p:sp>
        <p:nvSpPr>
          <p:cNvPr id="4" name="Date Placeholder 3">
            <a:extLst>
              <a:ext uri="{FF2B5EF4-FFF2-40B4-BE49-F238E27FC236}">
                <a16:creationId xmlns:a16="http://schemas.microsoft.com/office/drawing/2014/main" id="{ABC15185-CB06-8490-4EC1-848A57690996}"/>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7EAC84A-5BFB-F5A9-A0DF-737887AA937F}"/>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ECB8660-9A70-697A-F53F-C662B66A2336}"/>
              </a:ext>
            </a:extLst>
          </p:cNvPr>
          <p:cNvSpPr>
            <a:spLocks noGrp="1"/>
          </p:cNvSpPr>
          <p:nvPr>
            <p:ph type="sldNum" sz="quarter" idx="12"/>
          </p:nvPr>
        </p:nvSpPr>
        <p:spPr/>
        <p:txBody>
          <a:bodyPr/>
          <a:lstStyle/>
          <a:p>
            <a:fld id="{7C5CF243-786F-4254-B068-4C9F0B6EA12F}" type="slidenum">
              <a:rPr lang="en-US" altLang="en-US" smtClean="0"/>
              <a:pPr/>
              <a:t>70</a:t>
            </a:fld>
            <a:endParaRPr lang="en-US" altLang="en-US"/>
          </a:p>
        </p:txBody>
      </p:sp>
      <p:pic>
        <p:nvPicPr>
          <p:cNvPr id="8" name="Picture 7">
            <a:extLst>
              <a:ext uri="{FF2B5EF4-FFF2-40B4-BE49-F238E27FC236}">
                <a16:creationId xmlns:a16="http://schemas.microsoft.com/office/drawing/2014/main" id="{A0C27457-57B9-637A-0294-B7BB8F4150FE}"/>
              </a:ext>
            </a:extLst>
          </p:cNvPr>
          <p:cNvPicPr>
            <a:picLocks noChangeAspect="1"/>
          </p:cNvPicPr>
          <p:nvPr/>
        </p:nvPicPr>
        <p:blipFill>
          <a:blip r:embed="rId2"/>
          <a:stretch>
            <a:fillRect/>
          </a:stretch>
        </p:blipFill>
        <p:spPr>
          <a:xfrm>
            <a:off x="2809043" y="4406691"/>
            <a:ext cx="4039525" cy="1838534"/>
          </a:xfrm>
          <a:prstGeom prst="rect">
            <a:avLst/>
          </a:prstGeom>
        </p:spPr>
      </p:pic>
    </p:spTree>
    <p:extLst>
      <p:ext uri="{BB962C8B-B14F-4D97-AF65-F5344CB8AC3E}">
        <p14:creationId xmlns:p14="http://schemas.microsoft.com/office/powerpoint/2010/main" val="24321285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6E2F8-D403-9354-1FC0-E41C955B35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7D691B-E0CC-9FCE-7B66-7DA41C3DF116}"/>
              </a:ext>
            </a:extLst>
          </p:cNvPr>
          <p:cNvSpPr>
            <a:spLocks noGrp="1"/>
          </p:cNvSpPr>
          <p:nvPr>
            <p:ph idx="1"/>
          </p:nvPr>
        </p:nvSpPr>
        <p:spPr/>
        <p:txBody>
          <a:bodyPr/>
          <a:lstStyle/>
          <a:p>
            <a:r>
              <a:rPr lang="en-US" dirty="0"/>
              <a:t>This profile information can be fetched from the server if the user is signed in. </a:t>
            </a:r>
          </a:p>
          <a:p>
            <a:r>
              <a:rPr lang="en-US" dirty="0"/>
              <a:t>To verify this, the component has to provide the JWT credential to the read fetch call; otherwise, the user should be redirected to the Sign In view.</a:t>
            </a:r>
          </a:p>
          <a:p>
            <a:r>
              <a:rPr lang="en-US" dirty="0"/>
              <a:t>In the Profile component definition, we need to initialize the state with an empty user and set </a:t>
            </a:r>
            <a:r>
              <a:rPr lang="en-US" dirty="0" err="1"/>
              <a:t>redirectToSignin</a:t>
            </a:r>
            <a:r>
              <a:rPr lang="en-US" dirty="0"/>
              <a:t> to false.</a:t>
            </a:r>
          </a:p>
        </p:txBody>
      </p:sp>
      <p:sp>
        <p:nvSpPr>
          <p:cNvPr id="4" name="Date Placeholder 3">
            <a:extLst>
              <a:ext uri="{FF2B5EF4-FFF2-40B4-BE49-F238E27FC236}">
                <a16:creationId xmlns:a16="http://schemas.microsoft.com/office/drawing/2014/main" id="{14355AF4-1991-2F28-4D41-DB85A95EB451}"/>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A999AFE-1326-AD29-3F00-A76E44F683F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9F462BE-A18A-859B-C930-309F6D7BA2C4}"/>
              </a:ext>
            </a:extLst>
          </p:cNvPr>
          <p:cNvSpPr>
            <a:spLocks noGrp="1"/>
          </p:cNvSpPr>
          <p:nvPr>
            <p:ph type="sldNum" sz="quarter" idx="12"/>
          </p:nvPr>
        </p:nvSpPr>
        <p:spPr/>
        <p:txBody>
          <a:bodyPr/>
          <a:lstStyle/>
          <a:p>
            <a:fld id="{7C5CF243-786F-4254-B068-4C9F0B6EA12F}" type="slidenum">
              <a:rPr lang="en-US" altLang="en-US" smtClean="0"/>
              <a:pPr/>
              <a:t>71</a:t>
            </a:fld>
            <a:endParaRPr lang="en-US" altLang="en-US"/>
          </a:p>
        </p:txBody>
      </p:sp>
    </p:spTree>
    <p:extLst>
      <p:ext uri="{BB962C8B-B14F-4D97-AF65-F5344CB8AC3E}">
        <p14:creationId xmlns:p14="http://schemas.microsoft.com/office/powerpoint/2010/main" val="589300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C0A1-68D7-4DC7-B47B-05C0EB59B5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437BB4-4E3E-A782-D5D3-6F3B1D108E4D}"/>
              </a:ext>
            </a:extLst>
          </p:cNvPr>
          <p:cNvSpPr>
            <a:spLocks noGrp="1"/>
          </p:cNvSpPr>
          <p:nvPr>
            <p:ph idx="1"/>
          </p:nvPr>
        </p:nvSpPr>
        <p:spPr/>
        <p:txBody>
          <a:bodyPr/>
          <a:lstStyle/>
          <a:p>
            <a:r>
              <a:rPr lang="en-US" dirty="0"/>
              <a:t>However, if the user that's currently signed in is viewing their own profile, they will be able to see edit and delete options in the Profile component, as shown in the following screen shot:</a:t>
            </a:r>
          </a:p>
          <a:p>
            <a:endParaRPr lang="en-US" dirty="0"/>
          </a:p>
        </p:txBody>
      </p:sp>
      <p:sp>
        <p:nvSpPr>
          <p:cNvPr id="4" name="Date Placeholder 3">
            <a:extLst>
              <a:ext uri="{FF2B5EF4-FFF2-40B4-BE49-F238E27FC236}">
                <a16:creationId xmlns:a16="http://schemas.microsoft.com/office/drawing/2014/main" id="{B9250B1E-B231-70DE-27B0-11314CC7AB2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6E0F369-6D2A-A366-6AB0-24487A5001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1E4C09B-16B6-DE55-A850-FAAAE7F7271A}"/>
              </a:ext>
            </a:extLst>
          </p:cNvPr>
          <p:cNvSpPr>
            <a:spLocks noGrp="1"/>
          </p:cNvSpPr>
          <p:nvPr>
            <p:ph type="sldNum" sz="quarter" idx="12"/>
          </p:nvPr>
        </p:nvSpPr>
        <p:spPr/>
        <p:txBody>
          <a:bodyPr/>
          <a:lstStyle/>
          <a:p>
            <a:fld id="{7C5CF243-786F-4254-B068-4C9F0B6EA12F}" type="slidenum">
              <a:rPr lang="en-US" altLang="en-US" smtClean="0"/>
              <a:pPr/>
              <a:t>72</a:t>
            </a:fld>
            <a:endParaRPr lang="en-US" altLang="en-US"/>
          </a:p>
        </p:txBody>
      </p:sp>
      <p:pic>
        <p:nvPicPr>
          <p:cNvPr id="8" name="Picture 7">
            <a:extLst>
              <a:ext uri="{FF2B5EF4-FFF2-40B4-BE49-F238E27FC236}">
                <a16:creationId xmlns:a16="http://schemas.microsoft.com/office/drawing/2014/main" id="{11D84F98-3824-2005-53A5-6F879DF55B55}"/>
              </a:ext>
            </a:extLst>
          </p:cNvPr>
          <p:cNvPicPr>
            <a:picLocks noChangeAspect="1"/>
          </p:cNvPicPr>
          <p:nvPr/>
        </p:nvPicPr>
        <p:blipFill>
          <a:blip r:embed="rId2"/>
          <a:stretch>
            <a:fillRect/>
          </a:stretch>
        </p:blipFill>
        <p:spPr>
          <a:xfrm>
            <a:off x="1447800" y="2548939"/>
            <a:ext cx="7239000" cy="3706724"/>
          </a:xfrm>
          <a:prstGeom prst="rect">
            <a:avLst/>
          </a:prstGeom>
        </p:spPr>
      </p:pic>
    </p:spTree>
    <p:extLst>
      <p:ext uri="{BB962C8B-B14F-4D97-AF65-F5344CB8AC3E}">
        <p14:creationId xmlns:p14="http://schemas.microsoft.com/office/powerpoint/2010/main" val="1711396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C7AA-5557-118B-02FC-9A09336B9112}"/>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Profile.jsx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5A66032D-7280-C16E-F1C5-0E1B38D06AAF}"/>
              </a:ext>
            </a:extLst>
          </p:cNvPr>
          <p:cNvSpPr>
            <a:spLocks noGrp="1"/>
          </p:cNvSpPr>
          <p:nvPr>
            <p:ph idx="1"/>
          </p:nvPr>
        </p:nvSpPr>
        <p:spPr/>
        <p:txBody>
          <a:bodyPr/>
          <a:lstStyle/>
          <a:p>
            <a:pPr marL="0" indent="0">
              <a:buNone/>
            </a:pPr>
            <a:r>
              <a:rPr lang="en-US" sz="1200" dirty="0"/>
              <a:t>import React, { </a:t>
            </a:r>
            <a:r>
              <a:rPr lang="en-US" sz="1200" dirty="0" err="1"/>
              <a:t>useState</a:t>
            </a:r>
            <a:r>
              <a:rPr lang="en-US" sz="1200" dirty="0"/>
              <a:t>, useEffect } from "react";</a:t>
            </a:r>
          </a:p>
          <a:p>
            <a:pPr marL="0" indent="0">
              <a:buNone/>
            </a:pPr>
            <a:r>
              <a:rPr lang="en-US" sz="1200" dirty="0"/>
              <a:t>import {</a:t>
            </a:r>
          </a:p>
          <a:p>
            <a:pPr marL="0" indent="0">
              <a:buNone/>
            </a:pPr>
            <a:r>
              <a:rPr lang="en-US" sz="1200" dirty="0"/>
              <a:t>  Paper,</a:t>
            </a:r>
          </a:p>
          <a:p>
            <a:pPr marL="0" indent="0">
              <a:buNone/>
            </a:pPr>
            <a:r>
              <a:rPr lang="en-US" sz="1200" dirty="0"/>
              <a:t>  List,</a:t>
            </a:r>
          </a:p>
          <a:p>
            <a:pPr marL="0" indent="0">
              <a:buNone/>
            </a:pPr>
            <a:r>
              <a:rPr lang="en-US" sz="1200" dirty="0"/>
              <a:t>  </a:t>
            </a:r>
            <a:r>
              <a:rPr lang="en-US" sz="1200" dirty="0" err="1"/>
              <a:t>ListItem</a:t>
            </a:r>
            <a:r>
              <a:rPr lang="en-US" sz="1200" dirty="0"/>
              <a:t>,</a:t>
            </a:r>
          </a:p>
          <a:p>
            <a:pPr marL="0" indent="0">
              <a:buNone/>
            </a:pPr>
            <a:r>
              <a:rPr lang="en-US" sz="1200" dirty="0"/>
              <a:t>  </a:t>
            </a:r>
            <a:r>
              <a:rPr lang="en-US" sz="1200" dirty="0" err="1"/>
              <a:t>ListItemAvatar</a:t>
            </a:r>
            <a:r>
              <a:rPr lang="en-US" sz="1200" dirty="0"/>
              <a:t>,</a:t>
            </a:r>
          </a:p>
          <a:p>
            <a:pPr marL="0" indent="0">
              <a:buNone/>
            </a:pPr>
            <a:r>
              <a:rPr lang="en-US" sz="1200" dirty="0"/>
              <a:t>  </a:t>
            </a:r>
            <a:r>
              <a:rPr lang="en-US" sz="1200" dirty="0" err="1"/>
              <a:t>ListItemSecondaryAction</a:t>
            </a:r>
            <a:r>
              <a:rPr lang="en-US" sz="1200" dirty="0"/>
              <a:t>,</a:t>
            </a:r>
          </a:p>
          <a:p>
            <a:pPr marL="0" indent="0">
              <a:buNone/>
            </a:pPr>
            <a:r>
              <a:rPr lang="en-US" sz="1200" dirty="0"/>
              <a:t>  </a:t>
            </a:r>
            <a:r>
              <a:rPr lang="en-US" sz="1200" dirty="0" err="1"/>
              <a:t>ListItemText</a:t>
            </a:r>
            <a:r>
              <a:rPr lang="en-US" sz="1200" dirty="0"/>
              <a:t>,</a:t>
            </a:r>
          </a:p>
          <a:p>
            <a:pPr marL="0" indent="0">
              <a:buNone/>
            </a:pPr>
            <a:r>
              <a:rPr lang="en-US" sz="1200" dirty="0"/>
              <a:t>  Avatar,</a:t>
            </a:r>
          </a:p>
          <a:p>
            <a:pPr marL="0" indent="0">
              <a:buNone/>
            </a:pPr>
            <a:r>
              <a:rPr lang="en-US" sz="1200" dirty="0"/>
              <a:t>  </a:t>
            </a:r>
            <a:r>
              <a:rPr lang="en-US" sz="1200" dirty="0" err="1"/>
              <a:t>IconButton</a:t>
            </a:r>
            <a:r>
              <a:rPr lang="en-US" sz="1200" dirty="0"/>
              <a:t>,</a:t>
            </a:r>
          </a:p>
          <a:p>
            <a:pPr marL="0" indent="0">
              <a:buNone/>
            </a:pPr>
            <a:r>
              <a:rPr lang="en-US" sz="1200" dirty="0"/>
              <a:t>  Typography,</a:t>
            </a:r>
          </a:p>
          <a:p>
            <a:pPr marL="0" indent="0">
              <a:buNone/>
            </a:pPr>
            <a:r>
              <a:rPr lang="en-US" sz="1200" dirty="0"/>
              <a:t>  Divider,</a:t>
            </a:r>
          </a:p>
          <a:p>
            <a:pPr marL="0" indent="0">
              <a:buNone/>
            </a:pPr>
            <a:r>
              <a:rPr lang="en-US" sz="1200" dirty="0"/>
              <a:t>} from "@</a:t>
            </a:r>
            <a:r>
              <a:rPr lang="en-US" sz="1200" dirty="0" err="1"/>
              <a:t>mui</a:t>
            </a:r>
            <a:r>
              <a:rPr lang="en-US" sz="1200" dirty="0"/>
              <a:t>/material";</a:t>
            </a:r>
          </a:p>
          <a:p>
            <a:pPr marL="0" indent="0">
              <a:buNone/>
            </a:pPr>
            <a:r>
              <a:rPr lang="en-US" sz="1200" dirty="0"/>
              <a:t>import </a:t>
            </a:r>
            <a:r>
              <a:rPr lang="en-US" sz="1200" dirty="0" err="1"/>
              <a:t>EditIcon</a:t>
            </a:r>
            <a:r>
              <a:rPr lang="en-US" sz="1200" dirty="0"/>
              <a:t> from "@</a:t>
            </a:r>
            <a:r>
              <a:rPr lang="en-US" sz="1200" dirty="0" err="1"/>
              <a:t>mui</a:t>
            </a:r>
            <a:r>
              <a:rPr lang="en-US" sz="1200" dirty="0"/>
              <a:t>/icons-material/Edit";</a:t>
            </a:r>
          </a:p>
          <a:p>
            <a:pPr marL="0" indent="0">
              <a:buNone/>
            </a:pPr>
            <a:r>
              <a:rPr lang="en-US" sz="1200" dirty="0"/>
              <a:t>import </a:t>
            </a:r>
            <a:r>
              <a:rPr lang="en-US" sz="1200" dirty="0" err="1"/>
              <a:t>PersonIcon</a:t>
            </a:r>
            <a:r>
              <a:rPr lang="en-US" sz="1200" dirty="0"/>
              <a:t> from "@</a:t>
            </a:r>
            <a:r>
              <a:rPr lang="en-US" sz="1200" dirty="0" err="1"/>
              <a:t>mui</a:t>
            </a:r>
            <a:r>
              <a:rPr lang="en-US" sz="1200" dirty="0"/>
              <a:t>/icons-material/Person";</a:t>
            </a:r>
          </a:p>
          <a:p>
            <a:pPr marL="0" indent="0">
              <a:buNone/>
            </a:pPr>
            <a:r>
              <a:rPr lang="en-US" sz="1200" dirty="0"/>
              <a:t>import DeleteUser from "./DeleteUser";</a:t>
            </a:r>
          </a:p>
          <a:p>
            <a:pPr marL="0" indent="0">
              <a:buNone/>
            </a:pPr>
            <a:r>
              <a:rPr lang="en-US" sz="1200" dirty="0"/>
              <a:t>import auth from "../lib/auth-helper.js";</a:t>
            </a:r>
          </a:p>
          <a:p>
            <a:pPr marL="0" indent="0">
              <a:buNone/>
            </a:pPr>
            <a:r>
              <a:rPr lang="en-US" sz="1200" dirty="0"/>
              <a:t>import { read } from "./api-user.js";</a:t>
            </a:r>
          </a:p>
          <a:p>
            <a:pPr marL="0" indent="0">
              <a:buNone/>
            </a:pPr>
            <a:r>
              <a:rPr lang="en-US" sz="1200" dirty="0"/>
              <a:t>import { </a:t>
            </a:r>
            <a:r>
              <a:rPr lang="en-US" sz="1200" dirty="0" err="1"/>
              <a:t>useLocation</a:t>
            </a:r>
            <a:r>
              <a:rPr lang="en-US" sz="1200" dirty="0"/>
              <a:t>, Navigate, Link, </a:t>
            </a:r>
            <a:r>
              <a:rPr lang="en-US" sz="1200" dirty="0" err="1"/>
              <a:t>useParams</a:t>
            </a:r>
            <a:r>
              <a:rPr lang="en-US" sz="1200" dirty="0"/>
              <a:t> } from "react-router-</a:t>
            </a:r>
            <a:r>
              <a:rPr lang="en-US" sz="1200" dirty="0" err="1"/>
              <a:t>dom</a:t>
            </a:r>
            <a:r>
              <a:rPr lang="en-US" sz="1200" dirty="0"/>
              <a:t>";</a:t>
            </a:r>
          </a:p>
          <a:p>
            <a:pPr marL="0" indent="0">
              <a:buNone/>
            </a:pPr>
            <a:br>
              <a:rPr lang="en-US" sz="1200" dirty="0"/>
            </a:br>
            <a:endParaRPr lang="en-US" sz="1200" dirty="0"/>
          </a:p>
        </p:txBody>
      </p:sp>
      <p:sp>
        <p:nvSpPr>
          <p:cNvPr id="4" name="Date Placeholder 3">
            <a:extLst>
              <a:ext uri="{FF2B5EF4-FFF2-40B4-BE49-F238E27FC236}">
                <a16:creationId xmlns:a16="http://schemas.microsoft.com/office/drawing/2014/main" id="{A5BE8B7D-07FB-6864-6F34-6455FDBB7BA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A035E63-4462-3103-3508-BE249D9C8044}"/>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AA3C5E0B-75A5-A7FF-AF53-82C21D036FE0}"/>
              </a:ext>
            </a:extLst>
          </p:cNvPr>
          <p:cNvSpPr>
            <a:spLocks noGrp="1"/>
          </p:cNvSpPr>
          <p:nvPr>
            <p:ph type="sldNum" sz="quarter" idx="12"/>
          </p:nvPr>
        </p:nvSpPr>
        <p:spPr/>
        <p:txBody>
          <a:bodyPr/>
          <a:lstStyle/>
          <a:p>
            <a:fld id="{7C5CF243-786F-4254-B068-4C9F0B6EA12F}" type="slidenum">
              <a:rPr lang="en-US" altLang="en-US" smtClean="0"/>
              <a:pPr/>
              <a:t>73</a:t>
            </a:fld>
            <a:endParaRPr lang="en-US" altLang="en-US"/>
          </a:p>
        </p:txBody>
      </p:sp>
    </p:spTree>
    <p:extLst>
      <p:ext uri="{BB962C8B-B14F-4D97-AF65-F5344CB8AC3E}">
        <p14:creationId xmlns:p14="http://schemas.microsoft.com/office/powerpoint/2010/main" val="41143299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092C6-B986-0191-BA04-24C568CDBB8A}"/>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Profile.jsx</a:t>
            </a:r>
            <a:r>
              <a:rPr lang="en-US" dirty="0"/>
              <a:t> contd.</a:t>
            </a:r>
            <a:br>
              <a:rPr lang="en-US" dirty="0"/>
            </a:br>
            <a:endParaRPr lang="en-US" dirty="0"/>
          </a:p>
        </p:txBody>
      </p:sp>
      <p:sp>
        <p:nvSpPr>
          <p:cNvPr id="3" name="Content Placeholder 2">
            <a:extLst>
              <a:ext uri="{FF2B5EF4-FFF2-40B4-BE49-F238E27FC236}">
                <a16:creationId xmlns:a16="http://schemas.microsoft.com/office/drawing/2014/main" id="{C86C1AC3-B7C0-E13C-9C27-246F22DD5902}"/>
              </a:ext>
            </a:extLst>
          </p:cNvPr>
          <p:cNvSpPr>
            <a:spLocks noGrp="1"/>
          </p:cNvSpPr>
          <p:nvPr>
            <p:ph idx="1"/>
          </p:nvPr>
        </p:nvSpPr>
        <p:spPr/>
        <p:txBody>
          <a:bodyPr/>
          <a:lstStyle/>
          <a:p>
            <a:pPr marL="0" indent="0">
              <a:buNone/>
            </a:pPr>
            <a:r>
              <a:rPr lang="en-US" sz="1200" dirty="0"/>
              <a:t>export default function Profile() {</a:t>
            </a:r>
          </a:p>
          <a:p>
            <a:pPr marL="0" indent="0">
              <a:buNone/>
            </a:pPr>
            <a:r>
              <a:rPr lang="en-US" sz="1200" dirty="0"/>
              <a:t>  const location = </a:t>
            </a:r>
            <a:r>
              <a:rPr lang="en-US" sz="1200" dirty="0" err="1"/>
              <a:t>useLocation</a:t>
            </a:r>
            <a:r>
              <a:rPr lang="en-US" sz="1200" dirty="0"/>
              <a:t>();</a:t>
            </a:r>
          </a:p>
          <a:p>
            <a:pPr marL="0" indent="0">
              <a:buNone/>
            </a:pPr>
            <a:r>
              <a:rPr lang="en-US" sz="1200" dirty="0"/>
              <a:t>  const [user, </a:t>
            </a:r>
            <a:r>
              <a:rPr lang="en-US" sz="1200" dirty="0" err="1"/>
              <a:t>setUser</a:t>
            </a:r>
            <a:r>
              <a:rPr lang="en-US" sz="1200" dirty="0"/>
              <a:t>] = </a:t>
            </a:r>
            <a:r>
              <a:rPr lang="en-US" sz="1200" dirty="0" err="1"/>
              <a:t>useState</a:t>
            </a:r>
            <a:r>
              <a:rPr lang="en-US" sz="1200" dirty="0"/>
              <a:t>({});</a:t>
            </a:r>
          </a:p>
          <a:p>
            <a:pPr marL="0" indent="0">
              <a:buNone/>
            </a:pPr>
            <a:r>
              <a:rPr lang="en-US" sz="1200" dirty="0"/>
              <a:t>  const [</a:t>
            </a:r>
            <a:r>
              <a:rPr lang="en-US" sz="1200" dirty="0" err="1"/>
              <a:t>redirectToSignin</a:t>
            </a:r>
            <a:r>
              <a:rPr lang="en-US" sz="1200" dirty="0"/>
              <a:t>, </a:t>
            </a:r>
            <a:r>
              <a:rPr lang="en-US" sz="1200" dirty="0" err="1"/>
              <a:t>setRedirectToSignin</a:t>
            </a:r>
            <a:r>
              <a:rPr lang="en-US" sz="1200" dirty="0"/>
              <a:t>] = </a:t>
            </a:r>
            <a:r>
              <a:rPr lang="en-US" sz="1200" dirty="0" err="1"/>
              <a:t>useState</a:t>
            </a:r>
            <a:r>
              <a:rPr lang="en-US" sz="1200" dirty="0"/>
              <a:t>(false);</a:t>
            </a:r>
          </a:p>
          <a:p>
            <a:pPr marL="0" indent="0">
              <a:buNone/>
            </a:pPr>
            <a:r>
              <a:rPr lang="en-US" sz="1200" dirty="0"/>
              <a:t>  const jwt = </a:t>
            </a:r>
            <a:r>
              <a:rPr lang="en-US" sz="1200" dirty="0" err="1"/>
              <a:t>auth.isAuthenticated</a:t>
            </a:r>
            <a:r>
              <a:rPr lang="en-US" sz="1200" dirty="0"/>
              <a:t>();</a:t>
            </a:r>
          </a:p>
          <a:p>
            <a:pPr marL="0" indent="0">
              <a:buNone/>
            </a:pPr>
            <a:r>
              <a:rPr lang="en-US" sz="1200" dirty="0"/>
              <a:t>  const { userId } = </a:t>
            </a:r>
            <a:r>
              <a:rPr lang="en-US" sz="1200" dirty="0" err="1"/>
              <a:t>useParams</a:t>
            </a:r>
            <a:r>
              <a:rPr lang="en-US" sz="1200" dirty="0"/>
              <a:t>();</a:t>
            </a:r>
          </a:p>
          <a:p>
            <a:pPr marL="0" indent="0">
              <a:buNone/>
            </a:pPr>
            <a:br>
              <a:rPr lang="en-US" sz="1200" dirty="0"/>
            </a:br>
            <a:r>
              <a:rPr lang="en-US" sz="1200" dirty="0"/>
              <a:t>  useEffect(() =&gt; {</a:t>
            </a:r>
          </a:p>
          <a:p>
            <a:pPr marL="0" indent="0">
              <a:buNone/>
            </a:pPr>
            <a:r>
              <a:rPr lang="en-US" sz="1200" dirty="0"/>
              <a:t>    const </a:t>
            </a:r>
            <a:r>
              <a:rPr lang="en-US" sz="1200" dirty="0" err="1"/>
              <a:t>abortController</a:t>
            </a:r>
            <a:r>
              <a:rPr lang="en-US" sz="1200" dirty="0"/>
              <a:t> = new </a:t>
            </a:r>
            <a:r>
              <a:rPr lang="en-US" sz="1200" dirty="0" err="1"/>
              <a:t>AbortController</a:t>
            </a:r>
            <a:r>
              <a:rPr lang="en-US" sz="1200" dirty="0"/>
              <a:t>();</a:t>
            </a:r>
          </a:p>
          <a:p>
            <a:pPr marL="0" indent="0">
              <a:buNone/>
            </a:pPr>
            <a:r>
              <a:rPr lang="en-US" sz="1200" dirty="0"/>
              <a:t>    const signal = </a:t>
            </a:r>
            <a:r>
              <a:rPr lang="en-US" sz="1200" dirty="0" err="1"/>
              <a:t>abortController.signal</a:t>
            </a:r>
            <a:r>
              <a:rPr lang="en-US" sz="1200" dirty="0"/>
              <a:t>;</a:t>
            </a:r>
          </a:p>
          <a:p>
            <a:pPr marL="0" indent="0">
              <a:buNone/>
            </a:pPr>
            <a:br>
              <a:rPr lang="en-US" sz="1200" dirty="0"/>
            </a:br>
            <a:r>
              <a:rPr lang="en-US" sz="1200" dirty="0"/>
              <a:t>    read({ userId }, { t: </a:t>
            </a:r>
            <a:r>
              <a:rPr lang="en-US" sz="1200" dirty="0" err="1"/>
              <a:t>jwt.token</a:t>
            </a:r>
            <a:r>
              <a:rPr lang="en-US" sz="1200" dirty="0"/>
              <a:t> }, signal).then((data) =&gt; {</a:t>
            </a:r>
          </a:p>
          <a:p>
            <a:pPr marL="0" indent="0">
              <a:buNone/>
            </a:pPr>
            <a:r>
              <a:rPr lang="en-US" sz="1200" dirty="0"/>
              <a:t>      if (data &amp;&amp; </a:t>
            </a:r>
            <a:r>
              <a:rPr lang="en-US" sz="1200" dirty="0" err="1"/>
              <a:t>data.error</a:t>
            </a:r>
            <a:r>
              <a:rPr lang="en-US" sz="1200" dirty="0"/>
              <a:t>) {</a:t>
            </a:r>
          </a:p>
          <a:p>
            <a:pPr marL="0" indent="0">
              <a:buNone/>
            </a:pPr>
            <a:r>
              <a:rPr lang="en-US" sz="1200" dirty="0"/>
              <a:t>        </a:t>
            </a:r>
            <a:r>
              <a:rPr lang="en-US" sz="1200" dirty="0" err="1"/>
              <a:t>setRedirectToSignin</a:t>
            </a:r>
            <a:r>
              <a:rPr lang="en-US" sz="1200" dirty="0"/>
              <a:t>(true);</a:t>
            </a:r>
          </a:p>
          <a:p>
            <a:pPr marL="0" indent="0">
              <a:buNone/>
            </a:pPr>
            <a:r>
              <a:rPr lang="en-US" sz="1200" dirty="0"/>
              <a:t>      } else {</a:t>
            </a:r>
          </a:p>
          <a:p>
            <a:pPr marL="0" indent="0">
              <a:buNone/>
            </a:pPr>
            <a:r>
              <a:rPr lang="en-US" sz="1200" dirty="0"/>
              <a:t>        </a:t>
            </a:r>
            <a:r>
              <a:rPr lang="en-US" sz="1200" dirty="0" err="1"/>
              <a:t>setUser</a:t>
            </a:r>
            <a:r>
              <a:rPr lang="en-US" sz="1200" dirty="0"/>
              <a:t>(data);</a:t>
            </a:r>
          </a:p>
          <a:p>
            <a:pPr marL="0" indent="0">
              <a:buNone/>
            </a:pPr>
            <a:r>
              <a:rPr lang="en-US" sz="1200" dirty="0"/>
              <a:t>      }</a:t>
            </a:r>
          </a:p>
          <a:p>
            <a:pPr marL="0" indent="0">
              <a:buNone/>
            </a:pPr>
            <a:r>
              <a:rPr lang="en-US" sz="1200" dirty="0"/>
              <a:t>    });</a:t>
            </a:r>
          </a:p>
          <a:p>
            <a:pPr marL="0" indent="0">
              <a:buNone/>
            </a:pPr>
            <a:br>
              <a:rPr lang="en-US" sz="1200" dirty="0"/>
            </a:br>
            <a:r>
              <a:rPr lang="en-US" sz="1200" dirty="0"/>
              <a:t>    return () =&gt; </a:t>
            </a:r>
            <a:r>
              <a:rPr lang="en-US" sz="1200" dirty="0" err="1"/>
              <a:t>abortController.abort</a:t>
            </a:r>
            <a:r>
              <a:rPr lang="en-US" sz="1200" dirty="0"/>
              <a:t>();</a:t>
            </a:r>
          </a:p>
          <a:p>
            <a:pPr marL="0" indent="0">
              <a:buNone/>
            </a:pPr>
            <a:r>
              <a:rPr lang="en-US" sz="1200" dirty="0"/>
              <a:t>  }, [userId]);</a:t>
            </a:r>
          </a:p>
          <a:p>
            <a:pPr marL="0" indent="0">
              <a:buNone/>
            </a:pPr>
            <a:endParaRPr lang="en-US" sz="1200" dirty="0"/>
          </a:p>
        </p:txBody>
      </p:sp>
      <p:sp>
        <p:nvSpPr>
          <p:cNvPr id="4" name="Date Placeholder 3">
            <a:extLst>
              <a:ext uri="{FF2B5EF4-FFF2-40B4-BE49-F238E27FC236}">
                <a16:creationId xmlns:a16="http://schemas.microsoft.com/office/drawing/2014/main" id="{F285FDE2-1979-FFEC-A953-45B8F786BF6F}"/>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3A4AB8A-7E5A-AE0A-7EA2-A7DD468CB50E}"/>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E54E462-DFF1-6E25-DA7E-6EF038C61218}"/>
              </a:ext>
            </a:extLst>
          </p:cNvPr>
          <p:cNvSpPr>
            <a:spLocks noGrp="1"/>
          </p:cNvSpPr>
          <p:nvPr>
            <p:ph type="sldNum" sz="quarter" idx="12"/>
          </p:nvPr>
        </p:nvSpPr>
        <p:spPr/>
        <p:txBody>
          <a:bodyPr/>
          <a:lstStyle/>
          <a:p>
            <a:fld id="{7C5CF243-786F-4254-B068-4C9F0B6EA12F}" type="slidenum">
              <a:rPr lang="en-US" altLang="en-US" smtClean="0"/>
              <a:pPr/>
              <a:t>74</a:t>
            </a:fld>
            <a:endParaRPr lang="en-US" altLang="en-US"/>
          </a:p>
        </p:txBody>
      </p:sp>
    </p:spTree>
    <p:extLst>
      <p:ext uri="{BB962C8B-B14F-4D97-AF65-F5344CB8AC3E}">
        <p14:creationId xmlns:p14="http://schemas.microsoft.com/office/powerpoint/2010/main" val="15067281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F0E0-5569-6C5D-6478-48DF2027B498}"/>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Profile.jsx</a:t>
            </a:r>
            <a:r>
              <a:rPr lang="en-US" dirty="0"/>
              <a:t> contd.</a:t>
            </a:r>
            <a:br>
              <a:rPr lang="en-US" dirty="0"/>
            </a:br>
            <a:endParaRPr lang="en-US" dirty="0"/>
          </a:p>
        </p:txBody>
      </p:sp>
      <p:sp>
        <p:nvSpPr>
          <p:cNvPr id="3" name="Content Placeholder 2">
            <a:extLst>
              <a:ext uri="{FF2B5EF4-FFF2-40B4-BE49-F238E27FC236}">
                <a16:creationId xmlns:a16="http://schemas.microsoft.com/office/drawing/2014/main" id="{AEE7C9B0-D887-8EE4-D7B0-1CE93C3E951D}"/>
              </a:ext>
            </a:extLst>
          </p:cNvPr>
          <p:cNvSpPr>
            <a:spLocks noGrp="1"/>
          </p:cNvSpPr>
          <p:nvPr>
            <p:ph idx="1"/>
          </p:nvPr>
        </p:nvSpPr>
        <p:spPr/>
        <p:txBody>
          <a:bodyPr/>
          <a:lstStyle/>
          <a:p>
            <a:pPr marL="0" indent="0">
              <a:buNone/>
            </a:pPr>
            <a:r>
              <a:rPr lang="en-US" sz="1200" dirty="0"/>
              <a:t>  if (</a:t>
            </a:r>
            <a:r>
              <a:rPr lang="en-US" sz="1200" dirty="0" err="1"/>
              <a:t>redirectToSignin</a:t>
            </a:r>
            <a:r>
              <a:rPr lang="en-US" sz="1200" dirty="0"/>
              <a:t>) {</a:t>
            </a:r>
          </a:p>
          <a:p>
            <a:pPr marL="0" indent="0">
              <a:buNone/>
            </a:pPr>
            <a:r>
              <a:rPr lang="en-US" sz="1200" dirty="0"/>
              <a:t>    return (</a:t>
            </a:r>
          </a:p>
          <a:p>
            <a:pPr marL="0" indent="0">
              <a:buNone/>
            </a:pPr>
            <a:r>
              <a:rPr lang="en-US" sz="1200" dirty="0"/>
              <a:t>      &lt;Navigate to="/</a:t>
            </a:r>
            <a:r>
              <a:rPr lang="en-US" sz="1200" dirty="0" err="1"/>
              <a:t>signin</a:t>
            </a:r>
            <a:r>
              <a:rPr lang="en-US" sz="1200" dirty="0"/>
              <a:t>" state={{ from: </a:t>
            </a:r>
            <a:r>
              <a:rPr lang="en-US" sz="1200" dirty="0" err="1"/>
              <a:t>location.pathname</a:t>
            </a:r>
            <a:r>
              <a:rPr lang="en-US" sz="1200" dirty="0"/>
              <a:t> }} replace /&gt;</a:t>
            </a:r>
          </a:p>
          <a:p>
            <a:pPr marL="0" indent="0">
              <a:buNone/>
            </a:pPr>
            <a:r>
              <a:rPr lang="en-US" sz="1200" dirty="0"/>
              <a:t>    );</a:t>
            </a:r>
          </a:p>
          <a:p>
            <a:pPr marL="0" indent="0">
              <a:buNone/>
            </a:pPr>
            <a:r>
              <a:rPr lang="en-US" sz="1200" dirty="0"/>
              <a:t>  }</a:t>
            </a:r>
          </a:p>
          <a:p>
            <a:pPr marL="0" indent="0">
              <a:buNone/>
            </a:pPr>
            <a:br>
              <a:rPr lang="en-US" sz="1200" dirty="0"/>
            </a:br>
            <a:r>
              <a:rPr lang="en-US" sz="1200" dirty="0"/>
              <a:t>  return (</a:t>
            </a:r>
          </a:p>
          <a:p>
            <a:pPr marL="0" indent="0">
              <a:buNone/>
            </a:pPr>
            <a:r>
              <a:rPr lang="en-US" sz="1200" dirty="0"/>
              <a:t>    &lt;Paper</a:t>
            </a:r>
          </a:p>
          <a:p>
            <a:pPr marL="0" indent="0">
              <a:buNone/>
            </a:pPr>
            <a:r>
              <a:rPr lang="en-US" sz="1200" dirty="0"/>
              <a:t>      elevation={4}</a:t>
            </a:r>
          </a:p>
          <a:p>
            <a:pPr marL="0" indent="0">
              <a:buNone/>
            </a:pPr>
            <a:r>
              <a:rPr lang="en-US" sz="1200" dirty="0"/>
              <a:t>      </a:t>
            </a:r>
            <a:r>
              <a:rPr lang="en-US" sz="1200" dirty="0" err="1"/>
              <a:t>sx</a:t>
            </a:r>
            <a:r>
              <a:rPr lang="en-US" sz="1200" dirty="0"/>
              <a:t>={{</a:t>
            </a:r>
          </a:p>
          <a:p>
            <a:pPr marL="0" indent="0">
              <a:buNone/>
            </a:pPr>
            <a:r>
              <a:rPr lang="en-US" sz="1200" dirty="0"/>
              <a:t>        </a:t>
            </a:r>
            <a:r>
              <a:rPr lang="en-US" sz="1200" dirty="0" err="1"/>
              <a:t>maxWidth</a:t>
            </a:r>
            <a:r>
              <a:rPr lang="en-US" sz="1200" dirty="0"/>
              <a:t>: 600,</a:t>
            </a:r>
          </a:p>
          <a:p>
            <a:pPr marL="0" indent="0">
              <a:buNone/>
            </a:pPr>
            <a:r>
              <a:rPr lang="en-US" sz="1200" dirty="0"/>
              <a:t>        mx: "auto",</a:t>
            </a:r>
          </a:p>
          <a:p>
            <a:pPr marL="0" indent="0">
              <a:buNone/>
            </a:pPr>
            <a:r>
              <a:rPr lang="en-US" sz="1200" dirty="0"/>
              <a:t>        mt: 5,</a:t>
            </a:r>
          </a:p>
          <a:p>
            <a:pPr marL="0" indent="0">
              <a:buNone/>
            </a:pPr>
            <a:r>
              <a:rPr lang="en-US" sz="1200" dirty="0"/>
              <a:t>        p: 3,</a:t>
            </a:r>
          </a:p>
          <a:p>
            <a:pPr marL="0" indent="0">
              <a:buNone/>
            </a:pPr>
            <a:r>
              <a:rPr lang="en-US" sz="1200" dirty="0"/>
              <a:t>      }}</a:t>
            </a:r>
          </a:p>
          <a:p>
            <a:pPr marL="0" indent="0">
              <a:buNone/>
            </a:pPr>
            <a:r>
              <a:rPr lang="en-US" sz="1200" dirty="0"/>
              <a:t>    &gt;</a:t>
            </a:r>
          </a:p>
          <a:p>
            <a:pPr marL="0" indent="0">
              <a:buNone/>
            </a:pPr>
            <a:r>
              <a:rPr lang="en-US" sz="1200" dirty="0"/>
              <a:t>      &lt;Typography variant="h6" </a:t>
            </a:r>
            <a:r>
              <a:rPr lang="en-US" sz="1200" dirty="0" err="1"/>
              <a:t>sx</a:t>
            </a:r>
            <a:r>
              <a:rPr lang="en-US" sz="1200" dirty="0"/>
              <a:t>={{ mt: 3, mb: 2, color: "</a:t>
            </a:r>
            <a:r>
              <a:rPr lang="en-US" sz="1200" dirty="0" err="1"/>
              <a:t>text.primary</a:t>
            </a:r>
            <a:r>
              <a:rPr lang="en-US" sz="1200" dirty="0"/>
              <a:t>" }}&gt;</a:t>
            </a:r>
          </a:p>
          <a:p>
            <a:pPr marL="0" indent="0">
              <a:buNone/>
            </a:pPr>
            <a:r>
              <a:rPr lang="en-US" sz="1200" dirty="0"/>
              <a:t>        Profile</a:t>
            </a:r>
          </a:p>
          <a:p>
            <a:pPr marL="0" indent="0">
              <a:buNone/>
            </a:pPr>
            <a:r>
              <a:rPr lang="en-US" sz="1200" dirty="0"/>
              <a:t>      &lt;/Typography&gt;</a:t>
            </a:r>
          </a:p>
          <a:p>
            <a:pPr marL="0" indent="0">
              <a:buNone/>
            </a:pPr>
            <a:r>
              <a:rPr lang="en-US" sz="1200" dirty="0"/>
              <a:t>      &lt;List dense&gt;</a:t>
            </a:r>
          </a:p>
          <a:p>
            <a:pPr marL="0" indent="0">
              <a:buNone/>
            </a:pPr>
            <a:r>
              <a:rPr lang="en-US" sz="1200" dirty="0"/>
              <a:t>        &lt;</a:t>
            </a:r>
            <a:r>
              <a:rPr lang="en-US" sz="1200" dirty="0" err="1"/>
              <a:t>ListItem</a:t>
            </a:r>
            <a:r>
              <a:rPr lang="en-US" sz="1200" dirty="0"/>
              <a:t>&gt;</a:t>
            </a:r>
          </a:p>
          <a:p>
            <a:pPr marL="0" indent="0">
              <a:buNone/>
            </a:pPr>
            <a:r>
              <a:rPr lang="en-US" sz="1200" dirty="0"/>
              <a:t>          &lt;</a:t>
            </a:r>
            <a:r>
              <a:rPr lang="en-US" sz="1200" dirty="0" err="1"/>
              <a:t>ListItemAvatar</a:t>
            </a:r>
            <a:r>
              <a:rPr lang="en-US" sz="1200" dirty="0"/>
              <a:t>&gt;</a:t>
            </a:r>
          </a:p>
          <a:p>
            <a:pPr marL="0" indent="0">
              <a:buNone/>
            </a:pPr>
            <a:r>
              <a:rPr lang="en-US" sz="1200" dirty="0"/>
              <a:t>            &lt;Avatar&gt;</a:t>
            </a:r>
          </a:p>
          <a:p>
            <a:pPr marL="0" indent="0">
              <a:buNone/>
            </a:pPr>
            <a:r>
              <a:rPr lang="en-US" sz="1200" dirty="0"/>
              <a:t>              &lt;</a:t>
            </a:r>
            <a:r>
              <a:rPr lang="en-US" sz="1200" dirty="0" err="1"/>
              <a:t>PersonIcon</a:t>
            </a:r>
            <a:r>
              <a:rPr lang="en-US" sz="1200" dirty="0"/>
              <a:t> /&gt;</a:t>
            </a:r>
          </a:p>
        </p:txBody>
      </p:sp>
      <p:sp>
        <p:nvSpPr>
          <p:cNvPr id="4" name="Date Placeholder 3">
            <a:extLst>
              <a:ext uri="{FF2B5EF4-FFF2-40B4-BE49-F238E27FC236}">
                <a16:creationId xmlns:a16="http://schemas.microsoft.com/office/drawing/2014/main" id="{159518BC-CD3B-568B-CEEB-94A731A2C1A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CFE5EFD-ADB0-8C2F-B1EC-8160AEA43A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DA71F1-81BD-393D-9410-73E5ADD26733}"/>
              </a:ext>
            </a:extLst>
          </p:cNvPr>
          <p:cNvSpPr>
            <a:spLocks noGrp="1"/>
          </p:cNvSpPr>
          <p:nvPr>
            <p:ph type="sldNum" sz="quarter" idx="12"/>
          </p:nvPr>
        </p:nvSpPr>
        <p:spPr/>
        <p:txBody>
          <a:bodyPr/>
          <a:lstStyle/>
          <a:p>
            <a:fld id="{7C5CF243-786F-4254-B068-4C9F0B6EA12F}" type="slidenum">
              <a:rPr lang="en-US" altLang="en-US" smtClean="0"/>
              <a:pPr/>
              <a:t>75</a:t>
            </a:fld>
            <a:endParaRPr lang="en-US" altLang="en-US"/>
          </a:p>
        </p:txBody>
      </p:sp>
    </p:spTree>
    <p:extLst>
      <p:ext uri="{BB962C8B-B14F-4D97-AF65-F5344CB8AC3E}">
        <p14:creationId xmlns:p14="http://schemas.microsoft.com/office/powerpoint/2010/main" val="1176193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FD82-53BF-AA28-BA2E-B1C23E8C9EC8}"/>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Profile.jsx</a:t>
            </a:r>
            <a:r>
              <a:rPr lang="en-US" dirty="0"/>
              <a:t> contd.</a:t>
            </a:r>
            <a:br>
              <a:rPr lang="en-US" dirty="0"/>
            </a:br>
            <a:endParaRPr lang="en-US" dirty="0"/>
          </a:p>
        </p:txBody>
      </p:sp>
      <p:sp>
        <p:nvSpPr>
          <p:cNvPr id="3" name="Content Placeholder 2">
            <a:extLst>
              <a:ext uri="{FF2B5EF4-FFF2-40B4-BE49-F238E27FC236}">
                <a16:creationId xmlns:a16="http://schemas.microsoft.com/office/drawing/2014/main" id="{2DE518BE-D62A-EB40-C155-B0D86F8E0F2A}"/>
              </a:ext>
            </a:extLst>
          </p:cNvPr>
          <p:cNvSpPr>
            <a:spLocks noGrp="1"/>
          </p:cNvSpPr>
          <p:nvPr>
            <p:ph idx="1"/>
          </p:nvPr>
        </p:nvSpPr>
        <p:spPr/>
        <p:txBody>
          <a:bodyPr/>
          <a:lstStyle/>
          <a:p>
            <a:pPr marL="0" indent="0">
              <a:buNone/>
            </a:pPr>
            <a:r>
              <a:rPr lang="en-US" sz="1200" dirty="0"/>
              <a:t>            &lt;/Avatar&gt;</a:t>
            </a:r>
          </a:p>
          <a:p>
            <a:pPr marL="0" indent="0">
              <a:buNone/>
            </a:pPr>
            <a:r>
              <a:rPr lang="en-US" sz="1200" dirty="0"/>
              <a:t>          &lt;/</a:t>
            </a:r>
            <a:r>
              <a:rPr lang="en-US" sz="1200" dirty="0" err="1"/>
              <a:t>ListItemAvatar</a:t>
            </a:r>
            <a:r>
              <a:rPr lang="en-US" sz="1200" dirty="0"/>
              <a:t>&gt;</a:t>
            </a:r>
          </a:p>
          <a:p>
            <a:pPr marL="0" indent="0">
              <a:buNone/>
            </a:pPr>
            <a:r>
              <a:rPr lang="en-US" sz="1200" dirty="0"/>
              <a:t>          &lt;</a:t>
            </a:r>
            <a:r>
              <a:rPr lang="en-US" sz="1200" dirty="0" err="1"/>
              <a:t>ListItemText</a:t>
            </a:r>
            <a:r>
              <a:rPr lang="en-US" sz="1200" dirty="0"/>
              <a:t> primary={user.name} secondary={</a:t>
            </a:r>
            <a:r>
              <a:rPr lang="en-US" sz="1200" dirty="0" err="1"/>
              <a:t>user.email</a:t>
            </a:r>
            <a:r>
              <a:rPr lang="en-US" sz="1200" dirty="0"/>
              <a:t>} /&gt;</a:t>
            </a:r>
          </a:p>
          <a:p>
            <a:pPr marL="0" indent="0">
              <a:buNone/>
            </a:pPr>
            <a:r>
              <a:rPr lang="en-US" sz="1200" dirty="0"/>
              <a:t>          {</a:t>
            </a:r>
            <a:r>
              <a:rPr lang="en-US" sz="1200" dirty="0" err="1"/>
              <a:t>auth.isAuthenticated</a:t>
            </a:r>
            <a:r>
              <a:rPr lang="en-US" sz="1200" dirty="0"/>
              <a:t>().user &amp;&amp;</a:t>
            </a:r>
          </a:p>
          <a:p>
            <a:pPr marL="0" indent="0">
              <a:buNone/>
            </a:pPr>
            <a:r>
              <a:rPr lang="en-US" sz="1200" dirty="0"/>
              <a:t>            </a:t>
            </a:r>
            <a:r>
              <a:rPr lang="en-US" sz="1200" dirty="0" err="1"/>
              <a:t>auth.isAuthenticated</a:t>
            </a:r>
            <a:r>
              <a:rPr lang="en-US" sz="1200" dirty="0"/>
              <a:t>().</a:t>
            </a:r>
            <a:r>
              <a:rPr lang="en-US" sz="1200" dirty="0" err="1"/>
              <a:t>user._id</a:t>
            </a:r>
            <a:r>
              <a:rPr lang="en-US" sz="1200" dirty="0"/>
              <a:t> === </a:t>
            </a:r>
            <a:r>
              <a:rPr lang="en-US" sz="1200" dirty="0" err="1"/>
              <a:t>user._id</a:t>
            </a:r>
            <a:r>
              <a:rPr lang="en-US" sz="1200" dirty="0"/>
              <a:t> &amp;&amp; (</a:t>
            </a:r>
          </a:p>
          <a:p>
            <a:pPr marL="0" indent="0">
              <a:buNone/>
            </a:pPr>
            <a:r>
              <a:rPr lang="en-US" sz="1200" dirty="0"/>
              <a:t>              &lt;</a:t>
            </a:r>
            <a:r>
              <a:rPr lang="en-US" sz="1200" dirty="0" err="1"/>
              <a:t>ListItemSecondaryAction</a:t>
            </a:r>
            <a:r>
              <a:rPr lang="en-US" sz="1200" dirty="0"/>
              <a:t>&gt;</a:t>
            </a:r>
          </a:p>
          <a:p>
            <a:pPr marL="0" indent="0">
              <a:buNone/>
            </a:pPr>
            <a:r>
              <a:rPr lang="en-US" sz="1200" dirty="0"/>
              <a:t>                &lt;Link to={`/user/edit/${</a:t>
            </a:r>
            <a:r>
              <a:rPr lang="en-US" sz="1200" dirty="0" err="1"/>
              <a:t>user._id</a:t>
            </a:r>
            <a:r>
              <a:rPr lang="en-US" sz="1200" dirty="0"/>
              <a:t>}`}&gt;</a:t>
            </a:r>
          </a:p>
          <a:p>
            <a:pPr marL="0" indent="0">
              <a:buNone/>
            </a:pPr>
            <a:r>
              <a:rPr lang="en-US" sz="1200" dirty="0"/>
              <a:t>                  &lt;</a:t>
            </a:r>
            <a:r>
              <a:rPr lang="en-US" sz="1200" dirty="0" err="1"/>
              <a:t>IconButton</a:t>
            </a:r>
            <a:r>
              <a:rPr lang="en-US" sz="1200" dirty="0"/>
              <a:t> aria-label="Edit" color="primary"&gt;</a:t>
            </a:r>
          </a:p>
          <a:p>
            <a:pPr marL="0" indent="0">
              <a:buNone/>
            </a:pPr>
            <a:r>
              <a:rPr lang="en-US" sz="1200" dirty="0"/>
              <a:t>                    &lt;</a:t>
            </a:r>
            <a:r>
              <a:rPr lang="en-US" sz="1200" dirty="0" err="1"/>
              <a:t>EditIcon</a:t>
            </a:r>
            <a:r>
              <a:rPr lang="en-US" sz="1200" dirty="0"/>
              <a:t> /&gt;</a:t>
            </a:r>
          </a:p>
          <a:p>
            <a:pPr marL="0" indent="0">
              <a:buNone/>
            </a:pPr>
            <a:r>
              <a:rPr lang="en-US" sz="1200" dirty="0"/>
              <a:t>                  &lt;/</a:t>
            </a:r>
            <a:r>
              <a:rPr lang="en-US" sz="1200" dirty="0" err="1"/>
              <a:t>IconButton</a:t>
            </a:r>
            <a:r>
              <a:rPr lang="en-US" sz="1200" dirty="0"/>
              <a:t>&gt;</a:t>
            </a:r>
          </a:p>
          <a:p>
            <a:pPr marL="0" indent="0">
              <a:buNone/>
            </a:pPr>
            <a:r>
              <a:rPr lang="en-US" sz="1200" dirty="0"/>
              <a:t>                &lt;/Link&gt;</a:t>
            </a:r>
          </a:p>
          <a:p>
            <a:pPr marL="0" indent="0">
              <a:buNone/>
            </a:pPr>
            <a:r>
              <a:rPr lang="en-US" sz="1200" dirty="0"/>
              <a:t>                &lt;DeleteUser userId={</a:t>
            </a:r>
            <a:r>
              <a:rPr lang="en-US" sz="1200" dirty="0" err="1"/>
              <a:t>user._id</a:t>
            </a:r>
            <a:r>
              <a:rPr lang="en-US" sz="1200" dirty="0"/>
              <a:t>} /&gt;</a:t>
            </a:r>
          </a:p>
          <a:p>
            <a:pPr marL="0" indent="0">
              <a:buNone/>
            </a:pPr>
            <a:r>
              <a:rPr lang="en-US" sz="1200" dirty="0"/>
              <a:t>              &lt;/</a:t>
            </a:r>
            <a:r>
              <a:rPr lang="en-US" sz="1200" dirty="0" err="1"/>
              <a:t>ListItemSecondaryAction</a:t>
            </a:r>
            <a:r>
              <a:rPr lang="en-US" sz="1200" dirty="0"/>
              <a:t>&gt;</a:t>
            </a:r>
          </a:p>
          <a:p>
            <a:pPr marL="0" indent="0">
              <a:buNone/>
            </a:pPr>
            <a:r>
              <a:rPr lang="en-US" sz="1200" dirty="0"/>
              <a:t>            )}</a:t>
            </a:r>
          </a:p>
          <a:p>
            <a:pPr marL="0" indent="0">
              <a:buNone/>
            </a:pPr>
            <a:r>
              <a:rPr lang="en-US" sz="1200" dirty="0"/>
              <a:t>        &lt;/</a:t>
            </a:r>
            <a:r>
              <a:rPr lang="en-US" sz="1200" dirty="0" err="1"/>
              <a:t>ListItem</a:t>
            </a:r>
            <a:r>
              <a:rPr lang="en-US" sz="1200" dirty="0"/>
              <a:t>&gt;</a:t>
            </a:r>
          </a:p>
          <a:p>
            <a:pPr marL="0" indent="0">
              <a:buNone/>
            </a:pPr>
            <a:r>
              <a:rPr lang="en-US" sz="1200" dirty="0"/>
              <a:t>        &lt;Divider /&gt;</a:t>
            </a:r>
          </a:p>
          <a:p>
            <a:pPr marL="0" indent="0">
              <a:buNone/>
            </a:pPr>
            <a:r>
              <a:rPr lang="en-US" sz="1200" dirty="0"/>
              <a:t>        &lt;</a:t>
            </a:r>
            <a:r>
              <a:rPr lang="en-US" sz="1200" dirty="0" err="1"/>
              <a:t>ListItem</a:t>
            </a:r>
            <a:r>
              <a:rPr lang="en-US" sz="1200" dirty="0"/>
              <a:t>&gt;</a:t>
            </a:r>
          </a:p>
          <a:p>
            <a:pPr marL="0" indent="0">
              <a:buNone/>
            </a:pPr>
            <a:r>
              <a:rPr lang="en-US" sz="1200" dirty="0"/>
              <a:t>          &lt;</a:t>
            </a:r>
            <a:r>
              <a:rPr lang="en-US" sz="1200" dirty="0" err="1"/>
              <a:t>ListItemText</a:t>
            </a:r>
            <a:endParaRPr lang="en-US" sz="1200" dirty="0"/>
          </a:p>
          <a:p>
            <a:pPr marL="0" indent="0">
              <a:buNone/>
            </a:pPr>
            <a:r>
              <a:rPr lang="en-US" sz="1200" dirty="0"/>
              <a:t>            primary={</a:t>
            </a:r>
          </a:p>
          <a:p>
            <a:pPr marL="0" indent="0">
              <a:buNone/>
            </a:pPr>
            <a:r>
              <a:rPr lang="en-US" sz="1200" dirty="0"/>
              <a:t>              </a:t>
            </a:r>
            <a:r>
              <a:rPr lang="en-US" sz="1200" dirty="0" err="1"/>
              <a:t>user.created</a:t>
            </a:r>
            <a:endParaRPr lang="en-US" sz="1200" dirty="0"/>
          </a:p>
          <a:p>
            <a:pPr marL="0" indent="0">
              <a:buNone/>
            </a:pPr>
            <a:r>
              <a:rPr lang="en-US" sz="1200" dirty="0"/>
              <a:t>                ? `Joined: ${new Date(</a:t>
            </a:r>
            <a:r>
              <a:rPr lang="en-US" sz="1200" dirty="0" err="1"/>
              <a:t>user.created</a:t>
            </a:r>
            <a:r>
              <a:rPr lang="en-US" sz="1200" dirty="0"/>
              <a:t>).</a:t>
            </a:r>
            <a:r>
              <a:rPr lang="en-US" sz="1200" dirty="0" err="1"/>
              <a:t>toDateString</a:t>
            </a:r>
            <a:r>
              <a:rPr lang="en-US" sz="1200" dirty="0"/>
              <a:t>()}`</a:t>
            </a:r>
          </a:p>
          <a:p>
            <a:pPr marL="0" indent="0">
              <a:buNone/>
            </a:pPr>
            <a:r>
              <a:rPr lang="en-US" sz="1200" dirty="0"/>
              <a:t>                : "Loading..."</a:t>
            </a:r>
          </a:p>
          <a:p>
            <a:pPr marL="0" indent="0">
              <a:buNone/>
            </a:pPr>
            <a:r>
              <a:rPr lang="en-US" sz="1200" dirty="0"/>
              <a:t>            }</a:t>
            </a:r>
          </a:p>
          <a:p>
            <a:pPr marL="0" indent="0">
              <a:buNone/>
            </a:pPr>
            <a:r>
              <a:rPr lang="en-US" sz="1200" dirty="0"/>
              <a:t>          /&gt;</a:t>
            </a:r>
          </a:p>
        </p:txBody>
      </p:sp>
      <p:sp>
        <p:nvSpPr>
          <p:cNvPr id="4" name="Date Placeholder 3">
            <a:extLst>
              <a:ext uri="{FF2B5EF4-FFF2-40B4-BE49-F238E27FC236}">
                <a16:creationId xmlns:a16="http://schemas.microsoft.com/office/drawing/2014/main" id="{6D0095A9-9B86-64E7-EC64-F512BE1D28B0}"/>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C54F88C-C36A-EA17-7AB2-28626C910CB7}"/>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0A005020-4D5F-0CDD-DA01-C755279CFD0E}"/>
              </a:ext>
            </a:extLst>
          </p:cNvPr>
          <p:cNvSpPr>
            <a:spLocks noGrp="1"/>
          </p:cNvSpPr>
          <p:nvPr>
            <p:ph type="sldNum" sz="quarter" idx="12"/>
          </p:nvPr>
        </p:nvSpPr>
        <p:spPr/>
        <p:txBody>
          <a:bodyPr/>
          <a:lstStyle/>
          <a:p>
            <a:fld id="{7C5CF243-786F-4254-B068-4C9F0B6EA12F}" type="slidenum">
              <a:rPr lang="en-US" altLang="en-US" smtClean="0"/>
              <a:pPr/>
              <a:t>76</a:t>
            </a:fld>
            <a:endParaRPr lang="en-US" altLang="en-US"/>
          </a:p>
        </p:txBody>
      </p:sp>
    </p:spTree>
    <p:extLst>
      <p:ext uri="{BB962C8B-B14F-4D97-AF65-F5344CB8AC3E}">
        <p14:creationId xmlns:p14="http://schemas.microsoft.com/office/powerpoint/2010/main" val="4074195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7598B-6928-010C-FA64-3286332CCC5C}"/>
              </a:ext>
            </a:extLst>
          </p:cNvPr>
          <p:cNvSpPr>
            <a:spLocks noGrp="1"/>
          </p:cNvSpPr>
          <p:nvPr>
            <p:ph type="title"/>
          </p:nvPr>
        </p:nvSpPr>
        <p:spPr/>
        <p:txBody>
          <a:bodyPr/>
          <a:lstStyle/>
          <a:p>
            <a:r>
              <a:rPr lang="en-US" dirty="0"/>
              <a:t>Updated </a:t>
            </a:r>
            <a:r>
              <a:rPr lang="en-US" dirty="0" err="1"/>
              <a:t>mern</a:t>
            </a:r>
            <a:r>
              <a:rPr lang="en-US" dirty="0"/>
              <a:t>-skeleton/client/user/</a:t>
            </a:r>
            <a:r>
              <a:rPr lang="en-US" dirty="0" err="1"/>
              <a:t>Profile.jsx</a:t>
            </a:r>
            <a:r>
              <a:rPr lang="en-US" dirty="0"/>
              <a:t> contd.</a:t>
            </a:r>
            <a:br>
              <a:rPr lang="en-US" dirty="0"/>
            </a:br>
            <a:endParaRPr lang="en-US" dirty="0"/>
          </a:p>
        </p:txBody>
      </p:sp>
      <p:sp>
        <p:nvSpPr>
          <p:cNvPr id="3" name="Content Placeholder 2">
            <a:extLst>
              <a:ext uri="{FF2B5EF4-FFF2-40B4-BE49-F238E27FC236}">
                <a16:creationId xmlns:a16="http://schemas.microsoft.com/office/drawing/2014/main" id="{8136A220-F3A9-B396-3A1B-E6EEEE414D4D}"/>
              </a:ext>
            </a:extLst>
          </p:cNvPr>
          <p:cNvSpPr>
            <a:spLocks noGrp="1"/>
          </p:cNvSpPr>
          <p:nvPr>
            <p:ph idx="1"/>
          </p:nvPr>
        </p:nvSpPr>
        <p:spPr/>
        <p:txBody>
          <a:bodyPr/>
          <a:lstStyle/>
          <a:p>
            <a:pPr marL="0" indent="0">
              <a:buNone/>
            </a:pPr>
            <a:endParaRPr lang="en-US" sz="1200" dirty="0"/>
          </a:p>
          <a:p>
            <a:pPr marL="0" indent="0">
              <a:buNone/>
            </a:pPr>
            <a:r>
              <a:rPr lang="en-US" sz="1200" dirty="0"/>
              <a:t>        &lt;/</a:t>
            </a:r>
            <a:r>
              <a:rPr lang="en-US" sz="1200" dirty="0" err="1"/>
              <a:t>ListItem</a:t>
            </a:r>
            <a:r>
              <a:rPr lang="en-US" sz="1200" dirty="0"/>
              <a:t>&gt;</a:t>
            </a:r>
          </a:p>
          <a:p>
            <a:pPr marL="0" indent="0">
              <a:buNone/>
            </a:pPr>
            <a:r>
              <a:rPr lang="en-US" sz="1200" dirty="0"/>
              <a:t>      &lt;/List&gt;</a:t>
            </a:r>
          </a:p>
          <a:p>
            <a:pPr marL="0" indent="0">
              <a:buNone/>
            </a:pPr>
            <a:r>
              <a:rPr lang="en-US" sz="1200" dirty="0"/>
              <a:t>    &lt;/Paper&gt;</a:t>
            </a:r>
          </a:p>
          <a:p>
            <a:pPr marL="0" indent="0">
              <a:buNone/>
            </a:pPr>
            <a:r>
              <a:rPr lang="en-US" sz="1200" dirty="0"/>
              <a:t>  );</a:t>
            </a:r>
          </a:p>
          <a:p>
            <a:pPr marL="0" indent="0">
              <a:buNone/>
            </a:pPr>
            <a:r>
              <a:rPr lang="en-US" sz="1200" dirty="0"/>
              <a:t>}</a:t>
            </a:r>
          </a:p>
          <a:p>
            <a:pPr marL="0" indent="0">
              <a:buNone/>
            </a:pPr>
            <a:endParaRPr lang="en-US" sz="1200" dirty="0"/>
          </a:p>
        </p:txBody>
      </p:sp>
      <p:sp>
        <p:nvSpPr>
          <p:cNvPr id="4" name="Date Placeholder 3">
            <a:extLst>
              <a:ext uri="{FF2B5EF4-FFF2-40B4-BE49-F238E27FC236}">
                <a16:creationId xmlns:a16="http://schemas.microsoft.com/office/drawing/2014/main" id="{976BBE12-29D1-9C97-455D-8720B1940F5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A3A0EC4B-671B-969C-7A88-94B1CFEA343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B02AA6C-D66F-0ECD-6B7D-076C7097936B}"/>
              </a:ext>
            </a:extLst>
          </p:cNvPr>
          <p:cNvSpPr>
            <a:spLocks noGrp="1"/>
          </p:cNvSpPr>
          <p:nvPr>
            <p:ph type="sldNum" sz="quarter" idx="12"/>
          </p:nvPr>
        </p:nvSpPr>
        <p:spPr/>
        <p:txBody>
          <a:bodyPr/>
          <a:lstStyle/>
          <a:p>
            <a:fld id="{7C5CF243-786F-4254-B068-4C9F0B6EA12F}" type="slidenum">
              <a:rPr lang="en-US" altLang="en-US" smtClean="0"/>
              <a:pPr/>
              <a:t>77</a:t>
            </a:fld>
            <a:endParaRPr lang="en-US" altLang="en-US"/>
          </a:p>
        </p:txBody>
      </p:sp>
    </p:spTree>
    <p:extLst>
      <p:ext uri="{BB962C8B-B14F-4D97-AF65-F5344CB8AC3E}">
        <p14:creationId xmlns:p14="http://schemas.microsoft.com/office/powerpoint/2010/main" val="4747350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AA94-D670-BE62-152A-861691C97085}"/>
              </a:ext>
            </a:extLst>
          </p:cNvPr>
          <p:cNvSpPr>
            <a:spLocks noGrp="1"/>
          </p:cNvSpPr>
          <p:nvPr>
            <p:ph type="title"/>
          </p:nvPr>
        </p:nvSpPr>
        <p:spPr/>
        <p:txBody>
          <a:bodyPr/>
          <a:lstStyle/>
          <a:p>
            <a:r>
              <a:rPr lang="en-US" dirty="0" err="1"/>
              <a:t>Profile.jsx</a:t>
            </a:r>
            <a:r>
              <a:rPr lang="en-US" dirty="0"/>
              <a:t> code Explanation</a:t>
            </a:r>
          </a:p>
        </p:txBody>
      </p:sp>
      <p:sp>
        <p:nvSpPr>
          <p:cNvPr id="3" name="Content Placeholder 2">
            <a:extLst>
              <a:ext uri="{FF2B5EF4-FFF2-40B4-BE49-F238E27FC236}">
                <a16:creationId xmlns:a16="http://schemas.microsoft.com/office/drawing/2014/main" id="{3EEA96A0-FB81-E3C7-ECE7-1CE8EBB3C178}"/>
              </a:ext>
            </a:extLst>
          </p:cNvPr>
          <p:cNvSpPr>
            <a:spLocks noGrp="1"/>
          </p:cNvSpPr>
          <p:nvPr>
            <p:ph idx="1"/>
          </p:nvPr>
        </p:nvSpPr>
        <p:spPr/>
        <p:txBody>
          <a:bodyPr/>
          <a:lstStyle/>
          <a:p>
            <a:pPr lvl="0"/>
            <a:r>
              <a:rPr lang="en-US" sz="900" dirty="0"/>
              <a:t>Import React and the hooks </a:t>
            </a:r>
            <a:r>
              <a:rPr lang="en-US" sz="900" dirty="0" err="1"/>
              <a:t>useState</a:t>
            </a:r>
            <a:r>
              <a:rPr lang="en-US" sz="900" dirty="0"/>
              <a:t> and </a:t>
            </a:r>
            <a:r>
              <a:rPr lang="en-US" sz="900" dirty="0" err="1"/>
              <a:t>useEffect</a:t>
            </a:r>
            <a:r>
              <a:rPr lang="en-US" sz="900" dirty="0"/>
              <a:t> to manage state and side effects.</a:t>
            </a:r>
          </a:p>
          <a:p>
            <a:pPr lvl="0"/>
            <a:r>
              <a:rPr lang="en-US" sz="900" dirty="0"/>
              <a:t>Import Material-UI components for building the UI, such as Paper, List, Typography, Avatar, and icons.</a:t>
            </a:r>
          </a:p>
          <a:p>
            <a:pPr lvl="0"/>
            <a:r>
              <a:rPr lang="en-US" sz="900" dirty="0"/>
              <a:t>Import </a:t>
            </a:r>
            <a:r>
              <a:rPr lang="en-US" sz="900" dirty="0" err="1"/>
              <a:t>EditIcon</a:t>
            </a:r>
            <a:r>
              <a:rPr lang="en-US" sz="900" dirty="0"/>
              <a:t> and </a:t>
            </a:r>
            <a:r>
              <a:rPr lang="en-US" sz="900" dirty="0" err="1"/>
              <a:t>PersonIcon</a:t>
            </a:r>
            <a:r>
              <a:rPr lang="en-US" sz="900" dirty="0"/>
              <a:t> from MUI icons for visual elements.</a:t>
            </a:r>
          </a:p>
          <a:p>
            <a:pPr lvl="0"/>
            <a:r>
              <a:rPr lang="en-US" sz="900" dirty="0"/>
              <a:t>Import the </a:t>
            </a:r>
            <a:r>
              <a:rPr lang="en-US" sz="900" dirty="0" err="1"/>
              <a:t>DeleteUser</a:t>
            </a:r>
            <a:r>
              <a:rPr lang="en-US" sz="900" dirty="0"/>
              <a:t> component for user deletion functionality.</a:t>
            </a:r>
          </a:p>
          <a:p>
            <a:pPr lvl="0"/>
            <a:r>
              <a:rPr lang="en-US" sz="900" dirty="0"/>
              <a:t>Import the auth helper to access authentication details.</a:t>
            </a:r>
          </a:p>
          <a:p>
            <a:pPr lvl="0"/>
            <a:r>
              <a:rPr lang="en-US" sz="900" dirty="0"/>
              <a:t>Import the read function from the API to fetch user data.</a:t>
            </a:r>
          </a:p>
          <a:p>
            <a:pPr lvl="0"/>
            <a:r>
              <a:rPr lang="en-US" sz="900" dirty="0"/>
              <a:t>Import routing utilities: </a:t>
            </a:r>
            <a:r>
              <a:rPr lang="en-US" sz="900" dirty="0" err="1"/>
              <a:t>useLocation</a:t>
            </a:r>
            <a:r>
              <a:rPr lang="en-US" sz="900" dirty="0"/>
              <a:t>, Navigate, Link, and </a:t>
            </a:r>
            <a:r>
              <a:rPr lang="en-US" sz="900" dirty="0" err="1"/>
              <a:t>useParams</a:t>
            </a:r>
            <a:r>
              <a:rPr lang="en-US" sz="900" dirty="0"/>
              <a:t> from react-router-dom.</a:t>
            </a:r>
          </a:p>
          <a:p>
            <a:pPr lvl="0"/>
            <a:r>
              <a:rPr lang="en-US" sz="900" dirty="0"/>
              <a:t>Define the Profile functional component.</a:t>
            </a:r>
          </a:p>
          <a:p>
            <a:pPr lvl="0"/>
            <a:r>
              <a:rPr lang="en-US" sz="900" dirty="0"/>
              <a:t>Use </a:t>
            </a:r>
            <a:r>
              <a:rPr lang="en-US" sz="900" dirty="0" err="1"/>
              <a:t>useLocation</a:t>
            </a:r>
            <a:r>
              <a:rPr lang="en-US" sz="900" dirty="0"/>
              <a:t> to get the current page’s location for potential redirection.</a:t>
            </a:r>
          </a:p>
          <a:p>
            <a:pPr lvl="0"/>
            <a:r>
              <a:rPr lang="en-US" sz="900" dirty="0"/>
              <a:t>Initialize user state to store the user's profile data.</a:t>
            </a:r>
          </a:p>
          <a:p>
            <a:pPr lvl="0"/>
            <a:r>
              <a:rPr lang="en-US" sz="900" dirty="0"/>
              <a:t>Initialize </a:t>
            </a:r>
            <a:r>
              <a:rPr lang="en-US" sz="900" dirty="0" err="1"/>
              <a:t>redirectToSignin</a:t>
            </a:r>
            <a:r>
              <a:rPr lang="en-US" sz="900" dirty="0"/>
              <a:t> state to control redirection if the user is not authenticated.</a:t>
            </a:r>
          </a:p>
          <a:p>
            <a:pPr lvl="0"/>
            <a:r>
              <a:rPr lang="en-US" sz="900" dirty="0"/>
              <a:t>Retrieve the authenticated user's token and info using </a:t>
            </a:r>
            <a:r>
              <a:rPr lang="en-US" sz="900" dirty="0" err="1"/>
              <a:t>auth.isAuthenticated</a:t>
            </a:r>
            <a:r>
              <a:rPr lang="en-US" sz="900" dirty="0"/>
              <a:t>().</a:t>
            </a:r>
          </a:p>
          <a:p>
            <a:pPr lvl="0"/>
            <a:r>
              <a:rPr lang="en-US" sz="900" dirty="0"/>
              <a:t>Extract the </a:t>
            </a:r>
            <a:r>
              <a:rPr lang="en-US" sz="900" dirty="0" err="1"/>
              <a:t>userId</a:t>
            </a:r>
            <a:r>
              <a:rPr lang="en-US" sz="900" dirty="0"/>
              <a:t> from the route parameters using </a:t>
            </a:r>
            <a:r>
              <a:rPr lang="en-US" sz="900" dirty="0" err="1"/>
              <a:t>useParams</a:t>
            </a:r>
            <a:r>
              <a:rPr lang="en-US" sz="900" dirty="0"/>
              <a:t>.</a:t>
            </a:r>
          </a:p>
          <a:p>
            <a:pPr lvl="0"/>
            <a:r>
              <a:rPr lang="en-US" sz="900" dirty="0"/>
              <a:t>Use </a:t>
            </a:r>
            <a:r>
              <a:rPr lang="en-US" sz="900" dirty="0" err="1"/>
              <a:t>useEffect</a:t>
            </a:r>
            <a:r>
              <a:rPr lang="en-US" sz="900" dirty="0"/>
              <a:t> to fetch user data when the component mounts or when </a:t>
            </a:r>
            <a:r>
              <a:rPr lang="en-US" sz="900" dirty="0" err="1"/>
              <a:t>userId</a:t>
            </a:r>
            <a:r>
              <a:rPr lang="en-US" sz="900" dirty="0"/>
              <a:t> changes.</a:t>
            </a:r>
          </a:p>
          <a:p>
            <a:pPr lvl="0"/>
            <a:r>
              <a:rPr lang="en-US" sz="900" dirty="0"/>
              <a:t>Create an </a:t>
            </a:r>
            <a:r>
              <a:rPr lang="en-US" sz="900" dirty="0" err="1"/>
              <a:t>AbortController</a:t>
            </a:r>
            <a:r>
              <a:rPr lang="en-US" sz="900" dirty="0"/>
              <a:t> to allow aborting the fetch request if needed.</a:t>
            </a:r>
          </a:p>
          <a:p>
            <a:pPr lvl="0"/>
            <a:r>
              <a:rPr lang="en-US" sz="900" dirty="0"/>
              <a:t>Call the read function with the user ID and authentication token to fetch the profile data.</a:t>
            </a:r>
          </a:p>
          <a:p>
            <a:pPr lvl="0"/>
            <a:r>
              <a:rPr lang="en-US" sz="900" dirty="0"/>
              <a:t>If the response contains an error (e.g., unauthorized), set </a:t>
            </a:r>
            <a:r>
              <a:rPr lang="en-US" sz="900" dirty="0" err="1"/>
              <a:t>redirectToSignin</a:t>
            </a:r>
            <a:r>
              <a:rPr lang="en-US" sz="900" dirty="0"/>
              <a:t> to true to trigger a redirect.</a:t>
            </a:r>
          </a:p>
          <a:p>
            <a:pPr lvl="0"/>
            <a:r>
              <a:rPr lang="en-US" sz="900" dirty="0"/>
              <a:t>Otherwise, update the user state with the fetched profile data.</a:t>
            </a:r>
          </a:p>
          <a:p>
            <a:pPr lvl="0"/>
            <a:r>
              <a:rPr lang="en-US" sz="900" dirty="0"/>
              <a:t>Return a cleanup function to abort the fetch if the component unmounts.</a:t>
            </a:r>
          </a:p>
          <a:p>
            <a:pPr lvl="0"/>
            <a:r>
              <a:rPr lang="en-US" sz="900" dirty="0"/>
              <a:t>If </a:t>
            </a:r>
            <a:r>
              <a:rPr lang="en-US" sz="900" dirty="0" err="1"/>
              <a:t>redirectToSignin</a:t>
            </a:r>
            <a:r>
              <a:rPr lang="en-US" sz="900" dirty="0"/>
              <a:t> is true, return a Navigate component to redirect the user to the sign-in page.</a:t>
            </a:r>
          </a:p>
          <a:p>
            <a:pPr lvl="0"/>
            <a:r>
              <a:rPr lang="en-US" sz="900" dirty="0"/>
              <a:t>Otherwise, render the profile UI inside a styled Paper component.</a:t>
            </a:r>
          </a:p>
          <a:p>
            <a:pPr lvl="0"/>
            <a:r>
              <a:rPr lang="en-US" sz="900" dirty="0"/>
              <a:t>Add a Typography heading that says "Profile".</a:t>
            </a:r>
          </a:p>
          <a:p>
            <a:pPr lvl="0"/>
            <a:r>
              <a:rPr lang="en-US" sz="900" dirty="0"/>
              <a:t>Render a List to hold the profile details.</a:t>
            </a:r>
          </a:p>
          <a:p>
            <a:pPr lvl="0"/>
            <a:r>
              <a:rPr lang="en-US" sz="900" dirty="0"/>
              <a:t>In the first </a:t>
            </a:r>
            <a:r>
              <a:rPr lang="en-US" sz="900" dirty="0" err="1"/>
              <a:t>ListItem</a:t>
            </a:r>
            <a:r>
              <a:rPr lang="en-US" sz="900" dirty="0"/>
              <a:t>, display the user's avatar using a </a:t>
            </a:r>
            <a:r>
              <a:rPr lang="en-US" sz="900" dirty="0" err="1"/>
              <a:t>PersonIcon</a:t>
            </a:r>
            <a:r>
              <a:rPr lang="en-US" sz="900" dirty="0"/>
              <a:t> inside an Avatar.</a:t>
            </a:r>
          </a:p>
          <a:p>
            <a:pPr lvl="0"/>
            <a:r>
              <a:rPr lang="en-US" sz="900" dirty="0"/>
              <a:t>Display the user's name and email using </a:t>
            </a:r>
            <a:r>
              <a:rPr lang="en-US" sz="900" dirty="0" err="1"/>
              <a:t>ListItemText</a:t>
            </a:r>
            <a:r>
              <a:rPr lang="en-US" sz="900" dirty="0"/>
              <a:t>.</a:t>
            </a:r>
          </a:p>
          <a:p>
            <a:pPr lvl="0"/>
            <a:r>
              <a:rPr lang="en-US" sz="900" dirty="0"/>
              <a:t>Check if the authenticated user is the same as the profile user.</a:t>
            </a:r>
          </a:p>
          <a:p>
            <a:pPr lvl="0"/>
            <a:r>
              <a:rPr lang="en-US" sz="900" dirty="0"/>
              <a:t>If so, render two actions:</a:t>
            </a:r>
          </a:p>
          <a:p>
            <a:pPr lvl="0"/>
            <a:r>
              <a:rPr lang="en-US" sz="900" dirty="0"/>
              <a:t>A link to the edit profile page with an edit icon.</a:t>
            </a:r>
          </a:p>
          <a:p>
            <a:pPr lvl="0"/>
            <a:r>
              <a:rPr lang="en-US" sz="900" dirty="0"/>
              <a:t>The </a:t>
            </a:r>
            <a:r>
              <a:rPr lang="en-US" sz="900" dirty="0" err="1"/>
              <a:t>DeleteUser</a:t>
            </a:r>
            <a:r>
              <a:rPr lang="en-US" sz="900" dirty="0"/>
              <a:t> component allowing the user to delete their own account.</a:t>
            </a:r>
          </a:p>
          <a:p>
            <a:pPr lvl="0"/>
            <a:r>
              <a:rPr lang="en-US" sz="900" dirty="0"/>
              <a:t>Add a visual divider.</a:t>
            </a:r>
          </a:p>
          <a:p>
            <a:pPr lvl="0"/>
            <a:r>
              <a:rPr lang="en-US" sz="900" dirty="0"/>
              <a:t>In the next </a:t>
            </a:r>
            <a:r>
              <a:rPr lang="en-US" sz="900" dirty="0" err="1"/>
              <a:t>ListItem</a:t>
            </a:r>
            <a:r>
              <a:rPr lang="en-US" sz="900" dirty="0"/>
              <a:t>, display the date the user joined, or show "Loading..." if the data is not yet available.</a:t>
            </a:r>
          </a:p>
          <a:p>
            <a:pPr lvl="0"/>
            <a:r>
              <a:rPr lang="en-US" sz="900" dirty="0"/>
              <a:t>End of the component.</a:t>
            </a:r>
          </a:p>
          <a:p>
            <a:pPr marL="0" indent="0">
              <a:buNone/>
            </a:pPr>
            <a:endParaRPr lang="en-US" sz="900" dirty="0"/>
          </a:p>
        </p:txBody>
      </p:sp>
      <p:sp>
        <p:nvSpPr>
          <p:cNvPr id="4" name="Date Placeholder 3">
            <a:extLst>
              <a:ext uri="{FF2B5EF4-FFF2-40B4-BE49-F238E27FC236}">
                <a16:creationId xmlns:a16="http://schemas.microsoft.com/office/drawing/2014/main" id="{73F4E0C6-838B-DC4B-69A3-06BDDE443A11}"/>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600ABA1-6B40-2B42-CD16-DE0401A0A21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695923AA-1199-6F93-C940-EA2147704634}"/>
              </a:ext>
            </a:extLst>
          </p:cNvPr>
          <p:cNvSpPr>
            <a:spLocks noGrp="1"/>
          </p:cNvSpPr>
          <p:nvPr>
            <p:ph type="sldNum" sz="quarter" idx="12"/>
          </p:nvPr>
        </p:nvSpPr>
        <p:spPr/>
        <p:txBody>
          <a:bodyPr/>
          <a:lstStyle/>
          <a:p>
            <a:fld id="{7C5CF243-786F-4254-B068-4C9F0B6EA12F}" type="slidenum">
              <a:rPr lang="en-US" altLang="en-US" smtClean="0"/>
              <a:pPr/>
              <a:t>78</a:t>
            </a:fld>
            <a:endParaRPr lang="en-US" altLang="en-US"/>
          </a:p>
        </p:txBody>
      </p:sp>
    </p:spTree>
    <p:extLst>
      <p:ext uri="{BB962C8B-B14F-4D97-AF65-F5344CB8AC3E}">
        <p14:creationId xmlns:p14="http://schemas.microsoft.com/office/powerpoint/2010/main" val="15428505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CB8D-A681-3417-3F13-4E6C220B02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EB8656-EC05-DFB7-5EBC-3FF0811C519F}"/>
              </a:ext>
            </a:extLst>
          </p:cNvPr>
          <p:cNvSpPr>
            <a:spLocks noGrp="1"/>
          </p:cNvSpPr>
          <p:nvPr>
            <p:ph idx="1"/>
          </p:nvPr>
        </p:nvSpPr>
        <p:spPr/>
        <p:txBody>
          <a:bodyPr/>
          <a:lstStyle/>
          <a:p>
            <a:r>
              <a:rPr lang="en-US" dirty="0"/>
              <a:t>The Edit button will route to the EditProfile component, while the custom DeleteUser component will handle the delete operation with the userId passed to it as a prop.</a:t>
            </a:r>
          </a:p>
          <a:p>
            <a:r>
              <a:rPr lang="en-US" dirty="0"/>
              <a:t>To add the Profile component to the app, add the Route to MainRouter.</a:t>
            </a:r>
          </a:p>
        </p:txBody>
      </p:sp>
      <p:sp>
        <p:nvSpPr>
          <p:cNvPr id="4" name="Date Placeholder 3">
            <a:extLst>
              <a:ext uri="{FF2B5EF4-FFF2-40B4-BE49-F238E27FC236}">
                <a16:creationId xmlns:a16="http://schemas.microsoft.com/office/drawing/2014/main" id="{7CC1A319-713A-9767-A616-99EC05F9C4E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E44BD774-E8BD-1ADD-9567-554181FB51CD}"/>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21FE5C0-21DD-D69E-CB79-C77FF54F8138}"/>
              </a:ext>
            </a:extLst>
          </p:cNvPr>
          <p:cNvSpPr>
            <a:spLocks noGrp="1"/>
          </p:cNvSpPr>
          <p:nvPr>
            <p:ph type="sldNum" sz="quarter" idx="12"/>
          </p:nvPr>
        </p:nvSpPr>
        <p:spPr/>
        <p:txBody>
          <a:bodyPr/>
          <a:lstStyle/>
          <a:p>
            <a:fld id="{7C5CF243-786F-4254-B068-4C9F0B6EA12F}" type="slidenum">
              <a:rPr lang="en-US" altLang="en-US" smtClean="0"/>
              <a:pPr/>
              <a:t>79</a:t>
            </a:fld>
            <a:endParaRPr lang="en-US" altLang="en-US"/>
          </a:p>
        </p:txBody>
      </p:sp>
    </p:spTree>
    <p:extLst>
      <p:ext uri="{BB962C8B-B14F-4D97-AF65-F5344CB8AC3E}">
        <p14:creationId xmlns:p14="http://schemas.microsoft.com/office/powerpoint/2010/main" val="3079664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057FF-3A99-1843-F51C-A5E66D7DD620}"/>
              </a:ext>
            </a:extLst>
          </p:cNvPr>
          <p:cNvSpPr>
            <a:spLocks noGrp="1"/>
          </p:cNvSpPr>
          <p:nvPr>
            <p:ph type="title"/>
          </p:nvPr>
        </p:nvSpPr>
        <p:spPr/>
        <p:txBody>
          <a:bodyPr/>
          <a:lstStyle/>
          <a:p>
            <a:r>
              <a:rPr lang="en-US" dirty="0"/>
              <a:t>UPDATE - Updating a user's data </a:t>
            </a:r>
          </a:p>
        </p:txBody>
      </p:sp>
      <p:sp>
        <p:nvSpPr>
          <p:cNvPr id="3" name="Content Placeholder 2">
            <a:extLst>
              <a:ext uri="{FF2B5EF4-FFF2-40B4-BE49-F238E27FC236}">
                <a16:creationId xmlns:a16="http://schemas.microsoft.com/office/drawing/2014/main" id="{8AE914E0-C499-E6D6-36A8-C147F3C0E438}"/>
              </a:ext>
            </a:extLst>
          </p:cNvPr>
          <p:cNvSpPr>
            <a:spLocks noGrp="1"/>
          </p:cNvSpPr>
          <p:nvPr>
            <p:ph idx="1"/>
          </p:nvPr>
        </p:nvSpPr>
        <p:spPr/>
        <p:txBody>
          <a:bodyPr/>
          <a:lstStyle/>
          <a:p>
            <a:r>
              <a:rPr lang="en-US" dirty="0"/>
              <a:t>The update method will take changed user data from the view component for a specific user, then use fetch to make a PUT call to update the existing user in the backend. </a:t>
            </a:r>
          </a:p>
          <a:p>
            <a:r>
              <a:rPr lang="en-US" dirty="0"/>
              <a:t>This is also a protected route that will require a valid JWT as the credential.</a:t>
            </a:r>
          </a:p>
          <a:p>
            <a:endParaRPr lang="en-US" dirty="0"/>
          </a:p>
        </p:txBody>
      </p:sp>
      <p:sp>
        <p:nvSpPr>
          <p:cNvPr id="4" name="Date Placeholder 3">
            <a:extLst>
              <a:ext uri="{FF2B5EF4-FFF2-40B4-BE49-F238E27FC236}">
                <a16:creationId xmlns:a16="http://schemas.microsoft.com/office/drawing/2014/main" id="{0D935970-EC1A-3ED9-DA6C-4B9ED4A39B4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DE4AC33-8E39-1106-0C7F-26F924CE7E3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4F59C29-8EC3-602B-7D4F-A350E5A46A69}"/>
              </a:ext>
            </a:extLst>
          </p:cNvPr>
          <p:cNvSpPr>
            <a:spLocks noGrp="1"/>
          </p:cNvSpPr>
          <p:nvPr>
            <p:ph type="sldNum" sz="quarter" idx="12"/>
          </p:nvPr>
        </p:nvSpPr>
        <p:spPr/>
        <p:txBody>
          <a:bodyPr/>
          <a:lstStyle/>
          <a:p>
            <a:fld id="{7C5CF243-786F-4254-B068-4C9F0B6EA12F}" type="slidenum">
              <a:rPr lang="en-US" altLang="en-US" smtClean="0"/>
              <a:pPr/>
              <a:t>8</a:t>
            </a:fld>
            <a:endParaRPr lang="en-US" altLang="en-US"/>
          </a:p>
        </p:txBody>
      </p:sp>
    </p:spTree>
    <p:extLst>
      <p:ext uri="{BB962C8B-B14F-4D97-AF65-F5344CB8AC3E}">
        <p14:creationId xmlns:p14="http://schemas.microsoft.com/office/powerpoint/2010/main" val="27714911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2982-6CA6-C3DE-9C65-372392BD01D3}"/>
              </a:ext>
            </a:extLst>
          </p:cNvPr>
          <p:cNvSpPr>
            <a:spLocks noGrp="1"/>
          </p:cNvSpPr>
          <p:nvPr>
            <p:ph type="title"/>
          </p:nvPr>
        </p:nvSpPr>
        <p:spPr/>
        <p:txBody>
          <a:bodyPr/>
          <a:lstStyle/>
          <a:p>
            <a:br>
              <a:rPr lang="en-US" dirty="0"/>
            </a:br>
            <a:r>
              <a:rPr lang="en-US" dirty="0" err="1"/>
              <a:t>mern</a:t>
            </a:r>
            <a:r>
              <a:rPr lang="en-US" dirty="0"/>
              <a:t>-skeleton/client/</a:t>
            </a:r>
            <a:r>
              <a:rPr lang="en-US" dirty="0" err="1"/>
              <a:t>MainRouter.jsx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1308CD0-F237-17E3-E97D-53EC67643AD0}"/>
              </a:ext>
            </a:extLst>
          </p:cNvPr>
          <p:cNvSpPr>
            <a:spLocks noGrp="1"/>
          </p:cNvSpPr>
          <p:nvPr>
            <p:ph idx="1"/>
          </p:nvPr>
        </p:nvSpPr>
        <p:spPr/>
        <p:txBody>
          <a:bodyPr/>
          <a:lstStyle/>
          <a:p>
            <a:pPr marL="0" indent="0">
              <a:buNone/>
            </a:pPr>
            <a:r>
              <a:rPr lang="en-US" dirty="0"/>
              <a:t>&lt;Route path="/user/:userId" element={&lt;Profile /&gt;}/&gt;</a:t>
            </a:r>
          </a:p>
        </p:txBody>
      </p:sp>
      <p:sp>
        <p:nvSpPr>
          <p:cNvPr id="4" name="Date Placeholder 3">
            <a:extLst>
              <a:ext uri="{FF2B5EF4-FFF2-40B4-BE49-F238E27FC236}">
                <a16:creationId xmlns:a16="http://schemas.microsoft.com/office/drawing/2014/main" id="{79B88236-5126-0BEA-B5FD-70A5B314278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9B1831B9-FAB9-4AB8-1DBD-EA956573ECAB}"/>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B35F9FE-D4B9-C4D4-36E9-B380122B3E08}"/>
              </a:ext>
            </a:extLst>
          </p:cNvPr>
          <p:cNvSpPr>
            <a:spLocks noGrp="1"/>
          </p:cNvSpPr>
          <p:nvPr>
            <p:ph type="sldNum" sz="quarter" idx="12"/>
          </p:nvPr>
        </p:nvSpPr>
        <p:spPr/>
        <p:txBody>
          <a:bodyPr/>
          <a:lstStyle/>
          <a:p>
            <a:fld id="{7C5CF243-786F-4254-B068-4C9F0B6EA12F}" type="slidenum">
              <a:rPr lang="en-US" altLang="en-US" smtClean="0"/>
              <a:pPr/>
              <a:t>80</a:t>
            </a:fld>
            <a:endParaRPr lang="en-US" altLang="en-US"/>
          </a:p>
        </p:txBody>
      </p:sp>
    </p:spTree>
    <p:extLst>
      <p:ext uri="{BB962C8B-B14F-4D97-AF65-F5344CB8AC3E}">
        <p14:creationId xmlns:p14="http://schemas.microsoft.com/office/powerpoint/2010/main" val="14631707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8573-7DFA-32CC-9E1E-112A14CDEB3B}"/>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a:t>
            </a:r>
            <a:br>
              <a:rPr lang="en-US" dirty="0"/>
            </a:br>
            <a:r>
              <a:rPr lang="en-US" dirty="0"/>
              <a:t> </a:t>
            </a:r>
          </a:p>
        </p:txBody>
      </p:sp>
      <p:sp>
        <p:nvSpPr>
          <p:cNvPr id="3" name="Content Placeholder 2">
            <a:extLst>
              <a:ext uri="{FF2B5EF4-FFF2-40B4-BE49-F238E27FC236}">
                <a16:creationId xmlns:a16="http://schemas.microsoft.com/office/drawing/2014/main" id="{BFC72F65-D350-6E93-65E9-8E63A28A9CF7}"/>
              </a:ext>
            </a:extLst>
          </p:cNvPr>
          <p:cNvSpPr>
            <a:spLocks noGrp="1"/>
          </p:cNvSpPr>
          <p:nvPr>
            <p:ph idx="1"/>
          </p:nvPr>
        </p:nvSpPr>
        <p:spPr/>
        <p:txBody>
          <a:bodyPr/>
          <a:lstStyle/>
          <a:p>
            <a:r>
              <a:rPr lang="en-US" sz="1200" b="0" dirty="0">
                <a:solidFill>
                  <a:srgbClr val="008000"/>
                </a:solidFill>
                <a:effectLst/>
                <a:latin typeface="Consolas" panose="020B0609020204030204" pitchFamily="49" charset="0"/>
              </a:rPr>
              <a:t>import React from 'react'</a:t>
            </a:r>
          </a:p>
          <a:p>
            <a:r>
              <a:rPr lang="en-US" sz="1200" b="0" dirty="0">
                <a:solidFill>
                  <a:srgbClr val="008000"/>
                </a:solidFill>
                <a:effectLst/>
                <a:latin typeface="Consolas" panose="020B0609020204030204" pitchFamily="49" charset="0"/>
              </a:rPr>
              <a:t>import {Route, Routes} from 'react-router-</a:t>
            </a:r>
            <a:r>
              <a:rPr lang="en-US" sz="1200" b="0" dirty="0" err="1">
                <a:solidFill>
                  <a:srgbClr val="008000"/>
                </a:solidFill>
                <a:effectLst/>
                <a:latin typeface="Consolas" panose="020B0609020204030204" pitchFamily="49" charset="0"/>
              </a:rPr>
              <a:t>dom</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Home from './core/Home' </a:t>
            </a:r>
          </a:p>
          <a:p>
            <a:r>
              <a:rPr lang="en-US" sz="1200" b="0" dirty="0">
                <a:solidFill>
                  <a:srgbClr val="008000"/>
                </a:solidFill>
                <a:effectLst/>
                <a:latin typeface="Consolas" panose="020B0609020204030204" pitchFamily="49" charset="0"/>
              </a:rPr>
              <a:t>import Users from './user/</a:t>
            </a:r>
            <a:r>
              <a:rPr lang="en-US" sz="1200" b="0" dirty="0" err="1">
                <a:solidFill>
                  <a:srgbClr val="008000"/>
                </a:solidFill>
                <a:effectLst/>
                <a:latin typeface="Consolas" panose="020B0609020204030204" pitchFamily="49" charset="0"/>
              </a:rPr>
              <a:t>Users.jsx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Signup from './user/</a:t>
            </a:r>
            <a:r>
              <a:rPr lang="en-US" sz="1200" b="0" dirty="0" err="1">
                <a:solidFill>
                  <a:srgbClr val="008000"/>
                </a:solidFill>
                <a:effectLst/>
                <a:latin typeface="Consolas" panose="020B0609020204030204" pitchFamily="49" charset="0"/>
              </a:rPr>
              <a:t>Signup.jsx</a:t>
            </a:r>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import Signin from </a:t>
            </a:r>
            <a:r>
              <a:rPr lang="en-US" sz="1200" dirty="0">
                <a:solidFill>
                  <a:srgbClr val="008000"/>
                </a:solidFill>
                <a:latin typeface="Consolas" panose="020B0609020204030204" pitchFamily="49" charset="0"/>
              </a:rPr>
              <a:t>'</a:t>
            </a:r>
            <a:r>
              <a:rPr lang="en-US" sz="1200" b="0" dirty="0">
                <a:solidFill>
                  <a:srgbClr val="008000"/>
                </a:solidFill>
                <a:effectLst/>
                <a:latin typeface="Consolas" panose="020B0609020204030204" pitchFamily="49" charset="0"/>
              </a:rPr>
              <a:t>./</a:t>
            </a:r>
            <a:r>
              <a:rPr lang="en-US" sz="1200" dirty="0">
                <a:solidFill>
                  <a:srgbClr val="008000"/>
                </a:solidFill>
                <a:latin typeface="Consolas" panose="020B0609020204030204" pitchFamily="49" charset="0"/>
              </a:rPr>
              <a:t>lib</a:t>
            </a:r>
            <a:r>
              <a:rPr lang="en-US" sz="1200" b="0" dirty="0">
                <a:solidFill>
                  <a:srgbClr val="008000"/>
                </a:solidFill>
                <a:effectLst/>
                <a:latin typeface="Consolas" panose="020B0609020204030204" pitchFamily="49" charset="0"/>
              </a:rPr>
              <a:t>/</a:t>
            </a:r>
            <a:r>
              <a:rPr lang="en-US" sz="1200" b="0" dirty="0" err="1">
                <a:solidFill>
                  <a:srgbClr val="008000"/>
                </a:solidFill>
                <a:effectLst/>
                <a:latin typeface="Consolas" panose="020B0609020204030204" pitchFamily="49" charset="0"/>
              </a:rPr>
              <a:t>Signin.jsx</a:t>
            </a:r>
            <a:r>
              <a:rPr lang="en-US" sz="1200" b="0" dirty="0">
                <a:solidFill>
                  <a:srgbClr val="008000"/>
                </a:solidFill>
                <a:effectLst/>
                <a:latin typeface="Consolas" panose="020B0609020204030204" pitchFamily="49" charset="0"/>
              </a:rPr>
              <a:t>'</a:t>
            </a:r>
          </a:p>
          <a:p>
            <a:r>
              <a:rPr lang="en-US" sz="1200" b="0" dirty="0">
                <a:solidFill>
                  <a:srgbClr val="008000"/>
                </a:solidFill>
                <a:effectLst/>
                <a:highlight>
                  <a:srgbClr val="FFFF00"/>
                </a:highlight>
                <a:latin typeface="Consolas" panose="020B0609020204030204" pitchFamily="49" charset="0"/>
              </a:rPr>
              <a:t>import Profile from './user/</a:t>
            </a:r>
            <a:r>
              <a:rPr lang="en-US" sz="1200" b="0" dirty="0" err="1">
                <a:solidFill>
                  <a:srgbClr val="008000"/>
                </a:solidFill>
                <a:effectLst/>
                <a:highlight>
                  <a:srgbClr val="FFFF00"/>
                </a:highlight>
                <a:latin typeface="Consolas" panose="020B0609020204030204" pitchFamily="49" charset="0"/>
              </a:rPr>
              <a:t>Profile.jsx</a:t>
            </a:r>
            <a:r>
              <a:rPr lang="en-US" sz="1200" b="0" dirty="0">
                <a:solidFill>
                  <a:srgbClr val="008000"/>
                </a:solidFill>
                <a:effectLst/>
                <a:highlight>
                  <a:srgbClr val="FFFF00"/>
                </a:highlight>
                <a:latin typeface="Consolas" panose="020B0609020204030204" pitchFamily="49" charset="0"/>
              </a:rPr>
              <a:t>'</a:t>
            </a:r>
          </a:p>
          <a:p>
            <a:r>
              <a:rPr lang="en-US" sz="1200" b="0" dirty="0">
                <a:solidFill>
                  <a:srgbClr val="008000"/>
                </a:solidFill>
                <a:effectLst/>
                <a:latin typeface="Consolas" panose="020B0609020204030204" pitchFamily="49" charset="0"/>
              </a:rPr>
              <a:t>const MainRouter = () =&gt; {</a:t>
            </a:r>
          </a:p>
          <a:p>
            <a:r>
              <a:rPr lang="en-US" sz="1200" b="0" dirty="0">
                <a:solidFill>
                  <a:srgbClr val="008000"/>
                </a:solidFill>
                <a:effectLst/>
                <a:latin typeface="Consolas" panose="020B0609020204030204" pitchFamily="49" charset="0"/>
              </a:rPr>
              <a:t>return ( &lt;div&gt;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        &lt;Route exact path="/" element={&lt;Home /&gt;} /&gt; </a:t>
            </a:r>
          </a:p>
          <a:p>
            <a:r>
              <a:rPr lang="en-US" sz="1200" b="0" dirty="0">
                <a:solidFill>
                  <a:srgbClr val="008000"/>
                </a:solidFill>
                <a:effectLst/>
                <a:latin typeface="Consolas" panose="020B0609020204030204" pitchFamily="49" charset="0"/>
              </a:rPr>
              <a:t>                &lt;Route path="/users"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={&lt;Users /&gt;} /&gt;</a:t>
            </a:r>
          </a:p>
          <a:p>
            <a:r>
              <a:rPr lang="en-US" sz="1200" b="0" dirty="0">
                <a:solidFill>
                  <a:srgbClr val="008000"/>
                </a:solidFill>
                <a:effectLst/>
                <a:latin typeface="Consolas" panose="020B0609020204030204" pitchFamily="49" charset="0"/>
              </a:rPr>
              <a:t>                &lt;Route path="/signup"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={&lt;Signup/&gt;} /&gt;</a:t>
            </a:r>
          </a:p>
          <a:p>
            <a:r>
              <a:rPr lang="en-US" sz="1200" b="0" dirty="0">
                <a:solidFill>
                  <a:srgbClr val="008000"/>
                </a:solidFill>
                <a:effectLst/>
                <a:latin typeface="Consolas" panose="020B0609020204030204" pitchFamily="49" charset="0"/>
              </a:rPr>
              <a:t>                &lt;Route path="/</a:t>
            </a:r>
            <a:r>
              <a:rPr lang="en-US" sz="1200" b="0" dirty="0" err="1">
                <a:solidFill>
                  <a:srgbClr val="008000"/>
                </a:solidFill>
                <a:effectLst/>
                <a:latin typeface="Consolas" panose="020B0609020204030204" pitchFamily="49" charset="0"/>
              </a:rPr>
              <a:t>signin</a:t>
            </a:r>
            <a:r>
              <a:rPr lang="en-US" sz="1200" b="0" dirty="0">
                <a:solidFill>
                  <a:srgbClr val="008000"/>
                </a:solidFill>
                <a:effectLst/>
                <a:latin typeface="Consolas" panose="020B0609020204030204" pitchFamily="49" charset="0"/>
              </a:rPr>
              <a:t>" </a:t>
            </a:r>
            <a:r>
              <a:rPr lang="en-US" sz="1200" dirty="0">
                <a:solidFill>
                  <a:srgbClr val="008000"/>
                </a:solidFill>
                <a:latin typeface="Consolas" panose="020B0609020204030204" pitchFamily="49" charset="0"/>
              </a:rPr>
              <a:t>element</a:t>
            </a:r>
            <a:r>
              <a:rPr lang="en-US" sz="1200" b="0" dirty="0">
                <a:solidFill>
                  <a:srgbClr val="008000"/>
                </a:solidFill>
                <a:effectLst/>
                <a:latin typeface="Consolas" panose="020B0609020204030204" pitchFamily="49" charset="0"/>
              </a:rPr>
              <a:t>={&lt;Signin/&gt;} /&gt;</a:t>
            </a:r>
          </a:p>
          <a:p>
            <a:r>
              <a:rPr lang="en-US" sz="1200" b="0" dirty="0">
                <a:solidFill>
                  <a:srgbClr val="008000"/>
                </a:solidFill>
                <a:effectLst/>
                <a:highlight>
                  <a:srgbClr val="FFFF00"/>
                </a:highlight>
                <a:latin typeface="Consolas" panose="020B0609020204030204" pitchFamily="49" charset="0"/>
              </a:rPr>
              <a:t>                &lt;Route path="/user/:userId" </a:t>
            </a:r>
            <a:r>
              <a:rPr lang="en-US" sz="1200" dirty="0">
                <a:solidFill>
                  <a:srgbClr val="008000"/>
                </a:solidFill>
                <a:highlight>
                  <a:srgbClr val="FFFF00"/>
                </a:highlight>
                <a:latin typeface="Consolas" panose="020B0609020204030204" pitchFamily="49" charset="0"/>
              </a:rPr>
              <a:t>element</a:t>
            </a:r>
            <a:r>
              <a:rPr lang="en-US" sz="1200" b="0" dirty="0">
                <a:solidFill>
                  <a:srgbClr val="008000"/>
                </a:solidFill>
                <a:effectLst/>
                <a:highlight>
                  <a:srgbClr val="FFFF00"/>
                </a:highlight>
                <a:latin typeface="Consolas" panose="020B0609020204030204" pitchFamily="49" charset="0"/>
              </a:rPr>
              <a:t>={&lt;Profile/&gt;}/&gt;</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        </a:t>
            </a:r>
          </a:p>
          <a:p>
            <a:r>
              <a:rPr lang="en-US" sz="1200" b="0" dirty="0">
                <a:solidFill>
                  <a:srgbClr val="008000"/>
                </a:solidFill>
                <a:effectLst/>
                <a:latin typeface="Consolas" panose="020B0609020204030204" pitchFamily="49" charset="0"/>
              </a:rPr>
              <a:t>&lt;/Routes&gt;</a:t>
            </a:r>
          </a:p>
          <a:p>
            <a:r>
              <a:rPr lang="en-US" sz="1200" b="0" dirty="0">
                <a:solidFill>
                  <a:srgbClr val="008000"/>
                </a:solidFill>
                <a:effectLst/>
                <a:latin typeface="Consolas" panose="020B0609020204030204" pitchFamily="49" charset="0"/>
              </a:rPr>
              <a:t>&lt;/div&gt; </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a:t>
            </a:r>
          </a:p>
          <a:p>
            <a:r>
              <a:rPr lang="en-US" sz="1200" b="0" dirty="0">
                <a:solidFill>
                  <a:srgbClr val="008000"/>
                </a:solidFill>
                <a:effectLst/>
                <a:latin typeface="Consolas" panose="020B0609020204030204" pitchFamily="49" charset="0"/>
              </a:rPr>
              <a:t>export default MainRouter</a:t>
            </a:r>
          </a:p>
          <a:p>
            <a:endParaRPr lang="en-US" dirty="0"/>
          </a:p>
        </p:txBody>
      </p:sp>
      <p:sp>
        <p:nvSpPr>
          <p:cNvPr id="4" name="Date Placeholder 3">
            <a:extLst>
              <a:ext uri="{FF2B5EF4-FFF2-40B4-BE49-F238E27FC236}">
                <a16:creationId xmlns:a16="http://schemas.microsoft.com/office/drawing/2014/main" id="{B79187FE-1993-4812-E551-C6CF00D1B677}"/>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F9EA487-A99F-AE1D-25FD-2EDA8EFF3C9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36A39-DDEC-2391-BD14-2F12F3BE2955}"/>
              </a:ext>
            </a:extLst>
          </p:cNvPr>
          <p:cNvSpPr>
            <a:spLocks noGrp="1"/>
          </p:cNvSpPr>
          <p:nvPr>
            <p:ph type="sldNum" sz="quarter" idx="12"/>
          </p:nvPr>
        </p:nvSpPr>
        <p:spPr/>
        <p:txBody>
          <a:bodyPr/>
          <a:lstStyle/>
          <a:p>
            <a:fld id="{7C5CF243-786F-4254-B068-4C9F0B6EA12F}" type="slidenum">
              <a:rPr lang="en-US" altLang="en-US" smtClean="0"/>
              <a:pPr/>
              <a:t>81</a:t>
            </a:fld>
            <a:endParaRPr lang="en-US" altLang="en-US"/>
          </a:p>
        </p:txBody>
      </p:sp>
    </p:spTree>
    <p:extLst>
      <p:ext uri="{BB962C8B-B14F-4D97-AF65-F5344CB8AC3E}">
        <p14:creationId xmlns:p14="http://schemas.microsoft.com/office/powerpoint/2010/main" val="4363995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9C5E7-2251-C0A1-1BC1-8B5C3F898E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CB00F6-2E28-C632-00AA-D9DDA8AF8ADE}"/>
              </a:ext>
            </a:extLst>
          </p:cNvPr>
          <p:cNvSpPr>
            <a:spLocks noGrp="1"/>
          </p:cNvSpPr>
          <p:nvPr>
            <p:ph idx="1"/>
          </p:nvPr>
        </p:nvSpPr>
        <p:spPr/>
        <p:txBody>
          <a:bodyPr/>
          <a:lstStyle/>
          <a:p>
            <a:r>
              <a:rPr lang="en-US" dirty="0"/>
              <a:t>To visit this route in the browser and render a Profile with user details, the link should be composed with a valid user ID in it. In the next section, we will use this same approach of retrieving single user details and rendering it in the component to implement the Edit Profile view.</a:t>
            </a:r>
          </a:p>
        </p:txBody>
      </p:sp>
      <p:sp>
        <p:nvSpPr>
          <p:cNvPr id="4" name="Date Placeholder 3">
            <a:extLst>
              <a:ext uri="{FF2B5EF4-FFF2-40B4-BE49-F238E27FC236}">
                <a16:creationId xmlns:a16="http://schemas.microsoft.com/office/drawing/2014/main" id="{D69CBD93-893F-EEA1-724E-446DCDCD908D}"/>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17A1D1B2-9CD0-A797-4A60-EE39D56E230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53E31508-5CDC-AA6D-6294-A917F64F7C8E}"/>
              </a:ext>
            </a:extLst>
          </p:cNvPr>
          <p:cNvSpPr>
            <a:spLocks noGrp="1"/>
          </p:cNvSpPr>
          <p:nvPr>
            <p:ph type="sldNum" sz="quarter" idx="12"/>
          </p:nvPr>
        </p:nvSpPr>
        <p:spPr/>
        <p:txBody>
          <a:bodyPr/>
          <a:lstStyle/>
          <a:p>
            <a:fld id="{7C5CF243-786F-4254-B068-4C9F0B6EA12F}" type="slidenum">
              <a:rPr lang="en-US" altLang="en-US" smtClean="0"/>
              <a:pPr/>
              <a:t>82</a:t>
            </a:fld>
            <a:endParaRPr lang="en-US" altLang="en-US"/>
          </a:p>
        </p:txBody>
      </p:sp>
    </p:spTree>
    <p:extLst>
      <p:ext uri="{BB962C8B-B14F-4D97-AF65-F5344CB8AC3E}">
        <p14:creationId xmlns:p14="http://schemas.microsoft.com/office/powerpoint/2010/main" val="361573164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F4BCE-8C32-FAFD-3D9C-02250D0E7623}"/>
              </a:ext>
            </a:extLst>
          </p:cNvPr>
          <p:cNvSpPr>
            <a:spLocks noGrp="1"/>
          </p:cNvSpPr>
          <p:nvPr>
            <p:ph type="title"/>
          </p:nvPr>
        </p:nvSpPr>
        <p:spPr/>
        <p:txBody>
          <a:bodyPr/>
          <a:lstStyle/>
          <a:p>
            <a:r>
              <a:rPr lang="en-US" dirty="0"/>
              <a:t>The EditProfile component</a:t>
            </a:r>
          </a:p>
        </p:txBody>
      </p:sp>
      <p:sp>
        <p:nvSpPr>
          <p:cNvPr id="3" name="Content Placeholder 2">
            <a:extLst>
              <a:ext uri="{FF2B5EF4-FFF2-40B4-BE49-F238E27FC236}">
                <a16:creationId xmlns:a16="http://schemas.microsoft.com/office/drawing/2014/main" id="{C24DA5AA-EEAB-359E-C15B-1A997170D19A}"/>
              </a:ext>
            </a:extLst>
          </p:cNvPr>
          <p:cNvSpPr>
            <a:spLocks noGrp="1"/>
          </p:cNvSpPr>
          <p:nvPr>
            <p:ph idx="1"/>
          </p:nvPr>
        </p:nvSpPr>
        <p:spPr/>
        <p:txBody>
          <a:bodyPr/>
          <a:lstStyle/>
          <a:p>
            <a:r>
              <a:rPr lang="en-US" dirty="0"/>
              <a:t>The EditProfile component in client/user/</a:t>
            </a:r>
            <a:r>
              <a:rPr lang="en-US" dirty="0" err="1"/>
              <a:t>EditProfile.jsx</a:t>
            </a:r>
            <a:r>
              <a:rPr lang="en-US" dirty="0"/>
              <a:t> has similarities in its implementation to both the Signup and Profile components. </a:t>
            </a:r>
          </a:p>
          <a:p>
            <a:r>
              <a:rPr lang="en-US" dirty="0"/>
              <a:t>It allows the authorized user to edit their own profile information in a form similar to the signup form, as shown in the following screenshot:</a:t>
            </a:r>
          </a:p>
          <a:p>
            <a:endParaRPr lang="en-US" dirty="0"/>
          </a:p>
        </p:txBody>
      </p:sp>
      <p:sp>
        <p:nvSpPr>
          <p:cNvPr id="4" name="Date Placeholder 3">
            <a:extLst>
              <a:ext uri="{FF2B5EF4-FFF2-40B4-BE49-F238E27FC236}">
                <a16:creationId xmlns:a16="http://schemas.microsoft.com/office/drawing/2014/main" id="{9479CC89-71F0-5962-09BA-B55374088F31}"/>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9350B2C1-82AE-6572-0071-D3EC1BF9051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1E61F183-61DB-51A0-691B-9F0DE8BB1763}"/>
              </a:ext>
            </a:extLst>
          </p:cNvPr>
          <p:cNvSpPr>
            <a:spLocks noGrp="1"/>
          </p:cNvSpPr>
          <p:nvPr>
            <p:ph type="sldNum" sz="quarter" idx="12"/>
          </p:nvPr>
        </p:nvSpPr>
        <p:spPr/>
        <p:txBody>
          <a:bodyPr/>
          <a:lstStyle/>
          <a:p>
            <a:fld id="{7C5CF243-786F-4254-B068-4C9F0B6EA12F}" type="slidenum">
              <a:rPr lang="en-US" altLang="en-US" smtClean="0"/>
              <a:pPr/>
              <a:t>83</a:t>
            </a:fld>
            <a:endParaRPr lang="en-US" altLang="en-US"/>
          </a:p>
        </p:txBody>
      </p:sp>
      <p:pic>
        <p:nvPicPr>
          <p:cNvPr id="8" name="Picture 7">
            <a:extLst>
              <a:ext uri="{FF2B5EF4-FFF2-40B4-BE49-F238E27FC236}">
                <a16:creationId xmlns:a16="http://schemas.microsoft.com/office/drawing/2014/main" id="{D18E6582-4534-9C0F-B053-C24250CECAF4}"/>
              </a:ext>
            </a:extLst>
          </p:cNvPr>
          <p:cNvPicPr>
            <a:picLocks noChangeAspect="1"/>
          </p:cNvPicPr>
          <p:nvPr/>
        </p:nvPicPr>
        <p:blipFill>
          <a:blip r:embed="rId2"/>
          <a:stretch>
            <a:fillRect/>
          </a:stretch>
        </p:blipFill>
        <p:spPr>
          <a:xfrm>
            <a:off x="2286000" y="3227746"/>
            <a:ext cx="5029200" cy="2985667"/>
          </a:xfrm>
          <a:prstGeom prst="rect">
            <a:avLst/>
          </a:prstGeom>
        </p:spPr>
      </p:pic>
    </p:spTree>
    <p:extLst>
      <p:ext uri="{BB962C8B-B14F-4D97-AF65-F5344CB8AC3E}">
        <p14:creationId xmlns:p14="http://schemas.microsoft.com/office/powerpoint/2010/main" val="4085454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3F24-2CEB-A90C-45DA-C92F2013B8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40E78D-3A81-74E5-58EC-B9B8190DF431}"/>
              </a:ext>
            </a:extLst>
          </p:cNvPr>
          <p:cNvSpPr>
            <a:spLocks noGrp="1"/>
          </p:cNvSpPr>
          <p:nvPr>
            <p:ph idx="1"/>
          </p:nvPr>
        </p:nvSpPr>
        <p:spPr/>
        <p:txBody>
          <a:bodyPr/>
          <a:lstStyle/>
          <a:p>
            <a:r>
              <a:rPr lang="en-US" dirty="0"/>
              <a:t>Upon loading at '/user/edit/:userId', the component will fetch the user's information with their ID after verifying JWT for auth and then load the form with the received user information. </a:t>
            </a:r>
          </a:p>
          <a:p>
            <a:r>
              <a:rPr lang="en-US" dirty="0"/>
              <a:t>The form will allow the user to edit and submit only the changed information to the update fetch call, and, on successful update, redirect the user to the Profile view with updated information.</a:t>
            </a:r>
          </a:p>
          <a:p>
            <a:r>
              <a:rPr lang="en-US" dirty="0"/>
              <a:t>EditProfile will load the user information the same way as in the Profile component, that is, by fetching with read in useEffect using the userId parameter from match.params. </a:t>
            </a:r>
          </a:p>
          <a:p>
            <a:r>
              <a:rPr lang="en-US" dirty="0"/>
              <a:t>It will gather credentials from auth.isAuthenticated. </a:t>
            </a:r>
          </a:p>
        </p:txBody>
      </p:sp>
      <p:sp>
        <p:nvSpPr>
          <p:cNvPr id="4" name="Date Placeholder 3">
            <a:extLst>
              <a:ext uri="{FF2B5EF4-FFF2-40B4-BE49-F238E27FC236}">
                <a16:creationId xmlns:a16="http://schemas.microsoft.com/office/drawing/2014/main" id="{ABFAC3C8-9836-70FB-2542-1EAF46EDB42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894615E-200D-AFDC-6E1B-D18C5A1C687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E8DE41B-730B-08A7-C17E-64DAD0F30677}"/>
              </a:ext>
            </a:extLst>
          </p:cNvPr>
          <p:cNvSpPr>
            <a:spLocks noGrp="1"/>
          </p:cNvSpPr>
          <p:nvPr>
            <p:ph type="sldNum" sz="quarter" idx="12"/>
          </p:nvPr>
        </p:nvSpPr>
        <p:spPr/>
        <p:txBody>
          <a:bodyPr/>
          <a:lstStyle/>
          <a:p>
            <a:fld id="{7C5CF243-786F-4254-B068-4C9F0B6EA12F}" type="slidenum">
              <a:rPr lang="en-US" altLang="en-US" smtClean="0"/>
              <a:pPr/>
              <a:t>84</a:t>
            </a:fld>
            <a:endParaRPr lang="en-US" altLang="en-US"/>
          </a:p>
        </p:txBody>
      </p:sp>
    </p:spTree>
    <p:extLst>
      <p:ext uri="{BB962C8B-B14F-4D97-AF65-F5344CB8AC3E}">
        <p14:creationId xmlns:p14="http://schemas.microsoft.com/office/powerpoint/2010/main" val="2673062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A47B-BFA9-C462-1247-8569F15432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550B8F-51AE-16E7-7C28-040FE29C87A1}"/>
              </a:ext>
            </a:extLst>
          </p:cNvPr>
          <p:cNvSpPr>
            <a:spLocks noGrp="1"/>
          </p:cNvSpPr>
          <p:nvPr>
            <p:ph idx="1"/>
          </p:nvPr>
        </p:nvSpPr>
        <p:spPr/>
        <p:txBody>
          <a:bodyPr/>
          <a:lstStyle/>
          <a:p>
            <a:r>
              <a:rPr lang="en-US" dirty="0"/>
              <a:t>The form view will contain the same elements as the Signup component, with the input values being updated in the state when they change.</a:t>
            </a:r>
          </a:p>
          <a:p>
            <a:r>
              <a:rPr lang="en-US" dirty="0"/>
              <a:t>On form submit, the component will call the update fetch method with the userId, JWT and updated user data.</a:t>
            </a:r>
          </a:p>
          <a:p>
            <a:endParaRPr lang="en-US" dirty="0"/>
          </a:p>
        </p:txBody>
      </p:sp>
      <p:sp>
        <p:nvSpPr>
          <p:cNvPr id="4" name="Date Placeholder 3">
            <a:extLst>
              <a:ext uri="{FF2B5EF4-FFF2-40B4-BE49-F238E27FC236}">
                <a16:creationId xmlns:a16="http://schemas.microsoft.com/office/drawing/2014/main" id="{DF1B26F9-C876-A83B-F3B0-E059AD31B1F3}"/>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643960E1-72BC-4C7D-13E1-9B0D7910097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2D30DEC-FF36-50AB-5479-47400907EA49}"/>
              </a:ext>
            </a:extLst>
          </p:cNvPr>
          <p:cNvSpPr>
            <a:spLocks noGrp="1"/>
          </p:cNvSpPr>
          <p:nvPr>
            <p:ph type="sldNum" sz="quarter" idx="12"/>
          </p:nvPr>
        </p:nvSpPr>
        <p:spPr/>
        <p:txBody>
          <a:bodyPr/>
          <a:lstStyle/>
          <a:p>
            <a:fld id="{7C5CF243-786F-4254-B068-4C9F0B6EA12F}" type="slidenum">
              <a:rPr lang="en-US" altLang="en-US" smtClean="0"/>
              <a:pPr/>
              <a:t>85</a:t>
            </a:fld>
            <a:endParaRPr lang="en-US" altLang="en-US"/>
          </a:p>
        </p:txBody>
      </p:sp>
    </p:spTree>
    <p:extLst>
      <p:ext uri="{BB962C8B-B14F-4D97-AF65-F5344CB8AC3E}">
        <p14:creationId xmlns:p14="http://schemas.microsoft.com/office/powerpoint/2010/main" val="25708694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8A828-94E3-8907-532F-B7A0B0E5C52F}"/>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EditProfile.jsx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48432F8C-4DEA-D3AC-FA4B-56A0594E8D57}"/>
              </a:ext>
            </a:extLst>
          </p:cNvPr>
          <p:cNvSpPr>
            <a:spLocks noGrp="1"/>
          </p:cNvSpPr>
          <p:nvPr>
            <p:ph idx="1"/>
          </p:nvPr>
        </p:nvSpPr>
        <p:spPr/>
        <p:txBody>
          <a:bodyPr/>
          <a:lstStyle/>
          <a:p>
            <a:pPr marL="0" indent="0">
              <a:buNone/>
            </a:pPr>
            <a:r>
              <a:rPr lang="en-US" sz="1200" dirty="0"/>
              <a:t>import React, { </a:t>
            </a:r>
            <a:r>
              <a:rPr lang="en-US" sz="1200" dirty="0" err="1"/>
              <a:t>useState</a:t>
            </a:r>
            <a:r>
              <a:rPr lang="en-US" sz="1200" dirty="0"/>
              <a:t>, useEffect } from "react";</a:t>
            </a:r>
          </a:p>
          <a:p>
            <a:pPr marL="0" indent="0">
              <a:buNone/>
            </a:pPr>
            <a:r>
              <a:rPr lang="en-US" sz="1200" dirty="0"/>
              <a:t>import {</a:t>
            </a:r>
          </a:p>
          <a:p>
            <a:pPr marL="0" indent="0">
              <a:buNone/>
            </a:pPr>
            <a:r>
              <a:rPr lang="en-US" sz="1200" dirty="0"/>
              <a:t>  Card,</a:t>
            </a:r>
          </a:p>
          <a:p>
            <a:pPr marL="0" indent="0">
              <a:buNone/>
            </a:pPr>
            <a:r>
              <a:rPr lang="en-US" sz="1200" dirty="0"/>
              <a:t>  </a:t>
            </a:r>
            <a:r>
              <a:rPr lang="en-US" sz="1200" dirty="0" err="1"/>
              <a:t>CardActions</a:t>
            </a:r>
            <a:r>
              <a:rPr lang="en-US" sz="1200" dirty="0"/>
              <a:t>,</a:t>
            </a:r>
          </a:p>
          <a:p>
            <a:pPr marL="0" indent="0">
              <a:buNone/>
            </a:pPr>
            <a:r>
              <a:rPr lang="en-US" sz="1200" dirty="0"/>
              <a:t>  </a:t>
            </a:r>
            <a:r>
              <a:rPr lang="en-US" sz="1200" dirty="0" err="1"/>
              <a:t>CardContent</a:t>
            </a:r>
            <a:r>
              <a:rPr lang="en-US" sz="1200" dirty="0"/>
              <a:t>,</a:t>
            </a:r>
          </a:p>
          <a:p>
            <a:pPr marL="0" indent="0">
              <a:buNone/>
            </a:pPr>
            <a:r>
              <a:rPr lang="en-US" sz="1200" dirty="0"/>
              <a:t>  Button,</a:t>
            </a:r>
          </a:p>
          <a:p>
            <a:pPr marL="0" indent="0">
              <a:buNone/>
            </a:pPr>
            <a:r>
              <a:rPr lang="en-US" sz="1200" dirty="0"/>
              <a:t>  </a:t>
            </a:r>
            <a:r>
              <a:rPr lang="en-US" sz="1200" dirty="0" err="1"/>
              <a:t>TextField</a:t>
            </a:r>
            <a:r>
              <a:rPr lang="en-US" sz="1200" dirty="0"/>
              <a:t>,</a:t>
            </a:r>
          </a:p>
          <a:p>
            <a:pPr marL="0" indent="0">
              <a:buNone/>
            </a:pPr>
            <a:r>
              <a:rPr lang="en-US" sz="1200" dirty="0"/>
              <a:t>  Typography,</a:t>
            </a:r>
          </a:p>
          <a:p>
            <a:pPr marL="0" indent="0">
              <a:buNone/>
            </a:pPr>
            <a:r>
              <a:rPr lang="en-US" sz="1200" dirty="0"/>
              <a:t>  Icon,</a:t>
            </a:r>
          </a:p>
          <a:p>
            <a:pPr marL="0" indent="0">
              <a:buNone/>
            </a:pPr>
            <a:r>
              <a:rPr lang="en-US" sz="1200" dirty="0"/>
              <a:t>} from "@</a:t>
            </a:r>
            <a:r>
              <a:rPr lang="en-US" sz="1200" dirty="0" err="1"/>
              <a:t>mui</a:t>
            </a:r>
            <a:r>
              <a:rPr lang="en-US" sz="1200" dirty="0"/>
              <a:t>/material";</a:t>
            </a:r>
          </a:p>
          <a:p>
            <a:pPr marL="0" indent="0">
              <a:buNone/>
            </a:pPr>
            <a:r>
              <a:rPr lang="en-US" sz="1200" dirty="0"/>
              <a:t>import auth from "../lib/auth-helper.js";</a:t>
            </a:r>
          </a:p>
          <a:p>
            <a:pPr marL="0" indent="0">
              <a:buNone/>
            </a:pPr>
            <a:r>
              <a:rPr lang="en-US" sz="1200" dirty="0"/>
              <a:t>import { read, update } from "./api-user.js";</a:t>
            </a:r>
          </a:p>
          <a:p>
            <a:pPr marL="0" indent="0">
              <a:buNone/>
            </a:pPr>
            <a:r>
              <a:rPr lang="en-US" sz="1200" dirty="0"/>
              <a:t>import { Navigate, </a:t>
            </a:r>
            <a:r>
              <a:rPr lang="en-US" sz="1200" dirty="0" err="1"/>
              <a:t>useParams</a:t>
            </a:r>
            <a:r>
              <a:rPr lang="en-US" sz="1200" dirty="0"/>
              <a:t> } from "react-router-</a:t>
            </a:r>
            <a:r>
              <a:rPr lang="en-US" sz="1200" dirty="0" err="1"/>
              <a:t>dom</a:t>
            </a:r>
            <a:r>
              <a:rPr lang="en-US" sz="1200" dirty="0"/>
              <a:t>";</a:t>
            </a:r>
          </a:p>
          <a:p>
            <a:pPr marL="0" indent="0">
              <a:buNone/>
            </a:pPr>
            <a:br>
              <a:rPr lang="en-US" sz="1200" dirty="0"/>
            </a:br>
            <a:r>
              <a:rPr lang="en-US" sz="1200" dirty="0"/>
              <a:t>export default function EditProfile() {</a:t>
            </a:r>
          </a:p>
          <a:p>
            <a:pPr marL="0" indent="0">
              <a:buNone/>
            </a:pPr>
            <a:r>
              <a:rPr lang="en-US" sz="1200" dirty="0"/>
              <a:t>  const { userId } = </a:t>
            </a:r>
            <a:r>
              <a:rPr lang="en-US" sz="1200" dirty="0" err="1"/>
              <a:t>useParams</a:t>
            </a:r>
            <a:r>
              <a:rPr lang="en-US" sz="1200" dirty="0"/>
              <a:t>();</a:t>
            </a:r>
          </a:p>
          <a:p>
            <a:pPr marL="0" indent="0">
              <a:buNone/>
            </a:pPr>
            <a:r>
              <a:rPr lang="en-US" sz="1200" dirty="0"/>
              <a:t>  const [values, </a:t>
            </a:r>
            <a:r>
              <a:rPr lang="en-US" sz="1200" dirty="0" err="1"/>
              <a:t>setValues</a:t>
            </a:r>
            <a:r>
              <a:rPr lang="en-US" sz="1200" dirty="0"/>
              <a:t>] = </a:t>
            </a:r>
            <a:r>
              <a:rPr lang="en-US" sz="1200" dirty="0" err="1"/>
              <a:t>useState</a:t>
            </a:r>
            <a:r>
              <a:rPr lang="en-US" sz="1200" dirty="0"/>
              <a:t>({</a:t>
            </a:r>
          </a:p>
          <a:p>
            <a:pPr marL="0" indent="0">
              <a:buNone/>
            </a:pPr>
            <a:r>
              <a:rPr lang="en-US" sz="1200" dirty="0"/>
              <a:t>    name: "",</a:t>
            </a:r>
          </a:p>
          <a:p>
            <a:pPr marL="0" indent="0">
              <a:buNone/>
            </a:pPr>
            <a:r>
              <a:rPr lang="en-US" sz="1200" dirty="0"/>
              <a:t>    password: "",</a:t>
            </a:r>
          </a:p>
          <a:p>
            <a:pPr marL="0" indent="0">
              <a:buNone/>
            </a:pPr>
            <a:r>
              <a:rPr lang="en-US" sz="1200" dirty="0"/>
              <a:t>    email: "",</a:t>
            </a:r>
          </a:p>
          <a:p>
            <a:pPr marL="0" indent="0">
              <a:buNone/>
            </a:pPr>
            <a:r>
              <a:rPr lang="en-US" sz="1200" dirty="0"/>
              <a:t>    open: false,</a:t>
            </a:r>
          </a:p>
          <a:p>
            <a:pPr marL="0" indent="0">
              <a:buNone/>
            </a:pPr>
            <a:r>
              <a:rPr lang="en-US" sz="1200" dirty="0"/>
              <a:t>    error: "",</a:t>
            </a:r>
          </a:p>
          <a:p>
            <a:pPr marL="0" indent="0">
              <a:buNone/>
            </a:pPr>
            <a:r>
              <a:rPr lang="en-US" sz="1200" dirty="0"/>
              <a:t>    </a:t>
            </a:r>
            <a:r>
              <a:rPr lang="en-US" sz="1200" dirty="0" err="1"/>
              <a:t>NavigateToProfile</a:t>
            </a:r>
            <a:r>
              <a:rPr lang="en-US" sz="1200" dirty="0"/>
              <a:t>: false,</a:t>
            </a:r>
          </a:p>
          <a:p>
            <a:pPr marL="0" indent="0">
              <a:buNone/>
            </a:pPr>
            <a:r>
              <a:rPr lang="en-US" sz="1200" dirty="0"/>
              <a:t>  });</a:t>
            </a:r>
          </a:p>
        </p:txBody>
      </p:sp>
      <p:sp>
        <p:nvSpPr>
          <p:cNvPr id="4" name="Date Placeholder 3">
            <a:extLst>
              <a:ext uri="{FF2B5EF4-FFF2-40B4-BE49-F238E27FC236}">
                <a16:creationId xmlns:a16="http://schemas.microsoft.com/office/drawing/2014/main" id="{D4856E15-C0F4-5B8D-005B-113178234982}"/>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74FE57E-F4B4-029A-464B-8C1CA26C653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85BB4585-2856-4663-C08B-7FE804F59A38}"/>
              </a:ext>
            </a:extLst>
          </p:cNvPr>
          <p:cNvSpPr>
            <a:spLocks noGrp="1"/>
          </p:cNvSpPr>
          <p:nvPr>
            <p:ph type="sldNum" sz="quarter" idx="12"/>
          </p:nvPr>
        </p:nvSpPr>
        <p:spPr/>
        <p:txBody>
          <a:bodyPr/>
          <a:lstStyle/>
          <a:p>
            <a:fld id="{7C5CF243-786F-4254-B068-4C9F0B6EA12F}" type="slidenum">
              <a:rPr lang="en-US" altLang="en-US" smtClean="0"/>
              <a:pPr/>
              <a:t>86</a:t>
            </a:fld>
            <a:endParaRPr lang="en-US" altLang="en-US"/>
          </a:p>
        </p:txBody>
      </p:sp>
    </p:spTree>
    <p:extLst>
      <p:ext uri="{BB962C8B-B14F-4D97-AF65-F5344CB8AC3E}">
        <p14:creationId xmlns:p14="http://schemas.microsoft.com/office/powerpoint/2010/main" val="27734841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90C9-803A-C50F-7E5B-E175F0CAC04B}"/>
              </a:ext>
            </a:extLst>
          </p:cNvPr>
          <p:cNvSpPr>
            <a:spLocks noGrp="1"/>
          </p:cNvSpPr>
          <p:nvPr>
            <p:ph type="title"/>
          </p:nvPr>
        </p:nvSpPr>
        <p:spPr/>
        <p:txBody>
          <a:bodyPr/>
          <a:lstStyle/>
          <a:p>
            <a:br>
              <a:rPr lang="en-US" sz="3200" dirty="0"/>
            </a:br>
            <a:r>
              <a:rPr lang="en-US" sz="3200" dirty="0"/>
              <a:t>Updated </a:t>
            </a:r>
            <a:r>
              <a:rPr lang="en-US" sz="3200" dirty="0" err="1"/>
              <a:t>mern</a:t>
            </a:r>
            <a:r>
              <a:rPr lang="en-US" sz="3200" dirty="0"/>
              <a:t>-skeleton/client/user/</a:t>
            </a:r>
            <a:r>
              <a:rPr lang="en-US" sz="3200" dirty="0" err="1"/>
              <a:t>EditProfile.jsx</a:t>
            </a:r>
            <a:r>
              <a:rPr lang="en-US" sz="3200" dirty="0"/>
              <a:t> contd.</a:t>
            </a:r>
            <a:br>
              <a:rPr lang="en-US" dirty="0"/>
            </a:br>
            <a:endParaRPr lang="en-US" dirty="0"/>
          </a:p>
        </p:txBody>
      </p:sp>
      <p:sp>
        <p:nvSpPr>
          <p:cNvPr id="3" name="Content Placeholder 2">
            <a:extLst>
              <a:ext uri="{FF2B5EF4-FFF2-40B4-BE49-F238E27FC236}">
                <a16:creationId xmlns:a16="http://schemas.microsoft.com/office/drawing/2014/main" id="{094484A2-A011-F7FB-FB25-207B205DDC5B}"/>
              </a:ext>
            </a:extLst>
          </p:cNvPr>
          <p:cNvSpPr>
            <a:spLocks noGrp="1"/>
          </p:cNvSpPr>
          <p:nvPr>
            <p:ph idx="1"/>
          </p:nvPr>
        </p:nvSpPr>
        <p:spPr/>
        <p:txBody>
          <a:bodyPr/>
          <a:lstStyle/>
          <a:p>
            <a:pPr marL="0" indent="0">
              <a:buNone/>
            </a:pPr>
            <a:br>
              <a:rPr lang="en-US" sz="1200" dirty="0"/>
            </a:br>
            <a:r>
              <a:rPr lang="en-US" sz="1200" dirty="0"/>
              <a:t>  const jwt = auth.isAuthenticated();</a:t>
            </a:r>
          </a:p>
          <a:p>
            <a:pPr marL="0" indent="0">
              <a:buNone/>
            </a:pPr>
            <a:br>
              <a:rPr lang="en-US" sz="1200" dirty="0"/>
            </a:br>
            <a:r>
              <a:rPr lang="en-US" sz="1200" dirty="0"/>
              <a:t>  useEffect(() =&gt; {</a:t>
            </a:r>
          </a:p>
          <a:p>
            <a:pPr marL="0" indent="0">
              <a:buNone/>
            </a:pPr>
            <a:r>
              <a:rPr lang="en-US" sz="1200" dirty="0"/>
              <a:t>    const </a:t>
            </a:r>
            <a:r>
              <a:rPr lang="en-US" sz="1200" dirty="0" err="1"/>
              <a:t>abortController</a:t>
            </a:r>
            <a:r>
              <a:rPr lang="en-US" sz="1200" dirty="0"/>
              <a:t> = new </a:t>
            </a:r>
            <a:r>
              <a:rPr lang="en-US" sz="1200" dirty="0" err="1"/>
              <a:t>AbortController</a:t>
            </a:r>
            <a:r>
              <a:rPr lang="en-US" sz="1200" dirty="0"/>
              <a:t>();</a:t>
            </a:r>
          </a:p>
          <a:p>
            <a:pPr marL="0" indent="0">
              <a:buNone/>
            </a:pPr>
            <a:r>
              <a:rPr lang="en-US" sz="1200" dirty="0"/>
              <a:t>    const signal = </a:t>
            </a:r>
            <a:r>
              <a:rPr lang="en-US" sz="1200" dirty="0" err="1"/>
              <a:t>abortController.signal</a:t>
            </a:r>
            <a:r>
              <a:rPr lang="en-US" sz="1200" dirty="0"/>
              <a:t>;</a:t>
            </a:r>
          </a:p>
          <a:p>
            <a:pPr marL="0" indent="0">
              <a:buNone/>
            </a:pPr>
            <a:br>
              <a:rPr lang="en-US" sz="1200" dirty="0"/>
            </a:br>
            <a:r>
              <a:rPr lang="en-US" sz="1200" dirty="0"/>
              <a:t>    read({ userId }, { t: </a:t>
            </a:r>
            <a:r>
              <a:rPr lang="en-US" sz="1200" dirty="0" err="1"/>
              <a:t>jwt.token</a:t>
            </a:r>
            <a:r>
              <a:rPr lang="en-US" sz="1200" dirty="0"/>
              <a:t> }, signal).then((data) =&gt; {</a:t>
            </a:r>
          </a:p>
          <a:p>
            <a:pPr marL="0" indent="0">
              <a:buNone/>
            </a:pPr>
            <a:r>
              <a:rPr lang="en-US" sz="1200" dirty="0"/>
              <a:t>      if (</a:t>
            </a:r>
            <a:r>
              <a:rPr lang="en-US" sz="1200" dirty="0" err="1"/>
              <a:t>data?.error</a:t>
            </a:r>
            <a:r>
              <a:rPr lang="en-US" sz="1200" dirty="0"/>
              <a:t>) {</a:t>
            </a:r>
          </a:p>
          <a:p>
            <a:pPr marL="0" indent="0">
              <a:buNone/>
            </a:pPr>
            <a:r>
              <a:rPr lang="en-US" sz="1200" dirty="0"/>
              <a:t>        </a:t>
            </a:r>
            <a:r>
              <a:rPr lang="en-US" sz="1200" dirty="0" err="1"/>
              <a:t>setValues</a:t>
            </a:r>
            <a:r>
              <a:rPr lang="en-US" sz="1200" dirty="0"/>
              <a:t>((</a:t>
            </a:r>
            <a:r>
              <a:rPr lang="en-US" sz="1200" dirty="0" err="1"/>
              <a:t>prev</a:t>
            </a:r>
            <a:r>
              <a:rPr lang="en-US" sz="1200" dirty="0"/>
              <a:t>) =&gt; ({ ...</a:t>
            </a:r>
            <a:r>
              <a:rPr lang="en-US" sz="1200" dirty="0" err="1"/>
              <a:t>prev</a:t>
            </a:r>
            <a:r>
              <a:rPr lang="en-US" sz="1200" dirty="0"/>
              <a:t>, error: </a:t>
            </a:r>
            <a:r>
              <a:rPr lang="en-US" sz="1200" dirty="0" err="1"/>
              <a:t>data.error</a:t>
            </a:r>
            <a:r>
              <a:rPr lang="en-US" sz="1200" dirty="0"/>
              <a:t> }));</a:t>
            </a:r>
          </a:p>
          <a:p>
            <a:pPr marL="0" indent="0">
              <a:buNone/>
            </a:pPr>
            <a:r>
              <a:rPr lang="en-US" sz="1200" dirty="0"/>
              <a:t>      } else {</a:t>
            </a:r>
          </a:p>
          <a:p>
            <a:pPr marL="0" indent="0">
              <a:buNone/>
            </a:pPr>
            <a:r>
              <a:rPr lang="en-US" sz="1200" dirty="0"/>
              <a:t>        </a:t>
            </a:r>
            <a:r>
              <a:rPr lang="en-US" sz="1200" dirty="0" err="1"/>
              <a:t>setValues</a:t>
            </a:r>
            <a:r>
              <a:rPr lang="en-US" sz="1200" dirty="0"/>
              <a:t>((</a:t>
            </a:r>
            <a:r>
              <a:rPr lang="en-US" sz="1200" dirty="0" err="1"/>
              <a:t>prev</a:t>
            </a:r>
            <a:r>
              <a:rPr lang="en-US" sz="1200" dirty="0"/>
              <a:t>) =&gt; ({ ...</a:t>
            </a:r>
            <a:r>
              <a:rPr lang="en-US" sz="1200" dirty="0" err="1"/>
              <a:t>prev</a:t>
            </a:r>
            <a:r>
              <a:rPr lang="en-US" sz="1200" dirty="0"/>
              <a:t>, name: data.name, email: </a:t>
            </a:r>
            <a:r>
              <a:rPr lang="en-US" sz="1200" dirty="0" err="1"/>
              <a:t>data.email</a:t>
            </a:r>
            <a:r>
              <a:rPr lang="en-US" sz="1200" dirty="0"/>
              <a:t> }));</a:t>
            </a:r>
          </a:p>
          <a:p>
            <a:pPr marL="0" indent="0">
              <a:buNone/>
            </a:pPr>
            <a:r>
              <a:rPr lang="en-US" sz="1200" dirty="0"/>
              <a:t>      }</a:t>
            </a:r>
          </a:p>
          <a:p>
            <a:pPr marL="0" indent="0">
              <a:buNone/>
            </a:pPr>
            <a:r>
              <a:rPr lang="en-US" sz="1200" dirty="0"/>
              <a:t>    });</a:t>
            </a:r>
          </a:p>
          <a:p>
            <a:pPr marL="0" indent="0">
              <a:buNone/>
            </a:pPr>
            <a:br>
              <a:rPr lang="en-US" sz="1200" dirty="0"/>
            </a:br>
            <a:r>
              <a:rPr lang="en-US" sz="1200" dirty="0"/>
              <a:t>    return () =&gt; </a:t>
            </a:r>
            <a:r>
              <a:rPr lang="en-US" sz="1200" dirty="0" err="1"/>
              <a:t>abortController.abort</a:t>
            </a:r>
            <a:r>
              <a:rPr lang="en-US" sz="1200" dirty="0"/>
              <a:t>();</a:t>
            </a:r>
          </a:p>
          <a:p>
            <a:pPr marL="0" indent="0">
              <a:buNone/>
            </a:pPr>
            <a:r>
              <a:rPr lang="en-US" sz="1200" dirty="0"/>
              <a:t>  }, [userId]);</a:t>
            </a:r>
          </a:p>
          <a:p>
            <a:pPr marL="0" indent="0">
              <a:buNone/>
            </a:pPr>
            <a:endParaRPr lang="en-US" sz="1200" dirty="0"/>
          </a:p>
          <a:p>
            <a:pPr marL="0" indent="0">
              <a:buNone/>
            </a:pPr>
            <a:r>
              <a:rPr lang="en-US" sz="1200" dirty="0"/>
              <a:t>  const </a:t>
            </a:r>
            <a:r>
              <a:rPr lang="en-US" sz="1200" dirty="0" err="1"/>
              <a:t>clickSubmit</a:t>
            </a:r>
            <a:r>
              <a:rPr lang="en-US" sz="1200" dirty="0"/>
              <a:t> = () =&gt; {</a:t>
            </a:r>
          </a:p>
          <a:p>
            <a:pPr marL="0" indent="0">
              <a:buNone/>
            </a:pPr>
            <a:r>
              <a:rPr lang="en-US" sz="1200" dirty="0"/>
              <a:t>    const user = {</a:t>
            </a:r>
          </a:p>
          <a:p>
            <a:pPr marL="0" indent="0">
              <a:buNone/>
            </a:pPr>
            <a:r>
              <a:rPr lang="en-US" sz="1200" dirty="0"/>
              <a:t>      name: values.name || undefined,</a:t>
            </a:r>
          </a:p>
          <a:p>
            <a:pPr marL="0" indent="0">
              <a:buNone/>
            </a:pPr>
            <a:r>
              <a:rPr lang="en-US" sz="1200" dirty="0"/>
              <a:t>      email: </a:t>
            </a:r>
            <a:r>
              <a:rPr lang="en-US" sz="1200" dirty="0" err="1"/>
              <a:t>values.email</a:t>
            </a:r>
            <a:r>
              <a:rPr lang="en-US" sz="1200" dirty="0"/>
              <a:t> || undefined,</a:t>
            </a:r>
          </a:p>
          <a:p>
            <a:pPr marL="0" indent="0">
              <a:buNone/>
            </a:pPr>
            <a:r>
              <a:rPr lang="en-US" sz="1200" dirty="0"/>
              <a:t>      password: </a:t>
            </a:r>
            <a:r>
              <a:rPr lang="en-US" sz="1200" dirty="0" err="1"/>
              <a:t>values.password</a:t>
            </a:r>
            <a:r>
              <a:rPr lang="en-US" sz="1200" dirty="0"/>
              <a:t> || undefined,</a:t>
            </a:r>
          </a:p>
          <a:p>
            <a:pPr marL="0" indent="0">
              <a:buNone/>
            </a:pPr>
            <a:r>
              <a:rPr lang="en-US" sz="1200" dirty="0"/>
              <a:t>    };</a:t>
            </a:r>
          </a:p>
          <a:p>
            <a:pPr marL="0" indent="0">
              <a:buNone/>
            </a:pPr>
            <a:endParaRPr lang="en-US" sz="1200" dirty="0"/>
          </a:p>
        </p:txBody>
      </p:sp>
      <p:sp>
        <p:nvSpPr>
          <p:cNvPr id="4" name="Date Placeholder 3">
            <a:extLst>
              <a:ext uri="{FF2B5EF4-FFF2-40B4-BE49-F238E27FC236}">
                <a16:creationId xmlns:a16="http://schemas.microsoft.com/office/drawing/2014/main" id="{2017F161-ECDF-2E1D-DB9B-0679474D94D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0E87872D-D89B-7323-96BA-98D9D8CCF6D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7EE2269-7773-7239-1CFA-2B57E6699604}"/>
              </a:ext>
            </a:extLst>
          </p:cNvPr>
          <p:cNvSpPr>
            <a:spLocks noGrp="1"/>
          </p:cNvSpPr>
          <p:nvPr>
            <p:ph type="sldNum" sz="quarter" idx="12"/>
          </p:nvPr>
        </p:nvSpPr>
        <p:spPr/>
        <p:txBody>
          <a:bodyPr/>
          <a:lstStyle/>
          <a:p>
            <a:fld id="{7C5CF243-786F-4254-B068-4C9F0B6EA12F}" type="slidenum">
              <a:rPr lang="en-US" altLang="en-US" smtClean="0"/>
              <a:pPr/>
              <a:t>87</a:t>
            </a:fld>
            <a:endParaRPr lang="en-US" altLang="en-US"/>
          </a:p>
        </p:txBody>
      </p:sp>
    </p:spTree>
    <p:extLst>
      <p:ext uri="{BB962C8B-B14F-4D97-AF65-F5344CB8AC3E}">
        <p14:creationId xmlns:p14="http://schemas.microsoft.com/office/powerpoint/2010/main" val="30877582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F990-A6D4-C69D-702C-914FC66E3B44}"/>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EditProfile.jsx</a:t>
            </a:r>
            <a:r>
              <a:rPr lang="en-US" sz="3200" dirty="0"/>
              <a:t> contd.</a:t>
            </a:r>
          </a:p>
        </p:txBody>
      </p:sp>
      <p:sp>
        <p:nvSpPr>
          <p:cNvPr id="3" name="Content Placeholder 2">
            <a:extLst>
              <a:ext uri="{FF2B5EF4-FFF2-40B4-BE49-F238E27FC236}">
                <a16:creationId xmlns:a16="http://schemas.microsoft.com/office/drawing/2014/main" id="{29F10661-CE31-3745-FCF4-15C03BD71A14}"/>
              </a:ext>
            </a:extLst>
          </p:cNvPr>
          <p:cNvSpPr>
            <a:spLocks noGrp="1"/>
          </p:cNvSpPr>
          <p:nvPr>
            <p:ph idx="1"/>
          </p:nvPr>
        </p:nvSpPr>
        <p:spPr/>
        <p:txBody>
          <a:bodyPr/>
          <a:lstStyle/>
          <a:p>
            <a:pPr marL="0" indent="0">
              <a:buNone/>
              <a:tabLst>
                <a:tab pos="2174875" algn="l"/>
              </a:tabLst>
            </a:pPr>
            <a:br>
              <a:rPr lang="en-US" sz="1200" dirty="0"/>
            </a:br>
            <a:r>
              <a:rPr lang="en-US" sz="1200" dirty="0"/>
              <a:t>    update({ userId }, { t: </a:t>
            </a:r>
            <a:r>
              <a:rPr lang="en-US" sz="1200" dirty="0" err="1"/>
              <a:t>jwt.token</a:t>
            </a:r>
            <a:r>
              <a:rPr lang="en-US" sz="1200" dirty="0"/>
              <a:t> }, user).then((data) =&gt; {</a:t>
            </a:r>
          </a:p>
          <a:p>
            <a:pPr marL="0" indent="0">
              <a:buNone/>
            </a:pPr>
            <a:r>
              <a:rPr lang="en-US" sz="1200" dirty="0"/>
              <a:t>      if (</a:t>
            </a:r>
            <a:r>
              <a:rPr lang="en-US" sz="1200" dirty="0" err="1"/>
              <a:t>data?.error</a:t>
            </a:r>
            <a:r>
              <a:rPr lang="en-US" sz="1200" dirty="0"/>
              <a:t>) {</a:t>
            </a:r>
          </a:p>
          <a:p>
            <a:pPr marL="0" indent="0">
              <a:buNone/>
            </a:pPr>
            <a:r>
              <a:rPr lang="en-US" sz="1200" dirty="0"/>
              <a:t>        </a:t>
            </a:r>
            <a:r>
              <a:rPr lang="en-US" sz="1200" dirty="0" err="1"/>
              <a:t>setValues</a:t>
            </a:r>
            <a:r>
              <a:rPr lang="en-US" sz="1200" dirty="0"/>
              <a:t>((</a:t>
            </a:r>
            <a:r>
              <a:rPr lang="en-US" sz="1200" dirty="0" err="1"/>
              <a:t>prev</a:t>
            </a:r>
            <a:r>
              <a:rPr lang="en-US" sz="1200" dirty="0"/>
              <a:t>) =&gt; ({ ...</a:t>
            </a:r>
            <a:r>
              <a:rPr lang="en-US" sz="1200" dirty="0" err="1"/>
              <a:t>prev</a:t>
            </a:r>
            <a:r>
              <a:rPr lang="en-US" sz="1200" dirty="0"/>
              <a:t>, error: </a:t>
            </a:r>
            <a:r>
              <a:rPr lang="en-US" sz="1200" dirty="0" err="1"/>
              <a:t>data.error</a:t>
            </a:r>
            <a:r>
              <a:rPr lang="en-US" sz="1200" dirty="0"/>
              <a:t> }));</a:t>
            </a:r>
          </a:p>
          <a:p>
            <a:pPr marL="0" indent="0">
              <a:buNone/>
            </a:pPr>
            <a:r>
              <a:rPr lang="en-US" sz="1200" dirty="0"/>
              <a:t>      } else {</a:t>
            </a:r>
          </a:p>
          <a:p>
            <a:pPr marL="0" indent="0">
              <a:buNone/>
            </a:pPr>
            <a:r>
              <a:rPr lang="en-US" sz="1200" dirty="0"/>
              <a:t>        </a:t>
            </a:r>
            <a:r>
              <a:rPr lang="en-US" sz="1200" dirty="0" err="1"/>
              <a:t>setValues</a:t>
            </a:r>
            <a:r>
              <a:rPr lang="en-US" sz="1200" dirty="0"/>
              <a:t>((</a:t>
            </a:r>
            <a:r>
              <a:rPr lang="en-US" sz="1200" dirty="0" err="1"/>
              <a:t>prev</a:t>
            </a:r>
            <a:r>
              <a:rPr lang="en-US" sz="1200" dirty="0"/>
              <a:t>) =&gt; ({</a:t>
            </a:r>
          </a:p>
          <a:p>
            <a:pPr marL="0" indent="0">
              <a:buNone/>
            </a:pPr>
            <a:r>
              <a:rPr lang="en-US" sz="1200" dirty="0"/>
              <a:t>          ...</a:t>
            </a:r>
            <a:r>
              <a:rPr lang="en-US" sz="1200" dirty="0" err="1"/>
              <a:t>prev</a:t>
            </a:r>
            <a:r>
              <a:rPr lang="en-US" sz="1200" dirty="0"/>
              <a:t>,</a:t>
            </a:r>
          </a:p>
          <a:p>
            <a:pPr marL="0" indent="0">
              <a:buNone/>
            </a:pPr>
            <a:r>
              <a:rPr lang="en-US" sz="1200" dirty="0"/>
              <a:t>          userId: </a:t>
            </a:r>
            <a:r>
              <a:rPr lang="en-US" sz="1200" dirty="0" err="1"/>
              <a:t>data._id</a:t>
            </a:r>
            <a:r>
              <a:rPr lang="en-US" sz="1200" dirty="0"/>
              <a:t>,</a:t>
            </a:r>
          </a:p>
          <a:p>
            <a:pPr marL="0" indent="0">
              <a:buNone/>
            </a:pPr>
            <a:r>
              <a:rPr lang="en-US" sz="1200" dirty="0"/>
              <a:t>          </a:t>
            </a:r>
            <a:r>
              <a:rPr lang="en-US" sz="1200" dirty="0" err="1"/>
              <a:t>NavigateToProfile</a:t>
            </a:r>
            <a:r>
              <a:rPr lang="en-US" sz="1200" dirty="0"/>
              <a:t>: true,</a:t>
            </a:r>
          </a:p>
          <a:p>
            <a:pPr marL="0" indent="0">
              <a:buNone/>
            </a:pPr>
            <a:r>
              <a:rPr lang="en-US" sz="1200" dirty="0"/>
              <a:t>        }));</a:t>
            </a:r>
          </a:p>
          <a:p>
            <a:pPr marL="0" indent="0">
              <a:buNone/>
            </a:pPr>
            <a:r>
              <a:rPr lang="en-US" sz="1200" dirty="0"/>
              <a:t>      }</a:t>
            </a:r>
          </a:p>
          <a:p>
            <a:pPr marL="0" indent="0">
              <a:buNone/>
            </a:pPr>
            <a:r>
              <a:rPr lang="en-US" sz="1200" dirty="0"/>
              <a:t>    });</a:t>
            </a:r>
          </a:p>
          <a:p>
            <a:pPr marL="0" indent="0">
              <a:buNone/>
            </a:pPr>
            <a:r>
              <a:rPr lang="en-US" sz="1200" dirty="0"/>
              <a:t>  };</a:t>
            </a:r>
          </a:p>
          <a:p>
            <a:pPr marL="0" indent="0">
              <a:buNone/>
            </a:pPr>
            <a:br>
              <a:rPr lang="en-US" sz="1200" dirty="0"/>
            </a:br>
            <a:r>
              <a:rPr lang="en-US" sz="1200" dirty="0"/>
              <a:t>  const </a:t>
            </a:r>
            <a:r>
              <a:rPr lang="en-US" sz="1200" dirty="0" err="1"/>
              <a:t>handleChange</a:t>
            </a:r>
            <a:r>
              <a:rPr lang="en-US" sz="1200" dirty="0"/>
              <a:t> = (name) =&gt; (event) =&gt; {</a:t>
            </a:r>
          </a:p>
          <a:p>
            <a:pPr marL="0" indent="0">
              <a:buNone/>
            </a:pPr>
            <a:r>
              <a:rPr lang="en-US" sz="1200" dirty="0"/>
              <a:t>    </a:t>
            </a:r>
            <a:r>
              <a:rPr lang="en-US" sz="1200" dirty="0" err="1"/>
              <a:t>setValues</a:t>
            </a:r>
            <a:r>
              <a:rPr lang="en-US" sz="1200" dirty="0"/>
              <a:t>({ ...values, [name]: </a:t>
            </a:r>
            <a:r>
              <a:rPr lang="en-US" sz="1200" dirty="0" err="1"/>
              <a:t>event.target.value</a:t>
            </a:r>
            <a:r>
              <a:rPr lang="en-US" sz="1200" dirty="0"/>
              <a:t> });</a:t>
            </a:r>
          </a:p>
          <a:p>
            <a:pPr marL="0" indent="0">
              <a:buNone/>
            </a:pPr>
            <a:r>
              <a:rPr lang="en-US" sz="1200" dirty="0"/>
              <a:t>  };</a:t>
            </a:r>
          </a:p>
          <a:p>
            <a:pPr marL="0" indent="0">
              <a:buNone/>
            </a:pPr>
            <a:br>
              <a:rPr lang="en-US" sz="1200" dirty="0"/>
            </a:br>
            <a:r>
              <a:rPr lang="en-US" sz="1200" dirty="0"/>
              <a:t>  if (</a:t>
            </a:r>
            <a:r>
              <a:rPr lang="en-US" sz="1200" dirty="0" err="1"/>
              <a:t>values.NavigateToProfile</a:t>
            </a:r>
            <a:r>
              <a:rPr lang="en-US" sz="1200" dirty="0"/>
              <a:t>) {</a:t>
            </a:r>
          </a:p>
          <a:p>
            <a:pPr marL="0" indent="0">
              <a:buNone/>
            </a:pPr>
            <a:r>
              <a:rPr lang="en-US" sz="1200" dirty="0"/>
              <a:t>    return &lt;Navigate to={`/user/${</a:t>
            </a:r>
            <a:r>
              <a:rPr lang="en-US" sz="1200" dirty="0" err="1"/>
              <a:t>values.userId</a:t>
            </a:r>
            <a:r>
              <a:rPr lang="en-US" sz="1200" dirty="0"/>
              <a:t>}`} /&gt;;</a:t>
            </a:r>
          </a:p>
          <a:p>
            <a:pPr marL="0" indent="0">
              <a:buNone/>
            </a:pPr>
            <a:r>
              <a:rPr lang="en-US" sz="1200" dirty="0"/>
              <a:t>  }</a:t>
            </a:r>
          </a:p>
          <a:p>
            <a:pPr marL="0" indent="0">
              <a:buNone/>
            </a:pPr>
            <a:br>
              <a:rPr lang="en-US" sz="1200" dirty="0"/>
            </a:br>
            <a:endParaRPr lang="en-US" sz="1200" dirty="0"/>
          </a:p>
        </p:txBody>
      </p:sp>
      <p:sp>
        <p:nvSpPr>
          <p:cNvPr id="4" name="Date Placeholder 3">
            <a:extLst>
              <a:ext uri="{FF2B5EF4-FFF2-40B4-BE49-F238E27FC236}">
                <a16:creationId xmlns:a16="http://schemas.microsoft.com/office/drawing/2014/main" id="{D59152C1-3EA2-E881-FABF-C1F39D12E28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A42523C8-E90F-8E8E-B752-90175B191756}"/>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A58E511-645D-C926-5A65-02F1610B02F0}"/>
              </a:ext>
            </a:extLst>
          </p:cNvPr>
          <p:cNvSpPr>
            <a:spLocks noGrp="1"/>
          </p:cNvSpPr>
          <p:nvPr>
            <p:ph type="sldNum" sz="quarter" idx="12"/>
          </p:nvPr>
        </p:nvSpPr>
        <p:spPr/>
        <p:txBody>
          <a:bodyPr/>
          <a:lstStyle/>
          <a:p>
            <a:fld id="{7C5CF243-786F-4254-B068-4C9F0B6EA12F}" type="slidenum">
              <a:rPr lang="en-US" altLang="en-US" smtClean="0"/>
              <a:pPr/>
              <a:t>88</a:t>
            </a:fld>
            <a:endParaRPr lang="en-US" altLang="en-US"/>
          </a:p>
        </p:txBody>
      </p:sp>
    </p:spTree>
    <p:extLst>
      <p:ext uri="{BB962C8B-B14F-4D97-AF65-F5344CB8AC3E}">
        <p14:creationId xmlns:p14="http://schemas.microsoft.com/office/powerpoint/2010/main" val="3044392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C6FF-A5A3-01A8-1C02-2F0F0DDAE2DD}"/>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EditProfile.jsx</a:t>
            </a:r>
            <a:r>
              <a:rPr lang="en-US" sz="3200" dirty="0"/>
              <a:t> contd.</a:t>
            </a:r>
          </a:p>
        </p:txBody>
      </p:sp>
      <p:sp>
        <p:nvSpPr>
          <p:cNvPr id="3" name="Content Placeholder 2">
            <a:extLst>
              <a:ext uri="{FF2B5EF4-FFF2-40B4-BE49-F238E27FC236}">
                <a16:creationId xmlns:a16="http://schemas.microsoft.com/office/drawing/2014/main" id="{B1C6DC0B-BEF0-3557-A160-9799964D275F}"/>
              </a:ext>
            </a:extLst>
          </p:cNvPr>
          <p:cNvSpPr>
            <a:spLocks noGrp="1"/>
          </p:cNvSpPr>
          <p:nvPr>
            <p:ph idx="1"/>
          </p:nvPr>
        </p:nvSpPr>
        <p:spPr/>
        <p:txBody>
          <a:bodyPr/>
          <a:lstStyle/>
          <a:p>
            <a:pPr marL="0" indent="0">
              <a:buNone/>
            </a:pPr>
            <a:r>
              <a:rPr lang="en-US" sz="1200" dirty="0"/>
              <a:t>  return (</a:t>
            </a:r>
          </a:p>
          <a:p>
            <a:pPr marL="0" indent="0">
              <a:buNone/>
            </a:pPr>
            <a:r>
              <a:rPr lang="en-US" sz="1200" dirty="0"/>
              <a:t>    &lt;Card</a:t>
            </a:r>
          </a:p>
          <a:p>
            <a:pPr marL="0" indent="0">
              <a:buNone/>
            </a:pPr>
            <a:r>
              <a:rPr lang="en-US" sz="1200" dirty="0"/>
              <a:t>      </a:t>
            </a:r>
            <a:r>
              <a:rPr lang="en-US" sz="1200" dirty="0" err="1"/>
              <a:t>sx</a:t>
            </a:r>
            <a:r>
              <a:rPr lang="en-US" sz="1200" dirty="0"/>
              <a:t>={{</a:t>
            </a:r>
          </a:p>
          <a:p>
            <a:pPr marL="0" indent="0">
              <a:buNone/>
            </a:pPr>
            <a:r>
              <a:rPr lang="en-US" sz="1200" dirty="0"/>
              <a:t>        </a:t>
            </a:r>
            <a:r>
              <a:rPr lang="en-US" sz="1200" dirty="0" err="1"/>
              <a:t>maxWidth</a:t>
            </a:r>
            <a:r>
              <a:rPr lang="en-US" sz="1200" dirty="0"/>
              <a:t>: 600,</a:t>
            </a:r>
          </a:p>
          <a:p>
            <a:pPr marL="0" indent="0">
              <a:buNone/>
            </a:pPr>
            <a:r>
              <a:rPr lang="en-US" sz="1200" dirty="0"/>
              <a:t>        mx: "auto",</a:t>
            </a:r>
          </a:p>
          <a:p>
            <a:pPr marL="0" indent="0">
              <a:buNone/>
            </a:pPr>
            <a:r>
              <a:rPr lang="en-US" sz="1200" dirty="0"/>
              <a:t>        mt: 5,</a:t>
            </a:r>
          </a:p>
          <a:p>
            <a:pPr marL="0" indent="0">
              <a:buNone/>
            </a:pPr>
            <a:r>
              <a:rPr lang="en-US" sz="1200" dirty="0"/>
              <a:t>        </a:t>
            </a:r>
            <a:r>
              <a:rPr lang="en-US" sz="1200" dirty="0" err="1"/>
              <a:t>textAlign</a:t>
            </a:r>
            <a:r>
              <a:rPr lang="en-US" sz="1200" dirty="0"/>
              <a:t>: "center",</a:t>
            </a:r>
          </a:p>
          <a:p>
            <a:pPr marL="0" indent="0">
              <a:buNone/>
            </a:pPr>
            <a:r>
              <a:rPr lang="en-US" sz="1200" dirty="0"/>
              <a:t>        pb: 2,</a:t>
            </a:r>
          </a:p>
          <a:p>
            <a:pPr marL="0" indent="0">
              <a:buNone/>
            </a:pPr>
            <a:r>
              <a:rPr lang="en-US" sz="1200" dirty="0"/>
              <a:t>      }}</a:t>
            </a:r>
          </a:p>
          <a:p>
            <a:pPr marL="0" indent="0">
              <a:buNone/>
            </a:pPr>
            <a:r>
              <a:rPr lang="en-US" sz="1200" dirty="0"/>
              <a:t>    &gt;</a:t>
            </a:r>
          </a:p>
          <a:p>
            <a:pPr marL="0" indent="0">
              <a:buNone/>
            </a:pPr>
            <a:r>
              <a:rPr lang="en-US" sz="1200" dirty="0"/>
              <a:t>      &lt;</a:t>
            </a:r>
            <a:r>
              <a:rPr lang="en-US" sz="1200" dirty="0" err="1"/>
              <a:t>CardContent</a:t>
            </a:r>
            <a:r>
              <a:rPr lang="en-US" sz="1200" dirty="0"/>
              <a:t>&gt;</a:t>
            </a:r>
          </a:p>
          <a:p>
            <a:pPr marL="0" indent="0">
              <a:buNone/>
            </a:pPr>
            <a:r>
              <a:rPr lang="en-US" sz="1200" dirty="0"/>
              <a:t>        &lt;Typography variant="h6" </a:t>
            </a:r>
            <a:r>
              <a:rPr lang="en-US" sz="1200" dirty="0" err="1"/>
              <a:t>sx</a:t>
            </a:r>
            <a:r>
              <a:rPr lang="en-US" sz="1200" dirty="0"/>
              <a:t>={{ mt: 2, mb: 2, color: "</a:t>
            </a:r>
            <a:r>
              <a:rPr lang="en-US" sz="1200" dirty="0" err="1"/>
              <a:t>text.primary</a:t>
            </a:r>
            <a:r>
              <a:rPr lang="en-US" sz="1200" dirty="0"/>
              <a:t>" }}&gt;</a:t>
            </a:r>
          </a:p>
          <a:p>
            <a:pPr marL="0" indent="0">
              <a:buNone/>
            </a:pPr>
            <a:r>
              <a:rPr lang="en-US" sz="1200" dirty="0"/>
              <a:t>          Edit Profile</a:t>
            </a:r>
          </a:p>
          <a:p>
            <a:pPr marL="0" indent="0">
              <a:buNone/>
            </a:pPr>
            <a:r>
              <a:rPr lang="en-US" sz="1200" dirty="0"/>
              <a:t>        &lt;/Typography&gt;</a:t>
            </a:r>
          </a:p>
          <a:p>
            <a:pPr marL="0" indent="0">
              <a:buNone/>
            </a:pPr>
            <a:br>
              <a:rPr lang="en-US" sz="1200" dirty="0"/>
            </a:br>
            <a:r>
              <a:rPr lang="en-US" sz="1200" dirty="0"/>
              <a:t>        &lt;</a:t>
            </a:r>
            <a:r>
              <a:rPr lang="en-US" sz="1200" dirty="0" err="1"/>
              <a:t>TextField</a:t>
            </a:r>
            <a:endParaRPr lang="en-US" sz="1200" dirty="0"/>
          </a:p>
          <a:p>
            <a:pPr marL="0" indent="0">
              <a:buNone/>
            </a:pPr>
            <a:r>
              <a:rPr lang="en-US" sz="1200" dirty="0"/>
              <a:t>          id="name"</a:t>
            </a:r>
          </a:p>
          <a:p>
            <a:pPr marL="0" indent="0">
              <a:buNone/>
            </a:pPr>
            <a:r>
              <a:rPr lang="en-US" sz="1200" dirty="0"/>
              <a:t>          label="Name"</a:t>
            </a:r>
          </a:p>
          <a:p>
            <a:pPr marL="0" indent="0">
              <a:buNone/>
            </a:pPr>
            <a:r>
              <a:rPr lang="en-US" sz="1200" dirty="0"/>
              <a:t>          value={values.name}</a:t>
            </a:r>
          </a:p>
          <a:p>
            <a:pPr marL="0" indent="0">
              <a:buNone/>
            </a:pPr>
            <a:r>
              <a:rPr lang="en-US" sz="1200" dirty="0"/>
              <a:t>          </a:t>
            </a:r>
            <a:r>
              <a:rPr lang="en-US" sz="1200" dirty="0" err="1"/>
              <a:t>onChange</a:t>
            </a:r>
            <a:r>
              <a:rPr lang="en-US" sz="1200" dirty="0"/>
              <a:t>={</a:t>
            </a:r>
            <a:r>
              <a:rPr lang="en-US" sz="1200" dirty="0" err="1"/>
              <a:t>handleChange</a:t>
            </a:r>
            <a:r>
              <a:rPr lang="en-US" sz="1200" dirty="0"/>
              <a:t>("name")}</a:t>
            </a:r>
          </a:p>
          <a:p>
            <a:pPr marL="0" indent="0">
              <a:buNone/>
            </a:pPr>
            <a:r>
              <a:rPr lang="en-US" sz="1200" dirty="0"/>
              <a:t>          margin="normal"</a:t>
            </a:r>
          </a:p>
          <a:p>
            <a:pPr marL="0" indent="0">
              <a:buNone/>
            </a:pPr>
            <a:r>
              <a:rPr lang="en-US" sz="1200" dirty="0"/>
              <a:t>          </a:t>
            </a:r>
            <a:r>
              <a:rPr lang="en-US" sz="1200" dirty="0" err="1"/>
              <a:t>sx</a:t>
            </a:r>
            <a:r>
              <a:rPr lang="en-US" sz="1200" dirty="0"/>
              <a:t>={{ mx: 1, width: 300 }}</a:t>
            </a:r>
          </a:p>
          <a:p>
            <a:pPr marL="0" indent="0">
              <a:buNone/>
            </a:pPr>
            <a:r>
              <a:rPr lang="en-US" sz="1200" dirty="0"/>
              <a:t>        /&gt;</a:t>
            </a:r>
          </a:p>
          <a:p>
            <a:pPr marL="0" indent="0">
              <a:buNone/>
            </a:pPr>
            <a:r>
              <a:rPr lang="en-US" sz="1200" dirty="0"/>
              <a:t>        &lt;</a:t>
            </a:r>
            <a:r>
              <a:rPr lang="en-US" sz="1200" dirty="0" err="1"/>
              <a:t>br</a:t>
            </a:r>
            <a:r>
              <a:rPr lang="en-US" sz="1200" dirty="0"/>
              <a:t> /&gt;</a:t>
            </a:r>
          </a:p>
          <a:p>
            <a:pPr marL="0" indent="0">
              <a:buNone/>
            </a:pPr>
            <a:endParaRPr lang="en-US" sz="1200" dirty="0"/>
          </a:p>
        </p:txBody>
      </p:sp>
      <p:sp>
        <p:nvSpPr>
          <p:cNvPr id="4" name="Date Placeholder 3">
            <a:extLst>
              <a:ext uri="{FF2B5EF4-FFF2-40B4-BE49-F238E27FC236}">
                <a16:creationId xmlns:a16="http://schemas.microsoft.com/office/drawing/2014/main" id="{DC62CA8C-635A-6FCF-FBCE-E26E4077C71C}"/>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FB4813E5-9A07-34CE-69DB-078C01CFB10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DC7F7C0-3597-52E3-9A38-CD5499762614}"/>
              </a:ext>
            </a:extLst>
          </p:cNvPr>
          <p:cNvSpPr>
            <a:spLocks noGrp="1"/>
          </p:cNvSpPr>
          <p:nvPr>
            <p:ph type="sldNum" sz="quarter" idx="12"/>
          </p:nvPr>
        </p:nvSpPr>
        <p:spPr/>
        <p:txBody>
          <a:bodyPr/>
          <a:lstStyle/>
          <a:p>
            <a:fld id="{7C5CF243-786F-4254-B068-4C9F0B6EA12F}" type="slidenum">
              <a:rPr lang="en-US" altLang="en-US" smtClean="0"/>
              <a:pPr/>
              <a:t>89</a:t>
            </a:fld>
            <a:endParaRPr lang="en-US" altLang="en-US"/>
          </a:p>
        </p:txBody>
      </p:sp>
    </p:spTree>
    <p:extLst>
      <p:ext uri="{BB962C8B-B14F-4D97-AF65-F5344CB8AC3E}">
        <p14:creationId xmlns:p14="http://schemas.microsoft.com/office/powerpoint/2010/main" val="2612814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5CCD-673F-1101-C555-2BC2CD2A1E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DDD5C1-F121-9704-2B4F-3284B9DBF259}"/>
              </a:ext>
            </a:extLst>
          </p:cNvPr>
          <p:cNvSpPr>
            <a:spLocks noGrp="1"/>
          </p:cNvSpPr>
          <p:nvPr>
            <p:ph idx="1"/>
          </p:nvPr>
        </p:nvSpPr>
        <p:spPr/>
        <p:txBody>
          <a:bodyPr/>
          <a:lstStyle/>
          <a:p>
            <a:r>
              <a:rPr lang="en-US" dirty="0"/>
              <a:t>As we have seen with the other fetch calls, this method will also return a promise containing the server's response to the user update request. </a:t>
            </a:r>
          </a:p>
          <a:p>
            <a:r>
              <a:rPr lang="en-US" dirty="0"/>
              <a:t>In the final method, we will learn how to call the user delete API.</a:t>
            </a:r>
          </a:p>
          <a:p>
            <a:endParaRPr lang="en-US" dirty="0"/>
          </a:p>
        </p:txBody>
      </p:sp>
      <p:sp>
        <p:nvSpPr>
          <p:cNvPr id="4" name="Date Placeholder 3">
            <a:extLst>
              <a:ext uri="{FF2B5EF4-FFF2-40B4-BE49-F238E27FC236}">
                <a16:creationId xmlns:a16="http://schemas.microsoft.com/office/drawing/2014/main" id="{87050059-4691-B143-43F9-DC03A6994178}"/>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8272859A-208B-5AF2-7AF3-29CB5F2CE050}"/>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B907F37B-D0C0-B05D-DECE-827BE08EE1D9}"/>
              </a:ext>
            </a:extLst>
          </p:cNvPr>
          <p:cNvSpPr>
            <a:spLocks noGrp="1"/>
          </p:cNvSpPr>
          <p:nvPr>
            <p:ph type="sldNum" sz="quarter" idx="12"/>
          </p:nvPr>
        </p:nvSpPr>
        <p:spPr/>
        <p:txBody>
          <a:bodyPr/>
          <a:lstStyle/>
          <a:p>
            <a:fld id="{7C5CF243-786F-4254-B068-4C9F0B6EA12F}" type="slidenum">
              <a:rPr lang="en-US" altLang="en-US" smtClean="0"/>
              <a:pPr/>
              <a:t>9</a:t>
            </a:fld>
            <a:endParaRPr lang="en-US" altLang="en-US"/>
          </a:p>
        </p:txBody>
      </p:sp>
    </p:spTree>
    <p:extLst>
      <p:ext uri="{BB962C8B-B14F-4D97-AF65-F5344CB8AC3E}">
        <p14:creationId xmlns:p14="http://schemas.microsoft.com/office/powerpoint/2010/main" val="42221100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F3E-38BE-B4E7-7966-4C8A6A773DDB}"/>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EditProfile.jsx</a:t>
            </a:r>
            <a:r>
              <a:rPr lang="en-US" sz="3200" dirty="0"/>
              <a:t> contd.</a:t>
            </a:r>
          </a:p>
        </p:txBody>
      </p:sp>
      <p:sp>
        <p:nvSpPr>
          <p:cNvPr id="3" name="Content Placeholder 2">
            <a:extLst>
              <a:ext uri="{FF2B5EF4-FFF2-40B4-BE49-F238E27FC236}">
                <a16:creationId xmlns:a16="http://schemas.microsoft.com/office/drawing/2014/main" id="{A61ABA4F-3B6A-8F8A-3C89-9424F43340E9}"/>
              </a:ext>
            </a:extLst>
          </p:cNvPr>
          <p:cNvSpPr>
            <a:spLocks noGrp="1"/>
          </p:cNvSpPr>
          <p:nvPr>
            <p:ph idx="1"/>
          </p:nvPr>
        </p:nvSpPr>
        <p:spPr/>
        <p:txBody>
          <a:bodyPr/>
          <a:lstStyle/>
          <a:p>
            <a:pPr marL="0" indent="0">
              <a:buNone/>
            </a:pPr>
            <a:br>
              <a:rPr lang="en-US" sz="1200" dirty="0"/>
            </a:br>
            <a:r>
              <a:rPr lang="en-US" sz="1200" dirty="0"/>
              <a:t>        &lt;</a:t>
            </a:r>
            <a:r>
              <a:rPr lang="en-US" sz="1200" dirty="0" err="1"/>
              <a:t>TextField</a:t>
            </a:r>
            <a:endParaRPr lang="en-US" sz="1200" dirty="0"/>
          </a:p>
          <a:p>
            <a:pPr marL="0" indent="0">
              <a:buNone/>
            </a:pPr>
            <a:r>
              <a:rPr lang="en-US" sz="1200" dirty="0"/>
              <a:t>          id="email"</a:t>
            </a:r>
          </a:p>
          <a:p>
            <a:pPr marL="0" indent="0">
              <a:buNone/>
            </a:pPr>
            <a:r>
              <a:rPr lang="en-US" sz="1200" dirty="0"/>
              <a:t>          type="email"</a:t>
            </a:r>
          </a:p>
          <a:p>
            <a:pPr marL="0" indent="0">
              <a:buNone/>
            </a:pPr>
            <a:r>
              <a:rPr lang="en-US" sz="1200" dirty="0"/>
              <a:t>          label="Email"</a:t>
            </a:r>
          </a:p>
          <a:p>
            <a:pPr marL="0" indent="0">
              <a:buNone/>
            </a:pPr>
            <a:r>
              <a:rPr lang="en-US" sz="1200" dirty="0"/>
              <a:t>          value={</a:t>
            </a:r>
            <a:r>
              <a:rPr lang="en-US" sz="1200" dirty="0" err="1"/>
              <a:t>values.email</a:t>
            </a:r>
            <a:r>
              <a:rPr lang="en-US" sz="1200" dirty="0"/>
              <a:t>}</a:t>
            </a:r>
          </a:p>
          <a:p>
            <a:pPr marL="0" indent="0">
              <a:buNone/>
            </a:pPr>
            <a:r>
              <a:rPr lang="en-US" sz="1200" dirty="0"/>
              <a:t>          </a:t>
            </a:r>
            <a:r>
              <a:rPr lang="en-US" sz="1200" dirty="0" err="1"/>
              <a:t>onChange</a:t>
            </a:r>
            <a:r>
              <a:rPr lang="en-US" sz="1200" dirty="0"/>
              <a:t>={</a:t>
            </a:r>
            <a:r>
              <a:rPr lang="en-US" sz="1200" dirty="0" err="1"/>
              <a:t>handleChange</a:t>
            </a:r>
            <a:r>
              <a:rPr lang="en-US" sz="1200" dirty="0"/>
              <a:t>("email")}</a:t>
            </a:r>
          </a:p>
          <a:p>
            <a:pPr marL="0" indent="0">
              <a:buNone/>
            </a:pPr>
            <a:r>
              <a:rPr lang="en-US" sz="1200" dirty="0"/>
              <a:t>          margin="normal"</a:t>
            </a:r>
          </a:p>
          <a:p>
            <a:pPr marL="0" indent="0">
              <a:buNone/>
            </a:pPr>
            <a:r>
              <a:rPr lang="en-US" sz="1200" dirty="0"/>
              <a:t>          </a:t>
            </a:r>
            <a:r>
              <a:rPr lang="en-US" sz="1200" dirty="0" err="1"/>
              <a:t>sx</a:t>
            </a:r>
            <a:r>
              <a:rPr lang="en-US" sz="1200" dirty="0"/>
              <a:t>={{ mx: 1, width: 300 }}</a:t>
            </a:r>
          </a:p>
          <a:p>
            <a:pPr marL="0" indent="0">
              <a:buNone/>
            </a:pPr>
            <a:r>
              <a:rPr lang="en-US" sz="1200" dirty="0"/>
              <a:t>        /&gt;</a:t>
            </a:r>
          </a:p>
          <a:p>
            <a:pPr marL="0" indent="0">
              <a:buNone/>
            </a:pPr>
            <a:r>
              <a:rPr lang="en-US" sz="1200" dirty="0"/>
              <a:t>        &lt;</a:t>
            </a:r>
            <a:r>
              <a:rPr lang="en-US" sz="1200" dirty="0" err="1"/>
              <a:t>br</a:t>
            </a:r>
            <a:r>
              <a:rPr lang="en-US" sz="1200" dirty="0"/>
              <a:t> /&gt;</a:t>
            </a:r>
          </a:p>
          <a:p>
            <a:pPr marL="0" indent="0">
              <a:buNone/>
            </a:pPr>
            <a:br>
              <a:rPr lang="en-US" sz="1200" dirty="0"/>
            </a:br>
            <a:r>
              <a:rPr lang="en-US" sz="1200" dirty="0"/>
              <a:t>        &lt;</a:t>
            </a:r>
            <a:r>
              <a:rPr lang="en-US" sz="1200" dirty="0" err="1"/>
              <a:t>TextField</a:t>
            </a:r>
            <a:endParaRPr lang="en-US" sz="1200" dirty="0"/>
          </a:p>
          <a:p>
            <a:pPr marL="0" indent="0">
              <a:buNone/>
            </a:pPr>
            <a:r>
              <a:rPr lang="en-US" sz="1200" dirty="0"/>
              <a:t>          id="password"</a:t>
            </a:r>
          </a:p>
          <a:p>
            <a:pPr marL="0" indent="0">
              <a:buNone/>
            </a:pPr>
            <a:r>
              <a:rPr lang="en-US" sz="1200" dirty="0"/>
              <a:t>          type="password"</a:t>
            </a:r>
          </a:p>
          <a:p>
            <a:pPr marL="0" indent="0">
              <a:buNone/>
            </a:pPr>
            <a:r>
              <a:rPr lang="en-US" sz="1200" dirty="0"/>
              <a:t>          label="Password"</a:t>
            </a:r>
          </a:p>
          <a:p>
            <a:pPr marL="0" indent="0">
              <a:buNone/>
            </a:pPr>
            <a:r>
              <a:rPr lang="en-US" sz="1200" dirty="0"/>
              <a:t>          value={</a:t>
            </a:r>
            <a:r>
              <a:rPr lang="en-US" sz="1200" dirty="0" err="1"/>
              <a:t>values.password</a:t>
            </a:r>
            <a:r>
              <a:rPr lang="en-US" sz="1200" dirty="0"/>
              <a:t>}</a:t>
            </a:r>
          </a:p>
          <a:p>
            <a:pPr marL="0" indent="0">
              <a:buNone/>
            </a:pPr>
            <a:r>
              <a:rPr lang="en-US" sz="1200" dirty="0"/>
              <a:t>          </a:t>
            </a:r>
            <a:r>
              <a:rPr lang="en-US" sz="1200" dirty="0" err="1"/>
              <a:t>onChange</a:t>
            </a:r>
            <a:r>
              <a:rPr lang="en-US" sz="1200" dirty="0"/>
              <a:t>={</a:t>
            </a:r>
            <a:r>
              <a:rPr lang="en-US" sz="1200" dirty="0" err="1"/>
              <a:t>handleChange</a:t>
            </a:r>
            <a:r>
              <a:rPr lang="en-US" sz="1200" dirty="0"/>
              <a:t>("password")}</a:t>
            </a:r>
          </a:p>
          <a:p>
            <a:pPr marL="0" indent="0">
              <a:buNone/>
            </a:pPr>
            <a:r>
              <a:rPr lang="en-US" sz="1200" dirty="0"/>
              <a:t>          margin="normal"</a:t>
            </a:r>
          </a:p>
          <a:p>
            <a:pPr marL="0" indent="0">
              <a:buNone/>
            </a:pPr>
            <a:r>
              <a:rPr lang="en-US" sz="1200" dirty="0"/>
              <a:t>          </a:t>
            </a:r>
            <a:r>
              <a:rPr lang="en-US" sz="1200" dirty="0" err="1"/>
              <a:t>sx</a:t>
            </a:r>
            <a:r>
              <a:rPr lang="en-US" sz="1200" dirty="0"/>
              <a:t>={{ mx: 1, width: 300 }}</a:t>
            </a:r>
          </a:p>
          <a:p>
            <a:pPr marL="0" indent="0">
              <a:buNone/>
            </a:pPr>
            <a:r>
              <a:rPr lang="en-US" sz="1200" dirty="0"/>
              <a:t>        /&gt;</a:t>
            </a:r>
          </a:p>
          <a:p>
            <a:pPr marL="0" indent="0">
              <a:buNone/>
            </a:pPr>
            <a:r>
              <a:rPr lang="en-US" sz="1200" dirty="0"/>
              <a:t>        &lt;</a:t>
            </a:r>
            <a:r>
              <a:rPr lang="en-US" sz="1200" dirty="0" err="1"/>
              <a:t>br</a:t>
            </a:r>
            <a:r>
              <a:rPr lang="en-US" sz="1200" dirty="0"/>
              <a:t> /&gt;</a:t>
            </a:r>
          </a:p>
        </p:txBody>
      </p:sp>
      <p:sp>
        <p:nvSpPr>
          <p:cNvPr id="4" name="Date Placeholder 3">
            <a:extLst>
              <a:ext uri="{FF2B5EF4-FFF2-40B4-BE49-F238E27FC236}">
                <a16:creationId xmlns:a16="http://schemas.microsoft.com/office/drawing/2014/main" id="{5BA0F04F-3E92-E840-3031-FB347F837FA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10C08B2-C464-2C72-2BEA-36F5ADE2A46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DC30AD0-7293-730B-7B80-9D04EC435F76}"/>
              </a:ext>
            </a:extLst>
          </p:cNvPr>
          <p:cNvSpPr>
            <a:spLocks noGrp="1"/>
          </p:cNvSpPr>
          <p:nvPr>
            <p:ph type="sldNum" sz="quarter" idx="12"/>
          </p:nvPr>
        </p:nvSpPr>
        <p:spPr/>
        <p:txBody>
          <a:bodyPr/>
          <a:lstStyle/>
          <a:p>
            <a:fld id="{7C5CF243-786F-4254-B068-4C9F0B6EA12F}" type="slidenum">
              <a:rPr lang="en-US" altLang="en-US" smtClean="0"/>
              <a:pPr/>
              <a:t>90</a:t>
            </a:fld>
            <a:endParaRPr lang="en-US" altLang="en-US"/>
          </a:p>
        </p:txBody>
      </p:sp>
    </p:spTree>
    <p:extLst>
      <p:ext uri="{BB962C8B-B14F-4D97-AF65-F5344CB8AC3E}">
        <p14:creationId xmlns:p14="http://schemas.microsoft.com/office/powerpoint/2010/main" val="5749890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9E2F-5446-255B-27BD-1BDDDACCEFFC}"/>
              </a:ext>
            </a:extLst>
          </p:cNvPr>
          <p:cNvSpPr>
            <a:spLocks noGrp="1"/>
          </p:cNvSpPr>
          <p:nvPr>
            <p:ph type="title"/>
          </p:nvPr>
        </p:nvSpPr>
        <p:spPr/>
        <p:txBody>
          <a:bodyPr/>
          <a:lstStyle/>
          <a:p>
            <a:r>
              <a:rPr lang="en-US" sz="3200" dirty="0"/>
              <a:t>Updated </a:t>
            </a:r>
            <a:r>
              <a:rPr lang="en-US" sz="3200" dirty="0" err="1"/>
              <a:t>mern</a:t>
            </a:r>
            <a:r>
              <a:rPr lang="en-US" sz="3200" dirty="0"/>
              <a:t>-skeleton/client/user/</a:t>
            </a:r>
            <a:r>
              <a:rPr lang="en-US" sz="3200" dirty="0" err="1"/>
              <a:t>EditProfile.jsx</a:t>
            </a:r>
            <a:r>
              <a:rPr lang="en-US" sz="3200" dirty="0"/>
              <a:t> contd.</a:t>
            </a:r>
          </a:p>
        </p:txBody>
      </p:sp>
      <p:sp>
        <p:nvSpPr>
          <p:cNvPr id="3" name="Content Placeholder 2">
            <a:extLst>
              <a:ext uri="{FF2B5EF4-FFF2-40B4-BE49-F238E27FC236}">
                <a16:creationId xmlns:a16="http://schemas.microsoft.com/office/drawing/2014/main" id="{FB9F1FB7-B5D0-0226-58D6-20E04B38153F}"/>
              </a:ext>
            </a:extLst>
          </p:cNvPr>
          <p:cNvSpPr>
            <a:spLocks noGrp="1"/>
          </p:cNvSpPr>
          <p:nvPr>
            <p:ph idx="1"/>
          </p:nvPr>
        </p:nvSpPr>
        <p:spPr/>
        <p:txBody>
          <a:bodyPr/>
          <a:lstStyle/>
          <a:p>
            <a:pPr marL="0" indent="0">
              <a:buNone/>
            </a:pPr>
            <a:br>
              <a:rPr lang="en-US" sz="1200" dirty="0"/>
            </a:br>
            <a:r>
              <a:rPr lang="en-US" sz="1200" dirty="0"/>
              <a:t>        {</a:t>
            </a:r>
            <a:r>
              <a:rPr lang="en-US" sz="1200" dirty="0" err="1"/>
              <a:t>values.error</a:t>
            </a:r>
            <a:r>
              <a:rPr lang="en-US" sz="1200" dirty="0"/>
              <a:t> &amp;&amp; (</a:t>
            </a:r>
          </a:p>
          <a:p>
            <a:pPr marL="0" indent="0">
              <a:buNone/>
            </a:pPr>
            <a:r>
              <a:rPr lang="en-US" sz="1200" dirty="0"/>
              <a:t>          &lt;Typography component="p" color="error" </a:t>
            </a:r>
            <a:r>
              <a:rPr lang="en-US" sz="1200" dirty="0" err="1"/>
              <a:t>sx</a:t>
            </a:r>
            <a:r>
              <a:rPr lang="en-US" sz="1200" dirty="0"/>
              <a:t>={{ mt: 1 }}&gt;</a:t>
            </a:r>
          </a:p>
          <a:p>
            <a:pPr marL="0" indent="0">
              <a:buNone/>
            </a:pPr>
            <a:r>
              <a:rPr lang="en-US" sz="1200" dirty="0"/>
              <a:t>            &lt;Icon color="error" </a:t>
            </a:r>
            <a:r>
              <a:rPr lang="en-US" sz="1200" dirty="0" err="1"/>
              <a:t>sx</a:t>
            </a:r>
            <a:r>
              <a:rPr lang="en-US" sz="1200" dirty="0"/>
              <a:t>={{ </a:t>
            </a:r>
            <a:r>
              <a:rPr lang="en-US" sz="1200" dirty="0" err="1"/>
              <a:t>verticalAlign</a:t>
            </a:r>
            <a:r>
              <a:rPr lang="en-US" sz="1200" dirty="0"/>
              <a:t>: "middle", </a:t>
            </a:r>
            <a:r>
              <a:rPr lang="en-US" sz="1200" dirty="0" err="1"/>
              <a:t>mr</a:t>
            </a:r>
            <a:r>
              <a:rPr lang="en-US" sz="1200" dirty="0"/>
              <a:t>: 1 }}&gt;</a:t>
            </a:r>
          </a:p>
          <a:p>
            <a:pPr marL="0" indent="0">
              <a:buNone/>
            </a:pPr>
            <a:r>
              <a:rPr lang="en-US" sz="1200" dirty="0"/>
              <a:t>              error</a:t>
            </a:r>
          </a:p>
          <a:p>
            <a:pPr marL="0" indent="0">
              <a:buNone/>
            </a:pPr>
            <a:r>
              <a:rPr lang="en-US" sz="1200" dirty="0"/>
              <a:t>            &lt;/Icon&gt;</a:t>
            </a:r>
          </a:p>
          <a:p>
            <a:pPr marL="0" indent="0">
              <a:buNone/>
            </a:pPr>
            <a:r>
              <a:rPr lang="en-US" sz="1200" dirty="0"/>
              <a:t>            {</a:t>
            </a:r>
            <a:r>
              <a:rPr lang="en-US" sz="1200" dirty="0" err="1"/>
              <a:t>values.error</a:t>
            </a:r>
            <a:r>
              <a:rPr lang="en-US" sz="1200" dirty="0"/>
              <a:t>}</a:t>
            </a:r>
          </a:p>
          <a:p>
            <a:pPr marL="0" indent="0">
              <a:buNone/>
            </a:pPr>
            <a:r>
              <a:rPr lang="en-US" sz="1200" dirty="0"/>
              <a:t>          &lt;/Typography&gt;</a:t>
            </a:r>
          </a:p>
          <a:p>
            <a:pPr marL="0" indent="0">
              <a:buNone/>
            </a:pPr>
            <a:r>
              <a:rPr lang="en-US" sz="1200" dirty="0"/>
              <a:t>        )}</a:t>
            </a:r>
          </a:p>
          <a:p>
            <a:pPr marL="0" indent="0">
              <a:buNone/>
            </a:pPr>
            <a:r>
              <a:rPr lang="en-US" sz="1200" dirty="0"/>
              <a:t>      &lt;/</a:t>
            </a:r>
            <a:r>
              <a:rPr lang="en-US" sz="1200" dirty="0" err="1"/>
              <a:t>CardContent</a:t>
            </a:r>
            <a:r>
              <a:rPr lang="en-US" sz="1200" dirty="0"/>
              <a:t>&gt;</a:t>
            </a:r>
          </a:p>
          <a:p>
            <a:pPr marL="0" indent="0">
              <a:buNone/>
            </a:pPr>
            <a:br>
              <a:rPr lang="en-US" sz="1200" dirty="0"/>
            </a:br>
            <a:r>
              <a:rPr lang="en-US" sz="1200" dirty="0"/>
              <a:t>      &lt;</a:t>
            </a:r>
            <a:r>
              <a:rPr lang="en-US" sz="1200" dirty="0" err="1"/>
              <a:t>CardActions</a:t>
            </a:r>
            <a:r>
              <a:rPr lang="en-US" sz="1200" dirty="0"/>
              <a:t> </a:t>
            </a:r>
            <a:r>
              <a:rPr lang="en-US" sz="1200" dirty="0" err="1"/>
              <a:t>sx</a:t>
            </a:r>
            <a:r>
              <a:rPr lang="en-US" sz="1200" dirty="0"/>
              <a:t>={{ </a:t>
            </a:r>
            <a:r>
              <a:rPr lang="en-US" sz="1200" dirty="0" err="1"/>
              <a:t>justifyContent</a:t>
            </a:r>
            <a:r>
              <a:rPr lang="en-US" sz="1200" dirty="0"/>
              <a:t>: "center" }}&gt;</a:t>
            </a:r>
          </a:p>
          <a:p>
            <a:pPr marL="0" indent="0">
              <a:buNone/>
            </a:pPr>
            <a:r>
              <a:rPr lang="en-US" sz="1200" dirty="0"/>
              <a:t>        &lt;Button</a:t>
            </a:r>
          </a:p>
          <a:p>
            <a:pPr marL="0" indent="0">
              <a:buNone/>
            </a:pPr>
            <a:r>
              <a:rPr lang="en-US" sz="1200" dirty="0"/>
              <a:t>          color="primary"</a:t>
            </a:r>
          </a:p>
          <a:p>
            <a:pPr marL="0" indent="0">
              <a:buNone/>
            </a:pPr>
            <a:r>
              <a:rPr lang="en-US" sz="1200" dirty="0"/>
              <a:t>          variant="contained"</a:t>
            </a:r>
          </a:p>
          <a:p>
            <a:pPr marL="0" indent="0">
              <a:buNone/>
            </a:pPr>
            <a:r>
              <a:rPr lang="en-US" sz="1200" dirty="0"/>
              <a:t>          </a:t>
            </a:r>
            <a:r>
              <a:rPr lang="en-US" sz="1200" dirty="0" err="1"/>
              <a:t>onClick</a:t>
            </a:r>
            <a:r>
              <a:rPr lang="en-US" sz="1200" dirty="0"/>
              <a:t>={</a:t>
            </a:r>
            <a:r>
              <a:rPr lang="en-US" sz="1200" dirty="0" err="1"/>
              <a:t>clickSubmit</a:t>
            </a:r>
            <a:r>
              <a:rPr lang="en-US" sz="1200" dirty="0"/>
              <a:t>}</a:t>
            </a:r>
          </a:p>
          <a:p>
            <a:pPr marL="0" indent="0">
              <a:buNone/>
            </a:pPr>
            <a:r>
              <a:rPr lang="en-US" sz="1200" dirty="0"/>
              <a:t>          </a:t>
            </a:r>
            <a:r>
              <a:rPr lang="en-US" sz="1200" dirty="0" err="1"/>
              <a:t>sx</a:t>
            </a:r>
            <a:r>
              <a:rPr lang="en-US" sz="1200" dirty="0"/>
              <a:t>={{ mb: 2 }}</a:t>
            </a:r>
          </a:p>
          <a:p>
            <a:pPr marL="0" indent="0">
              <a:buNone/>
            </a:pPr>
            <a:r>
              <a:rPr lang="en-US" sz="1200" dirty="0"/>
              <a:t>        &gt;</a:t>
            </a:r>
          </a:p>
          <a:p>
            <a:pPr marL="0" indent="0">
              <a:buNone/>
            </a:pPr>
            <a:r>
              <a:rPr lang="en-US" sz="1200" dirty="0"/>
              <a:t>          Submit</a:t>
            </a:r>
          </a:p>
          <a:p>
            <a:pPr marL="0" indent="0">
              <a:buNone/>
            </a:pPr>
            <a:r>
              <a:rPr lang="en-US" sz="1200" dirty="0"/>
              <a:t>        &lt;/Button&gt;</a:t>
            </a:r>
          </a:p>
          <a:p>
            <a:pPr marL="0" indent="0">
              <a:buNone/>
            </a:pPr>
            <a:r>
              <a:rPr lang="en-US" sz="1200" dirty="0"/>
              <a:t>      &lt;/</a:t>
            </a:r>
            <a:r>
              <a:rPr lang="en-US" sz="1200" dirty="0" err="1"/>
              <a:t>CardActions</a:t>
            </a:r>
            <a:r>
              <a:rPr lang="en-US" sz="1200" dirty="0"/>
              <a:t>&gt;</a:t>
            </a:r>
          </a:p>
          <a:p>
            <a:pPr marL="0" indent="0">
              <a:buNone/>
            </a:pPr>
            <a:r>
              <a:rPr lang="en-US" sz="1200" dirty="0"/>
              <a:t>    &lt;/Card&gt;</a:t>
            </a:r>
          </a:p>
          <a:p>
            <a:pPr marL="0" indent="0">
              <a:buNone/>
            </a:pPr>
            <a:r>
              <a:rPr lang="en-US" sz="1200" dirty="0"/>
              <a:t>  );</a:t>
            </a:r>
          </a:p>
          <a:p>
            <a:pPr marL="0" indent="0">
              <a:buNone/>
            </a:pPr>
            <a:r>
              <a:rPr lang="en-US" sz="1200" dirty="0"/>
              <a:t>}</a:t>
            </a:r>
          </a:p>
          <a:p>
            <a:pPr marL="0" indent="0">
              <a:buNone/>
            </a:pPr>
            <a:endParaRPr lang="en-US" sz="1200" dirty="0"/>
          </a:p>
        </p:txBody>
      </p:sp>
      <p:sp>
        <p:nvSpPr>
          <p:cNvPr id="4" name="Date Placeholder 3">
            <a:extLst>
              <a:ext uri="{FF2B5EF4-FFF2-40B4-BE49-F238E27FC236}">
                <a16:creationId xmlns:a16="http://schemas.microsoft.com/office/drawing/2014/main" id="{325576A7-9C02-24B4-C6EE-A18E207015C3}"/>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1DB89E0-3FC2-0F8C-4041-27BF41B1DE1C}"/>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7BFB92C6-BE4F-E1C6-CD3F-6E35409A9C84}"/>
              </a:ext>
            </a:extLst>
          </p:cNvPr>
          <p:cNvSpPr>
            <a:spLocks noGrp="1"/>
          </p:cNvSpPr>
          <p:nvPr>
            <p:ph type="sldNum" sz="quarter" idx="12"/>
          </p:nvPr>
        </p:nvSpPr>
        <p:spPr/>
        <p:txBody>
          <a:bodyPr/>
          <a:lstStyle/>
          <a:p>
            <a:fld id="{7C5CF243-786F-4254-B068-4C9F0B6EA12F}" type="slidenum">
              <a:rPr lang="en-US" altLang="en-US" smtClean="0"/>
              <a:pPr/>
              <a:t>91</a:t>
            </a:fld>
            <a:endParaRPr lang="en-US" altLang="en-US"/>
          </a:p>
        </p:txBody>
      </p:sp>
    </p:spTree>
    <p:extLst>
      <p:ext uri="{BB962C8B-B14F-4D97-AF65-F5344CB8AC3E}">
        <p14:creationId xmlns:p14="http://schemas.microsoft.com/office/powerpoint/2010/main" val="5129026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8CEC-5E3C-AE50-284E-408325820978}"/>
              </a:ext>
            </a:extLst>
          </p:cNvPr>
          <p:cNvSpPr>
            <a:spLocks noGrp="1"/>
          </p:cNvSpPr>
          <p:nvPr>
            <p:ph type="title"/>
          </p:nvPr>
        </p:nvSpPr>
        <p:spPr/>
        <p:txBody>
          <a:bodyPr/>
          <a:lstStyle/>
          <a:p>
            <a:r>
              <a:rPr lang="en-US" dirty="0" err="1"/>
              <a:t>EditProfile.jsx</a:t>
            </a:r>
            <a:r>
              <a:rPr lang="en-US" dirty="0"/>
              <a:t> code Explanation</a:t>
            </a:r>
          </a:p>
        </p:txBody>
      </p:sp>
      <p:sp>
        <p:nvSpPr>
          <p:cNvPr id="3" name="Content Placeholder 2">
            <a:extLst>
              <a:ext uri="{FF2B5EF4-FFF2-40B4-BE49-F238E27FC236}">
                <a16:creationId xmlns:a16="http://schemas.microsoft.com/office/drawing/2014/main" id="{025E6302-3756-A4A4-77ED-F34E5E251CE8}"/>
              </a:ext>
            </a:extLst>
          </p:cNvPr>
          <p:cNvSpPr>
            <a:spLocks noGrp="1"/>
          </p:cNvSpPr>
          <p:nvPr>
            <p:ph idx="1"/>
          </p:nvPr>
        </p:nvSpPr>
        <p:spPr/>
        <p:txBody>
          <a:bodyPr/>
          <a:lstStyle/>
          <a:p>
            <a:pPr marL="0" indent="0">
              <a:buNone/>
            </a:pPr>
            <a:r>
              <a:rPr lang="en-US" sz="900" dirty="0"/>
              <a:t>  Import React along with </a:t>
            </a:r>
            <a:r>
              <a:rPr lang="en-US" sz="900" dirty="0" err="1"/>
              <a:t>useState</a:t>
            </a:r>
            <a:r>
              <a:rPr lang="en-US" sz="900" dirty="0"/>
              <a:t> and </a:t>
            </a:r>
            <a:r>
              <a:rPr lang="en-US" sz="900" dirty="0" err="1"/>
              <a:t>useEffect</a:t>
            </a:r>
            <a:r>
              <a:rPr lang="en-US" sz="900" dirty="0"/>
              <a:t> for managing state and side effects.</a:t>
            </a:r>
          </a:p>
          <a:p>
            <a:pPr marL="0" indent="0">
              <a:buNone/>
            </a:pPr>
            <a:r>
              <a:rPr lang="en-US" sz="900" dirty="0"/>
              <a:t>  Import Material-UI components such as Card, Button, </a:t>
            </a:r>
            <a:r>
              <a:rPr lang="en-US" sz="900" dirty="0" err="1"/>
              <a:t>TextField</a:t>
            </a:r>
            <a:r>
              <a:rPr lang="en-US" sz="900" dirty="0"/>
              <a:t>, Typography, and Icon to build the form UI.</a:t>
            </a:r>
          </a:p>
          <a:p>
            <a:pPr marL="0" indent="0">
              <a:buNone/>
            </a:pPr>
            <a:r>
              <a:rPr lang="en-US" sz="900" dirty="0"/>
              <a:t>  Import the auth helper to access the authenticated user's credentials.</a:t>
            </a:r>
          </a:p>
          <a:p>
            <a:pPr marL="0" indent="0">
              <a:buNone/>
            </a:pPr>
            <a:r>
              <a:rPr lang="en-US" sz="900" dirty="0"/>
              <a:t>  Import the read and update API functions for fetching and updating user data.</a:t>
            </a:r>
          </a:p>
          <a:p>
            <a:pPr marL="0" indent="0">
              <a:buNone/>
            </a:pPr>
            <a:r>
              <a:rPr lang="en-US" sz="900" dirty="0"/>
              <a:t>  Import React Router's Navigate and </a:t>
            </a:r>
            <a:r>
              <a:rPr lang="en-US" sz="900" dirty="0" err="1"/>
              <a:t>useParams</a:t>
            </a:r>
            <a:r>
              <a:rPr lang="en-US" sz="900" dirty="0"/>
              <a:t> for navigation and accessing URL parameters.</a:t>
            </a:r>
          </a:p>
          <a:p>
            <a:pPr marL="0" indent="0">
              <a:buNone/>
            </a:pPr>
            <a:r>
              <a:rPr lang="en-US" sz="900" dirty="0"/>
              <a:t>  Define the </a:t>
            </a:r>
            <a:r>
              <a:rPr lang="en-US" sz="900" dirty="0" err="1"/>
              <a:t>EditProfile</a:t>
            </a:r>
            <a:r>
              <a:rPr lang="en-US" sz="900" dirty="0"/>
              <a:t> functional component.</a:t>
            </a:r>
          </a:p>
          <a:p>
            <a:pPr marL="0" indent="0">
              <a:buNone/>
            </a:pPr>
            <a:r>
              <a:rPr lang="en-US" sz="900" dirty="0"/>
              <a:t>  Extract the </a:t>
            </a:r>
            <a:r>
              <a:rPr lang="en-US" sz="900" dirty="0" err="1"/>
              <a:t>userId</a:t>
            </a:r>
            <a:r>
              <a:rPr lang="en-US" sz="900" dirty="0"/>
              <a:t> from the route parameters using </a:t>
            </a:r>
            <a:r>
              <a:rPr lang="en-US" sz="900" dirty="0" err="1"/>
              <a:t>useParams</a:t>
            </a:r>
            <a:r>
              <a:rPr lang="en-US" sz="900" dirty="0"/>
              <a:t>.</a:t>
            </a:r>
          </a:p>
          <a:p>
            <a:pPr marL="0" indent="0">
              <a:buNone/>
            </a:pPr>
            <a:r>
              <a:rPr lang="en-US" sz="900" dirty="0"/>
              <a:t>  Initialize state values to store form data: name, email, password, error message, a flag for success (</a:t>
            </a:r>
            <a:r>
              <a:rPr lang="en-US" sz="900" dirty="0" err="1"/>
              <a:t>NavigateToProfile</a:t>
            </a:r>
            <a:r>
              <a:rPr lang="en-US" sz="900" dirty="0"/>
              <a:t>), and modal state (open).</a:t>
            </a:r>
          </a:p>
          <a:p>
            <a:pPr marL="0" indent="0">
              <a:buNone/>
            </a:pPr>
            <a:r>
              <a:rPr lang="en-US" sz="900" dirty="0"/>
              <a:t>  Retrieve the authentication token and user info by calling </a:t>
            </a:r>
            <a:r>
              <a:rPr lang="en-US" sz="900" dirty="0" err="1"/>
              <a:t>auth.isAuthenticated</a:t>
            </a:r>
            <a:r>
              <a:rPr lang="en-US" sz="900" dirty="0"/>
              <a:t>().</a:t>
            </a:r>
          </a:p>
          <a:p>
            <a:pPr marL="0" indent="0">
              <a:buNone/>
            </a:pPr>
            <a:r>
              <a:rPr lang="en-US" sz="900" dirty="0"/>
              <a:t>  Use the </a:t>
            </a:r>
            <a:r>
              <a:rPr lang="en-US" sz="900" dirty="0" err="1"/>
              <a:t>useEffect</a:t>
            </a:r>
            <a:r>
              <a:rPr lang="en-US" sz="900" dirty="0"/>
              <a:t> hook to fetch the current user’s data when the component mounts or when </a:t>
            </a:r>
            <a:r>
              <a:rPr lang="en-US" sz="900" dirty="0" err="1"/>
              <a:t>userId</a:t>
            </a:r>
            <a:r>
              <a:rPr lang="en-US" sz="900" dirty="0"/>
              <a:t> changes.</a:t>
            </a:r>
          </a:p>
          <a:p>
            <a:pPr marL="0" indent="0">
              <a:buNone/>
            </a:pPr>
            <a:r>
              <a:rPr lang="en-US" sz="900" dirty="0"/>
              <a:t>  Create an </a:t>
            </a:r>
            <a:r>
              <a:rPr lang="en-US" sz="900" dirty="0" err="1"/>
              <a:t>AbortController</a:t>
            </a:r>
            <a:r>
              <a:rPr lang="en-US" sz="900" dirty="0"/>
              <a:t> to cancel the request if the component unmounts before completion.</a:t>
            </a:r>
          </a:p>
          <a:p>
            <a:pPr marL="0" indent="0">
              <a:buNone/>
            </a:pPr>
            <a:r>
              <a:rPr lang="en-US" sz="900" dirty="0"/>
              <a:t>  Call the read function with the user ID and token to fetch the user's existing details.</a:t>
            </a:r>
          </a:p>
          <a:p>
            <a:pPr marL="0" indent="0">
              <a:buNone/>
            </a:pPr>
            <a:r>
              <a:rPr lang="en-US" sz="900" dirty="0"/>
              <a:t>  If the API response contains an error, update the state to show the error message.</a:t>
            </a:r>
          </a:p>
          <a:p>
            <a:pPr marL="0" indent="0">
              <a:buNone/>
            </a:pPr>
            <a:r>
              <a:rPr lang="en-US" sz="900" dirty="0"/>
              <a:t>  If successful, update the state with the fetched user's name and email.</a:t>
            </a:r>
          </a:p>
          <a:p>
            <a:pPr marL="0" indent="0">
              <a:buNone/>
            </a:pPr>
            <a:r>
              <a:rPr lang="en-US" sz="900" dirty="0"/>
              <a:t>  Return a cleanup function to abort the API call if necessary.</a:t>
            </a:r>
          </a:p>
          <a:p>
            <a:pPr marL="0" indent="0">
              <a:buNone/>
            </a:pPr>
            <a:r>
              <a:rPr lang="en-US" sz="900" dirty="0"/>
              <a:t>  Define the </a:t>
            </a:r>
            <a:r>
              <a:rPr lang="en-US" sz="900" dirty="0" err="1"/>
              <a:t>clickSubmit</a:t>
            </a:r>
            <a:r>
              <a:rPr lang="en-US" sz="900" dirty="0"/>
              <a:t> function, triggered when the user clicks the submit button.</a:t>
            </a:r>
          </a:p>
          <a:p>
            <a:pPr marL="0" indent="0">
              <a:buNone/>
            </a:pPr>
            <a:r>
              <a:rPr lang="en-US" sz="900" dirty="0"/>
              <a:t>  Prepare the updated user object using the current state values.</a:t>
            </a:r>
          </a:p>
          <a:p>
            <a:pPr marL="0" indent="0">
              <a:buNone/>
            </a:pPr>
            <a:r>
              <a:rPr lang="en-US" sz="900" dirty="0"/>
              <a:t>  Call the update API function with the user ID, token, and updated user data.</a:t>
            </a:r>
          </a:p>
          <a:p>
            <a:pPr marL="0" indent="0">
              <a:buNone/>
            </a:pPr>
            <a:r>
              <a:rPr lang="en-US" sz="900" dirty="0"/>
              <a:t>  If the response contains an error, update the state to show the error.</a:t>
            </a:r>
          </a:p>
          <a:p>
            <a:pPr marL="0" indent="0">
              <a:buNone/>
            </a:pPr>
            <a:r>
              <a:rPr lang="en-US" sz="900" dirty="0"/>
              <a:t>  If the update is successful, update the state to set </a:t>
            </a:r>
            <a:r>
              <a:rPr lang="en-US" sz="900" dirty="0" err="1"/>
              <a:t>NavigateToProfile</a:t>
            </a:r>
            <a:r>
              <a:rPr lang="en-US" sz="900" dirty="0"/>
              <a:t> to true and store the user ID.</a:t>
            </a:r>
          </a:p>
          <a:p>
            <a:pPr marL="0" indent="0">
              <a:buNone/>
            </a:pPr>
            <a:r>
              <a:rPr lang="en-US" sz="900" dirty="0"/>
              <a:t>  Define the </a:t>
            </a:r>
            <a:r>
              <a:rPr lang="en-US" sz="900" dirty="0" err="1"/>
              <a:t>handleChange</a:t>
            </a:r>
            <a:r>
              <a:rPr lang="en-US" sz="900" dirty="0"/>
              <a:t> function to update the respective form field in the state whenever the user types.</a:t>
            </a:r>
          </a:p>
          <a:p>
            <a:pPr marL="0" indent="0">
              <a:buNone/>
            </a:pPr>
            <a:r>
              <a:rPr lang="en-US" sz="900" dirty="0"/>
              <a:t>  If </a:t>
            </a:r>
            <a:r>
              <a:rPr lang="en-US" sz="900" dirty="0" err="1"/>
              <a:t>NavigateToProfile</a:t>
            </a:r>
            <a:r>
              <a:rPr lang="en-US" sz="900" dirty="0"/>
              <a:t> is true, redirect the user to the profile page of the updated user using the Navigate component.</a:t>
            </a:r>
          </a:p>
          <a:p>
            <a:pPr marL="0" indent="0">
              <a:buNone/>
            </a:pPr>
            <a:r>
              <a:rPr lang="en-US" sz="900" dirty="0"/>
              <a:t>  Otherwise, render the UI:</a:t>
            </a:r>
          </a:p>
          <a:p>
            <a:pPr marL="0" indent="0">
              <a:buNone/>
            </a:pPr>
            <a:r>
              <a:rPr lang="en-US" sz="900" dirty="0"/>
              <a:t>  Display the main form inside a centered Card component with padding.</a:t>
            </a:r>
          </a:p>
          <a:p>
            <a:pPr marL="0" indent="0">
              <a:buNone/>
            </a:pPr>
            <a:r>
              <a:rPr lang="en-US" sz="900" dirty="0"/>
              <a:t>  Add a title "Edit Profile" using Typography.</a:t>
            </a:r>
          </a:p>
          <a:p>
            <a:pPr marL="0" indent="0">
              <a:buNone/>
            </a:pPr>
            <a:r>
              <a:rPr lang="en-US" sz="900" dirty="0"/>
              <a:t>  Render a </a:t>
            </a:r>
            <a:r>
              <a:rPr lang="en-US" sz="900" dirty="0" err="1"/>
              <a:t>TextField</a:t>
            </a:r>
            <a:r>
              <a:rPr lang="en-US" sz="900" dirty="0"/>
              <a:t> for the user's name, linked to state, updating on change.</a:t>
            </a:r>
          </a:p>
          <a:p>
            <a:pPr marL="0" indent="0">
              <a:buNone/>
            </a:pPr>
            <a:r>
              <a:rPr lang="en-US" sz="900" dirty="0"/>
              <a:t>  Render a </a:t>
            </a:r>
            <a:r>
              <a:rPr lang="en-US" sz="900" dirty="0" err="1"/>
              <a:t>TextField</a:t>
            </a:r>
            <a:r>
              <a:rPr lang="en-US" sz="900" dirty="0"/>
              <a:t> for the user's email, linked to state, updating on change.</a:t>
            </a:r>
          </a:p>
          <a:p>
            <a:pPr marL="0" indent="0">
              <a:buNone/>
            </a:pPr>
            <a:r>
              <a:rPr lang="en-US" sz="900" dirty="0"/>
              <a:t>  Render a </a:t>
            </a:r>
            <a:r>
              <a:rPr lang="en-US" sz="900" dirty="0" err="1"/>
              <a:t>TextField</a:t>
            </a:r>
            <a:r>
              <a:rPr lang="en-US" sz="900" dirty="0"/>
              <a:t> for the user's password, linked to state, updating on change.</a:t>
            </a:r>
          </a:p>
          <a:p>
            <a:pPr marL="0" indent="0">
              <a:buNone/>
            </a:pPr>
            <a:r>
              <a:rPr lang="en-US" sz="900" dirty="0"/>
              <a:t>  If there’s an error in the state, display it using a styled Typography with an error icon.</a:t>
            </a:r>
          </a:p>
          <a:p>
            <a:pPr marL="0" indent="0">
              <a:buNone/>
            </a:pPr>
            <a:r>
              <a:rPr lang="en-US" sz="900" dirty="0"/>
              <a:t>  Add a submit Button that triggers the </a:t>
            </a:r>
            <a:r>
              <a:rPr lang="en-US" sz="900" dirty="0" err="1"/>
              <a:t>clickSubmit</a:t>
            </a:r>
            <a:r>
              <a:rPr lang="en-US" sz="900" dirty="0"/>
              <a:t> function.</a:t>
            </a:r>
          </a:p>
          <a:p>
            <a:pPr marL="0" indent="0">
              <a:buNone/>
            </a:pPr>
            <a:r>
              <a:rPr lang="en-US" sz="900" dirty="0"/>
              <a:t>  End of the component.</a:t>
            </a:r>
          </a:p>
          <a:p>
            <a:pPr marL="0" indent="0">
              <a:buNone/>
            </a:pPr>
            <a:endParaRPr lang="en-US" sz="900" dirty="0"/>
          </a:p>
        </p:txBody>
      </p:sp>
      <p:sp>
        <p:nvSpPr>
          <p:cNvPr id="4" name="Date Placeholder 3">
            <a:extLst>
              <a:ext uri="{FF2B5EF4-FFF2-40B4-BE49-F238E27FC236}">
                <a16:creationId xmlns:a16="http://schemas.microsoft.com/office/drawing/2014/main" id="{59725FBE-B8F0-DB4C-C088-50F9576CF2F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580AE0A8-C089-B5DE-D34D-19F2EC92C1A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2AEF1115-ECDC-24E7-6927-12876A24FED0}"/>
              </a:ext>
            </a:extLst>
          </p:cNvPr>
          <p:cNvSpPr>
            <a:spLocks noGrp="1"/>
          </p:cNvSpPr>
          <p:nvPr>
            <p:ph type="sldNum" sz="quarter" idx="12"/>
          </p:nvPr>
        </p:nvSpPr>
        <p:spPr/>
        <p:txBody>
          <a:bodyPr/>
          <a:lstStyle/>
          <a:p>
            <a:fld id="{7C5CF243-786F-4254-B068-4C9F0B6EA12F}" type="slidenum">
              <a:rPr lang="en-US" altLang="en-US" smtClean="0"/>
              <a:pPr/>
              <a:t>92</a:t>
            </a:fld>
            <a:endParaRPr lang="en-US" altLang="en-US"/>
          </a:p>
        </p:txBody>
      </p:sp>
    </p:spTree>
    <p:extLst>
      <p:ext uri="{BB962C8B-B14F-4D97-AF65-F5344CB8AC3E}">
        <p14:creationId xmlns:p14="http://schemas.microsoft.com/office/powerpoint/2010/main" val="32488027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E703-6715-5F72-F9B0-2E094E4732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FC74B-6684-533E-BC8D-DC1A924EC381}"/>
              </a:ext>
            </a:extLst>
          </p:cNvPr>
          <p:cNvSpPr>
            <a:spLocks noGrp="1"/>
          </p:cNvSpPr>
          <p:nvPr>
            <p:ph idx="1"/>
          </p:nvPr>
        </p:nvSpPr>
        <p:spPr/>
        <p:txBody>
          <a:bodyPr/>
          <a:lstStyle/>
          <a:p>
            <a:r>
              <a:rPr lang="en-US" dirty="0"/>
              <a:t>To add the EditProfile component to the app, we will use a PrivateRoute, which will restrict the component from loading at all if the user is not signed in. </a:t>
            </a:r>
          </a:p>
          <a:p>
            <a:r>
              <a:rPr lang="en-US" dirty="0"/>
              <a:t>The order of placement in MainRouter will also be important.</a:t>
            </a:r>
          </a:p>
        </p:txBody>
      </p:sp>
      <p:sp>
        <p:nvSpPr>
          <p:cNvPr id="4" name="Date Placeholder 3">
            <a:extLst>
              <a:ext uri="{FF2B5EF4-FFF2-40B4-BE49-F238E27FC236}">
                <a16:creationId xmlns:a16="http://schemas.microsoft.com/office/drawing/2014/main" id="{2B2A9081-AFC3-45FA-CF24-86B116D71F25}"/>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5E83537-5632-DE9D-955C-BB78C2F3D4C5}"/>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2406620-CF39-8257-E595-8C429FCF6082}"/>
              </a:ext>
            </a:extLst>
          </p:cNvPr>
          <p:cNvSpPr>
            <a:spLocks noGrp="1"/>
          </p:cNvSpPr>
          <p:nvPr>
            <p:ph type="sldNum" sz="quarter" idx="12"/>
          </p:nvPr>
        </p:nvSpPr>
        <p:spPr/>
        <p:txBody>
          <a:bodyPr/>
          <a:lstStyle/>
          <a:p>
            <a:fld id="{7C5CF243-786F-4254-B068-4C9F0B6EA12F}" type="slidenum">
              <a:rPr lang="en-US" altLang="en-US" smtClean="0"/>
              <a:pPr/>
              <a:t>93</a:t>
            </a:fld>
            <a:endParaRPr lang="en-US" altLang="en-US"/>
          </a:p>
        </p:txBody>
      </p:sp>
    </p:spTree>
    <p:extLst>
      <p:ext uri="{BB962C8B-B14F-4D97-AF65-F5344CB8AC3E}">
        <p14:creationId xmlns:p14="http://schemas.microsoft.com/office/powerpoint/2010/main" val="40079793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6E09-94C4-8781-D5D2-20FF9A3C7966}"/>
              </a:ext>
            </a:extLst>
          </p:cNvPr>
          <p:cNvSpPr>
            <a:spLocks noGrp="1"/>
          </p:cNvSpPr>
          <p:nvPr>
            <p:ph type="title"/>
          </p:nvPr>
        </p:nvSpPr>
        <p:spPr/>
        <p:txBody>
          <a:bodyPr/>
          <a:lstStyle/>
          <a:p>
            <a:r>
              <a:rPr lang="en-US" dirty="0" err="1"/>
              <a:t>mern</a:t>
            </a:r>
            <a:r>
              <a:rPr lang="en-US" dirty="0"/>
              <a:t>-skeleton/client/</a:t>
            </a:r>
            <a:r>
              <a:rPr lang="en-US" dirty="0" err="1"/>
              <a:t>MainRouter.jsx</a:t>
            </a:r>
            <a:r>
              <a:rPr lang="en-US" dirty="0"/>
              <a:t>:</a:t>
            </a:r>
          </a:p>
        </p:txBody>
      </p:sp>
      <p:sp>
        <p:nvSpPr>
          <p:cNvPr id="3" name="Content Placeholder 2">
            <a:extLst>
              <a:ext uri="{FF2B5EF4-FFF2-40B4-BE49-F238E27FC236}">
                <a16:creationId xmlns:a16="http://schemas.microsoft.com/office/drawing/2014/main" id="{1F584928-0C73-81DB-4601-6BE7A200D577}"/>
              </a:ext>
            </a:extLst>
          </p:cNvPr>
          <p:cNvSpPr>
            <a:spLocks noGrp="1"/>
          </p:cNvSpPr>
          <p:nvPr>
            <p:ph idx="1"/>
          </p:nvPr>
        </p:nvSpPr>
        <p:spPr/>
        <p:txBody>
          <a:bodyPr/>
          <a:lstStyle/>
          <a:p>
            <a:r>
              <a:rPr lang="en-US" b="0" dirty="0">
                <a:solidFill>
                  <a:srgbClr val="008000"/>
                </a:solidFill>
                <a:effectLst/>
                <a:latin typeface="Consolas" panose="020B0609020204030204" pitchFamily="49" charset="0"/>
              </a:rPr>
              <a:t>&lt;Route</a:t>
            </a:r>
          </a:p>
          <a:p>
            <a:r>
              <a:rPr lang="en-US" b="0" dirty="0">
                <a:solidFill>
                  <a:srgbClr val="008000"/>
                </a:solidFill>
                <a:effectLst/>
                <a:latin typeface="Consolas" panose="020B0609020204030204" pitchFamily="49" charset="0"/>
              </a:rPr>
              <a:t>    path="/user/edit/:userId"</a:t>
            </a:r>
          </a:p>
          <a:p>
            <a:r>
              <a:rPr lang="en-US" b="0" dirty="0">
                <a:solidFill>
                  <a:srgbClr val="008000"/>
                </a:solidFill>
                <a:effectLst/>
                <a:latin typeface="Consolas" panose="020B0609020204030204" pitchFamily="49" charset="0"/>
              </a:rPr>
              <a:t>    element={</a:t>
            </a:r>
          </a:p>
          <a:p>
            <a:r>
              <a:rPr lang="en-US" b="0" dirty="0">
                <a:solidFill>
                  <a:srgbClr val="008000"/>
                </a:solidFill>
                <a:effectLst/>
                <a:latin typeface="Consolas" panose="020B0609020204030204" pitchFamily="49" charset="0"/>
              </a:rPr>
              <a:t>      &lt;PrivateRoute&gt;</a:t>
            </a:r>
          </a:p>
          <a:p>
            <a:r>
              <a:rPr lang="en-US" b="0" dirty="0">
                <a:solidFill>
                  <a:srgbClr val="008000"/>
                </a:solidFill>
                <a:effectLst/>
                <a:latin typeface="Consolas" panose="020B0609020204030204" pitchFamily="49" charset="0"/>
              </a:rPr>
              <a:t>        &lt;EditProfile /&gt;</a:t>
            </a:r>
          </a:p>
          <a:p>
            <a:r>
              <a:rPr lang="en-US" b="0" dirty="0">
                <a:solidFill>
                  <a:srgbClr val="008000"/>
                </a:solidFill>
                <a:effectLst/>
                <a:latin typeface="Consolas" panose="020B0609020204030204" pitchFamily="49" charset="0"/>
              </a:rPr>
              <a:t>      &lt;/PrivateRoute&gt;</a:t>
            </a:r>
          </a:p>
          <a:p>
            <a:r>
              <a:rPr lang="en-US" b="0" dirty="0">
                <a:solidFill>
                  <a:srgbClr val="008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/&gt;</a:t>
            </a:r>
          </a:p>
          <a:p>
            <a:r>
              <a:rPr lang="en-US" dirty="0"/>
              <a:t>&lt;Route path="/user/:userId" element={&lt;Profile /&gt;}/&gt;</a:t>
            </a:r>
          </a:p>
        </p:txBody>
      </p:sp>
      <p:sp>
        <p:nvSpPr>
          <p:cNvPr id="4" name="Date Placeholder 3">
            <a:extLst>
              <a:ext uri="{FF2B5EF4-FFF2-40B4-BE49-F238E27FC236}">
                <a16:creationId xmlns:a16="http://schemas.microsoft.com/office/drawing/2014/main" id="{DF5CD8B9-50C6-430E-B27F-8375AB1612EA}"/>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BDF4EC9F-8648-09B6-5F62-9305516A85C8}"/>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CC587840-8121-2D0D-748C-A04BE451B88D}"/>
              </a:ext>
            </a:extLst>
          </p:cNvPr>
          <p:cNvSpPr>
            <a:spLocks noGrp="1"/>
          </p:cNvSpPr>
          <p:nvPr>
            <p:ph type="sldNum" sz="quarter" idx="12"/>
          </p:nvPr>
        </p:nvSpPr>
        <p:spPr/>
        <p:txBody>
          <a:bodyPr/>
          <a:lstStyle/>
          <a:p>
            <a:fld id="{7C5CF243-786F-4254-B068-4C9F0B6EA12F}" type="slidenum">
              <a:rPr lang="en-US" altLang="en-US" smtClean="0"/>
              <a:pPr/>
              <a:t>94</a:t>
            </a:fld>
            <a:endParaRPr lang="en-US" altLang="en-US"/>
          </a:p>
        </p:txBody>
      </p:sp>
    </p:spTree>
    <p:extLst>
      <p:ext uri="{BB962C8B-B14F-4D97-AF65-F5344CB8AC3E}">
        <p14:creationId xmlns:p14="http://schemas.microsoft.com/office/powerpoint/2010/main" val="10562334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22297-C5A7-33D1-3665-37A1787776CD}"/>
              </a:ext>
            </a:extLst>
          </p:cNvPr>
          <p:cNvSpPr>
            <a:spLocks noGrp="1"/>
          </p:cNvSpPr>
          <p:nvPr>
            <p:ph type="title"/>
          </p:nvPr>
        </p:nvSpPr>
        <p:spPr/>
        <p:txBody>
          <a:bodyPr/>
          <a:lstStyle/>
          <a:p>
            <a:r>
              <a:rPr lang="en-US" dirty="0"/>
              <a:t>Updated </a:t>
            </a:r>
            <a:r>
              <a:rPr lang="en-US" dirty="0" err="1"/>
              <a:t>mern</a:t>
            </a:r>
            <a:r>
              <a:rPr lang="en-US" dirty="0"/>
              <a:t>-skeleton/client/</a:t>
            </a:r>
            <a:r>
              <a:rPr lang="en-US" dirty="0" err="1"/>
              <a:t>MainRouter.jsx</a:t>
            </a:r>
            <a:r>
              <a:rPr lang="en-US" dirty="0"/>
              <a:t>: </a:t>
            </a:r>
          </a:p>
        </p:txBody>
      </p:sp>
      <p:sp>
        <p:nvSpPr>
          <p:cNvPr id="3" name="Content Placeholder 2">
            <a:extLst>
              <a:ext uri="{FF2B5EF4-FFF2-40B4-BE49-F238E27FC236}">
                <a16:creationId xmlns:a16="http://schemas.microsoft.com/office/drawing/2014/main" id="{906172F8-504D-10A6-F825-2D8C129CEAFA}"/>
              </a:ext>
            </a:extLst>
          </p:cNvPr>
          <p:cNvSpPr>
            <a:spLocks noGrp="1"/>
          </p:cNvSpPr>
          <p:nvPr>
            <p:ph idx="1"/>
          </p:nvPr>
        </p:nvSpPr>
        <p:spPr/>
        <p:txBody>
          <a:bodyPr/>
          <a:lstStyle/>
          <a:p>
            <a:r>
              <a:rPr lang="en-US" sz="950" b="0" dirty="0">
                <a:solidFill>
                  <a:srgbClr val="008000"/>
                </a:solidFill>
                <a:effectLst/>
                <a:latin typeface="Consolas" panose="020B0609020204030204" pitchFamily="49" charset="0"/>
              </a:rPr>
              <a:t>import React from 'react'</a:t>
            </a:r>
          </a:p>
          <a:p>
            <a:r>
              <a:rPr lang="en-US" sz="950" b="0" dirty="0">
                <a:solidFill>
                  <a:srgbClr val="008000"/>
                </a:solidFill>
                <a:effectLst/>
                <a:latin typeface="Consolas" panose="020B0609020204030204" pitchFamily="49" charset="0"/>
              </a:rPr>
              <a:t>import {Route, Routes} from 'react-router-</a:t>
            </a:r>
            <a:r>
              <a:rPr lang="en-US" sz="950" b="0" dirty="0" err="1">
                <a:solidFill>
                  <a:srgbClr val="008000"/>
                </a:solidFill>
                <a:effectLst/>
                <a:latin typeface="Consolas" panose="020B0609020204030204" pitchFamily="49" charset="0"/>
              </a:rPr>
              <a:t>dom</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Home from './core/Home' </a:t>
            </a:r>
          </a:p>
          <a:p>
            <a:r>
              <a:rPr lang="en-US" sz="950" b="0" dirty="0">
                <a:solidFill>
                  <a:srgbClr val="008000"/>
                </a:solidFill>
                <a:effectLst/>
                <a:latin typeface="Consolas" panose="020B0609020204030204" pitchFamily="49" charset="0"/>
              </a:rPr>
              <a:t>import Users from './user/</a:t>
            </a:r>
            <a:r>
              <a:rPr lang="en-US" sz="950" b="0" dirty="0" err="1">
                <a:solidFill>
                  <a:srgbClr val="008000"/>
                </a:solidFill>
                <a:effectLst/>
                <a:latin typeface="Consolas" panose="020B0609020204030204" pitchFamily="49" charset="0"/>
              </a:rPr>
              <a:t>Users.jsx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Signup from './user/</a:t>
            </a:r>
            <a:r>
              <a:rPr lang="en-US" sz="950" b="0" dirty="0" err="1">
                <a:solidFill>
                  <a:srgbClr val="008000"/>
                </a:solidFill>
                <a:effectLst/>
                <a:latin typeface="Consolas" panose="020B0609020204030204" pitchFamily="49" charset="0"/>
              </a:rPr>
              <a:t>Signup.jsx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Signin from ‘./</a:t>
            </a:r>
            <a:r>
              <a:rPr lang="en-US" sz="950" dirty="0">
                <a:solidFill>
                  <a:srgbClr val="008000"/>
                </a:solidFill>
                <a:latin typeface="Consolas" panose="020B0609020204030204" pitchFamily="49" charset="0"/>
              </a:rPr>
              <a:t>lib</a:t>
            </a:r>
            <a:r>
              <a:rPr lang="en-US" sz="950" b="0" dirty="0">
                <a:solidFill>
                  <a:srgbClr val="008000"/>
                </a:solidFill>
                <a:effectLst/>
                <a:latin typeface="Consolas" panose="020B0609020204030204" pitchFamily="49" charset="0"/>
              </a:rPr>
              <a:t>/</a:t>
            </a:r>
            <a:r>
              <a:rPr lang="en-US" sz="950" b="0" dirty="0" err="1">
                <a:solidFill>
                  <a:srgbClr val="008000"/>
                </a:solidFill>
                <a:effectLst/>
                <a:latin typeface="Consolas" panose="020B0609020204030204" pitchFamily="49" charset="0"/>
              </a:rPr>
              <a:t>Signin.jsx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Profile from './user/</a:t>
            </a:r>
            <a:r>
              <a:rPr lang="en-US" sz="950" b="0" dirty="0" err="1">
                <a:solidFill>
                  <a:srgbClr val="008000"/>
                </a:solidFill>
                <a:effectLst/>
                <a:latin typeface="Consolas" panose="020B0609020204030204" pitchFamily="49" charset="0"/>
              </a:rPr>
              <a:t>Profile.jsx</a:t>
            </a:r>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//import Switch from 'react'</a:t>
            </a:r>
          </a:p>
          <a:p>
            <a:r>
              <a:rPr lang="en-US" sz="800" b="0" dirty="0">
                <a:solidFill>
                  <a:srgbClr val="008000"/>
                </a:solidFill>
                <a:effectLst/>
                <a:highlight>
                  <a:srgbClr val="FFFF00"/>
                </a:highlight>
                <a:latin typeface="Consolas" panose="020B0609020204030204" pitchFamily="49" charset="0"/>
              </a:rPr>
              <a:t>import PrivateRoute from './lib/</a:t>
            </a:r>
            <a:r>
              <a:rPr lang="en-US" sz="800" b="0" dirty="0" err="1">
                <a:solidFill>
                  <a:srgbClr val="008000"/>
                </a:solidFill>
                <a:effectLst/>
                <a:highlight>
                  <a:srgbClr val="FFFF00"/>
                </a:highlight>
                <a:latin typeface="Consolas" panose="020B0609020204030204" pitchFamily="49" charset="0"/>
              </a:rPr>
              <a:t>PrivateRoute.jsx</a:t>
            </a:r>
            <a:r>
              <a:rPr lang="en-US" sz="800" b="0" dirty="0">
                <a:solidFill>
                  <a:srgbClr val="008000"/>
                </a:solidFill>
                <a:effectLst/>
                <a:highlight>
                  <a:srgbClr val="FFFF00"/>
                </a:highlight>
                <a:latin typeface="Consolas" panose="020B0609020204030204" pitchFamily="49" charset="0"/>
              </a:rPr>
              <a:t>'</a:t>
            </a:r>
          </a:p>
          <a:p>
            <a:r>
              <a:rPr lang="en-US" sz="800" b="0" dirty="0">
                <a:solidFill>
                  <a:srgbClr val="008000"/>
                </a:solidFill>
                <a:effectLst/>
                <a:highlight>
                  <a:srgbClr val="FFFF00"/>
                </a:highlight>
                <a:latin typeface="Consolas" panose="020B0609020204030204" pitchFamily="49" charset="0"/>
              </a:rPr>
              <a:t>import EditProfile from './user/</a:t>
            </a:r>
            <a:r>
              <a:rPr lang="en-US" sz="800" b="0" dirty="0" err="1">
                <a:solidFill>
                  <a:srgbClr val="008000"/>
                </a:solidFill>
                <a:effectLst/>
                <a:highlight>
                  <a:srgbClr val="FFFF00"/>
                </a:highlight>
                <a:latin typeface="Consolas" panose="020B0609020204030204" pitchFamily="49" charset="0"/>
              </a:rPr>
              <a:t>EditProfile.jsx</a:t>
            </a:r>
            <a:r>
              <a:rPr lang="en-US" sz="800" b="0" dirty="0">
                <a:solidFill>
                  <a:srgbClr val="008000"/>
                </a:solidFill>
                <a:effectLst/>
                <a:highlight>
                  <a:srgbClr val="FFFF00"/>
                </a:highlight>
                <a:latin typeface="Consolas" panose="020B0609020204030204" pitchFamily="49" charset="0"/>
              </a:rPr>
              <a:t>'</a:t>
            </a:r>
          </a:p>
          <a:p>
            <a:r>
              <a:rPr lang="en-US" sz="950" b="0" dirty="0">
                <a:solidFill>
                  <a:srgbClr val="008000"/>
                </a:solidFill>
                <a:effectLst/>
                <a:latin typeface="Consolas" panose="020B0609020204030204" pitchFamily="49" charset="0"/>
              </a:rPr>
              <a:t>const MainRouter = () =&gt; {</a:t>
            </a:r>
          </a:p>
          <a:p>
            <a:r>
              <a:rPr lang="en-US" sz="950" b="0" dirty="0">
                <a:solidFill>
                  <a:srgbClr val="008000"/>
                </a:solidFill>
                <a:effectLst/>
                <a:latin typeface="Consolas" panose="020B0609020204030204" pitchFamily="49" charset="0"/>
              </a:rPr>
              <a:t>return ( &lt;div&gt;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        </a:t>
            </a:r>
            <a:r>
              <a:rPr lang="en-US" sz="1000" b="0" dirty="0">
                <a:solidFill>
                  <a:srgbClr val="008000"/>
                </a:solidFill>
                <a:effectLst/>
                <a:latin typeface="Consolas" panose="020B0609020204030204" pitchFamily="49" charset="0"/>
              </a:rPr>
              <a:t>        &lt;Route exact path="/" element={&lt;Home /&gt;} /&gt; </a:t>
            </a:r>
          </a:p>
          <a:p>
            <a:r>
              <a:rPr lang="en-US" sz="1000" b="0" dirty="0">
                <a:solidFill>
                  <a:srgbClr val="008000"/>
                </a:solidFill>
                <a:effectLst/>
                <a:latin typeface="Consolas" panose="020B0609020204030204" pitchFamily="49" charset="0"/>
              </a:rPr>
              <a:t>                &lt;Route path="/users" </a:t>
            </a:r>
            <a:r>
              <a:rPr lang="en-US" sz="1000" dirty="0">
                <a:solidFill>
                  <a:srgbClr val="008000"/>
                </a:solidFill>
                <a:latin typeface="Consolas" panose="020B0609020204030204" pitchFamily="49" charset="0"/>
              </a:rPr>
              <a:t>element</a:t>
            </a:r>
            <a:r>
              <a:rPr lang="en-US" sz="1000" b="0" dirty="0">
                <a:solidFill>
                  <a:srgbClr val="008000"/>
                </a:solidFill>
                <a:effectLst/>
                <a:latin typeface="Consolas" panose="020B0609020204030204" pitchFamily="49" charset="0"/>
              </a:rPr>
              <a:t>={&lt;Users /&gt;} /&gt;</a:t>
            </a:r>
          </a:p>
          <a:p>
            <a:r>
              <a:rPr lang="en-US" sz="1000" b="0" dirty="0">
                <a:solidFill>
                  <a:srgbClr val="008000"/>
                </a:solidFill>
                <a:effectLst/>
                <a:latin typeface="Consolas" panose="020B0609020204030204" pitchFamily="49" charset="0"/>
              </a:rPr>
              <a:t>                &lt;Route path="/signup" </a:t>
            </a:r>
            <a:r>
              <a:rPr lang="en-US" sz="1000" dirty="0">
                <a:solidFill>
                  <a:srgbClr val="008000"/>
                </a:solidFill>
                <a:latin typeface="Consolas" panose="020B0609020204030204" pitchFamily="49" charset="0"/>
              </a:rPr>
              <a:t>element</a:t>
            </a:r>
            <a:r>
              <a:rPr lang="en-US" sz="1000" b="0" dirty="0">
                <a:solidFill>
                  <a:srgbClr val="008000"/>
                </a:solidFill>
                <a:effectLst/>
                <a:latin typeface="Consolas" panose="020B0609020204030204" pitchFamily="49" charset="0"/>
              </a:rPr>
              <a:t>={&lt;Signup/&gt;} /&gt;</a:t>
            </a:r>
          </a:p>
          <a:p>
            <a:r>
              <a:rPr lang="en-US" sz="1000" b="0" dirty="0">
                <a:solidFill>
                  <a:srgbClr val="008000"/>
                </a:solidFill>
                <a:effectLst/>
                <a:latin typeface="Consolas" panose="020B0609020204030204" pitchFamily="49" charset="0"/>
              </a:rPr>
              <a:t>                &lt;Route path="/</a:t>
            </a:r>
            <a:r>
              <a:rPr lang="en-US" sz="1000" b="0" dirty="0" err="1">
                <a:solidFill>
                  <a:srgbClr val="008000"/>
                </a:solidFill>
                <a:effectLst/>
                <a:latin typeface="Consolas" panose="020B0609020204030204" pitchFamily="49" charset="0"/>
              </a:rPr>
              <a:t>signin</a:t>
            </a:r>
            <a:r>
              <a:rPr lang="en-US" sz="1000" b="0" dirty="0">
                <a:solidFill>
                  <a:srgbClr val="008000"/>
                </a:solidFill>
                <a:effectLst/>
                <a:latin typeface="Consolas" panose="020B0609020204030204" pitchFamily="49" charset="0"/>
              </a:rPr>
              <a:t>" </a:t>
            </a:r>
            <a:r>
              <a:rPr lang="en-US" sz="1000" dirty="0">
                <a:solidFill>
                  <a:srgbClr val="008000"/>
                </a:solidFill>
                <a:latin typeface="Consolas" panose="020B0609020204030204" pitchFamily="49" charset="0"/>
              </a:rPr>
              <a:t>element</a:t>
            </a:r>
            <a:r>
              <a:rPr lang="en-US" sz="1000" b="0" dirty="0">
                <a:solidFill>
                  <a:srgbClr val="008000"/>
                </a:solidFill>
                <a:effectLst/>
                <a:latin typeface="Consolas" panose="020B0609020204030204" pitchFamily="49" charset="0"/>
              </a:rPr>
              <a:t>={&lt;Signin/&gt;} /&gt;</a:t>
            </a:r>
          </a:p>
          <a:p>
            <a:r>
              <a:rPr lang="en-US" sz="950" b="0" dirty="0">
                <a:solidFill>
                  <a:srgbClr val="008000"/>
                </a:solidFill>
                <a:effectLst/>
                <a:latin typeface="Consolas" panose="020B0609020204030204" pitchFamily="49" charset="0"/>
              </a:rPr>
              <a:t>                    </a:t>
            </a:r>
            <a:endParaRPr lang="en-US" sz="950" b="0" dirty="0">
              <a:solidFill>
                <a:srgbClr val="008000"/>
              </a:solidFill>
              <a:effectLst/>
              <a:highlight>
                <a:srgbClr val="FFFF00"/>
              </a:highlight>
              <a:latin typeface="Consolas" panose="020B0609020204030204" pitchFamily="49" charset="0"/>
            </a:endParaRPr>
          </a:p>
          <a:p>
            <a:r>
              <a:rPr lang="en-US" sz="950" b="0" dirty="0">
                <a:solidFill>
                  <a:srgbClr val="008000"/>
                </a:solidFill>
                <a:effectLst/>
                <a:highlight>
                  <a:srgbClr val="FFFF00"/>
                </a:highlight>
                <a:latin typeface="Consolas" panose="020B0609020204030204" pitchFamily="49" charset="0"/>
              </a:rPr>
              <a:t>&lt;PrivateRoute path="/user/edit/:userId" element={EditProfile}/&gt; </a:t>
            </a:r>
          </a:p>
          <a:p>
            <a:r>
              <a:rPr lang="en-US" sz="950" b="0" dirty="0">
                <a:solidFill>
                  <a:srgbClr val="008000"/>
                </a:solidFill>
                <a:effectLst/>
                <a:latin typeface="Consolas" panose="020B0609020204030204" pitchFamily="49" charset="0"/>
              </a:rPr>
              <a:t>&lt;Route path="/user/:userId" element={&lt;Profile /&gt;}/&gt;</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        </a:t>
            </a:r>
          </a:p>
          <a:p>
            <a:r>
              <a:rPr lang="en-US" sz="950" b="0" dirty="0">
                <a:solidFill>
                  <a:srgbClr val="008000"/>
                </a:solidFill>
                <a:effectLst/>
                <a:latin typeface="Consolas" panose="020B0609020204030204" pitchFamily="49" charset="0"/>
              </a:rPr>
              <a:t>&lt;/Routes&gt;</a:t>
            </a:r>
          </a:p>
          <a:p>
            <a:r>
              <a:rPr lang="en-US" sz="950" b="0" dirty="0">
                <a:solidFill>
                  <a:srgbClr val="008000"/>
                </a:solidFill>
                <a:effectLst/>
                <a:latin typeface="Consolas" panose="020B0609020204030204" pitchFamily="49" charset="0"/>
              </a:rPr>
              <a:t>&lt;/div&gt; </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a:t>
            </a:r>
          </a:p>
          <a:p>
            <a:r>
              <a:rPr lang="en-US" sz="950" b="0" dirty="0">
                <a:solidFill>
                  <a:srgbClr val="008000"/>
                </a:solidFill>
                <a:effectLst/>
                <a:latin typeface="Consolas" panose="020B0609020204030204" pitchFamily="49" charset="0"/>
              </a:rPr>
              <a:t>export default MainRouter</a:t>
            </a:r>
          </a:p>
          <a:p>
            <a:endParaRPr lang="en-US" dirty="0"/>
          </a:p>
        </p:txBody>
      </p:sp>
      <p:sp>
        <p:nvSpPr>
          <p:cNvPr id="4" name="Date Placeholder 3">
            <a:extLst>
              <a:ext uri="{FF2B5EF4-FFF2-40B4-BE49-F238E27FC236}">
                <a16:creationId xmlns:a16="http://schemas.microsoft.com/office/drawing/2014/main" id="{DA3E8AD2-1279-923B-6EB5-A682C50233B4}"/>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311C5AE5-DB19-4DA6-DA81-99602F755322}"/>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62D4ADF-259E-76F7-F09B-A116060241E4}"/>
              </a:ext>
            </a:extLst>
          </p:cNvPr>
          <p:cNvSpPr>
            <a:spLocks noGrp="1"/>
          </p:cNvSpPr>
          <p:nvPr>
            <p:ph type="sldNum" sz="quarter" idx="12"/>
          </p:nvPr>
        </p:nvSpPr>
        <p:spPr/>
        <p:txBody>
          <a:bodyPr/>
          <a:lstStyle/>
          <a:p>
            <a:fld id="{7C5CF243-786F-4254-B068-4C9F0B6EA12F}" type="slidenum">
              <a:rPr lang="en-US" altLang="en-US" smtClean="0"/>
              <a:pPr/>
              <a:t>95</a:t>
            </a:fld>
            <a:endParaRPr lang="en-US" altLang="en-US"/>
          </a:p>
        </p:txBody>
      </p:sp>
    </p:spTree>
    <p:extLst>
      <p:ext uri="{BB962C8B-B14F-4D97-AF65-F5344CB8AC3E}">
        <p14:creationId xmlns:p14="http://schemas.microsoft.com/office/powerpoint/2010/main" val="38138892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159BE-FF38-23A0-335E-F04F5FDF19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DC807B-D95F-2A62-73AC-5329767D438F}"/>
              </a:ext>
            </a:extLst>
          </p:cNvPr>
          <p:cNvSpPr>
            <a:spLocks noGrp="1"/>
          </p:cNvSpPr>
          <p:nvPr>
            <p:ph idx="1"/>
          </p:nvPr>
        </p:nvSpPr>
        <p:spPr/>
        <p:txBody>
          <a:bodyPr/>
          <a:lstStyle/>
          <a:p>
            <a:r>
              <a:rPr lang="en-US" dirty="0"/>
              <a:t>The route with the '/user/edit/:userId' path needs to be placed before the route with the '/user/:userId' path, so that the edit path is matched first exclusively when this route is requested and not confused with the Profile route.</a:t>
            </a:r>
          </a:p>
          <a:p>
            <a:r>
              <a:rPr lang="en-US" dirty="0"/>
              <a:t>With this profile edit view added, we only have the user delete UI implementation left to complete the user-related frontend.</a:t>
            </a:r>
          </a:p>
        </p:txBody>
      </p:sp>
      <p:sp>
        <p:nvSpPr>
          <p:cNvPr id="4" name="Date Placeholder 3">
            <a:extLst>
              <a:ext uri="{FF2B5EF4-FFF2-40B4-BE49-F238E27FC236}">
                <a16:creationId xmlns:a16="http://schemas.microsoft.com/office/drawing/2014/main" id="{DD7F9333-0156-128A-D85A-C7349DCA449E}"/>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C793E9F8-D2F5-E03F-9BCB-67A742B9226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DF50C349-BCBF-AE48-75E9-EABB341ADB0A}"/>
              </a:ext>
            </a:extLst>
          </p:cNvPr>
          <p:cNvSpPr>
            <a:spLocks noGrp="1"/>
          </p:cNvSpPr>
          <p:nvPr>
            <p:ph type="sldNum" sz="quarter" idx="12"/>
          </p:nvPr>
        </p:nvSpPr>
        <p:spPr/>
        <p:txBody>
          <a:bodyPr/>
          <a:lstStyle/>
          <a:p>
            <a:fld id="{7C5CF243-786F-4254-B068-4C9F0B6EA12F}" type="slidenum">
              <a:rPr lang="en-US" altLang="en-US" smtClean="0"/>
              <a:pPr/>
              <a:t>96</a:t>
            </a:fld>
            <a:endParaRPr lang="en-US" altLang="en-US"/>
          </a:p>
        </p:txBody>
      </p:sp>
    </p:spTree>
    <p:extLst>
      <p:ext uri="{BB962C8B-B14F-4D97-AF65-F5344CB8AC3E}">
        <p14:creationId xmlns:p14="http://schemas.microsoft.com/office/powerpoint/2010/main" val="18647605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474D-66E1-CE48-0FA3-4CAEBA7343E4}"/>
              </a:ext>
            </a:extLst>
          </p:cNvPr>
          <p:cNvSpPr>
            <a:spLocks noGrp="1"/>
          </p:cNvSpPr>
          <p:nvPr>
            <p:ph type="title"/>
          </p:nvPr>
        </p:nvSpPr>
        <p:spPr/>
        <p:txBody>
          <a:bodyPr/>
          <a:lstStyle/>
          <a:p>
            <a:r>
              <a:rPr lang="en-US" dirty="0"/>
              <a:t>The DeleteUser component</a:t>
            </a:r>
          </a:p>
        </p:txBody>
      </p:sp>
      <p:sp>
        <p:nvSpPr>
          <p:cNvPr id="3" name="Content Placeholder 2">
            <a:extLst>
              <a:ext uri="{FF2B5EF4-FFF2-40B4-BE49-F238E27FC236}">
                <a16:creationId xmlns:a16="http://schemas.microsoft.com/office/drawing/2014/main" id="{214499B7-5C3D-CCC2-4396-E628181DA871}"/>
              </a:ext>
            </a:extLst>
          </p:cNvPr>
          <p:cNvSpPr>
            <a:spLocks noGrp="1"/>
          </p:cNvSpPr>
          <p:nvPr>
            <p:ph idx="1"/>
          </p:nvPr>
        </p:nvSpPr>
        <p:spPr/>
        <p:txBody>
          <a:bodyPr/>
          <a:lstStyle/>
          <a:p>
            <a:r>
              <a:rPr lang="en-US" dirty="0"/>
              <a:t>The DeleteUser component in </a:t>
            </a:r>
            <a:r>
              <a:rPr lang="en-US" b="1" dirty="0"/>
              <a:t>client/user/</a:t>
            </a:r>
            <a:r>
              <a:rPr lang="en-US" b="1" dirty="0" err="1"/>
              <a:t>DeleteUser.jsx</a:t>
            </a:r>
            <a:r>
              <a:rPr lang="en-US" b="1" dirty="0"/>
              <a:t> </a:t>
            </a:r>
            <a:r>
              <a:rPr lang="en-US" dirty="0"/>
              <a:t>is basically a button that we will add to the Profile view that, when clicked, opens a Dialog component asking the user to confirm the delete action, as shown in the following screenshot:</a:t>
            </a:r>
          </a:p>
          <a:p>
            <a:endParaRPr lang="en-US" dirty="0"/>
          </a:p>
        </p:txBody>
      </p:sp>
      <p:sp>
        <p:nvSpPr>
          <p:cNvPr id="4" name="Date Placeholder 3">
            <a:extLst>
              <a:ext uri="{FF2B5EF4-FFF2-40B4-BE49-F238E27FC236}">
                <a16:creationId xmlns:a16="http://schemas.microsoft.com/office/drawing/2014/main" id="{B6172EB3-CCB0-E163-66B8-593C6203688D}"/>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77096EDA-2CD9-A7FF-B34F-796B3682B1A9}"/>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38B812BA-6A19-669F-FDF0-60D3BF6125C5}"/>
              </a:ext>
            </a:extLst>
          </p:cNvPr>
          <p:cNvSpPr>
            <a:spLocks noGrp="1"/>
          </p:cNvSpPr>
          <p:nvPr>
            <p:ph type="sldNum" sz="quarter" idx="12"/>
          </p:nvPr>
        </p:nvSpPr>
        <p:spPr/>
        <p:txBody>
          <a:bodyPr/>
          <a:lstStyle/>
          <a:p>
            <a:fld id="{7C5CF243-786F-4254-B068-4C9F0B6EA12F}" type="slidenum">
              <a:rPr lang="en-US" altLang="en-US" smtClean="0"/>
              <a:pPr/>
              <a:t>97</a:t>
            </a:fld>
            <a:endParaRPr lang="en-US" altLang="en-US"/>
          </a:p>
        </p:txBody>
      </p:sp>
      <p:pic>
        <p:nvPicPr>
          <p:cNvPr id="8" name="Picture 7">
            <a:extLst>
              <a:ext uri="{FF2B5EF4-FFF2-40B4-BE49-F238E27FC236}">
                <a16:creationId xmlns:a16="http://schemas.microsoft.com/office/drawing/2014/main" id="{D033B55E-A28B-300E-BE68-81FDD35AC7ED}"/>
              </a:ext>
            </a:extLst>
          </p:cNvPr>
          <p:cNvPicPr>
            <a:picLocks noChangeAspect="1"/>
          </p:cNvPicPr>
          <p:nvPr/>
        </p:nvPicPr>
        <p:blipFill>
          <a:blip r:embed="rId2"/>
          <a:stretch>
            <a:fillRect/>
          </a:stretch>
        </p:blipFill>
        <p:spPr>
          <a:xfrm>
            <a:off x="1295400" y="2819400"/>
            <a:ext cx="7315200" cy="3124200"/>
          </a:xfrm>
          <a:prstGeom prst="rect">
            <a:avLst/>
          </a:prstGeom>
        </p:spPr>
      </p:pic>
    </p:spTree>
    <p:extLst>
      <p:ext uri="{BB962C8B-B14F-4D97-AF65-F5344CB8AC3E}">
        <p14:creationId xmlns:p14="http://schemas.microsoft.com/office/powerpoint/2010/main" val="47963567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4371-BBBE-9CBB-B611-08F001167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186960-7CC1-9ADF-0F85-36ECE254A4FC}"/>
              </a:ext>
            </a:extLst>
          </p:cNvPr>
          <p:cNvSpPr>
            <a:spLocks noGrp="1"/>
          </p:cNvSpPr>
          <p:nvPr>
            <p:ph idx="1"/>
          </p:nvPr>
        </p:nvSpPr>
        <p:spPr/>
        <p:txBody>
          <a:bodyPr/>
          <a:lstStyle/>
          <a:p>
            <a:r>
              <a:rPr lang="en-US" dirty="0"/>
              <a:t>This component initializes the state with open set to false for the Dialog component, as well as redirect set to false so that it isn't rendered first.</a:t>
            </a:r>
          </a:p>
        </p:txBody>
      </p:sp>
      <p:sp>
        <p:nvSpPr>
          <p:cNvPr id="4" name="Date Placeholder 3">
            <a:extLst>
              <a:ext uri="{FF2B5EF4-FFF2-40B4-BE49-F238E27FC236}">
                <a16:creationId xmlns:a16="http://schemas.microsoft.com/office/drawing/2014/main" id="{94BB6C94-8468-08ED-A260-45BD5C6689D9}"/>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D8B0A3E8-48B9-50B0-852F-FFF2DDC06151}"/>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9320D8F5-7CD6-18D0-533D-73DD7719D101}"/>
              </a:ext>
            </a:extLst>
          </p:cNvPr>
          <p:cNvSpPr>
            <a:spLocks noGrp="1"/>
          </p:cNvSpPr>
          <p:nvPr>
            <p:ph type="sldNum" sz="quarter" idx="12"/>
          </p:nvPr>
        </p:nvSpPr>
        <p:spPr/>
        <p:txBody>
          <a:bodyPr/>
          <a:lstStyle/>
          <a:p>
            <a:fld id="{7C5CF243-786F-4254-B068-4C9F0B6EA12F}" type="slidenum">
              <a:rPr lang="en-US" altLang="en-US" smtClean="0"/>
              <a:pPr/>
              <a:t>98</a:t>
            </a:fld>
            <a:endParaRPr lang="en-US" altLang="en-US"/>
          </a:p>
        </p:txBody>
      </p:sp>
    </p:spTree>
    <p:extLst>
      <p:ext uri="{BB962C8B-B14F-4D97-AF65-F5344CB8AC3E}">
        <p14:creationId xmlns:p14="http://schemas.microsoft.com/office/powerpoint/2010/main" val="2240051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E607-0A9F-1D99-6DC8-CB8585806940}"/>
              </a:ext>
            </a:extLst>
          </p:cNvPr>
          <p:cNvSpPr>
            <a:spLocks noGrp="1"/>
          </p:cNvSpPr>
          <p:nvPr>
            <p:ph type="title"/>
          </p:nvPr>
        </p:nvSpPr>
        <p:spPr/>
        <p:txBody>
          <a:bodyPr/>
          <a:lstStyle/>
          <a:p>
            <a:br>
              <a:rPr lang="en-US" dirty="0"/>
            </a:br>
            <a:r>
              <a:rPr lang="en-US" dirty="0"/>
              <a:t>Updated </a:t>
            </a:r>
            <a:r>
              <a:rPr lang="en-US" dirty="0" err="1"/>
              <a:t>mern</a:t>
            </a:r>
            <a:r>
              <a:rPr lang="en-US" dirty="0"/>
              <a:t>-skeleton/client/user/</a:t>
            </a:r>
            <a:r>
              <a:rPr lang="en-US" dirty="0" err="1"/>
              <a:t>DeleteUser.jsx</a:t>
            </a:r>
            <a:r>
              <a:rPr lang="en-US" dirty="0"/>
              <a:t>:</a:t>
            </a:r>
            <a:br>
              <a:rPr lang="en-US" dirty="0"/>
            </a:br>
            <a:endParaRPr lang="en-US" dirty="0"/>
          </a:p>
        </p:txBody>
      </p:sp>
      <p:sp>
        <p:nvSpPr>
          <p:cNvPr id="3" name="Content Placeholder 2">
            <a:extLst>
              <a:ext uri="{FF2B5EF4-FFF2-40B4-BE49-F238E27FC236}">
                <a16:creationId xmlns:a16="http://schemas.microsoft.com/office/drawing/2014/main" id="{CCD66321-3A35-E901-5425-6D6B09A987A1}"/>
              </a:ext>
            </a:extLst>
          </p:cNvPr>
          <p:cNvSpPr>
            <a:spLocks noGrp="1"/>
          </p:cNvSpPr>
          <p:nvPr>
            <p:ph idx="1"/>
          </p:nvPr>
        </p:nvSpPr>
        <p:spPr/>
        <p:txBody>
          <a:bodyPr/>
          <a:lstStyle/>
          <a:p>
            <a:pPr marL="0" indent="0">
              <a:buNone/>
            </a:pPr>
            <a:br>
              <a:rPr lang="en-US" sz="1200" dirty="0"/>
            </a:br>
            <a:r>
              <a:rPr lang="en-US" sz="1200" dirty="0"/>
              <a:t>import React, { </a:t>
            </a:r>
            <a:r>
              <a:rPr lang="en-US" sz="1200" dirty="0" err="1"/>
              <a:t>useState</a:t>
            </a:r>
            <a:r>
              <a:rPr lang="en-US" sz="1200" dirty="0"/>
              <a:t> } from "react";</a:t>
            </a:r>
          </a:p>
          <a:p>
            <a:pPr marL="0" indent="0">
              <a:buNone/>
            </a:pPr>
            <a:r>
              <a:rPr lang="en-US" sz="1200" dirty="0"/>
              <a:t>import </a:t>
            </a:r>
            <a:r>
              <a:rPr lang="en-US" sz="1200" dirty="0" err="1"/>
              <a:t>PropTypes</a:t>
            </a:r>
            <a:r>
              <a:rPr lang="en-US" sz="1200" dirty="0"/>
              <a:t> from "prop-types";</a:t>
            </a:r>
          </a:p>
          <a:p>
            <a:pPr marL="0" indent="0">
              <a:buNone/>
            </a:pPr>
            <a:r>
              <a:rPr lang="en-US" sz="1200" dirty="0"/>
              <a:t>import </a:t>
            </a:r>
            <a:r>
              <a:rPr lang="en-US" sz="1200" dirty="0" err="1"/>
              <a:t>IconButton</a:t>
            </a:r>
            <a:r>
              <a:rPr lang="en-US" sz="1200" dirty="0"/>
              <a:t> from "@</a:t>
            </a:r>
            <a:r>
              <a:rPr lang="en-US" sz="1200" dirty="0" err="1"/>
              <a:t>mui</a:t>
            </a:r>
            <a:r>
              <a:rPr lang="en-US" sz="1200" dirty="0"/>
              <a:t>/material/</a:t>
            </a:r>
            <a:r>
              <a:rPr lang="en-US" sz="1200" dirty="0" err="1"/>
              <a:t>IconButton</a:t>
            </a:r>
            <a:r>
              <a:rPr lang="en-US" sz="1200" dirty="0"/>
              <a:t>";</a:t>
            </a:r>
          </a:p>
          <a:p>
            <a:pPr marL="0" indent="0">
              <a:buNone/>
            </a:pPr>
            <a:r>
              <a:rPr lang="en-US" sz="1200" dirty="0"/>
              <a:t>import Button from "@</a:t>
            </a:r>
            <a:r>
              <a:rPr lang="en-US" sz="1200" dirty="0" err="1"/>
              <a:t>mui</a:t>
            </a:r>
            <a:r>
              <a:rPr lang="en-US" sz="1200" dirty="0"/>
              <a:t>/material/Button";</a:t>
            </a:r>
          </a:p>
          <a:p>
            <a:pPr marL="0" indent="0">
              <a:buNone/>
            </a:pPr>
            <a:r>
              <a:rPr lang="en-US" sz="1200" dirty="0"/>
              <a:t>import </a:t>
            </a:r>
            <a:r>
              <a:rPr lang="en-US" sz="1200" dirty="0" err="1"/>
              <a:t>DeleteIcon</a:t>
            </a:r>
            <a:r>
              <a:rPr lang="en-US" sz="1200" dirty="0"/>
              <a:t> from "@</a:t>
            </a:r>
            <a:r>
              <a:rPr lang="en-US" sz="1200" dirty="0" err="1"/>
              <a:t>mui</a:t>
            </a:r>
            <a:r>
              <a:rPr lang="en-US" sz="1200" dirty="0"/>
              <a:t>/icons-material/Delete";</a:t>
            </a:r>
          </a:p>
          <a:p>
            <a:pPr marL="0" indent="0">
              <a:buNone/>
            </a:pPr>
            <a:r>
              <a:rPr lang="en-US" sz="1200" dirty="0"/>
              <a:t>import Dialog from "@</a:t>
            </a:r>
            <a:r>
              <a:rPr lang="en-US" sz="1200" dirty="0" err="1"/>
              <a:t>mui</a:t>
            </a:r>
            <a:r>
              <a:rPr lang="en-US" sz="1200" dirty="0"/>
              <a:t>/material/Dialog";</a:t>
            </a:r>
          </a:p>
          <a:p>
            <a:pPr marL="0" indent="0">
              <a:buNone/>
            </a:pPr>
            <a:r>
              <a:rPr lang="en-US" sz="1200" dirty="0"/>
              <a:t>import </a:t>
            </a:r>
            <a:r>
              <a:rPr lang="en-US" sz="1200" dirty="0" err="1"/>
              <a:t>DialogActions</a:t>
            </a:r>
            <a:r>
              <a:rPr lang="en-US" sz="1200" dirty="0"/>
              <a:t> from "@</a:t>
            </a:r>
            <a:r>
              <a:rPr lang="en-US" sz="1200" dirty="0" err="1"/>
              <a:t>mui</a:t>
            </a:r>
            <a:r>
              <a:rPr lang="en-US" sz="1200" dirty="0"/>
              <a:t>/material/</a:t>
            </a:r>
            <a:r>
              <a:rPr lang="en-US" sz="1200" dirty="0" err="1"/>
              <a:t>DialogActions</a:t>
            </a:r>
            <a:r>
              <a:rPr lang="en-US" sz="1200" dirty="0"/>
              <a:t>";</a:t>
            </a:r>
          </a:p>
          <a:p>
            <a:pPr marL="0" indent="0">
              <a:buNone/>
            </a:pPr>
            <a:r>
              <a:rPr lang="en-US" sz="1200" dirty="0"/>
              <a:t>import </a:t>
            </a:r>
            <a:r>
              <a:rPr lang="en-US" sz="1200" dirty="0" err="1"/>
              <a:t>DialogContent</a:t>
            </a:r>
            <a:r>
              <a:rPr lang="en-US" sz="1200" dirty="0"/>
              <a:t> from "@</a:t>
            </a:r>
            <a:r>
              <a:rPr lang="en-US" sz="1200" dirty="0" err="1"/>
              <a:t>mui</a:t>
            </a:r>
            <a:r>
              <a:rPr lang="en-US" sz="1200" dirty="0"/>
              <a:t>/material/</a:t>
            </a:r>
            <a:r>
              <a:rPr lang="en-US" sz="1200" dirty="0" err="1"/>
              <a:t>DialogContent</a:t>
            </a:r>
            <a:r>
              <a:rPr lang="en-US" sz="1200" dirty="0"/>
              <a:t>";</a:t>
            </a:r>
          </a:p>
          <a:p>
            <a:pPr marL="0" indent="0">
              <a:buNone/>
            </a:pPr>
            <a:r>
              <a:rPr lang="en-US" sz="1200" dirty="0"/>
              <a:t>import </a:t>
            </a:r>
            <a:r>
              <a:rPr lang="en-US" sz="1200" dirty="0" err="1"/>
              <a:t>DialogContentText</a:t>
            </a:r>
            <a:r>
              <a:rPr lang="en-US" sz="1200" dirty="0"/>
              <a:t> from "@</a:t>
            </a:r>
            <a:r>
              <a:rPr lang="en-US" sz="1200" dirty="0" err="1"/>
              <a:t>mui</a:t>
            </a:r>
            <a:r>
              <a:rPr lang="en-US" sz="1200" dirty="0"/>
              <a:t>/material/</a:t>
            </a:r>
            <a:r>
              <a:rPr lang="en-US" sz="1200" dirty="0" err="1"/>
              <a:t>DialogContentText</a:t>
            </a:r>
            <a:r>
              <a:rPr lang="en-US" sz="1200" dirty="0"/>
              <a:t>";</a:t>
            </a:r>
          </a:p>
          <a:p>
            <a:pPr marL="0" indent="0">
              <a:buNone/>
            </a:pPr>
            <a:r>
              <a:rPr lang="en-US" sz="1200" dirty="0"/>
              <a:t>import </a:t>
            </a:r>
            <a:r>
              <a:rPr lang="en-US" sz="1200" dirty="0" err="1"/>
              <a:t>DialogTitle</a:t>
            </a:r>
            <a:r>
              <a:rPr lang="en-US" sz="1200" dirty="0"/>
              <a:t> from "@</a:t>
            </a:r>
            <a:r>
              <a:rPr lang="en-US" sz="1200" dirty="0" err="1"/>
              <a:t>mui</a:t>
            </a:r>
            <a:r>
              <a:rPr lang="en-US" sz="1200" dirty="0"/>
              <a:t>/material/</a:t>
            </a:r>
            <a:r>
              <a:rPr lang="en-US" sz="1200" dirty="0" err="1"/>
              <a:t>DialogTitle</a:t>
            </a:r>
            <a:r>
              <a:rPr lang="en-US" sz="1200" dirty="0"/>
              <a:t>";</a:t>
            </a:r>
          </a:p>
          <a:p>
            <a:pPr marL="0" indent="0">
              <a:buNone/>
            </a:pPr>
            <a:r>
              <a:rPr lang="en-US" sz="1200" dirty="0"/>
              <a:t>import auth from "../lib/auth-helper.js";</a:t>
            </a:r>
          </a:p>
          <a:p>
            <a:pPr marL="0" indent="0">
              <a:buNone/>
            </a:pPr>
            <a:r>
              <a:rPr lang="en-US" sz="1200" dirty="0"/>
              <a:t>import { remove } from "./api-user.js";</a:t>
            </a:r>
          </a:p>
          <a:p>
            <a:pPr marL="0" indent="0">
              <a:buNone/>
            </a:pPr>
            <a:r>
              <a:rPr lang="en-US" sz="1200" dirty="0"/>
              <a:t>import { Navigate } from "react-router-</a:t>
            </a:r>
            <a:r>
              <a:rPr lang="en-US" sz="1200" dirty="0" err="1"/>
              <a:t>dom</a:t>
            </a:r>
            <a:r>
              <a:rPr lang="en-US" sz="1200" dirty="0"/>
              <a:t>";</a:t>
            </a:r>
          </a:p>
          <a:p>
            <a:pPr marL="0" indent="0">
              <a:buNone/>
            </a:pPr>
            <a:br>
              <a:rPr lang="en-US" sz="1200" dirty="0"/>
            </a:br>
            <a:r>
              <a:rPr lang="en-US" sz="1200" dirty="0"/>
              <a:t>export default function DeleteUser({ userId }) {</a:t>
            </a:r>
          </a:p>
          <a:p>
            <a:pPr marL="0" indent="0">
              <a:buNone/>
            </a:pPr>
            <a:r>
              <a:rPr lang="en-US" sz="1200" dirty="0"/>
              <a:t>  const [open, </a:t>
            </a:r>
            <a:r>
              <a:rPr lang="en-US" sz="1200" dirty="0" err="1"/>
              <a:t>setOpen</a:t>
            </a:r>
            <a:r>
              <a:rPr lang="en-US" sz="1200" dirty="0"/>
              <a:t>] = </a:t>
            </a:r>
            <a:r>
              <a:rPr lang="en-US" sz="1200" dirty="0" err="1"/>
              <a:t>useState</a:t>
            </a:r>
            <a:r>
              <a:rPr lang="en-US" sz="1200" dirty="0"/>
              <a:t>(false);</a:t>
            </a:r>
          </a:p>
          <a:p>
            <a:pPr marL="0" indent="0">
              <a:buNone/>
            </a:pPr>
            <a:r>
              <a:rPr lang="en-US" sz="1200" dirty="0"/>
              <a:t>  const [redirect, </a:t>
            </a:r>
            <a:r>
              <a:rPr lang="en-US" sz="1200" dirty="0" err="1"/>
              <a:t>setRedirect</a:t>
            </a:r>
            <a:r>
              <a:rPr lang="en-US" sz="1200" dirty="0"/>
              <a:t>] = </a:t>
            </a:r>
            <a:r>
              <a:rPr lang="en-US" sz="1200" dirty="0" err="1"/>
              <a:t>useState</a:t>
            </a:r>
            <a:r>
              <a:rPr lang="en-US" sz="1200" dirty="0"/>
              <a:t>(false);</a:t>
            </a:r>
          </a:p>
          <a:p>
            <a:pPr marL="0" indent="0">
              <a:buNone/>
            </a:pPr>
            <a:br>
              <a:rPr lang="en-US" sz="1200" dirty="0"/>
            </a:br>
            <a:r>
              <a:rPr lang="en-US" sz="1200" dirty="0"/>
              <a:t>  const jwt = auth.isAuthenticated();</a:t>
            </a:r>
          </a:p>
          <a:p>
            <a:pPr marL="0" indent="0">
              <a:buNone/>
            </a:pPr>
            <a:br>
              <a:rPr lang="en-US" sz="1200" dirty="0"/>
            </a:br>
            <a:r>
              <a:rPr lang="en-US" sz="1200" dirty="0"/>
              <a:t>  const </a:t>
            </a:r>
            <a:r>
              <a:rPr lang="en-US" sz="1200" dirty="0" err="1"/>
              <a:t>clickButton</a:t>
            </a:r>
            <a:r>
              <a:rPr lang="en-US" sz="1200" dirty="0"/>
              <a:t> = () =&gt; {</a:t>
            </a:r>
          </a:p>
          <a:p>
            <a:pPr marL="0" indent="0">
              <a:buNone/>
            </a:pPr>
            <a:r>
              <a:rPr lang="en-US" sz="1200" dirty="0"/>
              <a:t>    </a:t>
            </a:r>
            <a:r>
              <a:rPr lang="en-US" sz="1200" dirty="0" err="1"/>
              <a:t>setOpen</a:t>
            </a:r>
            <a:r>
              <a:rPr lang="en-US" sz="1200" dirty="0"/>
              <a:t>(true);</a:t>
            </a:r>
          </a:p>
          <a:p>
            <a:pPr marL="0" indent="0">
              <a:buNone/>
            </a:pPr>
            <a:r>
              <a:rPr lang="en-US" sz="1200" dirty="0"/>
              <a:t>  };</a:t>
            </a:r>
          </a:p>
          <a:p>
            <a:pPr marL="0" indent="0">
              <a:buNone/>
            </a:pPr>
            <a:endParaRPr lang="en-US" sz="1200" dirty="0"/>
          </a:p>
        </p:txBody>
      </p:sp>
      <p:sp>
        <p:nvSpPr>
          <p:cNvPr id="4" name="Date Placeholder 3">
            <a:extLst>
              <a:ext uri="{FF2B5EF4-FFF2-40B4-BE49-F238E27FC236}">
                <a16:creationId xmlns:a16="http://schemas.microsoft.com/office/drawing/2014/main" id="{091353C6-35F4-0659-0867-B271A06404FD}"/>
              </a:ext>
            </a:extLst>
          </p:cNvPr>
          <p:cNvSpPr>
            <a:spLocks noGrp="1"/>
          </p:cNvSpPr>
          <p:nvPr>
            <p:ph type="dt" sz="half" idx="10"/>
          </p:nvPr>
        </p:nvSpPr>
        <p:spPr/>
        <p:txBody>
          <a:bodyPr/>
          <a:lstStyle/>
          <a:p>
            <a:pPr>
              <a:defRPr/>
            </a:pPr>
            <a:fld id="{C9C54A8A-EC83-4BC5-B48C-A23671E55882}" type="datetime1">
              <a:rPr lang="en-US" smtClean="0"/>
              <a:t>7/7/2025</a:t>
            </a:fld>
            <a:endParaRPr lang="en-US"/>
          </a:p>
        </p:txBody>
      </p:sp>
      <p:sp>
        <p:nvSpPr>
          <p:cNvPr id="5" name="Footer Placeholder 4">
            <a:extLst>
              <a:ext uri="{FF2B5EF4-FFF2-40B4-BE49-F238E27FC236}">
                <a16:creationId xmlns:a16="http://schemas.microsoft.com/office/drawing/2014/main" id="{0EB0175D-D235-9A99-764C-7852C30A2343}"/>
              </a:ext>
            </a:extLst>
          </p:cNvPr>
          <p:cNvSpPr>
            <a:spLocks noGrp="1"/>
          </p:cNvSpPr>
          <p:nvPr>
            <p:ph type="ftr" sz="quarter" idx="11"/>
          </p:nvPr>
        </p:nvSpPr>
        <p:spPr/>
        <p:txBody>
          <a:bodyPr/>
          <a:lstStyle/>
          <a:p>
            <a:pPr>
              <a:defRPr/>
            </a:pPr>
            <a:r>
              <a:rPr lang="en-US"/>
              <a:t>Web Application Development</a:t>
            </a:r>
            <a:endParaRPr lang="en-US" dirty="0"/>
          </a:p>
        </p:txBody>
      </p:sp>
      <p:sp>
        <p:nvSpPr>
          <p:cNvPr id="6" name="Slide Number Placeholder 5">
            <a:extLst>
              <a:ext uri="{FF2B5EF4-FFF2-40B4-BE49-F238E27FC236}">
                <a16:creationId xmlns:a16="http://schemas.microsoft.com/office/drawing/2014/main" id="{ECEF5FCE-27C0-C235-0D69-0BC607C2E7D5}"/>
              </a:ext>
            </a:extLst>
          </p:cNvPr>
          <p:cNvSpPr>
            <a:spLocks noGrp="1"/>
          </p:cNvSpPr>
          <p:nvPr>
            <p:ph type="sldNum" sz="quarter" idx="12"/>
          </p:nvPr>
        </p:nvSpPr>
        <p:spPr/>
        <p:txBody>
          <a:bodyPr/>
          <a:lstStyle/>
          <a:p>
            <a:fld id="{7C5CF243-786F-4254-B068-4C9F0B6EA12F}" type="slidenum">
              <a:rPr lang="en-US" altLang="en-US" smtClean="0"/>
              <a:pPr/>
              <a:t>99</a:t>
            </a:fld>
            <a:endParaRPr lang="en-US" altLang="en-US"/>
          </a:p>
        </p:txBody>
      </p:sp>
    </p:spTree>
    <p:extLst>
      <p:ext uri="{BB962C8B-B14F-4D97-AF65-F5344CB8AC3E}">
        <p14:creationId xmlns:p14="http://schemas.microsoft.com/office/powerpoint/2010/main" val="3852891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14492</TotalTime>
  <Words>13894</Words>
  <Application>Microsoft Office PowerPoint</Application>
  <PresentationFormat>On-screen Show (4:3)</PresentationFormat>
  <Paragraphs>1847</Paragraphs>
  <Slides>126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126</vt:i4>
      </vt:variant>
    </vt:vector>
  </HeadingPairs>
  <TitlesOfParts>
    <vt:vector size="131" baseType="lpstr">
      <vt:lpstr>Arial</vt:lpstr>
      <vt:lpstr>Consolas</vt:lpstr>
      <vt:lpstr>Times New Roman</vt:lpstr>
      <vt:lpstr>Wingdings</vt:lpstr>
      <vt:lpstr>Default Design</vt:lpstr>
      <vt:lpstr>Web Application Development</vt:lpstr>
      <vt:lpstr>Integrating Backend API</vt:lpstr>
      <vt:lpstr>Fetch for user CRUD</vt:lpstr>
      <vt:lpstr>CREATE – creating new user</vt:lpstr>
      <vt:lpstr>LIST – Listing users</vt:lpstr>
      <vt:lpstr>Reading a user profile</vt:lpstr>
      <vt:lpstr>PowerPoint Presentation</vt:lpstr>
      <vt:lpstr>UPDATE - Updating a user's data </vt:lpstr>
      <vt:lpstr>PowerPoint Presentation</vt:lpstr>
      <vt:lpstr>Deleting a user</vt:lpstr>
      <vt:lpstr>PowerPoint Presentation</vt:lpstr>
      <vt:lpstr> Updated mern-skeleton/client/user/api-user.js: </vt:lpstr>
      <vt:lpstr>Updated mern-skeleton/client/user/api-user.js contd. </vt:lpstr>
      <vt:lpstr>Updated mern-skeleton/client/user/api-user.js contd. </vt:lpstr>
      <vt:lpstr>PowerPoint Presentation</vt:lpstr>
      <vt:lpstr>Fetch for the auth API</vt:lpstr>
      <vt:lpstr>Sign-in</vt:lpstr>
      <vt:lpstr>PowerPoint Presentation</vt:lpstr>
      <vt:lpstr>Sign-out</vt:lpstr>
      <vt:lpstr>PowerPoint Presentation</vt:lpstr>
      <vt:lpstr> Updated mern-skeleton/client/lib/api-auth.js:</vt:lpstr>
      <vt:lpstr>PowerPoint Presentation</vt:lpstr>
      <vt:lpstr>Adding auth in the frontend</vt:lpstr>
      <vt:lpstr>PowerPoint Presentation</vt:lpstr>
      <vt:lpstr>Managing auth state</vt:lpstr>
      <vt:lpstr>PowerPoint Presentation</vt:lpstr>
      <vt:lpstr>Saving credentials</vt:lpstr>
      <vt:lpstr>PowerPoint Presentation</vt:lpstr>
      <vt:lpstr>Retrieving credentials</vt:lpstr>
      <vt:lpstr>PowerPoint Presentation</vt:lpstr>
      <vt:lpstr>Deleting credentials</vt:lpstr>
      <vt:lpstr> Updated mern-skeleton/client/lib/auth-helper.js:  </vt:lpstr>
      <vt:lpstr> Updated mern-skeleton/client/lib/auth-helper.js: </vt:lpstr>
      <vt:lpstr>PowerPoint Presentation</vt:lpstr>
      <vt:lpstr>PowerPoint Presentation</vt:lpstr>
      <vt:lpstr>The PrivateRoute component</vt:lpstr>
      <vt:lpstr>mern-skeleton/client/lib/PrivateRoute.jsx:</vt:lpstr>
      <vt:lpstr>PowerPoint Presentation</vt:lpstr>
      <vt:lpstr>Completing the User frontend</vt:lpstr>
      <vt:lpstr>PowerPoint Presentation</vt:lpstr>
      <vt:lpstr>The Users component</vt:lpstr>
      <vt:lpstr>Updated mern-skeleton/client/user/Users.jsx:</vt:lpstr>
      <vt:lpstr>Updated mern-skeleton/client/user/Users.jsx contd.</vt:lpstr>
      <vt:lpstr>Updated mern-skeleton/client/user/Users.jsx contd.</vt:lpstr>
      <vt:lpstr>Users.jsx code Explanation</vt:lpstr>
      <vt:lpstr>PowerPoint Presentation</vt:lpstr>
      <vt:lpstr>The Signup component</vt:lpstr>
      <vt:lpstr>Updated mern-skeleton/client/user/Signup.jsx:</vt:lpstr>
      <vt:lpstr>Updated mern-skeleton/client/user/Signup.jsx contd.</vt:lpstr>
      <vt:lpstr>Updated mern-skeleton/client/user/Signup.jsx contd.</vt:lpstr>
      <vt:lpstr>Updated mern-skeleton/client/user/Signup.jsx contd.</vt:lpstr>
      <vt:lpstr>Updated mern-skeleton/client/user/Signup.jsx contd.</vt:lpstr>
      <vt:lpstr>Updated mern-skeleton/client/user/Signup.jsx contd.</vt:lpstr>
      <vt:lpstr>Signup.jsx code explanation</vt:lpstr>
      <vt:lpstr>PowerPoint Presentation</vt:lpstr>
      <vt:lpstr>PowerPoint Presentation</vt:lpstr>
      <vt:lpstr>mern-skeleton/client/MainRouter.jsx:</vt:lpstr>
      <vt:lpstr>Updated mern-skeleton/client/MainRouter.jsx:</vt:lpstr>
      <vt:lpstr>PowerPoint Presentation</vt:lpstr>
      <vt:lpstr>The Signin component</vt:lpstr>
      <vt:lpstr>PowerPoint Presentation</vt:lpstr>
      <vt:lpstr>Updated mern-skeleton/client/lib/Signin.jsx:</vt:lpstr>
      <vt:lpstr>Updated mern-skeleton/client/lib/Signin.jsx contd</vt:lpstr>
      <vt:lpstr>Updated mern-skeleton/client/lib/Signin.jsx contd.</vt:lpstr>
      <vt:lpstr>Updated mern-skeleton/client/lib/Signin.jsx contd.</vt:lpstr>
      <vt:lpstr>Updated mern-skeleton/client/lib/Signin.jsx contd.</vt:lpstr>
      <vt:lpstr>Signin.jsx code Explanation</vt:lpstr>
      <vt:lpstr>PowerPoint Presentation</vt:lpstr>
      <vt:lpstr> Updated mern-skeleton/client/MainRouter.jsx: </vt:lpstr>
      <vt:lpstr>The Profile component</vt:lpstr>
      <vt:lpstr>PowerPoint Presentation</vt:lpstr>
      <vt:lpstr>PowerPoint Presentation</vt:lpstr>
      <vt:lpstr> Updated mern-skeleton/client/user/Profile.jsx: </vt:lpstr>
      <vt:lpstr>Updated mern-skeleton/client/user/Profile.jsx contd. </vt:lpstr>
      <vt:lpstr>Updated mern-skeleton/client/user/Profile.jsx contd. </vt:lpstr>
      <vt:lpstr>Updated mern-skeleton/client/user/Profile.jsx contd. </vt:lpstr>
      <vt:lpstr>Updated mern-skeleton/client/user/Profile.jsx contd. </vt:lpstr>
      <vt:lpstr>Profile.jsx code Explanation</vt:lpstr>
      <vt:lpstr>PowerPoint Presentation</vt:lpstr>
      <vt:lpstr> mern-skeleton/client/MainRouter.jsx: </vt:lpstr>
      <vt:lpstr>Updated mern-skeleton/client/MainRouter.jsx:  </vt:lpstr>
      <vt:lpstr>PowerPoint Presentation</vt:lpstr>
      <vt:lpstr>The EditProfile component</vt:lpstr>
      <vt:lpstr>PowerPoint Presentation</vt:lpstr>
      <vt:lpstr>PowerPoint Presentation</vt:lpstr>
      <vt:lpstr> Updated mern-skeleton/client/user/EditProfile.jsx: </vt:lpstr>
      <vt:lpstr> Updated mern-skeleton/client/user/EditProfile.jsx contd. </vt:lpstr>
      <vt:lpstr>Updated mern-skeleton/client/user/EditProfile.jsx contd.</vt:lpstr>
      <vt:lpstr>Updated mern-skeleton/client/user/EditProfile.jsx contd.</vt:lpstr>
      <vt:lpstr>Updated mern-skeleton/client/user/EditProfile.jsx contd.</vt:lpstr>
      <vt:lpstr>Updated mern-skeleton/client/user/EditProfile.jsx contd.</vt:lpstr>
      <vt:lpstr>EditProfile.jsx code Explanation</vt:lpstr>
      <vt:lpstr>PowerPoint Presentation</vt:lpstr>
      <vt:lpstr>mern-skeleton/client/MainRouter.jsx:</vt:lpstr>
      <vt:lpstr>Updated mern-skeleton/client/MainRouter.jsx: </vt:lpstr>
      <vt:lpstr>PowerPoint Presentation</vt:lpstr>
      <vt:lpstr>The DeleteUser component</vt:lpstr>
      <vt:lpstr>PowerPoint Presentation</vt:lpstr>
      <vt:lpstr> Updated mern-skeleton/client/user/DeleteUser.jsx: </vt:lpstr>
      <vt:lpstr>Updated mern-skeleton/client/user/DeleteUser.jsx contd.</vt:lpstr>
      <vt:lpstr>Updated mern-skeleton/client/user/DeleteUser.jsx contd.</vt:lpstr>
      <vt:lpstr>Updated mern-skeleton/client/user/DeleteUser.jsx contd.</vt:lpstr>
      <vt:lpstr>DeleteUser.jsx code Explanation</vt:lpstr>
      <vt:lpstr>PowerPoint Presentation</vt:lpstr>
      <vt:lpstr>The Menu component</vt:lpstr>
      <vt:lpstr>Updated mern-skeleton/client/core/Menu.jsx: </vt:lpstr>
      <vt:lpstr>Updated mern-skeleton/client/core/Menu.jsx contd.</vt:lpstr>
      <vt:lpstr>Updated mern-skeleton/client/core/Menu.jsx contd.</vt:lpstr>
      <vt:lpstr>PowerPoint Presentation</vt:lpstr>
      <vt:lpstr> mern-skeleton/client/core/Menu.jsx: </vt:lpstr>
      <vt:lpstr>PowerPoint Presentation</vt:lpstr>
      <vt:lpstr>PowerPoint Presentation</vt:lpstr>
      <vt:lpstr> mern-skeleton/client/core/Menu.jsx: </vt:lpstr>
      <vt:lpstr>PowerPoint Presentation</vt:lpstr>
      <vt:lpstr> mern-skeleton/client/core/Menu.jsx: </vt:lpstr>
      <vt:lpstr>PowerPoint Presentation</vt:lpstr>
      <vt:lpstr> mern-skeleton/client/MainRouter.jsx: </vt:lpstr>
      <vt:lpstr>Updated mern-skeleton/client/MainRouter.jsx:</vt:lpstr>
      <vt:lpstr>PowerPoint Presentation</vt:lpstr>
      <vt:lpstr>CONNECTING THE FRONTEND AND BACKEND</vt:lpstr>
      <vt:lpstr>Vite.config.js</vt:lpstr>
      <vt:lpstr>PowerPoint Presentation</vt:lpstr>
      <vt:lpstr>PowerPoint Presentation</vt:lpstr>
      <vt:lpstr>PowerPoint Presentation</vt:lpstr>
      <vt:lpstr>PowerPoint Presentation</vt:lpstr>
      <vt:lpstr>PowerPoint Presentation</vt:lpstr>
    </vt:vector>
  </TitlesOfParts>
  <Company>CentennialCollege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ILIA</dc:creator>
  <cp:lastModifiedBy>BLESSING AJIBOYE</cp:lastModifiedBy>
  <cp:revision>1519</cp:revision>
  <dcterms:created xsi:type="dcterms:W3CDTF">2008-05-26T16:51:35Z</dcterms:created>
  <dcterms:modified xsi:type="dcterms:W3CDTF">2025-07-07T14:21:22Z</dcterms:modified>
</cp:coreProperties>
</file>