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4" r:id="rId3"/>
    <p:sldId id="260" r:id="rId4"/>
    <p:sldId id="259" r:id="rId5"/>
    <p:sldId id="256" r:id="rId6"/>
    <p:sldId id="261" r:id="rId7"/>
    <p:sldId id="262" r:id="rId8"/>
    <p:sldId id="263" r:id="rId9"/>
    <p:sldId id="265" r:id="rId10"/>
    <p:sldId id="266" r:id="rId11"/>
    <p:sldId id="268" r:id="rId12"/>
    <p:sldId id="267" r:id="rId13"/>
    <p:sldId id="270" r:id="rId14"/>
    <p:sldId id="272" r:id="rId15"/>
    <p:sldId id="271" r:id="rId16"/>
    <p:sldId id="269" r:id="rId17"/>
    <p:sldId id="273" r:id="rId18"/>
    <p:sldId id="274" r:id="rId19"/>
    <p:sldId id="275" r:id="rId20"/>
    <p:sldId id="276" r:id="rId21"/>
    <p:sldId id="277" r:id="rId22"/>
    <p:sldId id="278" r:id="rId23"/>
    <p:sldId id="288" r:id="rId24"/>
    <p:sldId id="279" r:id="rId25"/>
    <p:sldId id="28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15620" y="197485"/>
            <a:ext cx="8881745" cy="398780"/>
          </a:xfrm>
          <a:prstGeom prst="rect">
            <a:avLst/>
          </a:prstGeom>
          <a:noFill/>
        </p:spPr>
        <p:txBody>
          <a:bodyPr wrap="square" rtlCol="0">
            <a:spAutoFit/>
          </a:bodyPr>
          <a:p>
            <a:r>
              <a:rPr lang="en-US" sz="2000"/>
              <a:t>6. Policy to get "read" access of all users, groups but not policy.</a:t>
            </a:r>
            <a:endParaRPr lang="en-US" sz="2000"/>
          </a:p>
        </p:txBody>
      </p:sp>
      <p:sp>
        <p:nvSpPr>
          <p:cNvPr id="3" name="Text Box 2"/>
          <p:cNvSpPr txBox="1"/>
          <p:nvPr/>
        </p:nvSpPr>
        <p:spPr>
          <a:xfrm>
            <a:off x="603250" y="767080"/>
            <a:ext cx="10922635" cy="5631180"/>
          </a:xfrm>
          <a:prstGeom prst="rect">
            <a:avLst/>
          </a:prstGeom>
          <a:noFill/>
        </p:spPr>
        <p:txBody>
          <a:bodyPr wrap="square" rtlCol="0">
            <a:spAutoFit/>
          </a:bodyPr>
          <a:p>
            <a:pPr marL="342900" indent="-342900">
              <a:buFont typeface="Arial" panose="020B0604020202020204" pitchFamily="34" charset="0"/>
              <a:buChar char="•"/>
            </a:pPr>
            <a:r>
              <a:rPr lang="en-US" sz="2000"/>
              <a:t>Go to the AWS Management Console.</a:t>
            </a:r>
            <a:endParaRPr lang="en-US" sz="2000"/>
          </a:p>
          <a:p>
            <a:pPr marL="342900" indent="-342900">
              <a:buFont typeface="Arial" panose="020B0604020202020204" pitchFamily="34" charset="0"/>
              <a:buChar char="•"/>
            </a:pPr>
            <a:r>
              <a:rPr lang="en-US" sz="2000"/>
              <a:t>Open the IAM console.</a:t>
            </a:r>
            <a:endParaRPr lang="en-US" sz="2000"/>
          </a:p>
          <a:p>
            <a:pPr marL="342900" indent="-342900">
              <a:buFont typeface="Arial" panose="020B0604020202020204" pitchFamily="34" charset="0"/>
              <a:buChar char="•"/>
            </a:pPr>
            <a:r>
              <a:rPr lang="en-US" sz="2000"/>
              <a:t>In the navigation pane, choose "Policies."</a:t>
            </a:r>
            <a:endParaRPr lang="en-US" sz="2000"/>
          </a:p>
          <a:p>
            <a:pPr marL="342900" indent="-342900">
              <a:buFont typeface="Arial" panose="020B0604020202020204" pitchFamily="34" charset="0"/>
              <a:buChar char="•"/>
            </a:pPr>
            <a:r>
              <a:rPr lang="en-US" sz="2000"/>
              <a:t>Click the "Create policy" button.</a:t>
            </a:r>
            <a:endParaRPr lang="en-US" sz="2000"/>
          </a:p>
          <a:p>
            <a:pPr marL="342900" indent="-342900">
              <a:buFont typeface="Arial" panose="020B0604020202020204" pitchFamily="34" charset="0"/>
              <a:buChar char="•"/>
            </a:pPr>
            <a:endParaRPr lang="en-US" sz="2000"/>
          </a:p>
          <a:p>
            <a:pPr indent="0">
              <a:buFont typeface="Arial" panose="020B0604020202020204" pitchFamily="34" charset="0"/>
              <a:buNone/>
            </a:pPr>
            <a:r>
              <a:rPr lang="en-US" sz="2000"/>
              <a:t> using the visual editor:</a:t>
            </a:r>
            <a:endParaRPr lang="en-US" sz="2000"/>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r>
              <a:rPr lang="en-US" sz="2000"/>
              <a:t>In the "Create policy" wizard, select the "Visual editor" tab.</a:t>
            </a:r>
            <a:endParaRPr lang="en-US" sz="2000"/>
          </a:p>
          <a:p>
            <a:pPr marL="342900" indent="-342900">
              <a:buFont typeface="Arial" panose="020B0604020202020204" pitchFamily="34" charset="0"/>
              <a:buChar char="•"/>
            </a:pPr>
            <a:r>
              <a:rPr lang="en-US" sz="2000"/>
              <a:t>Choose "Service" and select "IAM" from the dropdown.</a:t>
            </a:r>
            <a:endParaRPr lang="en-US" sz="2000"/>
          </a:p>
          <a:p>
            <a:pPr marL="342900" indent="-342900">
              <a:buFont typeface="Arial" panose="020B0604020202020204" pitchFamily="34" charset="0"/>
              <a:buChar char="•"/>
            </a:pPr>
            <a:r>
              <a:rPr lang="en-US" sz="2000"/>
              <a:t>In the "Actions" section, search for and select both "ListUsers" and "ListGroups."</a:t>
            </a:r>
            <a:endParaRPr lang="en-US" sz="2000"/>
          </a:p>
          <a:p>
            <a:pPr marL="342900" indent="-342900">
              <a:buFont typeface="Arial" panose="020B0604020202020204" pitchFamily="34" charset="0"/>
              <a:buChar char="•"/>
            </a:pPr>
            <a:r>
              <a:rPr lang="en-US" sz="2000"/>
              <a:t>In the "Resources" section, set the resource to "*," allowing these actions on all resources.</a:t>
            </a:r>
            <a:endParaRPr lang="en-US" sz="2000"/>
          </a:p>
          <a:p>
            <a:pPr marL="342900" indent="-342900">
              <a:buFont typeface="Arial" panose="020B0604020202020204" pitchFamily="34" charset="0"/>
              <a:buChar char="•"/>
            </a:pPr>
            <a:r>
              <a:rPr lang="en-US" sz="2000"/>
              <a:t>Review your policy on the right side of the screen.</a:t>
            </a:r>
            <a:endParaRPr lang="en-US" sz="2000"/>
          </a:p>
          <a:p>
            <a:pPr indent="0">
              <a:buFont typeface="Arial" panose="020B0604020202020204" pitchFamily="34" charset="0"/>
              <a:buNone/>
            </a:pPr>
            <a:endParaRPr lang="en-US" sz="2000"/>
          </a:p>
          <a:p>
            <a:pPr indent="0">
              <a:buFont typeface="Arial" panose="020B0604020202020204" pitchFamily="34" charset="0"/>
              <a:buNone/>
            </a:pPr>
            <a:r>
              <a:rPr lang="en-US" sz="2000"/>
              <a:t>After configuring the policy in the visual editor, you can proceed to the next steps:</a:t>
            </a:r>
            <a:endParaRPr lang="en-US" sz="2000"/>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r>
              <a:rPr lang="en-US" sz="2000"/>
              <a:t>Click "Next" to move to the "Review policy" step.</a:t>
            </a:r>
            <a:endParaRPr lang="en-US" sz="2000"/>
          </a:p>
          <a:p>
            <a:pPr marL="342900" indent="-342900">
              <a:buFont typeface="Arial" panose="020B0604020202020204" pitchFamily="34" charset="0"/>
              <a:buChar char="•"/>
            </a:pPr>
            <a:r>
              <a:rPr lang="en-US" sz="2000"/>
              <a:t>Provide a name and description for your policy.</a:t>
            </a:r>
            <a:endParaRPr lang="en-US" sz="2000"/>
          </a:p>
          <a:p>
            <a:pPr marL="342900" indent="-342900">
              <a:buFont typeface="Arial" panose="020B0604020202020204" pitchFamily="34" charset="0"/>
              <a:buChar char="•"/>
            </a:pPr>
            <a:r>
              <a:rPr lang="en-US" sz="2000"/>
              <a:t>Click "Create policy."</a:t>
            </a:r>
            <a:endParaRPr lang="en-US" sz="2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657860" y="361315"/>
            <a:ext cx="10614660" cy="706755"/>
          </a:xfrm>
          <a:prstGeom prst="rect">
            <a:avLst/>
          </a:prstGeom>
          <a:noFill/>
        </p:spPr>
        <p:txBody>
          <a:bodyPr wrap="square" rtlCol="0">
            <a:spAutoFit/>
          </a:bodyPr>
          <a:p>
            <a:r>
              <a:rPr lang="en-US" sz="2000"/>
              <a:t>10. Create a resource based policy and attach to S3_B16 Bucket &amp; only sunny user can</a:t>
            </a:r>
            <a:r>
              <a:rPr lang="en-IN" altLang="en-US" sz="2000"/>
              <a:t> </a:t>
            </a:r>
            <a:r>
              <a:rPr lang="en-US" sz="2000"/>
              <a:t>able to access that bucket.</a:t>
            </a:r>
            <a:endParaRPr lang="en-US" sz="2000"/>
          </a:p>
        </p:txBody>
      </p:sp>
      <p:sp>
        <p:nvSpPr>
          <p:cNvPr id="4" name="Text Box 3"/>
          <p:cNvSpPr txBox="1"/>
          <p:nvPr/>
        </p:nvSpPr>
        <p:spPr>
          <a:xfrm>
            <a:off x="5343525" y="1513205"/>
            <a:ext cx="5928995" cy="2245360"/>
          </a:xfrm>
          <a:prstGeom prst="rect">
            <a:avLst/>
          </a:prstGeom>
          <a:noFill/>
        </p:spPr>
        <p:txBody>
          <a:bodyPr wrap="square" rtlCol="0">
            <a:noAutofit/>
          </a:bodyPr>
          <a:p>
            <a:pPr marL="342900" indent="-342900">
              <a:buFont typeface="Arial" panose="020B0604020202020204" pitchFamily="34" charset="0"/>
              <a:buChar char="•"/>
            </a:pPr>
            <a:r>
              <a:rPr lang="en-US" sz="2000"/>
              <a:t>Select the S3 bucket named "S3_B16."</a:t>
            </a:r>
            <a:endParaRPr lang="en-US" sz="2000"/>
          </a:p>
          <a:p>
            <a:pPr marL="342900" indent="-342900">
              <a:buFont typeface="Arial" panose="020B0604020202020204" pitchFamily="34" charset="0"/>
              <a:buChar char="•"/>
            </a:pPr>
            <a:r>
              <a:rPr lang="en-US" sz="2000"/>
              <a:t>Click on the "Permissions" tab.</a:t>
            </a:r>
            <a:endParaRPr lang="en-US" sz="2000"/>
          </a:p>
          <a:p>
            <a:pPr marL="342900" indent="-342900">
              <a:buFont typeface="Arial" panose="020B0604020202020204" pitchFamily="34" charset="0"/>
              <a:buChar char="•"/>
            </a:pPr>
            <a:r>
              <a:rPr lang="en-US" sz="2000"/>
              <a:t>Scroll down to the "Bucket policy" section and click on the "Edit" button.</a:t>
            </a:r>
            <a:endParaRPr lang="en-US" sz="2000"/>
          </a:p>
          <a:p>
            <a:pPr marL="342900" indent="-342900">
              <a:buFont typeface="Arial" panose="020B0604020202020204" pitchFamily="34" charset="0"/>
              <a:buChar char="•"/>
            </a:pPr>
            <a:r>
              <a:rPr lang="en-US" sz="2000"/>
              <a:t>Now, the S3 bucket "S3_B16" will only be accessible by the IAM user named "sunny." </a:t>
            </a:r>
            <a:endParaRPr lang="en-US" sz="2000"/>
          </a:p>
          <a:p>
            <a:pPr marL="342900" indent="-342900">
              <a:buFont typeface="Arial" panose="020B0604020202020204" pitchFamily="34" charset="0"/>
              <a:buChar char="•"/>
            </a:pPr>
            <a:r>
              <a:rPr lang="en-IN" altLang="en-US" sz="2000"/>
              <a:t>Note: make sure to put account ID in JSON policy.</a:t>
            </a:r>
            <a:endParaRPr lang="en-IN" altLang="en-US" sz="2000"/>
          </a:p>
        </p:txBody>
      </p:sp>
      <p:sp>
        <p:nvSpPr>
          <p:cNvPr id="6" name="Text Box 5"/>
          <p:cNvSpPr txBox="1"/>
          <p:nvPr/>
        </p:nvSpPr>
        <p:spPr>
          <a:xfrm>
            <a:off x="657860" y="1337945"/>
            <a:ext cx="4064000" cy="5077460"/>
          </a:xfrm>
          <a:prstGeom prst="rect">
            <a:avLst/>
          </a:prstGeom>
          <a:noFill/>
        </p:spPr>
        <p:txBody>
          <a:bodyPr wrap="square" rtlCol="0">
            <a:spAutoFit/>
          </a:bodyPr>
          <a:p>
            <a:r>
              <a:rPr lang="en-US"/>
              <a:t>{</a:t>
            </a:r>
            <a:endParaRPr lang="en-US"/>
          </a:p>
          <a:p>
            <a:r>
              <a:rPr lang="en-US"/>
              <a:t>  "Version": "2012-10-17",</a:t>
            </a:r>
            <a:endParaRPr lang="en-US"/>
          </a:p>
          <a:p>
            <a:r>
              <a:rPr lang="en-US"/>
              <a:t>  "Statement": [</a:t>
            </a:r>
            <a:endParaRPr lang="en-US"/>
          </a:p>
          <a:p>
            <a:r>
              <a:rPr lang="en-US"/>
              <a:t>    {</a:t>
            </a:r>
            <a:endParaRPr lang="en-US"/>
          </a:p>
          <a:p>
            <a:r>
              <a:rPr lang="en-US"/>
              <a:t>      "Effect": "Allow",</a:t>
            </a:r>
            <a:endParaRPr lang="en-US"/>
          </a:p>
          <a:p>
            <a:r>
              <a:rPr lang="en-US"/>
              <a:t>      "Principal": {</a:t>
            </a:r>
            <a:endParaRPr lang="en-US"/>
          </a:p>
          <a:p>
            <a:r>
              <a:rPr lang="en-US"/>
              <a:t>        "AWS": "arn:aws:iam::YOUR_ACCOUNT_ID:user/sunny"</a:t>
            </a:r>
            <a:endParaRPr lang="en-US"/>
          </a:p>
          <a:p>
            <a:r>
              <a:rPr lang="en-US"/>
              <a:t>      },</a:t>
            </a:r>
            <a:endParaRPr lang="en-US"/>
          </a:p>
          <a:p>
            <a:r>
              <a:rPr lang="en-US"/>
              <a:t>      "Action": "s3:*",</a:t>
            </a:r>
            <a:endParaRPr lang="en-US"/>
          </a:p>
          <a:p>
            <a:r>
              <a:rPr lang="en-US"/>
              <a:t>      "Resource": [</a:t>
            </a:r>
            <a:endParaRPr lang="en-US"/>
          </a:p>
          <a:p>
            <a:r>
              <a:rPr lang="en-US"/>
              <a:t>        "arn:aws:s3:::S3_B16",</a:t>
            </a:r>
            <a:endParaRPr lang="en-US"/>
          </a:p>
          <a:p>
            <a:r>
              <a:rPr lang="en-US"/>
              <a:t>        "arn:aws:s3:::S3_B16/*"</a:t>
            </a:r>
            <a:endParaRPr lang="en-US"/>
          </a:p>
          <a:p>
            <a:r>
              <a:rPr lang="en-US"/>
              <a:t>      ]</a:t>
            </a:r>
            <a:endParaRPr lang="en-US"/>
          </a:p>
          <a:p>
            <a:r>
              <a:rPr lang="en-US"/>
              <a:t>    }</a:t>
            </a:r>
            <a:endParaRPr lang="en-US"/>
          </a:p>
          <a:p>
            <a:r>
              <a:rPr lang="en-US"/>
              <a:t>  ]</a:t>
            </a:r>
            <a:endParaRPr lang="en-US"/>
          </a:p>
          <a:p>
            <a:r>
              <a:rPr lang="en-US"/>
              <a:t>}</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71170" y="173990"/>
            <a:ext cx="10154285" cy="706755"/>
          </a:xfrm>
          <a:prstGeom prst="rect">
            <a:avLst/>
          </a:prstGeom>
          <a:noFill/>
        </p:spPr>
        <p:txBody>
          <a:bodyPr wrap="square" rtlCol="0">
            <a:spAutoFit/>
          </a:bodyPr>
          <a:p>
            <a:r>
              <a:rPr lang="en-IN" altLang="en-US" sz="2000"/>
              <a:t>9. </a:t>
            </a:r>
            <a:r>
              <a:rPr lang="en-US" sz="2000"/>
              <a:t>Create a policy like when users are login into console, Without MFA not a single IAM</a:t>
            </a:r>
            <a:endParaRPr lang="en-US" sz="2000"/>
          </a:p>
          <a:p>
            <a:r>
              <a:rPr lang="en-US" sz="2000"/>
              <a:t>user has able to access any kind of aws services, he g</a:t>
            </a:r>
            <a:r>
              <a:rPr lang="en-IN" altLang="en-US" sz="2000"/>
              <a:t>e</a:t>
            </a:r>
            <a:r>
              <a:rPr lang="en-US" sz="2000"/>
              <a:t>ts an permission denied</a:t>
            </a:r>
            <a:r>
              <a:rPr lang="en-IN" altLang="en-US" sz="2000"/>
              <a:t> </a:t>
            </a:r>
            <a:r>
              <a:rPr lang="en-US" sz="2000"/>
              <a:t>error</a:t>
            </a:r>
            <a:r>
              <a:rPr lang="en-IN" altLang="en-US" sz="2000"/>
              <a:t>.</a:t>
            </a:r>
            <a:endParaRPr lang="en-IN" altLang="en-US" sz="2000"/>
          </a:p>
        </p:txBody>
      </p:sp>
      <p:sp>
        <p:nvSpPr>
          <p:cNvPr id="3" name="Text Box 2"/>
          <p:cNvSpPr txBox="1"/>
          <p:nvPr/>
        </p:nvSpPr>
        <p:spPr>
          <a:xfrm>
            <a:off x="471170" y="997585"/>
            <a:ext cx="8936355" cy="398780"/>
          </a:xfrm>
          <a:prstGeom prst="rect">
            <a:avLst/>
          </a:prstGeom>
          <a:noFill/>
        </p:spPr>
        <p:txBody>
          <a:bodyPr wrap="square" rtlCol="0">
            <a:spAutoFit/>
          </a:bodyPr>
          <a:p>
            <a:r>
              <a:rPr lang="en-IN" altLang="en-US" sz="2000">
                <a:sym typeface="+mn-ea"/>
              </a:rPr>
              <a:t>Create below JSON policy:</a:t>
            </a:r>
            <a:endParaRPr lang="en-US" sz="2000"/>
          </a:p>
        </p:txBody>
      </p:sp>
      <p:sp>
        <p:nvSpPr>
          <p:cNvPr id="4" name="Text Box 3"/>
          <p:cNvSpPr txBox="1"/>
          <p:nvPr/>
        </p:nvSpPr>
        <p:spPr>
          <a:xfrm>
            <a:off x="673100" y="1737995"/>
            <a:ext cx="4064000" cy="5015865"/>
          </a:xfrm>
          <a:prstGeom prst="rect">
            <a:avLst/>
          </a:prstGeom>
          <a:noFill/>
        </p:spPr>
        <p:txBody>
          <a:bodyPr wrap="square" rtlCol="0">
            <a:spAutoFit/>
          </a:bodyPr>
          <a:p>
            <a:r>
              <a:rPr lang="en-US" sz="2000"/>
              <a:t>{</a:t>
            </a:r>
            <a:endParaRPr lang="en-US" sz="2000"/>
          </a:p>
          <a:p>
            <a:r>
              <a:rPr lang="en-US" sz="2000"/>
              <a:t>  "Version": "2012-10-17",</a:t>
            </a:r>
            <a:endParaRPr lang="en-US" sz="2000"/>
          </a:p>
          <a:p>
            <a:r>
              <a:rPr lang="en-US" sz="2000"/>
              <a:t>  "Statement": [</a:t>
            </a:r>
            <a:endParaRPr lang="en-US" sz="2000"/>
          </a:p>
          <a:p>
            <a:r>
              <a:rPr lang="en-US" sz="2000"/>
              <a:t>    {</a:t>
            </a:r>
            <a:endParaRPr lang="en-US" sz="2000"/>
          </a:p>
          <a:p>
            <a:r>
              <a:rPr lang="en-US" sz="2000"/>
              <a:t>      "Effect": "Deny",</a:t>
            </a:r>
            <a:endParaRPr lang="en-US" sz="2000"/>
          </a:p>
          <a:p>
            <a:r>
              <a:rPr lang="en-US" sz="2000"/>
              <a:t>      "Action": "*",</a:t>
            </a:r>
            <a:endParaRPr lang="en-US" sz="2000"/>
          </a:p>
          <a:p>
            <a:r>
              <a:rPr lang="en-US" sz="2000"/>
              <a:t>      "Resource": "*",</a:t>
            </a:r>
            <a:endParaRPr lang="en-US" sz="2000"/>
          </a:p>
          <a:p>
            <a:r>
              <a:rPr lang="en-US" sz="2000"/>
              <a:t>      "Condition": {</a:t>
            </a:r>
            <a:endParaRPr lang="en-US" sz="2000"/>
          </a:p>
          <a:p>
            <a:r>
              <a:rPr lang="en-US" sz="2000"/>
              <a:t>        "Bool": {</a:t>
            </a:r>
            <a:endParaRPr lang="en-US" sz="2000"/>
          </a:p>
          <a:p>
            <a:r>
              <a:rPr lang="en-US" sz="2000"/>
              <a:t>          "aws:MultiFactorAuthPresent": "false"</a:t>
            </a:r>
            <a:endParaRPr lang="en-US" sz="2000"/>
          </a:p>
          <a:p>
            <a:r>
              <a:rPr lang="en-US" sz="2000"/>
              <a:t>        }</a:t>
            </a:r>
            <a:endParaRPr lang="en-US" sz="2000"/>
          </a:p>
          <a:p>
            <a:r>
              <a:rPr lang="en-US" sz="2000"/>
              <a:t>      }</a:t>
            </a:r>
            <a:endParaRPr lang="en-US" sz="2000"/>
          </a:p>
          <a:p>
            <a:r>
              <a:rPr lang="en-US" sz="2000"/>
              <a:t>    }</a:t>
            </a:r>
            <a:endParaRPr lang="en-US" sz="2000"/>
          </a:p>
          <a:p>
            <a:r>
              <a:rPr lang="en-US" sz="2000"/>
              <a:t>  ]</a:t>
            </a:r>
            <a:endParaRPr lang="en-US" sz="2000"/>
          </a:p>
          <a:p>
            <a:r>
              <a:rPr lang="en-US" sz="2000"/>
              <a:t>}</a:t>
            </a:r>
            <a:endParaRPr lang="en-US" sz="2000"/>
          </a:p>
        </p:txBody>
      </p:sp>
      <p:sp>
        <p:nvSpPr>
          <p:cNvPr id="6" name="Text Box 5"/>
          <p:cNvSpPr txBox="1"/>
          <p:nvPr/>
        </p:nvSpPr>
        <p:spPr>
          <a:xfrm>
            <a:off x="5025390" y="2084070"/>
            <a:ext cx="5720715" cy="1322070"/>
          </a:xfrm>
          <a:prstGeom prst="rect">
            <a:avLst/>
          </a:prstGeom>
          <a:noFill/>
        </p:spPr>
        <p:txBody>
          <a:bodyPr wrap="square" rtlCol="0">
            <a:spAutoFit/>
          </a:bodyPr>
          <a:p>
            <a:pPr marL="342900" indent="-342900">
              <a:buFont typeface="Arial" panose="020B0604020202020204" pitchFamily="34" charset="0"/>
              <a:buChar char="•"/>
            </a:pPr>
            <a:r>
              <a:rPr lang="en-US" sz="2000">
                <a:sym typeface="+mn-ea"/>
              </a:rPr>
              <a:t>Select the IAM user(s) to whom you want to enforce MFA and click on the "Add permissions" button.</a:t>
            </a:r>
            <a:endParaRPr lang="en-US" sz="2000"/>
          </a:p>
          <a:p>
            <a:endParaRPr lang="en-US" sz="2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59435" y="426720"/>
            <a:ext cx="10198735" cy="1322070"/>
          </a:xfrm>
          <a:prstGeom prst="rect">
            <a:avLst/>
          </a:prstGeom>
          <a:noFill/>
        </p:spPr>
        <p:txBody>
          <a:bodyPr wrap="square" rtlCol="0">
            <a:spAutoFit/>
          </a:bodyPr>
          <a:p>
            <a:pPr marL="342900" indent="-342900">
              <a:buFont typeface="Arial" panose="020B0604020202020204" pitchFamily="34" charset="0"/>
              <a:buChar char="•"/>
            </a:pPr>
            <a:r>
              <a:rPr lang="en-US" sz="2000"/>
              <a:t>Assign MFA-Protected IAM Policy:</a:t>
            </a:r>
            <a:endParaRPr lang="en-US" sz="2000"/>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r>
              <a:rPr lang="en-US" sz="2000"/>
              <a:t>Create an IAM policy that allows the s3:DeleteObject action only if MFA is present. Attach this policy to the IAM user or role that needs to delete objects.</a:t>
            </a:r>
            <a:endParaRPr lang="en-US" sz="2000"/>
          </a:p>
        </p:txBody>
      </p:sp>
      <p:sp>
        <p:nvSpPr>
          <p:cNvPr id="3" name="Text Box 2"/>
          <p:cNvSpPr txBox="1"/>
          <p:nvPr/>
        </p:nvSpPr>
        <p:spPr>
          <a:xfrm>
            <a:off x="833755" y="1886585"/>
            <a:ext cx="4064000" cy="4799965"/>
          </a:xfrm>
          <a:prstGeom prst="rect">
            <a:avLst/>
          </a:prstGeom>
          <a:noFill/>
        </p:spPr>
        <p:txBody>
          <a:bodyPr wrap="square" rtlCol="0">
            <a:spAutoFit/>
          </a:bodyPr>
          <a:p>
            <a:r>
              <a:rPr lang="en-US"/>
              <a:t>{</a:t>
            </a:r>
            <a:endParaRPr lang="en-US"/>
          </a:p>
          <a:p>
            <a:r>
              <a:rPr lang="en-US"/>
              <a:t>  "Version": "2012-10-17",</a:t>
            </a:r>
            <a:endParaRPr lang="en-US"/>
          </a:p>
          <a:p>
            <a:r>
              <a:rPr lang="en-US"/>
              <a:t>  "Statement": [</a:t>
            </a:r>
            <a:endParaRPr lang="en-US"/>
          </a:p>
          <a:p>
            <a:r>
              <a:rPr lang="en-US"/>
              <a:t>    {</a:t>
            </a:r>
            <a:endParaRPr lang="en-US"/>
          </a:p>
          <a:p>
            <a:r>
              <a:rPr lang="en-US"/>
              <a:t>      "Effect": "Allow",</a:t>
            </a:r>
            <a:endParaRPr lang="en-US"/>
          </a:p>
          <a:p>
            <a:r>
              <a:rPr lang="en-US"/>
              <a:t>      "Action": "s3:DeleteObject",</a:t>
            </a:r>
            <a:endParaRPr lang="en-US"/>
          </a:p>
          <a:p>
            <a:r>
              <a:rPr lang="en-US"/>
              <a:t>      "Resource": "arn:aws:s3:::YourBucketName/*",</a:t>
            </a:r>
            <a:endParaRPr lang="en-US"/>
          </a:p>
          <a:p>
            <a:r>
              <a:rPr lang="en-US"/>
              <a:t>      "Condition": {</a:t>
            </a:r>
            <a:endParaRPr lang="en-US"/>
          </a:p>
          <a:p>
            <a:r>
              <a:rPr lang="en-US"/>
              <a:t>        "BoolIfExists": {</a:t>
            </a:r>
            <a:endParaRPr lang="en-US"/>
          </a:p>
          <a:p>
            <a:r>
              <a:rPr lang="en-US"/>
              <a:t>          "aws:MultiFactorAuthPresent": "true"</a:t>
            </a:r>
            <a:endParaRPr lang="en-US"/>
          </a:p>
          <a:p>
            <a:r>
              <a:rPr lang="en-US"/>
              <a:t>        }</a:t>
            </a:r>
            <a:endParaRPr lang="en-US"/>
          </a:p>
          <a:p>
            <a:r>
              <a:rPr lang="en-US"/>
              <a:t>      }</a:t>
            </a:r>
            <a:endParaRPr lang="en-US"/>
          </a:p>
          <a:p>
            <a:r>
              <a:rPr lang="en-US"/>
              <a:t>    }</a:t>
            </a:r>
            <a:endParaRPr lang="en-US"/>
          </a:p>
          <a:p>
            <a:r>
              <a:rPr lang="en-US"/>
              <a:t>  ]</a:t>
            </a:r>
            <a:endParaRPr lang="en-US"/>
          </a:p>
          <a:p>
            <a:r>
              <a:rPr lang="en-US"/>
              <a:t>}</a:t>
            </a:r>
            <a:endParaRPr lang="en-US"/>
          </a:p>
        </p:txBody>
      </p:sp>
      <p:sp>
        <p:nvSpPr>
          <p:cNvPr id="4" name="Text Box 3"/>
          <p:cNvSpPr txBox="1"/>
          <p:nvPr/>
        </p:nvSpPr>
        <p:spPr>
          <a:xfrm>
            <a:off x="6638925" y="6155055"/>
            <a:ext cx="4064000" cy="922020"/>
          </a:xfrm>
          <a:prstGeom prst="rect">
            <a:avLst/>
          </a:prstGeom>
          <a:noFill/>
        </p:spPr>
        <p:txBody>
          <a:bodyPr wrap="square" rtlCol="0">
            <a:spAutoFit/>
          </a:bodyPr>
          <a:p>
            <a:r>
              <a:rPr lang="en-IN" altLang="en-US">
                <a:sym typeface="+mn-ea"/>
              </a:rPr>
              <a:t>Note: check the bucket name in JSON code.</a:t>
            </a:r>
            <a:endParaRPr lang="en-IN" altLang="en-US"/>
          </a:p>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82600" y="196850"/>
            <a:ext cx="4064000" cy="460375"/>
          </a:xfrm>
          <a:prstGeom prst="rect">
            <a:avLst/>
          </a:prstGeom>
          <a:noFill/>
        </p:spPr>
        <p:txBody>
          <a:bodyPr wrap="square" rtlCol="0">
            <a:spAutoFit/>
          </a:bodyPr>
          <a:p>
            <a:r>
              <a:rPr lang="en-US" sz="2400"/>
              <a:t>Cloud Trail:-</a:t>
            </a:r>
            <a:endParaRPr lang="en-US" sz="2400"/>
          </a:p>
        </p:txBody>
      </p:sp>
      <p:sp>
        <p:nvSpPr>
          <p:cNvPr id="3" name="Text Box 2"/>
          <p:cNvSpPr txBox="1"/>
          <p:nvPr/>
        </p:nvSpPr>
        <p:spPr>
          <a:xfrm>
            <a:off x="680085" y="964565"/>
            <a:ext cx="10340975" cy="398780"/>
          </a:xfrm>
          <a:prstGeom prst="rect">
            <a:avLst/>
          </a:prstGeom>
          <a:noFill/>
        </p:spPr>
        <p:txBody>
          <a:bodyPr wrap="square" rtlCol="0">
            <a:spAutoFit/>
          </a:bodyPr>
          <a:p>
            <a:r>
              <a:rPr lang="en-US" sz="2000"/>
              <a:t>1. Configure and enable the trail for multi region in your both staging and production</a:t>
            </a:r>
            <a:r>
              <a:rPr lang="en-IN" altLang="en-US" sz="2000"/>
              <a:t> </a:t>
            </a:r>
            <a:r>
              <a:rPr lang="en-US" sz="2000"/>
              <a:t>account.</a:t>
            </a:r>
            <a:endParaRPr lang="en-US" sz="2000"/>
          </a:p>
        </p:txBody>
      </p:sp>
      <p:sp>
        <p:nvSpPr>
          <p:cNvPr id="4" name="Text Box 3"/>
          <p:cNvSpPr txBox="1"/>
          <p:nvPr/>
        </p:nvSpPr>
        <p:spPr>
          <a:xfrm>
            <a:off x="899160" y="1897380"/>
            <a:ext cx="9648825" cy="3476625"/>
          </a:xfrm>
          <a:prstGeom prst="rect">
            <a:avLst/>
          </a:prstGeom>
          <a:noFill/>
        </p:spPr>
        <p:txBody>
          <a:bodyPr wrap="square" rtlCol="0">
            <a:spAutoFit/>
          </a:bodyPr>
          <a:p>
            <a:pPr marL="342900" indent="-342900">
              <a:buFont typeface="Arial" panose="020B0604020202020204" pitchFamily="34" charset="0"/>
              <a:buChar char="•"/>
            </a:pPr>
            <a:r>
              <a:rPr lang="en-US" sz="2000"/>
              <a:t>Create a Trail:</a:t>
            </a:r>
            <a:endParaRPr lang="en-US" sz="2000"/>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r>
              <a:rPr lang="en-US" sz="2000"/>
              <a:t>Click on the "Create trail" button.</a:t>
            </a:r>
            <a:endParaRPr lang="en-US" sz="2000"/>
          </a:p>
          <a:p>
            <a:pPr marL="342900" indent="-342900">
              <a:buFont typeface="Arial" panose="020B0604020202020204" pitchFamily="34" charset="0"/>
              <a:buChar char="•"/>
            </a:pPr>
            <a:r>
              <a:rPr lang="en-US" sz="2000"/>
              <a:t>Enter a name for your trail in the "Trail name" field</a:t>
            </a:r>
            <a:endParaRPr lang="en-US" sz="2000"/>
          </a:p>
          <a:p>
            <a:pPr marL="342900" indent="-342900">
              <a:buFont typeface="Arial" panose="020B0604020202020204" pitchFamily="34" charset="0"/>
              <a:buChar char="•"/>
            </a:pPr>
            <a:r>
              <a:rPr lang="en-US" sz="2000"/>
              <a:t>Choose the S3 bucket where CloudTrail logs will be stored. You can either choose an existing bucket or create a new one.</a:t>
            </a:r>
            <a:endParaRPr lang="en-US" sz="2000"/>
          </a:p>
          <a:p>
            <a:pPr marL="342900" indent="-342900">
              <a:buFont typeface="Arial" panose="020B0604020202020204" pitchFamily="34" charset="0"/>
              <a:buChar char="•"/>
            </a:pPr>
            <a:r>
              <a:rPr lang="en-US" sz="2000"/>
              <a:t>Optionally, enable "Apply trail to all regions"</a:t>
            </a:r>
            <a:endParaRPr lang="en-US" sz="2000"/>
          </a:p>
          <a:p>
            <a:pPr marL="342900" indent="-342900">
              <a:buFont typeface="Arial" panose="020B0604020202020204" pitchFamily="34" charset="0"/>
              <a:buChar char="•"/>
            </a:pPr>
            <a:r>
              <a:rPr lang="en-IN" altLang="en-US" sz="2000"/>
              <a:t>C</a:t>
            </a:r>
            <a:r>
              <a:rPr lang="en-US" sz="2000"/>
              <a:t>hoose </a:t>
            </a:r>
            <a:r>
              <a:rPr lang="en-IN" altLang="en-US" sz="2000"/>
              <a:t>multi region </a:t>
            </a:r>
            <a:r>
              <a:rPr lang="en-US" sz="2000"/>
              <a:t>KMS key.</a:t>
            </a:r>
            <a:endParaRPr lang="en-US" sz="2000"/>
          </a:p>
          <a:p>
            <a:pPr marL="342900" indent="-342900">
              <a:buFont typeface="Arial" panose="020B0604020202020204" pitchFamily="34" charset="0"/>
              <a:buChar char="•"/>
            </a:pPr>
            <a:r>
              <a:rPr lang="en-IN" altLang="en-US" sz="2000"/>
              <a:t>In addional setting: enable Log file validation.</a:t>
            </a:r>
            <a:endParaRPr lang="en-IN" altLang="en-US" sz="2000"/>
          </a:p>
          <a:p>
            <a:pPr marL="342900" indent="-342900">
              <a:buFont typeface="Arial" panose="020B0604020202020204" pitchFamily="34" charset="0"/>
              <a:buChar char="•"/>
            </a:pPr>
            <a:r>
              <a:rPr lang="en-IN" altLang="en-US" sz="2000"/>
              <a:t>in events type: select “Management events”</a:t>
            </a:r>
            <a:endParaRPr lang="en-IN" altLang="en-US" sz="2000"/>
          </a:p>
          <a:p>
            <a:pPr marL="342900" indent="-342900">
              <a:buFont typeface="Arial" panose="020B0604020202020204" pitchFamily="34" charset="0"/>
              <a:buChar char="•"/>
            </a:pPr>
            <a:r>
              <a:rPr lang="en-IN" altLang="en-US" sz="2000"/>
              <a:t>Then review and create trail. </a:t>
            </a:r>
            <a:endParaRPr lang="en-IN" altLang="en-US" sz="2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82600" y="295275"/>
            <a:ext cx="10450830" cy="398780"/>
          </a:xfrm>
          <a:prstGeom prst="rect">
            <a:avLst/>
          </a:prstGeom>
          <a:noFill/>
        </p:spPr>
        <p:txBody>
          <a:bodyPr wrap="square" rtlCol="0">
            <a:spAutoFit/>
          </a:bodyPr>
          <a:p>
            <a:r>
              <a:rPr lang="en-US" sz="2000"/>
              <a:t>2. Create a Bucket with cli commands &amp; upload the object from cli mode.</a:t>
            </a:r>
            <a:endParaRPr lang="en-US" sz="2000"/>
          </a:p>
        </p:txBody>
      </p:sp>
      <p:sp>
        <p:nvSpPr>
          <p:cNvPr id="3" name="Text Box 2"/>
          <p:cNvSpPr txBox="1"/>
          <p:nvPr/>
        </p:nvSpPr>
        <p:spPr>
          <a:xfrm>
            <a:off x="888365" y="1304925"/>
            <a:ext cx="9924415" cy="2035175"/>
          </a:xfrm>
          <a:prstGeom prst="rect">
            <a:avLst/>
          </a:prstGeom>
          <a:noFill/>
        </p:spPr>
        <p:txBody>
          <a:bodyPr wrap="square" rtlCol="0">
            <a:noAutofit/>
          </a:bodyPr>
          <a:p>
            <a:r>
              <a:rPr lang="en-US" sz="2000"/>
              <a:t>Create an S3 Bucket:</a:t>
            </a:r>
            <a:endParaRPr lang="en-US" sz="2000"/>
          </a:p>
          <a:p>
            <a:r>
              <a:rPr lang="en-US" sz="2000"/>
              <a:t>aws s3api create-bucket --bucket YourBucketName --region YourRegion</a:t>
            </a:r>
            <a:endParaRPr lang="en-US" sz="2000"/>
          </a:p>
          <a:p>
            <a:endParaRPr lang="en-IN" altLang="en-US" sz="2000"/>
          </a:p>
          <a:p>
            <a:r>
              <a:rPr lang="en-IN" altLang="en-US" sz="2000"/>
              <a:t>Upload an Object to the S3 Bucket:</a:t>
            </a:r>
            <a:endParaRPr lang="en-IN" altLang="en-US" sz="2000"/>
          </a:p>
          <a:p>
            <a:r>
              <a:rPr lang="en-IN" altLang="en-US" sz="2000"/>
              <a:t>aws s3 cp YourLocalFile.txt s3://YourBucketName/YourObjectKey</a:t>
            </a:r>
            <a:endParaRPr lang="en-IN" altLang="en-US" sz="2000"/>
          </a:p>
          <a:p>
            <a:endParaRPr lang="en-IN" altLang="en-US" sz="2000"/>
          </a:p>
          <a:p>
            <a:r>
              <a:rPr lang="en-IN" altLang="en-US" sz="2000"/>
              <a:t>Note: Replace the bucket names, region,  object names as per your requirement. </a:t>
            </a:r>
            <a:endParaRPr lang="en-IN" altLang="en-US" sz="2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24840" y="361315"/>
            <a:ext cx="4064000" cy="460375"/>
          </a:xfrm>
          <a:prstGeom prst="rect">
            <a:avLst/>
          </a:prstGeom>
          <a:noFill/>
        </p:spPr>
        <p:txBody>
          <a:bodyPr wrap="square" rtlCol="0">
            <a:spAutoFit/>
          </a:bodyPr>
          <a:p>
            <a:r>
              <a:rPr lang="en-IN" altLang="en-US" sz="2400"/>
              <a:t>S3:</a:t>
            </a:r>
            <a:endParaRPr lang="en-IN" altLang="en-US" sz="2400"/>
          </a:p>
        </p:txBody>
      </p:sp>
      <p:sp>
        <p:nvSpPr>
          <p:cNvPr id="4" name="Text Box 3"/>
          <p:cNvSpPr txBox="1"/>
          <p:nvPr/>
        </p:nvSpPr>
        <p:spPr>
          <a:xfrm>
            <a:off x="767715" y="1063625"/>
            <a:ext cx="10197465" cy="706755"/>
          </a:xfrm>
          <a:prstGeom prst="rect">
            <a:avLst/>
          </a:prstGeom>
          <a:noFill/>
        </p:spPr>
        <p:txBody>
          <a:bodyPr wrap="square" rtlCol="0">
            <a:spAutoFit/>
          </a:bodyPr>
          <a:p>
            <a:r>
              <a:rPr lang="en-US" sz="2000"/>
              <a:t>1. Implement MFA on Bucket when users are going to delete any objects, then he needs</a:t>
            </a:r>
            <a:endParaRPr lang="en-US" sz="2000"/>
          </a:p>
          <a:p>
            <a:r>
              <a:rPr lang="en-US" sz="2000"/>
              <a:t>an Approval from MFA Code.</a:t>
            </a:r>
            <a:endParaRPr lang="en-US" sz="2000"/>
          </a:p>
        </p:txBody>
      </p:sp>
      <p:sp>
        <p:nvSpPr>
          <p:cNvPr id="5" name="Text Box 4"/>
          <p:cNvSpPr txBox="1"/>
          <p:nvPr/>
        </p:nvSpPr>
        <p:spPr>
          <a:xfrm>
            <a:off x="701675" y="2073275"/>
            <a:ext cx="10670540" cy="1322070"/>
          </a:xfrm>
          <a:prstGeom prst="rect">
            <a:avLst/>
          </a:prstGeom>
          <a:noFill/>
        </p:spPr>
        <p:txBody>
          <a:bodyPr wrap="square" rtlCol="0">
            <a:spAutoFit/>
          </a:bodyPr>
          <a:p>
            <a:pPr marL="342900" indent="-342900">
              <a:buFont typeface="Arial" panose="020B0604020202020204" pitchFamily="34" charset="0"/>
              <a:buChar char="•"/>
            </a:pPr>
            <a:r>
              <a:rPr lang="en-US" sz="2000"/>
              <a:t>Enable Versioning on the S3 Bucket</a:t>
            </a:r>
            <a:r>
              <a:rPr lang="en-IN" altLang="en-US" sz="2000"/>
              <a:t> as the v</a:t>
            </a:r>
            <a:r>
              <a:rPr lang="en-US" sz="2000"/>
              <a:t>ersioning is required to enable MFA-protected deletions.</a:t>
            </a:r>
            <a:endParaRPr lang="en-US" sz="2000"/>
          </a:p>
          <a:p>
            <a:pPr marL="342900" indent="-342900">
              <a:buFont typeface="Arial" panose="020B0604020202020204" pitchFamily="34" charset="0"/>
              <a:buChar char="•"/>
            </a:pPr>
            <a:r>
              <a:rPr lang="en-IN" altLang="en-US" sz="2000"/>
              <a:t>Go to permissions and then ‘bucket policy’ and add below JSON code.</a:t>
            </a:r>
            <a:endParaRPr lang="en-IN" altLang="en-US" sz="2000"/>
          </a:p>
          <a:p>
            <a:pPr marL="342900" indent="-342900">
              <a:buFont typeface="Arial" panose="020B0604020202020204" pitchFamily="34" charset="0"/>
              <a:buChar char="•"/>
            </a:pPr>
            <a:endParaRPr lang="en-IN" altLang="en-US" sz="2000"/>
          </a:p>
        </p:txBody>
      </p:sp>
      <p:sp>
        <p:nvSpPr>
          <p:cNvPr id="6" name="Text Box 5"/>
          <p:cNvSpPr txBox="1"/>
          <p:nvPr/>
        </p:nvSpPr>
        <p:spPr>
          <a:xfrm>
            <a:off x="767715" y="3236595"/>
            <a:ext cx="3921125" cy="3503295"/>
          </a:xfrm>
          <a:prstGeom prst="rect">
            <a:avLst/>
          </a:prstGeom>
          <a:noFill/>
        </p:spPr>
        <p:txBody>
          <a:bodyPr wrap="square" rtlCol="0">
            <a:noAutofit/>
          </a:bodyPr>
          <a:p>
            <a:r>
              <a:rPr lang="en-US" sz="1400"/>
              <a:t>{</a:t>
            </a:r>
            <a:endParaRPr lang="en-US" sz="1400"/>
          </a:p>
          <a:p>
            <a:r>
              <a:rPr lang="en-US" sz="1400"/>
              <a:t>  "Version": "2012-10-17",</a:t>
            </a:r>
            <a:endParaRPr lang="en-US" sz="1400"/>
          </a:p>
          <a:p>
            <a:r>
              <a:rPr lang="en-US" sz="1400"/>
              <a:t>  "Statement": [</a:t>
            </a:r>
            <a:endParaRPr lang="en-US" sz="1400"/>
          </a:p>
          <a:p>
            <a:r>
              <a:rPr lang="en-US" sz="1400"/>
              <a:t>    {</a:t>
            </a:r>
            <a:endParaRPr lang="en-US" sz="1400"/>
          </a:p>
          <a:p>
            <a:r>
              <a:rPr lang="en-US" sz="1400"/>
              <a:t>      "Effect": "Deny",</a:t>
            </a:r>
            <a:endParaRPr lang="en-US" sz="1400"/>
          </a:p>
          <a:p>
            <a:r>
              <a:rPr lang="en-US" sz="1400"/>
              <a:t>      "Principal": "*",</a:t>
            </a:r>
            <a:endParaRPr lang="en-US" sz="1400"/>
          </a:p>
          <a:p>
            <a:r>
              <a:rPr lang="en-US" sz="1400"/>
              <a:t>      "Action": "s3:DeleteObject",</a:t>
            </a:r>
            <a:endParaRPr lang="en-US" sz="1400"/>
          </a:p>
          <a:p>
            <a:r>
              <a:rPr lang="en-US" sz="1400"/>
              <a:t>      "Resource": "arn:aws:s3:::YourBucketName/*",</a:t>
            </a:r>
            <a:endParaRPr lang="en-US" sz="1400"/>
          </a:p>
          <a:p>
            <a:r>
              <a:rPr lang="en-US" sz="1400"/>
              <a:t>      "Condition": {</a:t>
            </a:r>
            <a:endParaRPr lang="en-US" sz="1400"/>
          </a:p>
          <a:p>
            <a:r>
              <a:rPr lang="en-US" sz="1400"/>
              <a:t>        "StringNotEqualsIfExists": {</a:t>
            </a:r>
            <a:endParaRPr lang="en-US" sz="1400"/>
          </a:p>
          <a:p>
            <a:r>
              <a:rPr lang="en-US" sz="1400"/>
              <a:t>          "aws:MultiFactorAuthPresent": "true"</a:t>
            </a:r>
            <a:endParaRPr lang="en-US" sz="1400"/>
          </a:p>
          <a:p>
            <a:r>
              <a:rPr lang="en-US" sz="1400"/>
              <a:t>        }</a:t>
            </a:r>
            <a:endParaRPr lang="en-US" sz="1400"/>
          </a:p>
          <a:p>
            <a:r>
              <a:rPr lang="en-US" sz="1400"/>
              <a:t>      }</a:t>
            </a:r>
            <a:endParaRPr lang="en-US" sz="1400"/>
          </a:p>
          <a:p>
            <a:r>
              <a:rPr lang="en-US" sz="1400"/>
              <a:t>    }</a:t>
            </a:r>
            <a:endParaRPr lang="en-US" sz="1400"/>
          </a:p>
          <a:p>
            <a:r>
              <a:rPr lang="en-US" sz="1400"/>
              <a:t>  ]</a:t>
            </a:r>
            <a:endParaRPr lang="en-US" sz="1400"/>
          </a:p>
          <a:p>
            <a:r>
              <a:rPr lang="en-US" sz="1400"/>
              <a:t>}</a:t>
            </a:r>
            <a:endParaRPr lang="en-US" sz="1400"/>
          </a:p>
        </p:txBody>
      </p:sp>
      <p:sp>
        <p:nvSpPr>
          <p:cNvPr id="7" name="Text Box 6"/>
          <p:cNvSpPr txBox="1"/>
          <p:nvPr/>
        </p:nvSpPr>
        <p:spPr>
          <a:xfrm>
            <a:off x="7209155" y="5957570"/>
            <a:ext cx="4064000" cy="645160"/>
          </a:xfrm>
          <a:prstGeom prst="rect">
            <a:avLst/>
          </a:prstGeom>
          <a:noFill/>
        </p:spPr>
        <p:txBody>
          <a:bodyPr wrap="square" rtlCol="0">
            <a:spAutoFit/>
          </a:bodyPr>
          <a:p>
            <a:r>
              <a:rPr lang="en-IN" altLang="en-US"/>
              <a:t>Note: check the bucket name in JSON code.</a:t>
            </a:r>
            <a:endParaRPr lang="en-I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73075" y="488950"/>
            <a:ext cx="11491595" cy="5353685"/>
          </a:xfrm>
          <a:prstGeom prst="rect">
            <a:avLst/>
          </a:prstGeom>
          <a:noFill/>
        </p:spPr>
        <p:txBody>
          <a:bodyPr wrap="square" rtlCol="0">
            <a:noAutofit/>
          </a:bodyPr>
          <a:p>
            <a:r>
              <a:rPr lang="en-US"/>
              <a:t>AWS SNS:-</a:t>
            </a:r>
            <a:endParaRPr lang="en-US"/>
          </a:p>
          <a:p>
            <a:r>
              <a:rPr lang="en-US"/>
              <a:t>Q1. Configure SNS with s3 static website.</a:t>
            </a:r>
            <a:endParaRPr lang="en-US"/>
          </a:p>
          <a:p>
            <a:r>
              <a:rPr lang="en-US"/>
              <a:t>--&gt; create sns topic and subscribe it mention protocol where you want receiver notification like gmail,sms &amp; give endpoint(mail).</a:t>
            </a:r>
            <a:endParaRPr lang="en-US"/>
          </a:p>
          <a:p>
            <a:r>
              <a:rPr lang="en-US"/>
              <a:t>    after you have to create cloudtrail for S3 and enable sns for SNS Mention sns topic</a:t>
            </a:r>
            <a:endParaRPr lang="en-US"/>
          </a:p>
          <a:p>
            <a:r>
              <a:rPr lang="en-US"/>
              <a:t>    whenever anyone access website you get notification</a:t>
            </a:r>
            <a:endParaRPr lang="en-US"/>
          </a:p>
          <a:p>
            <a:r>
              <a:rPr lang="en-US"/>
              <a:t>  </a:t>
            </a:r>
            <a:endParaRPr lang="en-US"/>
          </a:p>
          <a:p>
            <a:r>
              <a:rPr lang="en-US"/>
              <a:t>Q2. Configure SNS with Email server level notification with Load Balancer configuration .</a:t>
            </a:r>
            <a:endParaRPr lang="en-US"/>
          </a:p>
          <a:p>
            <a:r>
              <a:rPr lang="en-US"/>
              <a:t>--&gt; create topic in sns and subscribe topic and add protocol (email)</a:t>
            </a:r>
            <a:endParaRPr lang="en-US"/>
          </a:p>
          <a:p>
            <a:r>
              <a:rPr lang="en-US"/>
              <a:t>    edit load balancer attributes and enable for access logs mention s3 bucket where you want to save logs</a:t>
            </a:r>
            <a:endParaRPr lang="en-US"/>
          </a:p>
          <a:p>
            <a:r>
              <a:rPr lang="en-US"/>
              <a:t>    enable SNS for s3 bucket and mention sns topic.</a:t>
            </a:r>
            <a:endParaRPr lang="en-US"/>
          </a:p>
          <a:p>
            <a:r>
              <a:rPr lang="en-US"/>
              <a:t>    after Make changes to your load balancer configuration you get notification on your sns topic</a:t>
            </a:r>
            <a:endParaRPr lang="en-US"/>
          </a:p>
          <a:p>
            <a:r>
              <a:rPr lang="en-US"/>
              <a:t>  </a:t>
            </a:r>
            <a:endParaRPr lang="en-US"/>
          </a:p>
          <a:p>
            <a:r>
              <a:rPr lang="en-US"/>
              <a:t>Q3. Configure the SNS with SMS level.</a:t>
            </a:r>
            <a:endParaRPr lang="en-US"/>
          </a:p>
          <a:p>
            <a:r>
              <a:rPr lang="en-US"/>
              <a:t>--&gt; creat topic</a:t>
            </a:r>
            <a:endParaRPr lang="en-US"/>
          </a:p>
          <a:p>
            <a:r>
              <a:rPr lang="en-US"/>
              <a:t>    subscribe topic and add protocol sms and give number.</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84505" y="329565"/>
            <a:ext cx="11354435" cy="6185535"/>
          </a:xfrm>
          <a:prstGeom prst="rect">
            <a:avLst/>
          </a:prstGeom>
          <a:noFill/>
        </p:spPr>
        <p:txBody>
          <a:bodyPr wrap="square" rtlCol="0">
            <a:spAutoFit/>
          </a:bodyPr>
          <a:p>
            <a:r>
              <a:rPr lang="en-US"/>
              <a:t>VPC:- </a:t>
            </a:r>
            <a:endParaRPr lang="en-US"/>
          </a:p>
          <a:p>
            <a:r>
              <a:rPr lang="en-US"/>
              <a:t>Q1.Create a 5 VPC with different networks.</a:t>
            </a:r>
            <a:endParaRPr lang="en-US"/>
          </a:p>
          <a:p>
            <a:r>
              <a:rPr lang="en-US"/>
              <a:t>--&gt; create 5 vpc route table is also created </a:t>
            </a:r>
            <a:endParaRPr lang="en-US"/>
          </a:p>
          <a:p>
            <a:r>
              <a:rPr lang="en-US"/>
              <a:t>    create 5 IG</a:t>
            </a:r>
            <a:endParaRPr lang="en-US"/>
          </a:p>
          <a:p>
            <a:r>
              <a:rPr lang="en-US"/>
              <a:t>    create subnets within vpc's</a:t>
            </a:r>
            <a:endParaRPr lang="en-US"/>
          </a:p>
          <a:p>
            <a:r>
              <a:rPr lang="en-US"/>
              <a:t>    associate subnets with route tables and </a:t>
            </a:r>
            <a:endParaRPr lang="en-US"/>
          </a:p>
          <a:p>
            <a:r>
              <a:rPr lang="en-US"/>
              <a:t>    Add IG in route tables</a:t>
            </a:r>
            <a:endParaRPr lang="en-US"/>
          </a:p>
          <a:p>
            <a:endParaRPr lang="en-US"/>
          </a:p>
          <a:p>
            <a:r>
              <a:rPr lang="en-US"/>
              <a:t>Q2. Create a customised VPC and enable the DHCP &amp; DNS option set.</a:t>
            </a:r>
            <a:endParaRPr lang="en-US"/>
          </a:p>
          <a:p>
            <a:r>
              <a:rPr lang="en-US"/>
              <a:t>--&gt; create VPC automtically enable DHCP Option </a:t>
            </a:r>
            <a:endParaRPr lang="en-US"/>
          </a:p>
          <a:p>
            <a:r>
              <a:rPr lang="en-US"/>
              <a:t>    for DNS you enabled manually for that</a:t>
            </a:r>
            <a:endParaRPr lang="en-US"/>
          </a:p>
          <a:p>
            <a:r>
              <a:rPr lang="en-US"/>
              <a:t>    vpc --&gt; edit vpc setting --&gt; enable dns hostname</a:t>
            </a:r>
            <a:endParaRPr lang="en-US"/>
          </a:p>
          <a:p>
            <a:endParaRPr lang="en-US"/>
          </a:p>
          <a:p>
            <a:r>
              <a:rPr lang="en-US"/>
              <a:t>Q3. Enable the flow logs of newly created custom VPC.</a:t>
            </a:r>
            <a:endParaRPr lang="en-US"/>
          </a:p>
          <a:p>
            <a:r>
              <a:rPr lang="en-US"/>
              <a:t>--&gt; enable flow logs mention s3 bucket where you want store logs.</a:t>
            </a:r>
            <a:endParaRPr lang="en-US"/>
          </a:p>
          <a:p>
            <a:endParaRPr lang="en-US"/>
          </a:p>
          <a:p>
            <a:r>
              <a:rPr lang="en-US"/>
              <a:t>Q4. create a Network Load Balancer (Need proper flow diagram, with explanation)</a:t>
            </a:r>
            <a:endParaRPr lang="en-US"/>
          </a:p>
          <a:p>
            <a:r>
              <a:rPr lang="en-US"/>
              <a:t>--&gt; create TG select port tcp / add instance</a:t>
            </a:r>
            <a:endParaRPr lang="en-US"/>
          </a:p>
          <a:p>
            <a:r>
              <a:rPr lang="en-US"/>
              <a:t>    create nlb </a:t>
            </a:r>
            <a:endParaRPr lang="en-US"/>
          </a:p>
          <a:p>
            <a:r>
              <a:rPr lang="en-US"/>
              <a:t>    select VPC </a:t>
            </a:r>
            <a:endParaRPr lang="en-US"/>
          </a:p>
          <a:p>
            <a:r>
              <a:rPr lang="en-US"/>
              <a:t>    add TG in listeners</a:t>
            </a:r>
            <a:endParaRPr lang="en-US"/>
          </a:p>
          <a:p>
            <a:r>
              <a:rPr lang="en-US"/>
              <a:t>    create</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16560" y="523240"/>
            <a:ext cx="11195685" cy="4246245"/>
          </a:xfrm>
          <a:prstGeom prst="rect">
            <a:avLst/>
          </a:prstGeom>
          <a:noFill/>
        </p:spPr>
        <p:txBody>
          <a:bodyPr wrap="square" rtlCol="0">
            <a:spAutoFit/>
          </a:bodyPr>
          <a:p>
            <a:r>
              <a:rPr lang="en-US"/>
              <a:t>Q5.Create a 3 VPC &amp; do the peering between 3 VPC.</a:t>
            </a:r>
            <a:endParaRPr lang="en-US"/>
          </a:p>
          <a:p>
            <a:r>
              <a:rPr lang="en-US"/>
              <a:t>--&gt; create 3 vpc</a:t>
            </a:r>
            <a:endParaRPr lang="en-US"/>
          </a:p>
          <a:p>
            <a:r>
              <a:rPr lang="en-US"/>
              <a:t>    create transit gateway  --&gt; cretae</a:t>
            </a:r>
            <a:endParaRPr lang="en-US"/>
          </a:p>
          <a:p>
            <a:r>
              <a:rPr lang="en-US"/>
              <a:t>    create 3 transit gateway attachments --&gt; create --&gt; add transit gateway --&gt; select vpc </a:t>
            </a:r>
            <a:endParaRPr lang="en-US"/>
          </a:p>
          <a:p>
            <a:r>
              <a:rPr lang="en-US"/>
              <a:t>    do same for all remaining for 2 vpc</a:t>
            </a:r>
            <a:endParaRPr lang="en-US"/>
          </a:p>
          <a:p>
            <a:r>
              <a:rPr lang="en-US"/>
              <a:t>    Configured the all vpc route table and add route entries SUBNET of vpc’s/az in destinations and target to Transit gatway.</a:t>
            </a:r>
            <a:endParaRPr lang="en-US"/>
          </a:p>
          <a:p>
            <a:r>
              <a:rPr lang="en-US"/>
              <a:t>    </a:t>
            </a:r>
            <a:endParaRPr lang="en-US"/>
          </a:p>
          <a:p>
            <a:r>
              <a:rPr lang="en-US"/>
              <a:t>Q6. Access the all S3 Buckets in Particular single customised VPC w/o internet, so how can we achieve it ?</a:t>
            </a:r>
            <a:endParaRPr lang="en-US"/>
          </a:p>
          <a:p>
            <a:r>
              <a:rPr lang="en-US"/>
              <a:t>--&gt; create vpc and subnet </a:t>
            </a:r>
            <a:endParaRPr lang="en-US"/>
          </a:p>
          <a:p>
            <a:r>
              <a:rPr lang="en-US"/>
              <a:t>    associate subnet to route table and add IG</a:t>
            </a:r>
            <a:endParaRPr lang="en-US"/>
          </a:p>
          <a:p>
            <a:r>
              <a:rPr lang="en-US"/>
              <a:t>    create role --&gt; attach to instance in vpc</a:t>
            </a:r>
            <a:endParaRPr lang="en-US"/>
          </a:p>
          <a:p>
            <a:r>
              <a:rPr lang="en-US"/>
              <a:t>    create endpoint --&gt; add service S3 --&gt; add vpc --&gt; select route table</a:t>
            </a:r>
            <a:endParaRPr lang="en-US"/>
          </a:p>
          <a:p>
            <a:r>
              <a:rPr lang="en-US"/>
              <a:t>    coonect instance through ssh and install awscli.</a:t>
            </a:r>
            <a:endParaRPr lang="en-US"/>
          </a:p>
          <a:p>
            <a:r>
              <a:rPr lang="en-US"/>
              <a:t>    after you access s3 buckets using aws commands </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752475" y="1764665"/>
            <a:ext cx="4064000" cy="4707890"/>
          </a:xfrm>
          <a:prstGeom prst="rect">
            <a:avLst/>
          </a:prstGeom>
          <a:noFill/>
        </p:spPr>
        <p:txBody>
          <a:bodyPr wrap="square" rtlCol="0">
            <a:spAutoFit/>
          </a:bodyPr>
          <a:p>
            <a:r>
              <a:rPr lang="en-US" sz="2000"/>
              <a:t>{</a:t>
            </a:r>
            <a:endParaRPr lang="en-US" sz="2000"/>
          </a:p>
          <a:p>
            <a:r>
              <a:rPr lang="en-US" sz="2000"/>
              <a:t>    "Version": "2012-10-17",</a:t>
            </a:r>
            <a:endParaRPr lang="en-US" sz="2000"/>
          </a:p>
          <a:p>
            <a:r>
              <a:rPr lang="en-US" sz="2000"/>
              <a:t>    "Statement": [</a:t>
            </a:r>
            <a:endParaRPr lang="en-US" sz="2000"/>
          </a:p>
          <a:p>
            <a:r>
              <a:rPr lang="en-US" sz="2000"/>
              <a:t>        {</a:t>
            </a:r>
            <a:endParaRPr lang="en-US" sz="2000"/>
          </a:p>
          <a:p>
            <a:r>
              <a:rPr lang="en-US" sz="2000"/>
              <a:t>            "Effect": "Allow",</a:t>
            </a:r>
            <a:endParaRPr lang="en-US" sz="2000"/>
          </a:p>
          <a:p>
            <a:r>
              <a:rPr lang="en-US" sz="2000"/>
              <a:t>            "Action": "s3:GetObject",</a:t>
            </a:r>
            <a:endParaRPr lang="en-US" sz="2000"/>
          </a:p>
          <a:p>
            <a:r>
              <a:rPr lang="en-US" sz="2000"/>
              <a:t>            "Resource": [</a:t>
            </a:r>
            <a:endParaRPr lang="en-US" sz="2000"/>
          </a:p>
          <a:p>
            <a:r>
              <a:rPr lang="en-US" sz="2000"/>
              <a:t>                "arn:aws:s3:::your-bucket-name/object1",</a:t>
            </a:r>
            <a:endParaRPr lang="en-US" sz="2000"/>
          </a:p>
          <a:p>
            <a:r>
              <a:rPr lang="en-US" sz="2000"/>
              <a:t>                "arn:aws:s3:::your-bucket-name/object2"</a:t>
            </a:r>
            <a:endParaRPr lang="en-US" sz="2000"/>
          </a:p>
          <a:p>
            <a:r>
              <a:rPr lang="en-US" sz="2000"/>
              <a:t>            ]</a:t>
            </a:r>
            <a:endParaRPr lang="en-US" sz="2000"/>
          </a:p>
          <a:p>
            <a:r>
              <a:rPr lang="en-US" sz="2000"/>
              <a:t>        }</a:t>
            </a:r>
            <a:endParaRPr lang="en-US" sz="2000"/>
          </a:p>
          <a:p>
            <a:r>
              <a:rPr lang="en-US" sz="2000"/>
              <a:t>    ]</a:t>
            </a:r>
            <a:endParaRPr lang="en-US" sz="2000"/>
          </a:p>
          <a:p>
            <a:r>
              <a:rPr lang="en-US" sz="2000"/>
              <a:t>}</a:t>
            </a:r>
            <a:endParaRPr lang="en-US" sz="2000"/>
          </a:p>
        </p:txBody>
      </p:sp>
      <p:sp>
        <p:nvSpPr>
          <p:cNvPr id="5" name="Text Box 4"/>
          <p:cNvSpPr txBox="1"/>
          <p:nvPr/>
        </p:nvSpPr>
        <p:spPr>
          <a:xfrm>
            <a:off x="6664960" y="1764665"/>
            <a:ext cx="4064000" cy="4707890"/>
          </a:xfrm>
          <a:prstGeom prst="rect">
            <a:avLst/>
          </a:prstGeom>
          <a:noFill/>
        </p:spPr>
        <p:txBody>
          <a:bodyPr wrap="square" rtlCol="0">
            <a:spAutoFit/>
          </a:bodyPr>
          <a:p>
            <a:r>
              <a:rPr lang="en-IN" altLang="en-US" sz="2000"/>
              <a:t>S</a:t>
            </a:r>
            <a:r>
              <a:rPr lang="en-US" sz="2000"/>
              <a:t>teps to attach this policy to an IAM user:</a:t>
            </a:r>
            <a:endParaRPr lang="en-US" sz="2000"/>
          </a:p>
          <a:p>
            <a:endParaRPr lang="en-US" sz="2000"/>
          </a:p>
          <a:p>
            <a:pPr marL="342900" indent="-342900">
              <a:buFont typeface="Arial" panose="020B0604020202020204" pitchFamily="34" charset="0"/>
              <a:buChar char="•"/>
            </a:pPr>
            <a:r>
              <a:rPr lang="en-US" sz="2000"/>
              <a:t>Go to the AWS Management Console.</a:t>
            </a:r>
            <a:endParaRPr lang="en-US" sz="2000"/>
          </a:p>
          <a:p>
            <a:pPr marL="342900" indent="-342900">
              <a:buFont typeface="Arial" panose="020B0604020202020204" pitchFamily="34" charset="0"/>
              <a:buChar char="•"/>
            </a:pPr>
            <a:r>
              <a:rPr lang="en-US" sz="2000"/>
              <a:t>Open the IAM console.</a:t>
            </a:r>
            <a:endParaRPr lang="en-US" sz="2000"/>
          </a:p>
          <a:p>
            <a:pPr marL="342900" indent="-342900">
              <a:buFont typeface="Arial" panose="020B0604020202020204" pitchFamily="34" charset="0"/>
              <a:buChar char="•"/>
            </a:pPr>
            <a:r>
              <a:rPr lang="en-US" sz="2000"/>
              <a:t>In the navigation pane, choose "Users."</a:t>
            </a:r>
            <a:endParaRPr lang="en-US" sz="2000"/>
          </a:p>
          <a:p>
            <a:pPr marL="342900" indent="-342900">
              <a:buFont typeface="Arial" panose="020B0604020202020204" pitchFamily="34" charset="0"/>
              <a:buChar char="•"/>
            </a:pPr>
            <a:r>
              <a:rPr lang="en-US" sz="2000"/>
              <a:t>Select the user to which you want to attach the policy.</a:t>
            </a:r>
            <a:endParaRPr lang="en-US" sz="2000"/>
          </a:p>
          <a:p>
            <a:pPr marL="342900" indent="-342900">
              <a:buFont typeface="Arial" panose="020B0604020202020204" pitchFamily="34" charset="0"/>
              <a:buChar char="•"/>
            </a:pPr>
            <a:r>
              <a:rPr lang="en-US" sz="2000"/>
              <a:t>Choose the "Permissions" tab.</a:t>
            </a:r>
            <a:endParaRPr lang="en-US" sz="2000"/>
          </a:p>
          <a:p>
            <a:pPr marL="342900" indent="-342900">
              <a:buFont typeface="Arial" panose="020B0604020202020204" pitchFamily="34" charset="0"/>
              <a:buChar char="•"/>
            </a:pPr>
            <a:r>
              <a:rPr lang="en-US" sz="2000"/>
              <a:t>Choose "Attach policies."</a:t>
            </a:r>
            <a:endParaRPr lang="en-US" sz="2000"/>
          </a:p>
          <a:p>
            <a:pPr marL="342900" indent="-342900">
              <a:buFont typeface="Arial" panose="020B0604020202020204" pitchFamily="34" charset="0"/>
              <a:buChar char="•"/>
            </a:pPr>
            <a:r>
              <a:rPr lang="en-US" sz="2000"/>
              <a:t>Search for and select the policy you created.</a:t>
            </a:r>
            <a:endParaRPr lang="en-US" sz="2000"/>
          </a:p>
          <a:p>
            <a:pPr marL="342900" indent="-342900">
              <a:buFont typeface="Arial" panose="020B0604020202020204" pitchFamily="34" charset="0"/>
              <a:buChar char="•"/>
            </a:pPr>
            <a:r>
              <a:rPr lang="en-US" sz="2000"/>
              <a:t>Choose "Attach policy."</a:t>
            </a:r>
            <a:endParaRPr lang="en-US" sz="2000"/>
          </a:p>
        </p:txBody>
      </p:sp>
      <p:sp>
        <p:nvSpPr>
          <p:cNvPr id="6" name="Text Box 5"/>
          <p:cNvSpPr txBox="1"/>
          <p:nvPr/>
        </p:nvSpPr>
        <p:spPr>
          <a:xfrm>
            <a:off x="809625" y="238760"/>
            <a:ext cx="9383395" cy="398780"/>
          </a:xfrm>
          <a:prstGeom prst="rect">
            <a:avLst/>
          </a:prstGeom>
          <a:noFill/>
        </p:spPr>
        <p:txBody>
          <a:bodyPr wrap="square" rtlCol="0">
            <a:spAutoFit/>
          </a:bodyPr>
          <a:p>
            <a:r>
              <a:rPr lang="en-IN" altLang="en-US" sz="2000">
                <a:sym typeface="+mn-ea"/>
              </a:rPr>
              <a:t>2. Create a policy to access only 2 objects in a specific bucket.</a:t>
            </a:r>
            <a:endParaRPr lang="en-US" sz="2000"/>
          </a:p>
        </p:txBody>
      </p:sp>
      <p:sp>
        <p:nvSpPr>
          <p:cNvPr id="7" name="Text Box 6"/>
          <p:cNvSpPr txBox="1"/>
          <p:nvPr/>
        </p:nvSpPr>
        <p:spPr>
          <a:xfrm>
            <a:off x="991870" y="979170"/>
            <a:ext cx="9201150" cy="398780"/>
          </a:xfrm>
          <a:prstGeom prst="rect">
            <a:avLst/>
          </a:prstGeom>
          <a:noFill/>
        </p:spPr>
        <p:txBody>
          <a:bodyPr wrap="square" rtlCol="0">
            <a:spAutoFit/>
          </a:bodyPr>
          <a:p>
            <a:r>
              <a:rPr lang="en-IN" altLang="en-US" sz="2000">
                <a:sym typeface="+mn-ea"/>
              </a:rPr>
              <a:t>Create below JSON policy grants access to 2 specific objects in the specified bucket:</a:t>
            </a:r>
            <a:endParaRPr lang="en-US" sz="20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781050" y="432435"/>
            <a:ext cx="11127105" cy="5354320"/>
          </a:xfrm>
          <a:prstGeom prst="rect">
            <a:avLst/>
          </a:prstGeom>
          <a:noFill/>
        </p:spPr>
        <p:txBody>
          <a:bodyPr wrap="square" rtlCol="0">
            <a:spAutoFit/>
          </a:bodyPr>
          <a:p>
            <a:r>
              <a:rPr lang="en-US"/>
              <a:t>EC2:- </a:t>
            </a:r>
            <a:endParaRPr lang="en-US"/>
          </a:p>
          <a:p>
            <a:r>
              <a:rPr lang="en-US"/>
              <a:t>Q1. Create an Application Load Balancer with mobile, laptop, tablet, clothes, shoes pages?</a:t>
            </a:r>
            <a:endParaRPr lang="en-US"/>
          </a:p>
          <a:p>
            <a:r>
              <a:rPr lang="en-US"/>
              <a:t>--&gt; step 1 = launch 1 instance for default webpage host website ------------ </a:t>
            </a:r>
            <a:endParaRPr lang="en-US"/>
          </a:p>
          <a:p>
            <a:r>
              <a:rPr lang="en-US"/>
              <a:t>                          install httpd service start and enabled host default webpage</a:t>
            </a:r>
            <a:endParaRPr lang="en-US"/>
          </a:p>
          <a:p>
            <a:r>
              <a:rPr lang="en-US"/>
              <a:t>                          echo "localhost" &gt; /var/www/html/index.html --------- access through ip</a:t>
            </a:r>
            <a:endParaRPr lang="en-US"/>
          </a:p>
          <a:p>
            <a:r>
              <a:rPr lang="en-US"/>
              <a:t>    step 2 = Create 5 instances and Host microservices/webpages(mobile, tablet, clothes, shoes) to 5 all instances. </a:t>
            </a:r>
            <a:endParaRPr lang="en-US"/>
          </a:p>
          <a:p>
            <a:r>
              <a:rPr lang="en-US"/>
              <a:t>                          instance 1 for mobile host webpage </a:t>
            </a:r>
            <a:endParaRPr lang="en-US"/>
          </a:p>
          <a:p>
            <a:r>
              <a:rPr lang="en-US"/>
              <a:t>                               create directory /var/www/html/mobile</a:t>
            </a:r>
            <a:endParaRPr lang="en-US"/>
          </a:p>
          <a:p>
            <a:r>
              <a:rPr lang="en-US"/>
              <a:t>                               echo "mobile" &gt; /var/www/html/mobile/index.html --------- access through &lt;ip&gt;/mobile</a:t>
            </a:r>
            <a:endParaRPr lang="en-US"/>
          </a:p>
          <a:p>
            <a:r>
              <a:rPr lang="en-US"/>
              <a:t>    step 3= same for all 4 webpages/microservices</a:t>
            </a:r>
            <a:endParaRPr lang="en-US"/>
          </a:p>
          <a:p>
            <a:r>
              <a:rPr lang="en-US"/>
              <a:t>    step 5=  Create 6 target group for each instances </a:t>
            </a:r>
            <a:endParaRPr lang="en-US"/>
          </a:p>
          <a:p>
            <a:r>
              <a:rPr lang="en-US"/>
              <a:t>             choose target types instances enable for port HTTP</a:t>
            </a:r>
            <a:endParaRPr lang="en-US"/>
          </a:p>
          <a:p>
            <a:r>
              <a:rPr lang="en-US"/>
              <a:t>             Give path of webpage for default give /shirt/ to for health check</a:t>
            </a:r>
            <a:endParaRPr lang="en-US"/>
          </a:p>
          <a:p>
            <a:r>
              <a:rPr lang="en-US"/>
              <a:t>    step 6= create 1 alb in listerners add Target group of default  --------  check webspage accessible or not with help of ALB DNS</a:t>
            </a:r>
            <a:endParaRPr lang="en-US"/>
          </a:p>
          <a:p>
            <a:r>
              <a:rPr lang="en-US"/>
              <a:t>    step 7= go to listeners rule --&gt; manage rule --&gt; add rule --&gt; give rule name --&gt; add condtion choose path --&gt; give webpage/mivroservice path (/shirt/)</a:t>
            </a:r>
            <a:endParaRPr lang="en-US"/>
          </a:p>
          <a:p>
            <a:r>
              <a:rPr lang="en-US"/>
              <a:t>                          --&gt; add action select TG --&gt; GIVE PROROTY VALUE --&gt; create                           </a:t>
            </a:r>
            <a:endParaRPr lang="en-US"/>
          </a:p>
          <a:p>
            <a:r>
              <a:rPr lang="en-US"/>
              <a:t>            add rule for remaining 4 microservices                             -----------   access through &lt;dhsn of alb&gt;/mobile</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84505" y="118745"/>
            <a:ext cx="11285855" cy="6739255"/>
          </a:xfrm>
          <a:prstGeom prst="rect">
            <a:avLst/>
          </a:prstGeom>
          <a:noFill/>
        </p:spPr>
        <p:txBody>
          <a:bodyPr wrap="square" rtlCol="0">
            <a:spAutoFit/>
          </a:bodyPr>
          <a:p>
            <a:r>
              <a:rPr lang="en-US"/>
              <a:t>Q2. Create a Simple Application Load Balancer with Auto scaling and host any free css template.</a:t>
            </a:r>
            <a:endParaRPr lang="en-US"/>
          </a:p>
          <a:p>
            <a:r>
              <a:rPr lang="en-US"/>
              <a:t>--&gt; Create Template and using User data host any webpage </a:t>
            </a:r>
            <a:endParaRPr lang="en-US"/>
          </a:p>
          <a:p>
            <a:r>
              <a:rPr lang="en-US"/>
              <a:t>    create ASG mention template </a:t>
            </a:r>
            <a:endParaRPr lang="en-US"/>
          </a:p>
          <a:p>
            <a:r>
              <a:rPr lang="en-US"/>
              <a:t>    attach ALB</a:t>
            </a:r>
            <a:endParaRPr lang="en-US"/>
          </a:p>
          <a:p>
            <a:r>
              <a:rPr lang="en-US"/>
              <a:t>    define desired/max/min capacity</a:t>
            </a:r>
            <a:endParaRPr lang="en-US"/>
          </a:p>
          <a:p>
            <a:r>
              <a:rPr lang="en-US"/>
              <a:t>    choose target tracking policy(dynamic policy) Give target value for cpu utilization</a:t>
            </a:r>
            <a:endParaRPr lang="en-US"/>
          </a:p>
          <a:p>
            <a:r>
              <a:rPr lang="en-US"/>
              <a:t>    </a:t>
            </a:r>
            <a:endParaRPr lang="en-US"/>
          </a:p>
          <a:p>
            <a:endParaRPr lang="en-US"/>
          </a:p>
          <a:p>
            <a:r>
              <a:rPr lang="en-US"/>
              <a:t>Q3. Create a simple classic Load Balancer.</a:t>
            </a:r>
            <a:endParaRPr lang="en-US"/>
          </a:p>
          <a:p>
            <a:r>
              <a:rPr lang="en-US"/>
              <a:t>--&gt; create CLB</a:t>
            </a:r>
            <a:endParaRPr lang="en-US"/>
          </a:p>
          <a:p>
            <a:r>
              <a:rPr lang="en-US"/>
              <a:t>    add instance</a:t>
            </a:r>
            <a:endParaRPr lang="en-US"/>
          </a:p>
          <a:p>
            <a:r>
              <a:rPr lang="en-US"/>
              <a:t>    copy dns </a:t>
            </a:r>
            <a:endParaRPr lang="en-US"/>
          </a:p>
          <a:p>
            <a:endParaRPr lang="en-US"/>
          </a:p>
          <a:p>
            <a:r>
              <a:rPr lang="en-US"/>
              <a:t>Q4. Create an AMI Image, with name(tomcat-ami-v1) from an existing running tomcat server.</a:t>
            </a:r>
            <a:endParaRPr lang="en-US"/>
          </a:p>
          <a:p>
            <a:r>
              <a:rPr lang="en-US"/>
              <a:t>--&gt; select existinng tomcat instance go to action --&gt; image &amp; templates --&gt; create image</a:t>
            </a:r>
            <a:endParaRPr lang="en-US"/>
          </a:p>
          <a:p>
            <a:r>
              <a:rPr lang="en-US"/>
              <a:t>    give AMI IMAGE NAME = tomcat-ami-v1</a:t>
            </a:r>
            <a:endParaRPr lang="en-US"/>
          </a:p>
          <a:p>
            <a:r>
              <a:rPr lang="en-US"/>
              <a:t>    create </a:t>
            </a:r>
            <a:endParaRPr lang="en-US"/>
          </a:p>
          <a:p>
            <a:endParaRPr lang="en-US"/>
          </a:p>
          <a:p>
            <a:r>
              <a:rPr lang="en-US"/>
              <a:t>Q5. Host any customised HTML web page in Ubuntu server.</a:t>
            </a:r>
            <a:endParaRPr lang="en-US"/>
          </a:p>
          <a:p>
            <a:r>
              <a:rPr lang="en-US"/>
              <a:t>--&gt; launch instance ubuntu</a:t>
            </a:r>
            <a:endParaRPr lang="en-US"/>
          </a:p>
          <a:p>
            <a:r>
              <a:rPr lang="en-US"/>
              <a:t>    install webserver ------ apt-get install nginx -y</a:t>
            </a:r>
            <a:endParaRPr lang="en-US"/>
          </a:p>
          <a:p>
            <a:r>
              <a:rPr lang="en-US"/>
              <a:t>    start and enable service</a:t>
            </a:r>
            <a:endParaRPr lang="en-US"/>
          </a:p>
          <a:p>
            <a:r>
              <a:rPr lang="en-US"/>
              <a:t>    echo "localhost" &gt; /var/www/html/index.nginx-debian.html</a:t>
            </a:r>
            <a:endParaRPr lang="en-US"/>
          </a:p>
          <a:p>
            <a:r>
              <a:rPr lang="en-US"/>
              <a:t>    access through IP.</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82270" y="284480"/>
            <a:ext cx="11388090" cy="5077460"/>
          </a:xfrm>
          <a:prstGeom prst="rect">
            <a:avLst/>
          </a:prstGeom>
          <a:noFill/>
        </p:spPr>
        <p:txBody>
          <a:bodyPr wrap="square" rtlCol="0">
            <a:spAutoFit/>
          </a:bodyPr>
          <a:p>
            <a:r>
              <a:rPr lang="en-US"/>
              <a:t>Q6. Host any customised HTML web page in RedHat 9 server.</a:t>
            </a:r>
            <a:endParaRPr lang="en-US"/>
          </a:p>
          <a:p>
            <a:r>
              <a:rPr lang="en-US"/>
              <a:t>--&gt; launch instance rhel 9</a:t>
            </a:r>
            <a:endParaRPr lang="en-US"/>
          </a:p>
          <a:p>
            <a:r>
              <a:rPr lang="en-US"/>
              <a:t>    install webserver ------ yum install httpd -y</a:t>
            </a:r>
            <a:endParaRPr lang="en-US"/>
          </a:p>
          <a:p>
            <a:r>
              <a:rPr lang="en-US"/>
              <a:t>    start and enable service</a:t>
            </a:r>
            <a:endParaRPr lang="en-US"/>
          </a:p>
          <a:p>
            <a:r>
              <a:rPr lang="en-US"/>
              <a:t>    echo "localhost" &gt; /var/www/html/index.html</a:t>
            </a:r>
            <a:endParaRPr lang="en-US"/>
          </a:p>
          <a:p>
            <a:endParaRPr lang="en-US"/>
          </a:p>
          <a:p>
            <a:r>
              <a:rPr lang="en-US"/>
              <a:t>Q7. Host any customised HTML web page in windows 11 server.</a:t>
            </a:r>
            <a:endParaRPr lang="en-US"/>
          </a:p>
          <a:p>
            <a:r>
              <a:rPr lang="en-US"/>
              <a:t>--&gt; </a:t>
            </a:r>
            <a:endParaRPr lang="en-US"/>
          </a:p>
          <a:p>
            <a:endParaRPr lang="en-US"/>
          </a:p>
          <a:p>
            <a:r>
              <a:rPr lang="en-US"/>
              <a:t>Q8. Create a one EC2 Instance with debian family, create an 1000 no of jarvis.txt files and mount the existing S3 bucket into the same server and do upload all the jarvis.txt files into s3 bucket using aws command line tool.</a:t>
            </a:r>
            <a:endParaRPr lang="en-US"/>
          </a:p>
          <a:p>
            <a:r>
              <a:rPr lang="en-US"/>
              <a:t>--&gt; launch ubuntu </a:t>
            </a:r>
            <a:endParaRPr lang="en-US"/>
          </a:p>
          <a:p>
            <a:r>
              <a:rPr lang="en-US"/>
              <a:t>    create role --&gt; use case EC2 --&gt; add permission for S3 --&gt; create</a:t>
            </a:r>
            <a:endParaRPr lang="en-US"/>
          </a:p>
          <a:p>
            <a:r>
              <a:rPr lang="en-US"/>
              <a:t>    attach role to instance</a:t>
            </a:r>
            <a:endParaRPr lang="en-US"/>
          </a:p>
          <a:p>
            <a:r>
              <a:rPr lang="en-US"/>
              <a:t>    access instance through SSH and install awscli</a:t>
            </a:r>
            <a:endParaRPr lang="en-US"/>
          </a:p>
          <a:p>
            <a:r>
              <a:rPr lang="en-US"/>
              <a:t>    aws s3 ls</a:t>
            </a:r>
            <a:endParaRPr lang="en-US"/>
          </a:p>
          <a:p>
            <a:r>
              <a:rPr lang="en-US"/>
              <a:t>    create files ------   touch jarvis.txt{1..100}</a:t>
            </a:r>
            <a:endParaRPr lang="en-US"/>
          </a:p>
          <a:p>
            <a:r>
              <a:rPr lang="en-US"/>
              <a:t>    copy file to S3 bucket </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50215" y="421005"/>
            <a:ext cx="11480165" cy="2306955"/>
          </a:xfrm>
          <a:prstGeom prst="rect">
            <a:avLst/>
          </a:prstGeom>
          <a:noFill/>
        </p:spPr>
        <p:txBody>
          <a:bodyPr wrap="square" rtlCol="0">
            <a:spAutoFit/>
          </a:bodyPr>
          <a:p>
            <a:r>
              <a:rPr lang="en-US"/>
              <a:t>Q9. Do task number 1 in AWS EC2 in scripting. Automate the whole server level configuration.</a:t>
            </a:r>
            <a:endParaRPr lang="en-US"/>
          </a:p>
          <a:p>
            <a:r>
              <a:rPr lang="en-US"/>
              <a:t>--&gt; </a:t>
            </a:r>
            <a:endParaRPr lang="en-US"/>
          </a:p>
          <a:p>
            <a:endParaRPr lang="en-US"/>
          </a:p>
          <a:p>
            <a:endParaRPr lang="en-US"/>
          </a:p>
          <a:p>
            <a:r>
              <a:rPr lang="en-US"/>
              <a:t>Q10. If your server lost the key-pair, and you wanna take a ssh of that server, then how can you recover the key and take a ssh. (Want the practical, with documentation)</a:t>
            </a:r>
            <a:endParaRPr lang="en-US"/>
          </a:p>
          <a:p>
            <a:r>
              <a:rPr lang="en-US"/>
              <a:t>--&gt; Create ami image of an ec2 instance</a:t>
            </a:r>
            <a:endParaRPr lang="en-US"/>
          </a:p>
          <a:p>
            <a:r>
              <a:rPr lang="en-US"/>
              <a:t>    and launch an ec2 instance form ami during creation process generate new key pair.</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639445" y="363855"/>
            <a:ext cx="4064000" cy="4399915"/>
          </a:xfrm>
          <a:prstGeom prst="rect">
            <a:avLst/>
          </a:prstGeom>
          <a:noFill/>
        </p:spPr>
        <p:txBody>
          <a:bodyPr wrap="square" rtlCol="0">
            <a:spAutoFit/>
          </a:bodyPr>
          <a:p>
            <a:r>
              <a:rPr lang="en-IN" altLang="en-US" sz="2000"/>
              <a:t>A</a:t>
            </a:r>
            <a:r>
              <a:rPr lang="en-US" sz="2000"/>
              <a:t>ttach the policy to an IAM user:</a:t>
            </a:r>
            <a:endParaRPr lang="en-US" sz="2000"/>
          </a:p>
          <a:p>
            <a:endParaRPr lang="en-US" sz="2000"/>
          </a:p>
          <a:p>
            <a:pPr marL="342900" indent="-342900">
              <a:buFont typeface="Arial" panose="020B0604020202020204" pitchFamily="34" charset="0"/>
              <a:buChar char="•"/>
            </a:pPr>
            <a:r>
              <a:rPr lang="en-US" sz="2000"/>
              <a:t>Go to the AWS Management Console.</a:t>
            </a:r>
            <a:endParaRPr lang="en-US" sz="2000"/>
          </a:p>
          <a:p>
            <a:pPr marL="342900" indent="-342900">
              <a:buFont typeface="Arial" panose="020B0604020202020204" pitchFamily="34" charset="0"/>
              <a:buChar char="•"/>
            </a:pPr>
            <a:r>
              <a:rPr lang="en-US" sz="2000"/>
              <a:t>Open the IAM console.</a:t>
            </a:r>
            <a:endParaRPr lang="en-US" sz="2000"/>
          </a:p>
          <a:p>
            <a:pPr marL="342900" indent="-342900">
              <a:buFont typeface="Arial" panose="020B0604020202020204" pitchFamily="34" charset="0"/>
              <a:buChar char="•"/>
            </a:pPr>
            <a:r>
              <a:rPr lang="en-US" sz="2000"/>
              <a:t>In the navigation pane, choose "Users."</a:t>
            </a:r>
            <a:endParaRPr lang="en-US" sz="2000"/>
          </a:p>
          <a:p>
            <a:pPr marL="342900" indent="-342900">
              <a:buFont typeface="Arial" panose="020B0604020202020204" pitchFamily="34" charset="0"/>
              <a:buChar char="•"/>
            </a:pPr>
            <a:r>
              <a:rPr lang="en-US" sz="2000"/>
              <a:t>Select the user to which you want to attach the policy.</a:t>
            </a:r>
            <a:endParaRPr lang="en-US" sz="2000"/>
          </a:p>
          <a:p>
            <a:pPr marL="342900" indent="-342900">
              <a:buFont typeface="Arial" panose="020B0604020202020204" pitchFamily="34" charset="0"/>
              <a:buChar char="•"/>
            </a:pPr>
            <a:r>
              <a:rPr lang="en-US" sz="2000"/>
              <a:t>Choose the "Permissions" tab.</a:t>
            </a:r>
            <a:endParaRPr lang="en-US" sz="2000"/>
          </a:p>
          <a:p>
            <a:pPr marL="342900" indent="-342900">
              <a:buFont typeface="Arial" panose="020B0604020202020204" pitchFamily="34" charset="0"/>
              <a:buChar char="•"/>
            </a:pPr>
            <a:r>
              <a:rPr lang="en-US" sz="2000"/>
              <a:t>Choose "Attach policies."</a:t>
            </a:r>
            <a:endParaRPr lang="en-US" sz="2000"/>
          </a:p>
          <a:p>
            <a:pPr marL="342900" indent="-342900">
              <a:buFont typeface="Arial" panose="020B0604020202020204" pitchFamily="34" charset="0"/>
              <a:buChar char="•"/>
            </a:pPr>
            <a:r>
              <a:rPr lang="en-US" sz="2000"/>
              <a:t>Search for and select the policy you created.</a:t>
            </a:r>
            <a:endParaRPr lang="en-US" sz="2000"/>
          </a:p>
          <a:p>
            <a:pPr marL="342900" indent="-342900">
              <a:buFont typeface="Arial" panose="020B0604020202020204" pitchFamily="34" charset="0"/>
              <a:buChar char="•"/>
            </a:pPr>
            <a:r>
              <a:rPr lang="en-US" sz="2000"/>
              <a:t>Choose "Attach policy."</a:t>
            </a:r>
            <a:endParaRPr lang="en-US"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330325" y="165735"/>
            <a:ext cx="9144000" cy="598805"/>
          </a:xfrm>
        </p:spPr>
        <p:txBody>
          <a:bodyPr>
            <a:normAutofit fontScale="90000"/>
            <a:scene3d>
              <a:camera prst="orthographicFront"/>
              <a:lightRig rig="threePt" dir="t"/>
            </a:scene3d>
          </a:bodyPr>
          <a:p>
            <a:r>
              <a:rPr lang="en-IN" altLang="en-US">
                <a:solidFill>
                  <a:schemeClr val="tx1"/>
                </a:solidFill>
                <a:effectLst>
                  <a:outerShdw blurRad="38100" dist="19050" dir="2700000" algn="tl" rotWithShape="0">
                    <a:schemeClr val="dk1">
                      <a:alpha val="40000"/>
                    </a:schemeClr>
                  </a:outerShdw>
                </a:effectLst>
              </a:rPr>
              <a:t>AWS TASKS</a:t>
            </a:r>
            <a:endParaRPr lang="en-IN" altLang="en-US">
              <a:solidFill>
                <a:schemeClr val="tx1"/>
              </a:solidFill>
              <a:effectLst>
                <a:outerShdw blurRad="38100" dist="19050" dir="2700000" algn="tl" rotWithShape="0">
                  <a:schemeClr val="dk1">
                    <a:alpha val="40000"/>
                  </a:schemeClr>
                </a:outerShdw>
              </a:effectLst>
            </a:endParaRPr>
          </a:p>
        </p:txBody>
      </p:sp>
      <p:sp>
        <p:nvSpPr>
          <p:cNvPr id="3" name="Subtitle 2"/>
          <p:cNvSpPr>
            <a:spLocks noGrp="1"/>
          </p:cNvSpPr>
          <p:nvPr>
            <p:ph type="subTitle" idx="1"/>
          </p:nvPr>
        </p:nvSpPr>
        <p:spPr>
          <a:xfrm>
            <a:off x="1231265" y="1107440"/>
            <a:ext cx="1136015" cy="459105"/>
          </a:xfrm>
        </p:spPr>
        <p:txBody>
          <a:bodyPr>
            <a:normAutofit/>
          </a:bodyPr>
          <a:p>
            <a:pPr algn="l"/>
            <a:r>
              <a:rPr lang="en-IN" altLang="en-US"/>
              <a:t>IAM:</a:t>
            </a:r>
            <a:endParaRPr lang="en-IN" altLang="en-US"/>
          </a:p>
        </p:txBody>
      </p:sp>
      <p:sp>
        <p:nvSpPr>
          <p:cNvPr id="9" name="Text Box 8"/>
          <p:cNvSpPr txBox="1"/>
          <p:nvPr/>
        </p:nvSpPr>
        <p:spPr>
          <a:xfrm>
            <a:off x="1330325" y="1726565"/>
            <a:ext cx="6661150" cy="398780"/>
          </a:xfrm>
          <a:prstGeom prst="rect">
            <a:avLst/>
          </a:prstGeom>
          <a:noFill/>
        </p:spPr>
        <p:txBody>
          <a:bodyPr wrap="square" rtlCol="0">
            <a:spAutoFit/>
          </a:bodyPr>
          <a:p>
            <a:r>
              <a:rPr lang="en-US" sz="2000"/>
              <a:t>1. Create a policy to access all objects in a specific bucket.</a:t>
            </a:r>
            <a:endParaRPr lang="en-US" sz="2000"/>
          </a:p>
        </p:txBody>
      </p:sp>
      <p:sp>
        <p:nvSpPr>
          <p:cNvPr id="11" name="Text Box 10"/>
          <p:cNvSpPr txBox="1"/>
          <p:nvPr/>
        </p:nvSpPr>
        <p:spPr>
          <a:xfrm>
            <a:off x="1330325" y="2285365"/>
            <a:ext cx="8859520" cy="3476625"/>
          </a:xfrm>
          <a:prstGeom prst="rect">
            <a:avLst/>
          </a:prstGeom>
          <a:noFill/>
        </p:spPr>
        <p:txBody>
          <a:bodyPr wrap="square" rtlCol="0">
            <a:spAutoFit/>
          </a:bodyPr>
          <a:p>
            <a:r>
              <a:rPr lang="en-IN" altLang="en-US" sz="2000"/>
              <a:t>Create below JSON policy grants access to all objects in the specified bucket:</a:t>
            </a:r>
            <a:endParaRPr lang="en-IN" altLang="en-US" sz="2000"/>
          </a:p>
          <a:p>
            <a:r>
              <a:rPr lang="en-IN" altLang="en-US" sz="2000"/>
              <a:t>{</a:t>
            </a:r>
            <a:endParaRPr lang="en-IN" altLang="en-US" sz="2000"/>
          </a:p>
          <a:p>
            <a:r>
              <a:rPr lang="en-IN" altLang="en-US" sz="2000"/>
              <a:t>    "Version": "2012-10-17",</a:t>
            </a:r>
            <a:endParaRPr lang="en-IN" altLang="en-US" sz="2000"/>
          </a:p>
          <a:p>
            <a:r>
              <a:rPr lang="en-IN" altLang="en-US" sz="2000"/>
              <a:t>    "Statement": [</a:t>
            </a:r>
            <a:endParaRPr lang="en-IN" altLang="en-US" sz="2000"/>
          </a:p>
          <a:p>
            <a:r>
              <a:rPr lang="en-IN" altLang="en-US" sz="2000"/>
              <a:t>        {</a:t>
            </a:r>
            <a:endParaRPr lang="en-IN" altLang="en-US" sz="2000"/>
          </a:p>
          <a:p>
            <a:r>
              <a:rPr lang="en-IN" altLang="en-US" sz="2000"/>
              <a:t>            "Effect": "Allow",</a:t>
            </a:r>
            <a:endParaRPr lang="en-IN" altLang="en-US" sz="2000"/>
          </a:p>
          <a:p>
            <a:r>
              <a:rPr lang="en-IN" altLang="en-US" sz="2000"/>
              <a:t>            "Action": "s3:GetObject",</a:t>
            </a:r>
            <a:endParaRPr lang="en-IN" altLang="en-US" sz="2000"/>
          </a:p>
          <a:p>
            <a:r>
              <a:rPr lang="en-IN" altLang="en-US" sz="2000"/>
              <a:t>            "Resource": "arn:aws:s3:::your-bucket-name/*"</a:t>
            </a:r>
            <a:endParaRPr lang="en-IN" altLang="en-US" sz="2000"/>
          </a:p>
          <a:p>
            <a:r>
              <a:rPr lang="en-IN" altLang="en-US" sz="2000"/>
              <a:t>        }</a:t>
            </a:r>
            <a:endParaRPr lang="en-IN" altLang="en-US" sz="2000"/>
          </a:p>
          <a:p>
            <a:r>
              <a:rPr lang="en-IN" altLang="en-US" sz="2000"/>
              <a:t>    ]</a:t>
            </a:r>
            <a:endParaRPr lang="en-IN" altLang="en-US" sz="2000"/>
          </a:p>
          <a:p>
            <a:r>
              <a:rPr lang="en-IN" altLang="en-US" sz="2000"/>
              <a:t>}</a:t>
            </a:r>
            <a:endParaRPr lang="en-IN" alt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559435" y="249555"/>
            <a:ext cx="7753985" cy="398780"/>
          </a:xfrm>
          <a:prstGeom prst="rect">
            <a:avLst/>
          </a:prstGeom>
          <a:noFill/>
        </p:spPr>
        <p:txBody>
          <a:bodyPr wrap="square" rtlCol="0">
            <a:spAutoFit/>
          </a:bodyPr>
          <a:p>
            <a:r>
              <a:rPr lang="en-US" sz="2000"/>
              <a:t>3. Create a policy to deny the access of Specific bucket.</a:t>
            </a:r>
            <a:endParaRPr lang="en-US" sz="2000"/>
          </a:p>
        </p:txBody>
      </p:sp>
      <p:sp>
        <p:nvSpPr>
          <p:cNvPr id="5" name="Text Box 4"/>
          <p:cNvSpPr txBox="1"/>
          <p:nvPr/>
        </p:nvSpPr>
        <p:spPr>
          <a:xfrm>
            <a:off x="707390" y="910590"/>
            <a:ext cx="9451340" cy="398780"/>
          </a:xfrm>
          <a:prstGeom prst="rect">
            <a:avLst/>
          </a:prstGeom>
          <a:noFill/>
        </p:spPr>
        <p:txBody>
          <a:bodyPr wrap="square" rtlCol="0">
            <a:spAutoFit/>
          </a:bodyPr>
          <a:p>
            <a:r>
              <a:rPr lang="en-IN" altLang="en-US" sz="2000">
                <a:sym typeface="+mn-ea"/>
              </a:rPr>
              <a:t>Create below JSON policy that denies access all actions on the specified bucket:</a:t>
            </a:r>
            <a:endParaRPr lang="en-US" sz="2000"/>
          </a:p>
        </p:txBody>
      </p:sp>
      <p:sp>
        <p:nvSpPr>
          <p:cNvPr id="6" name="Text Box 5"/>
          <p:cNvSpPr txBox="1"/>
          <p:nvPr/>
        </p:nvSpPr>
        <p:spPr>
          <a:xfrm>
            <a:off x="695960" y="1571625"/>
            <a:ext cx="4064000" cy="4707890"/>
          </a:xfrm>
          <a:prstGeom prst="rect">
            <a:avLst/>
          </a:prstGeom>
          <a:noFill/>
        </p:spPr>
        <p:txBody>
          <a:bodyPr wrap="square" rtlCol="0">
            <a:spAutoFit/>
          </a:bodyPr>
          <a:p>
            <a:r>
              <a:rPr lang="en-US" sz="2000"/>
              <a:t>{</a:t>
            </a:r>
            <a:endParaRPr lang="en-US" sz="2000"/>
          </a:p>
          <a:p>
            <a:r>
              <a:rPr lang="en-US" sz="2000"/>
              <a:t>    "Version": "2012-10-17",</a:t>
            </a:r>
            <a:endParaRPr lang="en-US" sz="2000"/>
          </a:p>
          <a:p>
            <a:r>
              <a:rPr lang="en-US" sz="2000"/>
              <a:t>    "Statement": [</a:t>
            </a:r>
            <a:endParaRPr lang="en-US" sz="2000"/>
          </a:p>
          <a:p>
            <a:r>
              <a:rPr lang="en-US" sz="2000"/>
              <a:t>        {</a:t>
            </a:r>
            <a:endParaRPr lang="en-US" sz="2000"/>
          </a:p>
          <a:p>
            <a:r>
              <a:rPr lang="en-US" sz="2000"/>
              <a:t>            "Effect": "Deny",</a:t>
            </a:r>
            <a:endParaRPr lang="en-US" sz="2000"/>
          </a:p>
          <a:p>
            <a:r>
              <a:rPr lang="en-US" sz="2000"/>
              <a:t>            "Action": "s3:*",</a:t>
            </a:r>
            <a:endParaRPr lang="en-US" sz="2000"/>
          </a:p>
          <a:p>
            <a:r>
              <a:rPr lang="en-US" sz="2000"/>
              <a:t>            "Resource": [</a:t>
            </a:r>
            <a:endParaRPr lang="en-US" sz="2000"/>
          </a:p>
          <a:p>
            <a:r>
              <a:rPr lang="en-US" sz="2000"/>
              <a:t>                "arn:aws:s3:::your-deny-bucket-name",</a:t>
            </a:r>
            <a:endParaRPr lang="en-US" sz="2000"/>
          </a:p>
          <a:p>
            <a:r>
              <a:rPr lang="en-US" sz="2000"/>
              <a:t>                "arn:aws:s3:::your-deny-bucket-name/*"</a:t>
            </a:r>
            <a:endParaRPr lang="en-US" sz="2000"/>
          </a:p>
          <a:p>
            <a:r>
              <a:rPr lang="en-US" sz="2000"/>
              <a:t>            ]</a:t>
            </a:r>
            <a:endParaRPr lang="en-US" sz="2000"/>
          </a:p>
          <a:p>
            <a:r>
              <a:rPr lang="en-US" sz="2000"/>
              <a:t>        }</a:t>
            </a:r>
            <a:endParaRPr lang="en-US" sz="2000"/>
          </a:p>
          <a:p>
            <a:r>
              <a:rPr lang="en-US" sz="2000"/>
              <a:t>    ]</a:t>
            </a:r>
            <a:endParaRPr lang="en-US" sz="2000"/>
          </a:p>
          <a:p>
            <a:r>
              <a:rPr lang="en-US" sz="2000"/>
              <a:t>}</a:t>
            </a:r>
            <a:endParaRPr lang="en-US" sz="2000"/>
          </a:p>
        </p:txBody>
      </p:sp>
      <p:sp>
        <p:nvSpPr>
          <p:cNvPr id="7" name="Text Box 6"/>
          <p:cNvSpPr txBox="1"/>
          <p:nvPr/>
        </p:nvSpPr>
        <p:spPr>
          <a:xfrm>
            <a:off x="6551295" y="1480820"/>
            <a:ext cx="4064000" cy="4399915"/>
          </a:xfrm>
          <a:prstGeom prst="rect">
            <a:avLst/>
          </a:prstGeom>
          <a:noFill/>
        </p:spPr>
        <p:txBody>
          <a:bodyPr wrap="square" rtlCol="0">
            <a:spAutoFit/>
          </a:bodyPr>
          <a:p>
            <a:r>
              <a:rPr lang="en-IN" altLang="en-US" sz="2000"/>
              <a:t>A</a:t>
            </a:r>
            <a:r>
              <a:rPr lang="en-US" sz="2000"/>
              <a:t>ttach this policy to an IAM user:</a:t>
            </a:r>
            <a:endParaRPr lang="en-US" sz="2000"/>
          </a:p>
          <a:p>
            <a:endParaRPr lang="en-US" sz="2000"/>
          </a:p>
          <a:p>
            <a:pPr marL="342900" indent="-342900">
              <a:buFont typeface="Arial" panose="020B0604020202020204" pitchFamily="34" charset="0"/>
              <a:buChar char="•"/>
            </a:pPr>
            <a:r>
              <a:rPr lang="en-US" sz="2000"/>
              <a:t>Go to the AWS Management Console.</a:t>
            </a:r>
            <a:endParaRPr lang="en-US" sz="2000"/>
          </a:p>
          <a:p>
            <a:pPr marL="342900" indent="-342900">
              <a:buFont typeface="Arial" panose="020B0604020202020204" pitchFamily="34" charset="0"/>
              <a:buChar char="•"/>
            </a:pPr>
            <a:r>
              <a:rPr lang="en-US" sz="2000"/>
              <a:t>Open the IAM console.</a:t>
            </a:r>
            <a:endParaRPr lang="en-US" sz="2000"/>
          </a:p>
          <a:p>
            <a:pPr marL="342900" indent="-342900">
              <a:buFont typeface="Arial" panose="020B0604020202020204" pitchFamily="34" charset="0"/>
              <a:buChar char="•"/>
            </a:pPr>
            <a:r>
              <a:rPr lang="en-US" sz="2000"/>
              <a:t>In the navigation pane, choose "Users."</a:t>
            </a:r>
            <a:endParaRPr lang="en-US" sz="2000"/>
          </a:p>
          <a:p>
            <a:pPr marL="342900" indent="-342900">
              <a:buFont typeface="Arial" panose="020B0604020202020204" pitchFamily="34" charset="0"/>
              <a:buChar char="•"/>
            </a:pPr>
            <a:r>
              <a:rPr lang="en-US" sz="2000"/>
              <a:t>Select the user to which you want to attach the policy.</a:t>
            </a:r>
            <a:endParaRPr lang="en-US" sz="2000"/>
          </a:p>
          <a:p>
            <a:pPr marL="342900" indent="-342900">
              <a:buFont typeface="Arial" panose="020B0604020202020204" pitchFamily="34" charset="0"/>
              <a:buChar char="•"/>
            </a:pPr>
            <a:r>
              <a:rPr lang="en-US" sz="2000"/>
              <a:t>Choose the "Permissions" tab.</a:t>
            </a:r>
            <a:endParaRPr lang="en-US" sz="2000"/>
          </a:p>
          <a:p>
            <a:pPr marL="342900" indent="-342900">
              <a:buFont typeface="Arial" panose="020B0604020202020204" pitchFamily="34" charset="0"/>
              <a:buChar char="•"/>
            </a:pPr>
            <a:r>
              <a:rPr lang="en-US" sz="2000"/>
              <a:t>Choose "Attach policies."</a:t>
            </a:r>
            <a:endParaRPr lang="en-US" sz="2000"/>
          </a:p>
          <a:p>
            <a:pPr marL="342900" indent="-342900">
              <a:buFont typeface="Arial" panose="020B0604020202020204" pitchFamily="34" charset="0"/>
              <a:buChar char="•"/>
            </a:pPr>
            <a:r>
              <a:rPr lang="en-US" sz="2000"/>
              <a:t>Search for and select the policy you created.</a:t>
            </a:r>
            <a:endParaRPr lang="en-US" sz="2000"/>
          </a:p>
          <a:p>
            <a:pPr marL="342900" indent="-342900">
              <a:buFont typeface="Arial" panose="020B0604020202020204" pitchFamily="34" charset="0"/>
              <a:buChar char="•"/>
            </a:pPr>
            <a:r>
              <a:rPr lang="en-US" sz="2000"/>
              <a:t>Choose "Attach policy."</a:t>
            </a:r>
            <a:endParaRPr lang="en-US"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50240" y="340995"/>
            <a:ext cx="9087485" cy="398780"/>
          </a:xfrm>
          <a:prstGeom prst="rect">
            <a:avLst/>
          </a:prstGeom>
          <a:noFill/>
        </p:spPr>
        <p:txBody>
          <a:bodyPr wrap="square" rtlCol="0">
            <a:spAutoFit/>
          </a:bodyPr>
          <a:p>
            <a:r>
              <a:rPr lang="en-US" sz="2000"/>
              <a:t>4. Create policy to create the user only and can attach policy to them.</a:t>
            </a:r>
            <a:endParaRPr lang="en-US" sz="2000"/>
          </a:p>
        </p:txBody>
      </p:sp>
      <p:sp>
        <p:nvSpPr>
          <p:cNvPr id="3" name="Text Box 2"/>
          <p:cNvSpPr txBox="1"/>
          <p:nvPr/>
        </p:nvSpPr>
        <p:spPr>
          <a:xfrm>
            <a:off x="809625" y="1002030"/>
            <a:ext cx="9417685" cy="5939155"/>
          </a:xfrm>
          <a:prstGeom prst="rect">
            <a:avLst/>
          </a:prstGeom>
          <a:noFill/>
        </p:spPr>
        <p:txBody>
          <a:bodyPr wrap="square" rtlCol="0">
            <a:spAutoFit/>
          </a:bodyPr>
          <a:p>
            <a:pPr marL="342900" indent="-342900">
              <a:buFont typeface="Arial" panose="020B0604020202020204" pitchFamily="34" charset="0"/>
              <a:buChar char="•"/>
            </a:pPr>
            <a:r>
              <a:rPr lang="en-US" sz="2000"/>
              <a:t>Go to the AWS Management Console.</a:t>
            </a:r>
            <a:endParaRPr lang="en-US" sz="2000"/>
          </a:p>
          <a:p>
            <a:pPr marL="342900" indent="-342900">
              <a:buFont typeface="Arial" panose="020B0604020202020204" pitchFamily="34" charset="0"/>
              <a:buChar char="•"/>
            </a:pPr>
            <a:r>
              <a:rPr lang="en-US" sz="2000"/>
              <a:t>Open the IAM console.</a:t>
            </a:r>
            <a:endParaRPr lang="en-US" sz="2000"/>
          </a:p>
          <a:p>
            <a:pPr marL="342900" indent="-342900">
              <a:buFont typeface="Arial" panose="020B0604020202020204" pitchFamily="34" charset="0"/>
              <a:buChar char="•"/>
            </a:pPr>
            <a:r>
              <a:rPr lang="en-US" sz="2000"/>
              <a:t>In the navigation pane, choose "Policies."</a:t>
            </a:r>
            <a:endParaRPr lang="en-US" sz="2000"/>
          </a:p>
          <a:p>
            <a:pPr marL="342900" indent="-342900">
              <a:buFont typeface="Arial" panose="020B0604020202020204" pitchFamily="34" charset="0"/>
              <a:buChar char="•"/>
            </a:pPr>
            <a:r>
              <a:rPr lang="en-US" sz="2000"/>
              <a:t>Click the "Create policy" button.</a:t>
            </a:r>
            <a:endParaRPr lang="en-US" sz="2000"/>
          </a:p>
          <a:p>
            <a:pPr indent="0">
              <a:buFont typeface="Arial" panose="020B0604020202020204" pitchFamily="34" charset="0"/>
              <a:buNone/>
            </a:pPr>
            <a:endParaRPr lang="en-US" sz="2000"/>
          </a:p>
          <a:p>
            <a:pPr indent="0">
              <a:buFont typeface="Arial" panose="020B0604020202020204" pitchFamily="34" charset="0"/>
              <a:buNone/>
            </a:pPr>
            <a:r>
              <a:rPr lang="en-US" sz="2000"/>
              <a:t>Now, using the visual editor:</a:t>
            </a:r>
            <a:endParaRPr lang="en-US" sz="2000"/>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r>
              <a:rPr lang="en-US" sz="2000"/>
              <a:t>In the "Create policy" wizard, select the "Visual editor" tab.</a:t>
            </a:r>
            <a:endParaRPr lang="en-US" sz="2000"/>
          </a:p>
          <a:p>
            <a:pPr marL="342900" indent="-342900">
              <a:buFont typeface="Arial" panose="020B0604020202020204" pitchFamily="34" charset="0"/>
              <a:buChar char="•"/>
            </a:pPr>
            <a:r>
              <a:rPr lang="en-US" sz="2000"/>
              <a:t>Choose "Service" and select "IAM" from the dropdown.</a:t>
            </a:r>
            <a:endParaRPr lang="en-US" sz="2000"/>
          </a:p>
          <a:p>
            <a:pPr marL="342900" indent="-342900">
              <a:buFont typeface="Arial" panose="020B0604020202020204" pitchFamily="34" charset="0"/>
              <a:buChar char="•"/>
            </a:pPr>
            <a:r>
              <a:rPr lang="en-US" sz="2000"/>
              <a:t>In the "Actions" section, search for and select both "CreateUser" and "AttachUserPolicy."</a:t>
            </a:r>
            <a:endParaRPr lang="en-US" sz="2000"/>
          </a:p>
          <a:p>
            <a:pPr marL="342900" indent="-342900">
              <a:buFont typeface="Arial" panose="020B0604020202020204" pitchFamily="34" charset="0"/>
              <a:buChar char="•"/>
            </a:pPr>
            <a:r>
              <a:rPr lang="en-US" sz="2000"/>
              <a:t>In the "Resources" section, select "All resources" </a:t>
            </a:r>
            <a:endParaRPr lang="en-US" sz="2000"/>
          </a:p>
          <a:p>
            <a:pPr marL="342900" indent="-342900">
              <a:buFont typeface="Arial" panose="020B0604020202020204" pitchFamily="34" charset="0"/>
              <a:buChar char="•"/>
            </a:pPr>
            <a:r>
              <a:rPr lang="en-US" sz="2000"/>
              <a:t>Review your policy on the right side of the screen.</a:t>
            </a:r>
            <a:endParaRPr lang="en-US" sz="2000"/>
          </a:p>
          <a:p>
            <a:pPr indent="0">
              <a:buFont typeface="Arial" panose="020B0604020202020204" pitchFamily="34" charset="0"/>
              <a:buNone/>
            </a:pPr>
            <a:endParaRPr lang="en-US" sz="2000"/>
          </a:p>
          <a:p>
            <a:pPr indent="0">
              <a:buFont typeface="Arial" panose="020B0604020202020204" pitchFamily="34" charset="0"/>
              <a:buNone/>
            </a:pPr>
            <a:r>
              <a:rPr lang="en-US" sz="2000"/>
              <a:t>After configuring the policy in the visual editor, you can proceed to the next steps:</a:t>
            </a:r>
            <a:endParaRPr lang="en-US" sz="2000"/>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r>
              <a:rPr lang="en-US" sz="2000"/>
              <a:t>Click "Next" to move to the "Review policy" step.</a:t>
            </a:r>
            <a:endParaRPr lang="en-US" sz="2000"/>
          </a:p>
          <a:p>
            <a:pPr marL="342900" indent="-342900">
              <a:buFont typeface="Arial" panose="020B0604020202020204" pitchFamily="34" charset="0"/>
              <a:buChar char="•"/>
            </a:pPr>
            <a:r>
              <a:rPr lang="en-US" sz="2000"/>
              <a:t>Provide a name and description for your policy.</a:t>
            </a:r>
            <a:endParaRPr lang="en-US" sz="2000"/>
          </a:p>
          <a:p>
            <a:pPr marL="342900" indent="-342900">
              <a:buFont typeface="Arial" panose="020B0604020202020204" pitchFamily="34" charset="0"/>
              <a:buChar char="•"/>
            </a:pPr>
            <a:r>
              <a:rPr lang="en-US" sz="2000"/>
              <a:t>Click "Create policy."</a:t>
            </a:r>
            <a:endParaRPr lang="en-US"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713105" y="273050"/>
            <a:ext cx="6817360" cy="398780"/>
          </a:xfrm>
          <a:prstGeom prst="rect">
            <a:avLst/>
          </a:prstGeom>
          <a:noFill/>
        </p:spPr>
        <p:txBody>
          <a:bodyPr wrap="square" rtlCol="0">
            <a:spAutoFit/>
          </a:bodyPr>
          <a:p>
            <a:r>
              <a:rPr lang="en-US" sz="2000"/>
              <a:t>5. Create a policy to place the user in a group only.</a:t>
            </a:r>
            <a:endParaRPr lang="en-US" sz="2000"/>
          </a:p>
        </p:txBody>
      </p:sp>
      <p:sp>
        <p:nvSpPr>
          <p:cNvPr id="3" name="Text Box 2"/>
          <p:cNvSpPr txBox="1"/>
          <p:nvPr/>
        </p:nvSpPr>
        <p:spPr>
          <a:xfrm>
            <a:off x="822325" y="918845"/>
            <a:ext cx="9737090" cy="5015865"/>
          </a:xfrm>
          <a:prstGeom prst="rect">
            <a:avLst/>
          </a:prstGeom>
          <a:noFill/>
        </p:spPr>
        <p:txBody>
          <a:bodyPr wrap="square" rtlCol="0">
            <a:spAutoFit/>
          </a:bodyPr>
          <a:p>
            <a:pPr marL="342900" indent="-342900">
              <a:buFont typeface="Arial" panose="020B0604020202020204" pitchFamily="34" charset="0"/>
              <a:buChar char="•"/>
            </a:pPr>
            <a:r>
              <a:rPr lang="en-US" sz="2000"/>
              <a:t>Open the IAM console.</a:t>
            </a:r>
            <a:endParaRPr lang="en-US" sz="2000"/>
          </a:p>
          <a:p>
            <a:pPr marL="342900" indent="-342900">
              <a:buFont typeface="Arial" panose="020B0604020202020204" pitchFamily="34" charset="0"/>
              <a:buChar char="•"/>
            </a:pPr>
            <a:r>
              <a:rPr lang="en-US" sz="2000"/>
              <a:t>In the navigation pane, choose "Policies."</a:t>
            </a:r>
            <a:endParaRPr lang="en-US" sz="2000"/>
          </a:p>
          <a:p>
            <a:pPr marL="342900" indent="-342900">
              <a:buFont typeface="Arial" panose="020B0604020202020204" pitchFamily="34" charset="0"/>
              <a:buChar char="•"/>
            </a:pPr>
            <a:r>
              <a:rPr lang="en-US" sz="2000"/>
              <a:t>Click the "Create policy" button.</a:t>
            </a:r>
            <a:endParaRPr lang="en-US" sz="2000"/>
          </a:p>
          <a:p>
            <a:pPr indent="0">
              <a:buFont typeface="Arial" panose="020B0604020202020204" pitchFamily="34" charset="0"/>
              <a:buNone/>
            </a:pPr>
            <a:endParaRPr lang="en-US" sz="2000"/>
          </a:p>
          <a:p>
            <a:pPr indent="0">
              <a:buFont typeface="Arial" panose="020B0604020202020204" pitchFamily="34" charset="0"/>
              <a:buNone/>
            </a:pPr>
            <a:r>
              <a:rPr lang="en-US" sz="2000"/>
              <a:t>Now, using the visual editor:</a:t>
            </a:r>
            <a:endParaRPr lang="en-US" sz="2000"/>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r>
              <a:rPr lang="en-US" sz="2000"/>
              <a:t>In the "Create policy" wizard, select the "Visual editor" tab.</a:t>
            </a:r>
            <a:endParaRPr lang="en-US" sz="2000"/>
          </a:p>
          <a:p>
            <a:pPr marL="342900" indent="-342900">
              <a:buFont typeface="Arial" panose="020B0604020202020204" pitchFamily="34" charset="0"/>
              <a:buChar char="•"/>
            </a:pPr>
            <a:r>
              <a:rPr lang="en-US" sz="2000"/>
              <a:t>Choose "Service" and select "IAM" from the dropdown.</a:t>
            </a:r>
            <a:endParaRPr lang="en-US" sz="2000"/>
          </a:p>
          <a:p>
            <a:pPr marL="342900" indent="-342900">
              <a:buFont typeface="Arial" panose="020B0604020202020204" pitchFamily="34" charset="0"/>
              <a:buChar char="•"/>
            </a:pPr>
            <a:r>
              <a:rPr lang="en-US" sz="2000"/>
              <a:t>In the "Actions" section, search for and select the "AddUserToGroup" action.</a:t>
            </a:r>
            <a:endParaRPr lang="en-US" sz="2000"/>
          </a:p>
          <a:p>
            <a:pPr marL="342900" indent="-342900">
              <a:buFont typeface="Arial" panose="020B0604020202020204" pitchFamily="34" charset="0"/>
              <a:buChar char="•"/>
            </a:pPr>
            <a:r>
              <a:rPr lang="en-US" sz="2000"/>
              <a:t>Review your policy on the right side of the screen.</a:t>
            </a:r>
            <a:endParaRPr lang="en-US" sz="2000"/>
          </a:p>
          <a:p>
            <a:pPr indent="0">
              <a:buFont typeface="Arial" panose="020B0604020202020204" pitchFamily="34" charset="0"/>
              <a:buNone/>
            </a:pPr>
            <a:endParaRPr lang="en-US" sz="2000"/>
          </a:p>
          <a:p>
            <a:pPr indent="0">
              <a:buFont typeface="Arial" panose="020B0604020202020204" pitchFamily="34" charset="0"/>
              <a:buNone/>
            </a:pPr>
            <a:r>
              <a:rPr lang="en-US" sz="2000"/>
              <a:t>After configuring the policy in the visual editor, you can proceed to the next steps:</a:t>
            </a:r>
            <a:endParaRPr lang="en-US" sz="2000"/>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r>
              <a:rPr lang="en-US" sz="2000"/>
              <a:t>Click "Next" to move to the "Review policy" step.</a:t>
            </a:r>
            <a:endParaRPr lang="en-US" sz="2000"/>
          </a:p>
          <a:p>
            <a:pPr marL="342900" indent="-342900">
              <a:buFont typeface="Arial" panose="020B0604020202020204" pitchFamily="34" charset="0"/>
              <a:buChar char="•"/>
            </a:pPr>
            <a:r>
              <a:rPr lang="en-US" sz="2000"/>
              <a:t>Provide a name and description for your policy.</a:t>
            </a:r>
            <a:endParaRPr lang="en-US" sz="2000"/>
          </a:p>
          <a:p>
            <a:pPr marL="342900" indent="-342900">
              <a:buFont typeface="Arial" panose="020B0604020202020204" pitchFamily="34" charset="0"/>
              <a:buChar char="•"/>
            </a:pPr>
            <a:r>
              <a:rPr lang="en-US" sz="2000"/>
              <a:t>Click "Create policy."</a:t>
            </a:r>
            <a:endParaRPr lang="en-US"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49580" y="174625"/>
            <a:ext cx="8639810" cy="398780"/>
          </a:xfrm>
          <a:prstGeom prst="rect">
            <a:avLst/>
          </a:prstGeom>
          <a:noFill/>
        </p:spPr>
        <p:txBody>
          <a:bodyPr wrap="square" rtlCol="0">
            <a:spAutoFit/>
          </a:bodyPr>
          <a:p>
            <a:r>
              <a:rPr lang="en-US" sz="2000"/>
              <a:t>7. Policy to get access to billing, ec2 and cloudwatch.</a:t>
            </a:r>
            <a:endParaRPr lang="en-US" sz="2000"/>
          </a:p>
        </p:txBody>
      </p:sp>
      <p:sp>
        <p:nvSpPr>
          <p:cNvPr id="3" name="Text Box 2"/>
          <p:cNvSpPr txBox="1"/>
          <p:nvPr/>
        </p:nvSpPr>
        <p:spPr>
          <a:xfrm>
            <a:off x="591820" y="573405"/>
            <a:ext cx="10592435" cy="6247130"/>
          </a:xfrm>
          <a:prstGeom prst="rect">
            <a:avLst/>
          </a:prstGeom>
          <a:noFill/>
        </p:spPr>
        <p:txBody>
          <a:bodyPr wrap="square" rtlCol="0">
            <a:spAutoFit/>
          </a:bodyPr>
          <a:p>
            <a:pPr marL="342900" indent="-342900">
              <a:buFont typeface="Arial" panose="020B0604020202020204" pitchFamily="34" charset="0"/>
              <a:buChar char="•"/>
            </a:pPr>
            <a:r>
              <a:rPr lang="en-US" sz="2000"/>
              <a:t>Open the IAM console.</a:t>
            </a:r>
            <a:endParaRPr lang="en-US" sz="2000"/>
          </a:p>
          <a:p>
            <a:pPr marL="342900" indent="-342900">
              <a:buFont typeface="Arial" panose="020B0604020202020204" pitchFamily="34" charset="0"/>
              <a:buChar char="•"/>
            </a:pPr>
            <a:r>
              <a:rPr lang="en-US" sz="2000"/>
              <a:t>In the navigation pane, choose "Policies."</a:t>
            </a:r>
            <a:endParaRPr lang="en-US" sz="2000"/>
          </a:p>
          <a:p>
            <a:pPr marL="342900" indent="-342900">
              <a:buFont typeface="Arial" panose="020B0604020202020204" pitchFamily="34" charset="0"/>
              <a:buChar char="•"/>
            </a:pPr>
            <a:r>
              <a:rPr lang="en-US" sz="2000"/>
              <a:t>Click the "Create policy" button.</a:t>
            </a:r>
            <a:endParaRPr lang="en-US" sz="2000"/>
          </a:p>
          <a:p>
            <a:pPr indent="0">
              <a:buFont typeface="Arial" panose="020B0604020202020204" pitchFamily="34" charset="0"/>
              <a:buNone/>
            </a:pPr>
            <a:endParaRPr lang="en-US" sz="2000"/>
          </a:p>
          <a:p>
            <a:pPr indent="0">
              <a:buFont typeface="Arial" panose="020B0604020202020204" pitchFamily="34" charset="0"/>
              <a:buNone/>
            </a:pPr>
            <a:r>
              <a:rPr lang="en-US" sz="2000"/>
              <a:t>Now, using the visual editor:</a:t>
            </a:r>
            <a:endParaRPr lang="en-US" sz="2000"/>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r>
              <a:rPr lang="en-US" sz="2000"/>
              <a:t>In the "Create policy" wizard, select the "Visual editor" tab.</a:t>
            </a:r>
            <a:endParaRPr lang="en-US" sz="2000"/>
          </a:p>
          <a:p>
            <a:pPr marL="342900" indent="-342900">
              <a:buFont typeface="Arial" panose="020B0604020202020204" pitchFamily="34" charset="0"/>
              <a:buChar char="•"/>
            </a:pPr>
            <a:r>
              <a:rPr lang="en-US" sz="2000"/>
              <a:t>Choose "Service" and select "AWS Billing," "Amazon EC2," and "Amazon CloudWatch" from the dropdown.</a:t>
            </a:r>
            <a:endParaRPr lang="en-US" sz="2000"/>
          </a:p>
          <a:p>
            <a:pPr marL="342900" indent="-342900">
              <a:buFont typeface="Arial" panose="020B0604020202020204" pitchFamily="34" charset="0"/>
              <a:buChar char="•"/>
            </a:pPr>
            <a:r>
              <a:rPr lang="en-US" sz="2000"/>
              <a:t>In the "Actions" section, select the actions you need for each service. For example:</a:t>
            </a:r>
            <a:r>
              <a:rPr lang="en-IN" altLang="en-US" sz="2000"/>
              <a:t> </a:t>
            </a:r>
            <a:r>
              <a:rPr lang="en-US" sz="2000"/>
              <a:t>For AWS Billing, select "All actions."</a:t>
            </a:r>
            <a:endParaRPr lang="en-US" sz="2000"/>
          </a:p>
          <a:p>
            <a:pPr marL="342900" indent="-342900">
              <a:buFont typeface="Arial" panose="020B0604020202020204" pitchFamily="34" charset="0"/>
              <a:buChar char="•"/>
            </a:pPr>
            <a:r>
              <a:rPr lang="en-US" sz="2000"/>
              <a:t>For Amazon EC2, select actions like "DescribeInstances," "StartInstances," "StopInstances," etc.</a:t>
            </a:r>
            <a:endParaRPr lang="en-US" sz="2000"/>
          </a:p>
          <a:p>
            <a:pPr marL="342900" indent="-342900">
              <a:buFont typeface="Arial" panose="020B0604020202020204" pitchFamily="34" charset="0"/>
              <a:buChar char="•"/>
            </a:pPr>
            <a:r>
              <a:rPr lang="en-US" sz="2000"/>
              <a:t>For Amazon CloudWatch, select actions like "GetMetricData," "ListMetrics," etc.</a:t>
            </a:r>
            <a:endParaRPr lang="en-US" sz="2000"/>
          </a:p>
          <a:p>
            <a:pPr marL="342900" indent="-342900">
              <a:buFont typeface="Arial" panose="020B0604020202020204" pitchFamily="34" charset="0"/>
              <a:buChar char="•"/>
            </a:pPr>
            <a:r>
              <a:rPr lang="en-US" sz="2000"/>
              <a:t>In the "Resources" section:</a:t>
            </a:r>
            <a:endParaRPr lang="en-US" sz="2000"/>
          </a:p>
          <a:p>
            <a:pPr marL="342900" indent="-342900">
              <a:buFont typeface="Arial" panose="020B0604020202020204" pitchFamily="34" charset="0"/>
              <a:buChar char="•"/>
            </a:pPr>
            <a:r>
              <a:rPr lang="en-US" sz="2000"/>
              <a:t>For AWS Billing, set the resource to "*," allowing these actions on all resources.</a:t>
            </a:r>
            <a:endParaRPr lang="en-US" sz="2000"/>
          </a:p>
          <a:p>
            <a:pPr marL="342900" indent="-342900">
              <a:buFont typeface="Arial" panose="020B0604020202020204" pitchFamily="34" charset="0"/>
              <a:buChar char="•"/>
            </a:pPr>
            <a:r>
              <a:rPr lang="en-US" sz="2000"/>
              <a:t>For Amazon EC2 and CloudWatch, set the resource to "*," or customize it based on your needs.</a:t>
            </a:r>
            <a:endParaRPr lang="en-US" sz="2000"/>
          </a:p>
          <a:p>
            <a:pPr indent="0">
              <a:buFont typeface="Arial" panose="020B0604020202020204" pitchFamily="34" charset="0"/>
              <a:buNone/>
            </a:pPr>
            <a:endParaRPr lang="en-US" sz="2000"/>
          </a:p>
          <a:p>
            <a:pPr indent="0">
              <a:buFont typeface="Arial" panose="020B0604020202020204" pitchFamily="34" charset="0"/>
              <a:buNone/>
            </a:pPr>
            <a:r>
              <a:rPr lang="en-US" sz="2000"/>
              <a:t>After configuring the policy in the visual editor, you can proceed to the next steps:</a:t>
            </a:r>
            <a:endParaRPr lang="en-US" sz="2000"/>
          </a:p>
          <a:p>
            <a:pPr marL="342900" indent="-342900">
              <a:buFont typeface="Arial" panose="020B0604020202020204" pitchFamily="34" charset="0"/>
              <a:buChar char="•"/>
            </a:pPr>
            <a:r>
              <a:rPr lang="en-US" sz="2000"/>
              <a:t>Click "Next" to move to the "Review policy" step.</a:t>
            </a:r>
            <a:endParaRPr lang="en-US" sz="2000"/>
          </a:p>
          <a:p>
            <a:pPr marL="342900" indent="-342900">
              <a:buFont typeface="Arial" panose="020B0604020202020204" pitchFamily="34" charset="0"/>
              <a:buChar char="•"/>
            </a:pPr>
            <a:r>
              <a:rPr lang="en-US" sz="2000"/>
              <a:t>Provide a name and description for your policy</a:t>
            </a:r>
            <a:r>
              <a:rPr lang="en-IN" altLang="en-US" sz="2000"/>
              <a:t> and </a:t>
            </a:r>
            <a:r>
              <a:rPr lang="en-US" sz="2000"/>
              <a:t>Click "Create policy."</a:t>
            </a:r>
            <a:endParaRPr lang="en-US"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16560" y="240030"/>
            <a:ext cx="11537315" cy="1630045"/>
          </a:xfrm>
          <a:prstGeom prst="rect">
            <a:avLst/>
          </a:prstGeom>
          <a:noFill/>
        </p:spPr>
        <p:txBody>
          <a:bodyPr wrap="square" rtlCol="0">
            <a:spAutoFit/>
          </a:bodyPr>
          <a:p>
            <a:r>
              <a:rPr lang="en-US" sz="2000"/>
              <a:t>8. How to give access only to northern virginia.</a:t>
            </a:r>
            <a:endParaRPr lang="en-US" sz="2000"/>
          </a:p>
          <a:p>
            <a:r>
              <a:rPr lang="en-US" sz="2000"/>
              <a:t>Add 4 users &gt;&gt; 2 groups (devops &amp; cloud) &gt;&gt; cloud member will access their password</a:t>
            </a:r>
            <a:endParaRPr lang="en-US" sz="2000"/>
          </a:p>
          <a:p>
            <a:r>
              <a:rPr lang="en-US" sz="2000"/>
              <a:t>will only no &amp; devops group there no will password standards</a:t>
            </a:r>
            <a:endParaRPr lang="en-US" sz="2000"/>
          </a:p>
          <a:p>
            <a:r>
              <a:rPr lang="en-US" sz="2000"/>
              <a:t>&gt;&gt; cloud group S3 full access % other EC2 full access &gt;&gt; Devops EC2 full access in</a:t>
            </a:r>
            <a:endParaRPr lang="en-US" sz="2000"/>
          </a:p>
          <a:p>
            <a:r>
              <a:rPr lang="en-US" sz="2000"/>
              <a:t>north virginia.</a:t>
            </a:r>
            <a:endParaRPr lang="en-US" sz="20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14560</Words>
  <Application>WPS Presentation</Application>
  <PresentationFormat>Widescreen</PresentationFormat>
  <Paragraphs>423</Paragraphs>
  <Slides>24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24</vt:i4>
      </vt:variant>
    </vt:vector>
  </HeadingPairs>
  <TitlesOfParts>
    <vt:vector size="32" baseType="lpstr">
      <vt:lpstr>Arial</vt:lpstr>
      <vt:lpstr>SimSun</vt:lpstr>
      <vt:lpstr>Wingdings</vt:lpstr>
      <vt:lpstr>Calibri Light</vt:lpstr>
      <vt:lpstr>Calibri</vt:lpstr>
      <vt:lpstr>Microsoft YaHei</vt:lpstr>
      <vt:lpstr>Arial Unicode MS</vt:lpstr>
      <vt:lpstr>Office Theme</vt:lpstr>
      <vt:lpstr>PowerPoint 演示文稿</vt:lpstr>
      <vt:lpstr>PowerPoint 演示文稿</vt:lpstr>
      <vt:lpstr>PowerPoint 演示文稿</vt:lpstr>
      <vt:lpstr>AWS TASKS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TASKS</dc:title>
  <dc:creator>User</dc:creator>
  <cp:lastModifiedBy>User</cp:lastModifiedBy>
  <cp:revision>5</cp:revision>
  <dcterms:created xsi:type="dcterms:W3CDTF">2024-01-26T11:14:00Z</dcterms:created>
  <dcterms:modified xsi:type="dcterms:W3CDTF">2024-01-29T12:35:45Z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86B2DC11B0E7460C8A6F89B21B9910D3_11</vt:lpwstr>
  </property>
  <property fmtid="{D5CDD505-2E9C-101B-9397-08002B2CF9AE}" pid="3" name="KSOProductBuildVer">
    <vt:lpwstr>1033-12.2.0.13431</vt:lpwstr>
  </property>
</Properties>
</file>