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1" r:id="rId2"/>
    <p:sldId id="257" r:id="rId3"/>
    <p:sldId id="268" r:id="rId4"/>
    <p:sldId id="270" r:id="rId5"/>
    <p:sldId id="264" r:id="rId6"/>
    <p:sldId id="272" r:id="rId7"/>
    <p:sldId id="273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%20Material\Sem%202\Murthi_Predictive\Project\RFM%20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A8B1-4859-9738-FA5301A3EB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A8B1-4859-9738-FA5301A3EB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A8B1-4859-9738-FA5301A3EB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A8B1-4859-9738-FA5301A3EB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A8B1-4859-9738-FA5301A3EB82}"/>
              </c:ext>
            </c:extLst>
          </c:dPt>
          <c:dLbls>
            <c:dLbl>
              <c:idx val="2"/>
              <c:layout>
                <c:manualLayout>
                  <c:x val="0.23969050743657042"/>
                  <c:y val="-0.1189690871974335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8B1-4859-9738-FA5301A3EB82}"/>
                </c:ext>
              </c:extLst>
            </c:dLbl>
            <c:dLbl>
              <c:idx val="3"/>
              <c:layout>
                <c:manualLayout>
                  <c:x val="2.8485345581802223E-2"/>
                  <c:y val="2.920457859434235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8B1-4859-9738-FA5301A3EB82}"/>
                </c:ext>
              </c:extLst>
            </c:dLbl>
            <c:dLbl>
              <c:idx val="4"/>
              <c:layout>
                <c:manualLayout>
                  <c:x val="3.0509842519684988E-2"/>
                  <c:y val="2.780657626130067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8B1-4859-9738-FA5301A3EB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FF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Sheet1!$B$81:$B$85</c:f>
              <c:numCache>
                <c:formatCode>General</c:formatCode>
                <c:ptCount val="5"/>
                <c:pt idx="0">
                  <c:v>867</c:v>
                </c:pt>
                <c:pt idx="1">
                  <c:v>3036</c:v>
                </c:pt>
                <c:pt idx="2">
                  <c:v>5570</c:v>
                </c:pt>
                <c:pt idx="3">
                  <c:v>204</c:v>
                </c:pt>
                <c:pt idx="4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8B1-4859-9738-FA5301A3EB8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D41B-AAA7-46E6-BBD5-32F8002EA69A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07AD-A698-4F70-B7E8-4C65412B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207AD-A698-4F70-B7E8-4C65412B61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9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0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8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1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7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0AEF8C-CB5C-4961-85D1-72E755D0C77C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E46D57-6B9B-486D-9FB7-11C82DEAA7C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1096" y="455840"/>
            <a:ext cx="9766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Analyzing Deodorant Data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74898" y="1980806"/>
            <a:ext cx="10058400" cy="1224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Marketing Predictive Analytics using SAS</a:t>
            </a:r>
            <a:br>
              <a:rPr lang="en-US" sz="3200" b="1" dirty="0"/>
            </a:br>
            <a:r>
              <a:rPr lang="en-US" sz="3200" b="1" dirty="0"/>
              <a:t>Prof B P S Murthi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55314" y="3621797"/>
            <a:ext cx="5897568" cy="2632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latin typeface="+mn-lt"/>
            </a:endParaRPr>
          </a:p>
          <a:p>
            <a:pPr algn="ctr"/>
            <a:r>
              <a:rPr lang="en-US" sz="2800" b="1" dirty="0">
                <a:latin typeface="+mn-lt"/>
              </a:rPr>
              <a:t>Group 7</a:t>
            </a:r>
          </a:p>
          <a:p>
            <a:pPr algn="ctr"/>
            <a:r>
              <a:rPr lang="en-US" sz="2800" dirty="0">
                <a:latin typeface="+mn-lt"/>
              </a:rPr>
              <a:t>Hetul Patel</a:t>
            </a:r>
          </a:p>
          <a:p>
            <a:pPr algn="ctr"/>
            <a:r>
              <a:rPr lang="en-US" sz="2800" dirty="0">
                <a:latin typeface="+mn-lt"/>
              </a:rPr>
              <a:t>Darshil Gohel</a:t>
            </a:r>
          </a:p>
          <a:p>
            <a:pPr algn="ctr"/>
            <a:r>
              <a:rPr lang="en-US" sz="2800" dirty="0">
                <a:latin typeface="+mn-lt"/>
              </a:rPr>
              <a:t>Akash Joshi</a:t>
            </a:r>
          </a:p>
          <a:p>
            <a:pPr algn="ctr"/>
            <a:r>
              <a:rPr lang="en-US" sz="2800" dirty="0">
                <a:latin typeface="+mn-lt"/>
              </a:rPr>
              <a:t>Poonam Malik</a:t>
            </a:r>
          </a:p>
          <a:p>
            <a:pPr algn="ctr"/>
            <a:r>
              <a:rPr lang="en-US" sz="2800" dirty="0">
                <a:latin typeface="+mn-lt"/>
              </a:rPr>
              <a:t>Rushabh Shah</a:t>
            </a:r>
          </a:p>
          <a:p>
            <a:pPr algn="ctr"/>
            <a:endParaRPr lang="en-US" sz="2000" dirty="0">
              <a:latin typeface="+mn-lt"/>
            </a:endParaRPr>
          </a:p>
          <a:p>
            <a:pPr algn="ctr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370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41985" y="2656250"/>
            <a:ext cx="30891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06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2964"/>
          </a:xfrm>
        </p:spPr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634"/>
            <a:ext cx="10817216" cy="4768882"/>
          </a:xfrm>
        </p:spPr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/>
              <a:t>Deodorant sales data for 52 weeks - Jan 1, 2001 till Dec 31, 2001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/>
              <a:t>Demographic/Customer information such as family size, education, annual income, age, Occupation, children etc.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/>
              <a:t>Scanner data which includes Deodorant category, Deodorant Levels, UPC code, package, strength etc.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/>
              <a:t>Customer level deodorant sales panel data consisting information such as customer id, selling week, total units sold, total price, from which store it has been bought, UPC code of deodorant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/>
              <a:t>Store level deodorant sales data consisting information such as store id, selling week, total units sold, total dollar amount , UPC code of product, display information , discount information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719" y="516835"/>
            <a:ext cx="7441660" cy="5893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Market Share of Different Brands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Some of the top Deodorant selling Brands are Colgate Palmolive, P&amp;G, Henkel Group, Church &amp; Dwight Co Inc and Unilever.</a:t>
            </a:r>
          </a:p>
        </p:txBody>
      </p:sp>
    </p:spTree>
    <p:extLst>
      <p:ext uri="{BB962C8B-B14F-4D97-AF65-F5344CB8AC3E}">
        <p14:creationId xmlns:p14="http://schemas.microsoft.com/office/powerpoint/2010/main" val="194999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sale based on Geography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59"/>
            <a:ext cx="10104120" cy="46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7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48264" y="400026"/>
            <a:ext cx="7577847" cy="6079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Monthly &amp; Weekly Dollar sales: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January, April, July and October are the months when we have highest selling of Deodorants.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Second half of every month has higher sales of deodorants compared to the first half of the month.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8611"/>
            <a:ext cx="10058400" cy="1450757"/>
          </a:xfrm>
        </p:spPr>
        <p:txBody>
          <a:bodyPr/>
          <a:lstStyle/>
          <a:p>
            <a:r>
              <a:rPr lang="en-US" b="1" dirty="0"/>
              <a:t>RFM Analysis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7036" y="1933854"/>
            <a:ext cx="10138643" cy="168642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 Score - </a:t>
            </a:r>
            <a:r>
              <a:rPr lang="en-US" sz="2800" dirty="0" err="1">
                <a:solidFill>
                  <a:schemeClr val="tx1"/>
                </a:solidFill>
              </a:rPr>
              <a:t>Recency</a:t>
            </a:r>
            <a:r>
              <a:rPr lang="en-US" sz="2800" dirty="0">
                <a:solidFill>
                  <a:schemeClr val="tx1"/>
                </a:solidFill>
              </a:rPr>
              <a:t> (most recent week of customer purchase)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F Score - Frequency (frequency of customer visits to the store)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 Score - Monetary amount (total purchase amount for each customer)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RFM Score – Combining all three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36634"/>
            <a:ext cx="10136777" cy="15877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87F1C7-D528-4B4B-8F7E-A97F81D538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347828"/>
              </p:ext>
            </p:extLst>
          </p:nvPr>
        </p:nvGraphicFramePr>
        <p:xfrm>
          <a:off x="3128866" y="3667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063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Observations based on RFM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71463" cy="44057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Cluster 5</a:t>
            </a:r>
            <a:r>
              <a:rPr lang="en-US" sz="1600" dirty="0"/>
              <a:t> which has high RFM scores has the customers with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Recency</a:t>
            </a:r>
            <a:r>
              <a:rPr lang="en-US" sz="1600" dirty="0"/>
              <a:t> 5 and frequency 4 / 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High household incomes, High education level, Working full time, Smaller family sizes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Cluster 4</a:t>
            </a:r>
            <a:r>
              <a:rPr lang="en-US" sz="1600" dirty="0"/>
              <a:t> has,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Recency</a:t>
            </a:r>
            <a:r>
              <a:rPr lang="en-US" sz="1600" dirty="0"/>
              <a:t> 5, frequency 1 / 2 and Monetary amount  2 /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Cluster 3</a:t>
            </a:r>
            <a:r>
              <a:rPr lang="en-US" sz="1600" dirty="0"/>
              <a:t> is the biggest clusters that covers 55% of all the customers.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Recency</a:t>
            </a:r>
            <a:r>
              <a:rPr lang="en-US" sz="1600" dirty="0"/>
              <a:t> 4, frequency 3 / 4 and Monetary 1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Age of the male head of household is between 45 – 54, Machine Operators and laborer by occupation, Technical school level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Cluster 2</a:t>
            </a:r>
            <a:r>
              <a:rPr lang="en-US" sz="1600" dirty="0"/>
              <a:t> is the second biggest clusters that covers 30% of all the customers.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Recency</a:t>
            </a:r>
            <a:r>
              <a:rPr lang="en-US" sz="1600" dirty="0"/>
              <a:t> 3, frequency 2 / 3 and Monetary 1 /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Age of the male head of household is between 55 – 64, Craftsman and Some college level education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398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2463"/>
            <a:ext cx="10058400" cy="1450757"/>
          </a:xfrm>
        </p:spPr>
        <p:txBody>
          <a:bodyPr/>
          <a:lstStyle/>
          <a:p>
            <a:r>
              <a:rPr lang="en-US" b="1" dirty="0"/>
              <a:t>MNL Analysis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Multinomial Logit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Factor affecting the brand choice of deodorant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Panel data, Sales Data, Product Data and Demographic data are used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Category “Anti-</a:t>
            </a:r>
            <a:r>
              <a:rPr lang="en-US" sz="2400" dirty="0" err="1"/>
              <a:t>Perspirant</a:t>
            </a:r>
            <a:r>
              <a:rPr lang="en-US" sz="2400" dirty="0"/>
              <a:t>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PROC MDC on panel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Top four deodorant bands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COLGATE PALMOLIVE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PROCTER &amp; GAMBLE 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CHURCH &amp; DWIGHT CO INC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UNILEVER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6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MNL Analysis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Highest preference </a:t>
            </a:r>
            <a:r>
              <a:rPr lang="en-US" sz="2400" dirty="0">
                <a:sym typeface="Wingdings" panose="05000000000000000000" pitchFamily="2" charset="2"/>
              </a:rPr>
              <a:t> Brand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Lowest Preference Brand 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Display and Feature have positive  impact on brand preference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Price doesn’t have any significant impact on sales of deodorant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Lower income household are going for Brand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Number of family members does not have any impact on brand choice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Old  Male buyer prefer Brand 3 among all the brands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Old  Female buyer prefer Brand 3 while Young female buyer prefer brand 4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667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2693</TotalTime>
  <Words>552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Retrospect</vt:lpstr>
      <vt:lpstr>PowerPoint Presentation</vt:lpstr>
      <vt:lpstr>Data Description</vt:lpstr>
      <vt:lpstr>Market Share of Different Brands</vt:lpstr>
      <vt:lpstr>Total sale based on Geography</vt:lpstr>
      <vt:lpstr>Monthly &amp; Weekly Dollar sales:</vt:lpstr>
      <vt:lpstr>RFM Analysis</vt:lpstr>
      <vt:lpstr>Observations based on RFM Analysis</vt:lpstr>
      <vt:lpstr>MNL Analysis Procedure</vt:lpstr>
      <vt:lpstr>MNL Analysis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Predictive Analytics using SAS</dc:title>
  <dc:creator>Akash Joshi</dc:creator>
  <cp:lastModifiedBy>Akash Joshi</cp:lastModifiedBy>
  <cp:revision>79</cp:revision>
  <dcterms:created xsi:type="dcterms:W3CDTF">2017-02-18T22:29:43Z</dcterms:created>
  <dcterms:modified xsi:type="dcterms:W3CDTF">2017-04-26T01:13:12Z</dcterms:modified>
</cp:coreProperties>
</file>