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3" r:id="rId6"/>
    <p:sldId id="261" r:id="rId7"/>
    <p:sldId id="262"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696" y="-3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t>20-01-2023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t>‹#›</a:t>
            </a:fld>
            <a:endParaRPr lang="en-IN"/>
          </a:p>
        </p:txBody>
      </p:sp>
    </p:spTree>
    <p:extLst>
      <p:ext uri="{BB962C8B-B14F-4D97-AF65-F5344CB8AC3E}">
        <p14:creationId xmlns:p14="http://schemas.microsoft.com/office/powerpoint/2010/main" val="18689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t>1/20/2023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B586D8C9-6937-4ABF-AB6D-4D436A16A364}" type="datetime1">
              <a:rPr lang="en-US" spc="-5" smtClean="0"/>
              <a:t>1/20/2023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A90E90D-3E19-4099-B618-06C9DD9E2B8F}" type="datetime1">
              <a:rPr lang="en-US" spc="-5" smtClean="0"/>
              <a:t>1/20/2023</a:t>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9EE49AB-8AC0-4452-B5AF-F369F05D3A30}" type="datetime1">
              <a:rPr lang="en-US" spc="-5" smtClean="0"/>
              <a:t>1/20/2023</a:t>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24F81F3-3315-4D2C-972E-96C6B1D4473B}" type="datetime1">
              <a:rPr lang="en-US" spc="-5" smtClean="0"/>
              <a:t>1/20/2023</a:t>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EA723EAD-84B2-42F9-8388-F22D80B5654E}" type="datetime1">
              <a:rPr lang="en-US" spc="-5" smtClean="0"/>
              <a:t>1/20/2023</a:t>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1" y="1707896"/>
            <a:ext cx="6781800" cy="2439450"/>
          </a:xfrm>
          <a:prstGeom prst="rect">
            <a:avLst/>
          </a:prstGeom>
        </p:spPr>
        <p:txBody>
          <a:bodyPr vert="horz" wrap="square" lIns="0" tIns="8890" rIns="0" bIns="0" rtlCol="0">
            <a:spAutoFit/>
          </a:bodyPr>
          <a:lstStyle/>
          <a:p>
            <a:pPr marL="12065" marR="5080" algn="ctr">
              <a:lnSpc>
                <a:spcPct val="101600"/>
              </a:lnSpc>
              <a:spcBef>
                <a:spcPts val="70"/>
              </a:spcBef>
            </a:pPr>
            <a:r>
              <a:rPr sz="1600" b="1" spc="-25" dirty="0">
                <a:latin typeface="Times New Roman"/>
                <a:cs typeface="Times New Roman"/>
              </a:rPr>
              <a:t>DEPARTMENT </a:t>
            </a:r>
            <a:r>
              <a:rPr sz="1600" b="1" spc="-5" dirty="0">
                <a:latin typeface="Times New Roman"/>
                <a:cs typeface="Times New Roman"/>
              </a:rPr>
              <a:t>OF COMPUTER SCIENCE</a:t>
            </a:r>
            <a:r>
              <a:rPr sz="1600" b="1" spc="-125" dirty="0">
                <a:latin typeface="Times New Roman"/>
                <a:cs typeface="Times New Roman"/>
              </a:rPr>
              <a:t> </a:t>
            </a:r>
            <a:r>
              <a:rPr sz="1600" b="1" dirty="0">
                <a:latin typeface="Times New Roman"/>
                <a:cs typeface="Times New Roman"/>
              </a:rPr>
              <a:t>&amp;  </a:t>
            </a:r>
            <a:r>
              <a:rPr sz="1600" b="1" spc="-5" dirty="0">
                <a:latin typeface="Times New Roman"/>
                <a:cs typeface="Times New Roman"/>
              </a:rPr>
              <a:t>ENGINEERING </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SCHOOL OF COMPUTING</a:t>
            </a:r>
            <a:endParaRPr lang="en-US" sz="1600" b="1" spc="-5" dirty="0">
              <a:latin typeface="Times New Roman"/>
              <a:cs typeface="Times New Roman"/>
            </a:endParaRPr>
          </a:p>
          <a:p>
            <a:pPr marL="12065" marR="5080" algn="ctr">
              <a:lnSpc>
                <a:spcPct val="101600"/>
              </a:lnSpc>
              <a:spcBef>
                <a:spcPts val="70"/>
              </a:spcBef>
            </a:pPr>
            <a:r>
              <a:rPr lang="en-IN" sz="1600" b="1" spc="-5" dirty="0">
                <a:latin typeface="Times New Roman"/>
                <a:cs typeface="Times New Roman"/>
              </a:rPr>
              <a:t>1156CS701-MAJOR PROJECT</a:t>
            </a:r>
            <a:r>
              <a:rPr sz="1600" b="1" spc="-5" dirty="0">
                <a:latin typeface="Times New Roman"/>
                <a:cs typeface="Times New Roman"/>
              </a:rPr>
              <a:t>  </a:t>
            </a:r>
            <a:endParaRPr lang="en-IN" sz="1600" b="1" spc="-5" dirty="0">
              <a:latin typeface="Times New Roman"/>
              <a:cs typeface="Times New Roman"/>
            </a:endParaRPr>
          </a:p>
          <a:p>
            <a:pPr algn="ctr"/>
            <a:r>
              <a:rPr lang="en-US" sz="1600" b="1" dirty="0">
                <a:latin typeface="Times New Roman" pitchFamily="18" charset="0"/>
                <a:ea typeface="Verdana" pitchFamily="34" charset="0"/>
                <a:cs typeface="Times New Roman" pitchFamily="18" charset="0"/>
              </a:rPr>
              <a:t>INHOUSE</a:t>
            </a:r>
          </a:p>
          <a:p>
            <a:pPr marL="12065" marR="5080" algn="ctr">
              <a:lnSpc>
                <a:spcPct val="101600"/>
              </a:lnSpc>
              <a:spcBef>
                <a:spcPts val="70"/>
              </a:spcBef>
            </a:pPr>
            <a:r>
              <a:rPr lang="en-IN" sz="1600" b="1" spc="-5" dirty="0">
                <a:latin typeface="Times New Roman"/>
                <a:cs typeface="Times New Roman"/>
              </a:rPr>
              <a:t>WINTER </a:t>
            </a:r>
            <a:r>
              <a:rPr sz="1600" b="1" spc="-5" dirty="0">
                <a:latin typeface="Times New Roman"/>
                <a:cs typeface="Times New Roman"/>
              </a:rPr>
              <a:t>SEMESTER(</a:t>
            </a:r>
            <a:r>
              <a:rPr lang="en-IN" sz="1600" b="1" spc="-5" dirty="0">
                <a:latin typeface="Times New Roman"/>
                <a:cs typeface="Times New Roman"/>
              </a:rPr>
              <a:t>2022</a:t>
            </a:r>
            <a:r>
              <a:rPr sz="1600" b="1" spc="-5" dirty="0">
                <a:latin typeface="Times New Roman"/>
                <a:cs typeface="Times New Roman"/>
              </a:rPr>
              <a:t>-2</a:t>
            </a:r>
            <a:r>
              <a:rPr lang="en-US" sz="1600" b="1" spc="-5" dirty="0">
                <a:latin typeface="Times New Roman"/>
                <a:cs typeface="Times New Roman"/>
              </a:rPr>
              <a:t>0</a:t>
            </a:r>
            <a:r>
              <a:rPr lang="en-IN" sz="1600" b="1" spc="-5" dirty="0">
                <a:latin typeface="Times New Roman"/>
                <a:cs typeface="Times New Roman"/>
              </a:rPr>
              <a:t>23</a:t>
            </a:r>
            <a:r>
              <a:rPr sz="1600" b="1" spc="-5" dirty="0">
                <a:latin typeface="Times New Roman"/>
                <a:cs typeface="Times New Roman"/>
              </a:rPr>
              <a:t>)</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  INITIAL</a:t>
            </a:r>
            <a:r>
              <a:rPr lang="en-US" sz="1600" b="1" spc="-5" dirty="0">
                <a:latin typeface="Times New Roman"/>
                <a:cs typeface="Times New Roman"/>
              </a:rPr>
              <a:t> </a:t>
            </a:r>
            <a:r>
              <a:rPr sz="1600" b="1" spc="-5" dirty="0">
                <a:latin typeface="Times New Roman"/>
                <a:cs typeface="Times New Roman"/>
              </a:rPr>
              <a:t>REVIEW</a:t>
            </a:r>
            <a:endParaRPr sz="1600" dirty="0">
              <a:latin typeface="Times New Roman"/>
              <a:cs typeface="Times New Roman"/>
            </a:endParaRPr>
          </a:p>
          <a:p>
            <a:pPr algn="ctr">
              <a:lnSpc>
                <a:spcPct val="100000"/>
              </a:lnSpc>
            </a:pPr>
            <a:endParaRPr sz="1700" dirty="0">
              <a:latin typeface="Times New Roman"/>
              <a:cs typeface="Times New Roman"/>
            </a:endParaRPr>
          </a:p>
          <a:p>
            <a:pPr marL="758190" algn="ctr">
              <a:lnSpc>
                <a:spcPct val="100000"/>
              </a:lnSpc>
            </a:pPr>
            <a:r>
              <a:rPr sz="2000" b="1" dirty="0">
                <a:latin typeface="Times New Roman"/>
                <a:cs typeface="Times New Roman"/>
              </a:rPr>
              <a:t>“</a:t>
            </a:r>
            <a:r>
              <a:rPr lang="en-US" sz="2000" b="1" dirty="0">
                <a:latin typeface="Times New Roman"/>
                <a:cs typeface="Times New Roman"/>
              </a:rPr>
              <a:t>VOTING MECHANISM BUILD ON THE BLOCKCHAIN</a:t>
            </a:r>
            <a:r>
              <a:rPr sz="2000" b="1" spc="-5" dirty="0">
                <a:latin typeface="Times New Roman"/>
                <a:cs typeface="Times New Roman"/>
              </a:rPr>
              <a:t>”</a:t>
            </a:r>
            <a:endParaRPr sz="2000" dirty="0">
              <a:latin typeface="Times New Roman"/>
              <a:cs typeface="Times New Roman"/>
            </a:endParaRPr>
          </a:p>
        </p:txBody>
      </p:sp>
      <p:sp>
        <p:nvSpPr>
          <p:cNvPr id="8" name="object 8"/>
          <p:cNvSpPr txBox="1">
            <a:spLocks noGrp="1"/>
          </p:cNvSpPr>
          <p:nvPr>
            <p:ph type="ftr" sz="quarter" idx="5"/>
          </p:nvPr>
        </p:nvSpPr>
        <p:spPr>
          <a:xfrm>
            <a:off x="4128642" y="6475983"/>
            <a:ext cx="9005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 42</a:t>
            </a:r>
            <a:endParaRPr spc="-5"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a:t>
            </a:fld>
            <a:endParaRPr dirty="0"/>
          </a:p>
        </p:txBody>
      </p:sp>
      <p:sp>
        <p:nvSpPr>
          <p:cNvPr id="3" name="object 3"/>
          <p:cNvSpPr txBox="1"/>
          <p:nvPr/>
        </p:nvSpPr>
        <p:spPr>
          <a:xfrm>
            <a:off x="4254246" y="4883022"/>
            <a:ext cx="13811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PRESENTED</a:t>
            </a:r>
            <a:r>
              <a:rPr sz="1400" b="1" spc="-75"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4" name="object 4"/>
          <p:cNvSpPr txBox="1"/>
          <p:nvPr/>
        </p:nvSpPr>
        <p:spPr>
          <a:xfrm>
            <a:off x="4179326" y="5275523"/>
            <a:ext cx="4126474" cy="770724"/>
          </a:xfrm>
          <a:prstGeom prst="rect">
            <a:avLst/>
          </a:prstGeom>
        </p:spPr>
        <p:txBody>
          <a:bodyPr vert="horz" wrap="square" lIns="0" tIns="46990" rIns="0" bIns="0" rtlCol="0">
            <a:spAutoFit/>
          </a:bodyPr>
          <a:lstStyle/>
          <a:p>
            <a:pPr marL="190500" indent="-177800">
              <a:lnSpc>
                <a:spcPct val="100000"/>
              </a:lnSpc>
              <a:spcBef>
                <a:spcPts val="370"/>
              </a:spcBef>
              <a:buAutoNum type="arabicPeriod"/>
              <a:tabLst>
                <a:tab pos="190500" algn="l"/>
              </a:tabLst>
            </a:pPr>
            <a:r>
              <a:rPr lang="en-US" sz="1400" b="1" spc="-5" dirty="0">
                <a:latin typeface="Times New Roman"/>
                <a:cs typeface="Times New Roman"/>
              </a:rPr>
              <a:t>ABINESH K</a:t>
            </a:r>
            <a:r>
              <a:rPr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11989</a:t>
            </a:r>
            <a:r>
              <a:rPr sz="1400" b="1" spc="-5" dirty="0">
                <a:latin typeface="Times New Roman"/>
                <a:cs typeface="Times New Roman"/>
              </a:rPr>
              <a:t>)(</a:t>
            </a:r>
            <a:r>
              <a:rPr lang="en-US" sz="1400" b="1" spc="-5" dirty="0">
                <a:latin typeface="Times New Roman"/>
                <a:cs typeface="Times New Roman"/>
              </a:rPr>
              <a:t>19UECS1110</a:t>
            </a:r>
            <a:r>
              <a:rPr sz="1400" b="1" spc="-5" dirty="0">
                <a:latin typeface="Times New Roman"/>
                <a:cs typeface="Times New Roman"/>
              </a:rPr>
              <a:t>)</a:t>
            </a:r>
            <a:endParaRPr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JEROM D</a:t>
            </a:r>
            <a:r>
              <a:rPr sz="1400" b="1" spc="-5" dirty="0">
                <a:latin typeface="Times New Roman"/>
                <a:cs typeface="Times New Roman"/>
              </a:rPr>
              <a:t> </a:t>
            </a:r>
            <a:r>
              <a:rPr sz="1400" b="1" dirty="0">
                <a:latin typeface="Times New Roman"/>
                <a:cs typeface="Times New Roman"/>
              </a:rPr>
              <a:t>(</a:t>
            </a:r>
            <a:r>
              <a:rPr lang="en-US" sz="1400" b="1" dirty="0">
                <a:latin typeface="Times New Roman"/>
                <a:cs typeface="Times New Roman"/>
              </a:rPr>
              <a:t> VTU 10930</a:t>
            </a:r>
            <a:r>
              <a:rPr sz="1400" b="1" spc="-5" dirty="0">
                <a:latin typeface="Times New Roman"/>
                <a:cs typeface="Times New Roman"/>
              </a:rPr>
              <a:t>)(</a:t>
            </a:r>
            <a:r>
              <a:rPr lang="en-US" sz="1400" b="1" spc="-5" dirty="0">
                <a:latin typeface="Times New Roman"/>
                <a:cs typeface="Times New Roman"/>
              </a:rPr>
              <a:t>19UECS1121</a:t>
            </a:r>
            <a:r>
              <a:rPr sz="1400" b="1" spc="-5" dirty="0">
                <a:latin typeface="Times New Roman"/>
                <a:cs typeface="Times New Roman"/>
              </a:rPr>
              <a:t>)</a:t>
            </a:r>
            <a:endParaRPr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THARIQ ANWAR Y</a:t>
            </a:r>
            <a:r>
              <a:rPr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 18856</a:t>
            </a:r>
            <a:r>
              <a:rPr sz="1400" b="1" spc="-5" dirty="0">
                <a:latin typeface="Times New Roman"/>
                <a:cs typeface="Times New Roman"/>
              </a:rPr>
              <a:t>)(</a:t>
            </a:r>
            <a:r>
              <a:rPr lang="en-US" sz="1400" b="1" spc="-5" dirty="0">
                <a:latin typeface="Times New Roman"/>
                <a:cs typeface="Times New Roman"/>
              </a:rPr>
              <a:t>19UECS1147</a:t>
            </a:r>
            <a:r>
              <a:rPr sz="1400" b="1" spc="-5" dirty="0">
                <a:latin typeface="Times New Roman"/>
                <a:cs typeface="Times New Roman"/>
              </a:rPr>
              <a:t>)</a:t>
            </a:r>
            <a:endParaRPr sz="1400" dirty="0">
              <a:latin typeface="Times New Roman"/>
              <a:cs typeface="Times New Roman"/>
            </a:endParaRPr>
          </a:p>
        </p:txBody>
      </p:sp>
      <p:sp>
        <p:nvSpPr>
          <p:cNvPr id="5" name="object 5"/>
          <p:cNvSpPr txBox="1"/>
          <p:nvPr/>
        </p:nvSpPr>
        <p:spPr>
          <a:xfrm>
            <a:off x="636227" y="4845263"/>
            <a:ext cx="143637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SUPERVISED</a:t>
            </a:r>
            <a:r>
              <a:rPr sz="1400" b="1" spc="-70"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6" name="object 6"/>
          <p:cNvSpPr txBox="1"/>
          <p:nvPr/>
        </p:nvSpPr>
        <p:spPr>
          <a:xfrm>
            <a:off x="636226" y="5308363"/>
            <a:ext cx="2371090" cy="456535"/>
          </a:xfrm>
          <a:prstGeom prst="rect">
            <a:avLst/>
          </a:prstGeom>
        </p:spPr>
        <p:txBody>
          <a:bodyPr vert="horz" wrap="square" lIns="0" tIns="12700" rIns="0" bIns="0" rtlCol="0">
            <a:spAutoFit/>
          </a:bodyPr>
          <a:lstStyle/>
          <a:p>
            <a:pPr marL="12700">
              <a:lnSpc>
                <a:spcPct val="100000"/>
              </a:lnSpc>
              <a:spcBef>
                <a:spcPts val="100"/>
              </a:spcBef>
            </a:pPr>
            <a:r>
              <a:rPr lang="en-US" sz="1400" b="1" spc="-25" dirty="0">
                <a:latin typeface="Times New Roman"/>
                <a:cs typeface="Times New Roman"/>
              </a:rPr>
              <a:t>Mr.  VIVEK JUSTUS J</a:t>
            </a:r>
          </a:p>
          <a:p>
            <a:pPr marL="12700">
              <a:lnSpc>
                <a:spcPct val="100000"/>
              </a:lnSpc>
              <a:spcBef>
                <a:spcPts val="100"/>
              </a:spcBef>
            </a:pPr>
            <a:r>
              <a:rPr lang="en-US" sz="1400" b="1" spc="-25" dirty="0">
                <a:latin typeface="Times New Roman"/>
                <a:cs typeface="Times New Roman"/>
              </a:rPr>
              <a:t>( ASSOCIATE PROFESSOR )</a:t>
            </a:r>
          </a:p>
        </p:txBody>
      </p:sp>
      <p:sp>
        <p:nvSpPr>
          <p:cNvPr id="10" name="Date Placeholder 9">
            <a:extLst>
              <a:ext uri="{FF2B5EF4-FFF2-40B4-BE49-F238E27FC236}">
                <a16:creationId xmlns:a16="http://schemas.microsoft.com/office/drawing/2014/main" id="{AE92E23E-1ED9-4881-B055-7436DD4C9741}"/>
              </a:ext>
            </a:extLst>
          </p:cNvPr>
          <p:cNvSpPr>
            <a:spLocks noGrp="1"/>
          </p:cNvSpPr>
          <p:nvPr>
            <p:ph type="dt" sz="half" idx="6"/>
          </p:nvPr>
        </p:nvSpPr>
        <p:spPr/>
        <p:txBody>
          <a:bodyPr/>
          <a:lstStyle/>
          <a:p>
            <a:pPr marL="12700">
              <a:lnSpc>
                <a:spcPts val="1240"/>
              </a:lnSpc>
            </a:pPr>
            <a:fld id="{C4EC10C3-7543-45B1-B257-8C3B3E23DDE0}" type="datetime1">
              <a:rPr lang="en-US" spc="-5" smtClean="0"/>
              <a:t>1/20/2023</a:t>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t>1/20/2023</a:t>
            </a:fld>
            <a:endParaRPr spc="-5" dirty="0"/>
          </a:p>
        </p:txBody>
      </p:sp>
      <p:sp>
        <p:nvSpPr>
          <p:cNvPr id="4" name="object 4"/>
          <p:cNvSpPr txBox="1">
            <a:spLocks noGrp="1"/>
          </p:cNvSpPr>
          <p:nvPr>
            <p:ph type="ftr" sz="quarter" idx="5"/>
          </p:nvPr>
        </p:nvSpPr>
        <p:spPr>
          <a:xfrm>
            <a:off x="4128642" y="6475983"/>
            <a:ext cx="9767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 42</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spAutoFit/>
          </a:bodyPr>
          <a:lstStyle/>
          <a:p>
            <a:pPr marL="12700">
              <a:lnSpc>
                <a:spcPct val="100000"/>
              </a:lnSpc>
              <a:spcBef>
                <a:spcPts val="100"/>
              </a:spcBef>
            </a:pPr>
            <a:r>
              <a:rPr sz="2400" spc="-5" dirty="0"/>
              <a:t>PROJECT TITLE</a:t>
            </a:r>
            <a:r>
              <a:rPr sz="2400" spc="-120" dirty="0"/>
              <a:t> </a:t>
            </a:r>
            <a:r>
              <a:rPr sz="2400" spc="-20" dirty="0"/>
              <a:t>JUSTIFICATION</a:t>
            </a:r>
            <a:endParaRPr sz="2400"/>
          </a:p>
        </p:txBody>
      </p:sp>
      <p:sp>
        <p:nvSpPr>
          <p:cNvPr id="6" name="TextBox 5">
            <a:extLst>
              <a:ext uri="{FF2B5EF4-FFF2-40B4-BE49-F238E27FC236}">
                <a16:creationId xmlns:a16="http://schemas.microsoft.com/office/drawing/2014/main" id="{CE58956B-4A18-436E-96E0-85D28BA652A3}"/>
              </a:ext>
            </a:extLst>
          </p:cNvPr>
          <p:cNvSpPr txBox="1"/>
          <p:nvPr/>
        </p:nvSpPr>
        <p:spPr>
          <a:xfrm>
            <a:off x="685800" y="1447800"/>
            <a:ext cx="8077200" cy="4093428"/>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development of secure and reliable voting mechanism has attracted more and more attention from academia and industry. Many developers are trying to design a secure and reliable voting system. However, many existing blockchain-based projects have more or less problems, such as limited number of participants, weak fault-tolerant mechanisms and inadequate privacy protection, which makes it difficult to apply them to the real world to solve the above problems. Therefore in this project, we have proposed a blockchain-based self-tallying voting protocol to achieve high available, secure and anonymous voting. More specifically, we adopt threshold secret sharing to deal with abstention problem (this is a difficult problem to solve in self-tallying voting systems). We adopt homomorphic encryption and zero-knowledge proof to achieve anonymity and verifiability of encrypted data.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t>1/20/2023</a:t>
            </a:fld>
            <a:endParaRPr spc="-5" dirty="0"/>
          </a:p>
        </p:txBody>
      </p:sp>
      <p:sp>
        <p:nvSpPr>
          <p:cNvPr id="4" name="object 4"/>
          <p:cNvSpPr txBox="1">
            <a:spLocks noGrp="1"/>
          </p:cNvSpPr>
          <p:nvPr>
            <p:ph type="ftr" sz="quarter" idx="5"/>
          </p:nvPr>
        </p:nvSpPr>
        <p:spPr>
          <a:xfrm>
            <a:off x="4128642" y="6475983"/>
            <a:ext cx="9767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 42</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
        <p:nvSpPr>
          <p:cNvPr id="2" name="object 2"/>
          <p:cNvSpPr txBox="1">
            <a:spLocks noGrp="1"/>
          </p:cNvSpPr>
          <p:nvPr>
            <p:ph type="title"/>
          </p:nvPr>
        </p:nvSpPr>
        <p:spPr>
          <a:xfrm>
            <a:off x="535600" y="616332"/>
            <a:ext cx="6322400" cy="382156"/>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lang="en-IN" sz="2400" dirty="0"/>
              <a:t>&amp; SCOPE OF THE PROJECT :-</a:t>
            </a:r>
            <a:endParaRPr sz="2400" dirty="0"/>
          </a:p>
        </p:txBody>
      </p:sp>
      <p:sp>
        <p:nvSpPr>
          <p:cNvPr id="10" name="TextBox 9">
            <a:extLst>
              <a:ext uri="{FF2B5EF4-FFF2-40B4-BE49-F238E27FC236}">
                <a16:creationId xmlns:a16="http://schemas.microsoft.com/office/drawing/2014/main" id="{BE7A316E-8E92-4CF7-8300-B3EE83ACBE41}"/>
              </a:ext>
            </a:extLst>
          </p:cNvPr>
          <p:cNvSpPr txBox="1"/>
          <p:nvPr/>
        </p:nvSpPr>
        <p:spPr>
          <a:xfrm>
            <a:off x="762000" y="1828800"/>
            <a:ext cx="7734554"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done on blockchain based voting system are build to </a:t>
            </a:r>
          </a:p>
          <a:p>
            <a:pPr algn="just"/>
            <a:r>
              <a:rPr lang="en-US" sz="2000" dirty="0">
                <a:latin typeface="Times New Roman" panose="02020603050405020304" pitchFamily="18" charset="0"/>
                <a:cs typeface="Times New Roman" panose="02020603050405020304" pitchFamily="18" charset="0"/>
              </a:rPr>
              <a:t>satisfy the following requirements:</a:t>
            </a:r>
          </a:p>
          <a:p>
            <a:pPr algn="just"/>
            <a:r>
              <a:rPr lang="en-US" sz="2000" dirty="0">
                <a:latin typeface="Times New Roman" panose="02020603050405020304" pitchFamily="18" charset="0"/>
                <a:cs typeface="Times New Roman" panose="02020603050405020304" pitchFamily="18" charset="0"/>
              </a:rPr>
              <a:t> 1.  The election system must be openly verifiable and transparent.</a:t>
            </a:r>
          </a:p>
          <a:p>
            <a:pPr algn="just"/>
            <a:r>
              <a:rPr lang="en-US" sz="2000" dirty="0">
                <a:latin typeface="Times New Roman" panose="02020603050405020304" pitchFamily="18" charset="0"/>
                <a:cs typeface="Times New Roman" panose="02020603050405020304" pitchFamily="18" charset="0"/>
              </a:rPr>
              <a:t> 2. The election system must ensure that the vote cast by the voter has been recorded.</a:t>
            </a:r>
          </a:p>
          <a:p>
            <a:pPr algn="just"/>
            <a:r>
              <a:rPr lang="en-US" sz="2000" dirty="0">
                <a:latin typeface="Times New Roman" panose="02020603050405020304" pitchFamily="18" charset="0"/>
                <a:cs typeface="Times New Roman" panose="02020603050405020304" pitchFamily="18" charset="0"/>
              </a:rPr>
              <a:t>3.   Only eligible voters must be allowed to vote.</a:t>
            </a:r>
          </a:p>
          <a:p>
            <a:pPr algn="just"/>
            <a:r>
              <a:rPr lang="en-US" sz="2000" dirty="0">
                <a:latin typeface="Times New Roman" panose="02020603050405020304" pitchFamily="18" charset="0"/>
                <a:cs typeface="Times New Roman" panose="02020603050405020304" pitchFamily="18" charset="0"/>
              </a:rPr>
              <a:t>4.   The election system should be tamper-proof.</a:t>
            </a:r>
          </a:p>
          <a:p>
            <a:pPr algn="just"/>
            <a:r>
              <a:rPr lang="en-US" sz="2000" dirty="0">
                <a:latin typeface="Times New Roman" panose="02020603050405020304" pitchFamily="18" charset="0"/>
                <a:cs typeface="Times New Roman" panose="02020603050405020304" pitchFamily="18" charset="0"/>
              </a:rPr>
              <a:t>5.   No power-hungry organization must be able to manipulate and rig the election process.</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t>1/20/2023</a:t>
            </a:fld>
            <a:endParaRPr spc="-5" dirty="0"/>
          </a:p>
        </p:txBody>
      </p:sp>
      <p:sp>
        <p:nvSpPr>
          <p:cNvPr id="5" name="object 5"/>
          <p:cNvSpPr txBox="1">
            <a:spLocks noGrp="1"/>
          </p:cNvSpPr>
          <p:nvPr>
            <p:ph type="ftr" sz="quarter" idx="5"/>
          </p:nvPr>
        </p:nvSpPr>
        <p:spPr>
          <a:xfrm>
            <a:off x="4128642" y="6475983"/>
            <a:ext cx="976758"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 42</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a:t>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3" name="object 3"/>
          <p:cNvGraphicFramePr>
            <a:graphicFrameLocks noGrp="1"/>
          </p:cNvGraphicFramePr>
          <p:nvPr>
            <p:extLst>
              <p:ext uri="{D42A27DB-BD31-4B8C-83A1-F6EECF244321}">
                <p14:modId xmlns:p14="http://schemas.microsoft.com/office/powerpoint/2010/main" val="692135395"/>
              </p:ext>
            </p:extLst>
          </p:nvPr>
        </p:nvGraphicFramePr>
        <p:xfrm>
          <a:off x="783100" y="1664462"/>
          <a:ext cx="7995286" cy="2318198"/>
        </p:xfrm>
        <a:graphic>
          <a:graphicData uri="http://schemas.openxmlformats.org/drawingml/2006/table">
            <a:tbl>
              <a:tblPr firstRow="1" bandRow="1">
                <a:tableStyleId>{2D5ABB26-0587-4C30-8999-92F81FD0307C}</a:tableStyleId>
              </a:tblPr>
              <a:tblGrid>
                <a:gridCol w="1628229">
                  <a:extLst>
                    <a:ext uri="{9D8B030D-6E8A-4147-A177-3AD203B41FA5}">
                      <a16:colId xmlns:a16="http://schemas.microsoft.com/office/drawing/2014/main" val="20000"/>
                    </a:ext>
                  </a:extLst>
                </a:gridCol>
                <a:gridCol w="1628229">
                  <a:extLst>
                    <a:ext uri="{9D8B030D-6E8A-4147-A177-3AD203B41FA5}">
                      <a16:colId xmlns:a16="http://schemas.microsoft.com/office/drawing/2014/main" val="20001"/>
                    </a:ext>
                  </a:extLst>
                </a:gridCol>
                <a:gridCol w="1773052">
                  <a:extLst>
                    <a:ext uri="{9D8B030D-6E8A-4147-A177-3AD203B41FA5}">
                      <a16:colId xmlns:a16="http://schemas.microsoft.com/office/drawing/2014/main" val="20002"/>
                    </a:ext>
                  </a:extLst>
                </a:gridCol>
                <a:gridCol w="1482888">
                  <a:extLst>
                    <a:ext uri="{9D8B030D-6E8A-4147-A177-3AD203B41FA5}">
                      <a16:colId xmlns:a16="http://schemas.microsoft.com/office/drawing/2014/main" val="20003"/>
                    </a:ext>
                  </a:extLst>
                </a:gridCol>
                <a:gridCol w="1482888">
                  <a:extLst>
                    <a:ext uri="{9D8B030D-6E8A-4147-A177-3AD203B41FA5}">
                      <a16:colId xmlns:a16="http://schemas.microsoft.com/office/drawing/2014/main" val="2104964394"/>
                    </a:ext>
                  </a:extLst>
                </a:gridCol>
              </a:tblGrid>
              <a:tr h="487649">
                <a:tc>
                  <a:txBody>
                    <a:bodyPr/>
                    <a:lstStyle/>
                    <a:p>
                      <a:pPr marL="85090" algn="just">
                        <a:lnSpc>
                          <a:spcPct val="100000"/>
                        </a:lnSpc>
                        <a:spcBef>
                          <a:spcPts val="595"/>
                        </a:spcBef>
                      </a:pPr>
                      <a:r>
                        <a:rPr lang="en-IN" sz="2000" b="1" spc="-5" dirty="0">
                          <a:latin typeface="Times New Roman"/>
                          <a:cs typeface="Times New Roman"/>
                        </a:rPr>
                        <a:t>January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gn="just">
                        <a:lnSpc>
                          <a:spcPct val="100000"/>
                        </a:lnSpc>
                        <a:spcBef>
                          <a:spcPts val="595"/>
                        </a:spcBef>
                      </a:pPr>
                      <a:r>
                        <a:rPr lang="en-IN" sz="2000" b="1" spc="-5" dirty="0">
                          <a:latin typeface="Times New Roman"/>
                          <a:cs typeface="Times New Roman"/>
                        </a:rPr>
                        <a:t>February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gn="just">
                        <a:lnSpc>
                          <a:spcPct val="100000"/>
                        </a:lnSpc>
                        <a:spcBef>
                          <a:spcPts val="595"/>
                        </a:spcBef>
                      </a:pPr>
                      <a:r>
                        <a:rPr lang="en-IN" sz="2000" b="1" spc="-10" dirty="0">
                          <a:latin typeface="Times New Roman"/>
                          <a:cs typeface="Times New Roman"/>
                        </a:rPr>
                        <a:t>March</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algn="just">
                        <a:lnSpc>
                          <a:spcPct val="100000"/>
                        </a:lnSpc>
                        <a:spcBef>
                          <a:spcPts val="595"/>
                        </a:spcBef>
                      </a:pPr>
                      <a:r>
                        <a:rPr lang="en-IN" sz="2000" b="1" spc="-5" dirty="0">
                          <a:latin typeface="Times New Roman"/>
                          <a:cs typeface="Times New Roman"/>
                        </a:rPr>
                        <a:t>April</a:t>
                      </a:r>
                      <a:endParaRPr sz="2000" b="1" dirty="0">
                        <a:latin typeface="Times New Roman"/>
                        <a:cs typeface="Times New Roman"/>
                      </a:endParaRPr>
                    </a:p>
                  </a:txBody>
                  <a:tcPr marL="0" marR="0" marT="755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00FFFF"/>
                    </a:solidFill>
                  </a:tcPr>
                </a:tc>
                <a:tc>
                  <a:txBody>
                    <a:bodyPr/>
                    <a:lstStyle/>
                    <a:p>
                      <a:pPr marL="85090" algn="just">
                        <a:lnSpc>
                          <a:spcPct val="100000"/>
                        </a:lnSpc>
                        <a:spcBef>
                          <a:spcPts val="595"/>
                        </a:spcBef>
                      </a:pPr>
                      <a:r>
                        <a:rPr lang="en-IN" sz="2000" b="1" dirty="0">
                          <a:latin typeface="Times New Roman"/>
                          <a:cs typeface="Times New Roman"/>
                        </a:rPr>
                        <a:t>May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00FFFF"/>
                    </a:solidFill>
                  </a:tcPr>
                </a:tc>
                <a:extLst>
                  <a:ext uri="{0D108BD9-81ED-4DB2-BD59-A6C34878D82A}">
                    <a16:rowId xmlns:a16="http://schemas.microsoft.com/office/drawing/2014/main" val="10000"/>
                  </a:ext>
                </a:extLst>
              </a:tr>
              <a:tr h="1830549">
                <a:tc>
                  <a:txBody>
                    <a:bodyPr/>
                    <a:lstStyle/>
                    <a:p>
                      <a:pPr algn="just">
                        <a:lnSpc>
                          <a:spcPct val="100000"/>
                        </a:lnSpc>
                      </a:pPr>
                      <a:r>
                        <a:rPr lang="en-US" sz="1800" dirty="0">
                          <a:latin typeface="Times New Roman"/>
                          <a:cs typeface="Times New Roman"/>
                        </a:rPr>
                        <a:t>  Deep study of the project.</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just">
                        <a:lnSpc>
                          <a:spcPct val="100000"/>
                        </a:lnSpc>
                      </a:pPr>
                      <a:r>
                        <a:rPr lang="en-US" sz="1800" dirty="0">
                          <a:latin typeface="Times New Roman"/>
                          <a:cs typeface="Times New Roman"/>
                        </a:rPr>
                        <a:t>  Data Collection and structuring the front end of the project.</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just">
                        <a:lnSpc>
                          <a:spcPct val="100000"/>
                        </a:lnSpc>
                      </a:pPr>
                      <a:r>
                        <a:rPr lang="en-US" sz="1800" dirty="0">
                          <a:latin typeface="Times New Roman"/>
                          <a:cs typeface="Times New Roman"/>
                        </a:rPr>
                        <a:t>  Complete Project Demonstration</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just">
                        <a:lnSpc>
                          <a:spcPct val="100000"/>
                        </a:lnSpc>
                      </a:pPr>
                      <a:r>
                        <a:rPr lang="en-US" sz="1800" dirty="0">
                          <a:latin typeface="Times New Roman"/>
                          <a:cs typeface="Times New Roman"/>
                        </a:rPr>
                        <a:t>  Report submission</a:t>
                      </a:r>
                      <a:endParaRPr sz="18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algn="just">
                        <a:lnSpc>
                          <a:spcPct val="100000"/>
                        </a:lnSpc>
                      </a:pPr>
                      <a:r>
                        <a:rPr lang="en-US" sz="1800" dirty="0">
                          <a:latin typeface="Times New Roman"/>
                          <a:cs typeface="Times New Roman"/>
                        </a:rPr>
                        <a:t> Complete Project with verified report.</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t>1/20/2023</a:t>
            </a:fld>
            <a:endParaRPr spc="-5" dirty="0"/>
          </a:p>
        </p:txBody>
      </p:sp>
      <p:sp>
        <p:nvSpPr>
          <p:cNvPr id="5" name="object 5"/>
          <p:cNvSpPr txBox="1">
            <a:spLocks noGrp="1"/>
          </p:cNvSpPr>
          <p:nvPr>
            <p:ph type="ftr" sz="quarter" idx="5"/>
          </p:nvPr>
        </p:nvSpPr>
        <p:spPr>
          <a:xfrm>
            <a:off x="4211955" y="6475983"/>
            <a:ext cx="893445"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IN" spc="-5" dirty="0"/>
              <a:t>42</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a:cs typeface="Times New Roman"/>
              </a:rPr>
              <a:t>TOOLS </a:t>
            </a:r>
            <a:r>
              <a:rPr sz="2400" b="1" spc="-25" dirty="0">
                <a:latin typeface="Times New Roman"/>
                <a:cs typeface="Times New Roman"/>
              </a:rPr>
              <a:t>TO </a:t>
            </a:r>
            <a:r>
              <a:rPr sz="2400" b="1" spc="-5" dirty="0">
                <a:latin typeface="Times New Roman"/>
                <a:cs typeface="Times New Roman"/>
              </a:rPr>
              <a:t>BE USED IN THE</a:t>
            </a:r>
            <a:r>
              <a:rPr sz="2400" b="1" spc="-130" dirty="0">
                <a:latin typeface="Times New Roman"/>
                <a:cs typeface="Times New Roman"/>
              </a:rPr>
              <a:t> </a:t>
            </a:r>
            <a:r>
              <a:rPr sz="2400" b="1" spc="-5" dirty="0">
                <a:latin typeface="Times New Roman"/>
                <a:cs typeface="Times New Roman"/>
              </a:rPr>
              <a:t>PROJECT</a:t>
            </a:r>
            <a:endParaRPr sz="2400">
              <a:latin typeface="Times New Roman"/>
              <a:cs typeface="Times New Roman"/>
            </a:endParaRPr>
          </a:p>
        </p:txBody>
      </p:sp>
      <p:sp>
        <p:nvSpPr>
          <p:cNvPr id="3" name="object 3"/>
          <p:cNvSpPr txBox="1"/>
          <p:nvPr/>
        </p:nvSpPr>
        <p:spPr>
          <a:xfrm>
            <a:off x="669999" y="1834539"/>
            <a:ext cx="889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8" name="TextBox 7">
            <a:extLst>
              <a:ext uri="{FF2B5EF4-FFF2-40B4-BE49-F238E27FC236}">
                <a16:creationId xmlns:a16="http://schemas.microsoft.com/office/drawing/2014/main" id="{4B496718-F793-C5EE-92FB-61709051AEAD}"/>
              </a:ext>
            </a:extLst>
          </p:cNvPr>
          <p:cNvSpPr txBox="1"/>
          <p:nvPr/>
        </p:nvSpPr>
        <p:spPr>
          <a:xfrm>
            <a:off x="535601" y="1524000"/>
            <a:ext cx="8151200" cy="3754874"/>
          </a:xfrm>
          <a:prstGeom prst="rect">
            <a:avLst/>
          </a:prstGeom>
          <a:noFill/>
        </p:spPr>
        <p:txBody>
          <a:bodyPr wrap="square" rtlCol="0">
            <a:spAutoFit/>
          </a:bodyPr>
          <a:lstStyle/>
          <a:p>
            <a:r>
              <a:rPr lang="en-US" dirty="0"/>
              <a:t>HARDWARE REQUIREMENTS</a:t>
            </a:r>
            <a:r>
              <a:rPr lang="en-US" sz="2000" b="1" dirty="0"/>
              <a:t>:</a:t>
            </a:r>
          </a:p>
          <a:p>
            <a:endParaRPr lang="en-US" dirty="0"/>
          </a:p>
          <a:p>
            <a:r>
              <a:rPr lang="en-US" dirty="0"/>
              <a:t>• PROCESSOR			:         DUAL CORE 2 DUOS</a:t>
            </a:r>
          </a:p>
          <a:p>
            <a:r>
              <a:rPr lang="en-US" dirty="0"/>
              <a:t>• RAM				:         8GB DDR4 RAM</a:t>
            </a:r>
          </a:p>
          <a:p>
            <a:r>
              <a:rPr lang="en-US" dirty="0"/>
              <a:t>• HARD DISK 			:          512 GB</a:t>
            </a:r>
          </a:p>
          <a:p>
            <a:endParaRPr lang="en-US" dirty="0"/>
          </a:p>
          <a:p>
            <a:endParaRPr lang="en-US" dirty="0"/>
          </a:p>
          <a:p>
            <a:r>
              <a:rPr lang="en-US" dirty="0"/>
              <a:t>SOFTWARE REQUIREMENTS</a:t>
            </a:r>
            <a:r>
              <a:rPr lang="en-US" sz="2000" b="1" dirty="0"/>
              <a:t>:</a:t>
            </a:r>
          </a:p>
          <a:p>
            <a:endParaRPr lang="en-US" dirty="0"/>
          </a:p>
          <a:p>
            <a:r>
              <a:rPr lang="en-US" dirty="0"/>
              <a:t>• FRONT END 		                 :                 HTML, CSS, JavaScript </a:t>
            </a:r>
          </a:p>
          <a:p>
            <a:r>
              <a:rPr lang="en-US" dirty="0"/>
              <a:t>• BACK END		                 : 	 MY SQL 5.5, Solidity</a:t>
            </a:r>
          </a:p>
          <a:p>
            <a:r>
              <a:rPr lang="en-US" dirty="0"/>
              <a:t>• OPERATING SYSTEM 	                 :  	 WINDOWS 10</a:t>
            </a:r>
          </a:p>
          <a:p>
            <a:r>
              <a:rPr lang="en-US" dirty="0"/>
              <a:t>• Code Editor	                                  :	 Visual Studio Code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t>1/20/2023</a:t>
            </a:fld>
            <a:endParaRPr spc="-5" dirty="0"/>
          </a:p>
        </p:txBody>
      </p:sp>
      <p:sp>
        <p:nvSpPr>
          <p:cNvPr id="4" name="object 4"/>
          <p:cNvSpPr txBox="1">
            <a:spLocks noGrp="1"/>
          </p:cNvSpPr>
          <p:nvPr>
            <p:ph type="ftr" sz="quarter" idx="5"/>
          </p:nvPr>
        </p:nvSpPr>
        <p:spPr>
          <a:xfrm>
            <a:off x="4114800" y="6459539"/>
            <a:ext cx="1219200"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  42</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
        <p:nvSpPr>
          <p:cNvPr id="2" name="object 2"/>
          <p:cNvSpPr txBox="1">
            <a:spLocks noGrp="1"/>
          </p:cNvSpPr>
          <p:nvPr>
            <p:ph type="title"/>
          </p:nvPr>
        </p:nvSpPr>
        <p:spPr>
          <a:xfrm>
            <a:off x="535600" y="616332"/>
            <a:ext cx="6417310" cy="391160"/>
          </a:xfrm>
          <a:prstGeom prst="rect">
            <a:avLst/>
          </a:prstGeom>
        </p:spPr>
        <p:txBody>
          <a:bodyPr vert="horz" wrap="square" lIns="0" tIns="12700" rIns="0" bIns="0" rtlCol="0">
            <a:spAutoFit/>
          </a:bodyPr>
          <a:lstStyle/>
          <a:p>
            <a:pPr marL="12700">
              <a:lnSpc>
                <a:spcPct val="100000"/>
              </a:lnSpc>
              <a:spcBef>
                <a:spcPts val="100"/>
              </a:spcBef>
            </a:pPr>
            <a:r>
              <a:rPr sz="2400" spc="-30" dirty="0"/>
              <a:t>SOCIETAL IMPORTANCE </a:t>
            </a:r>
            <a:r>
              <a:rPr sz="2400" spc="-5" dirty="0"/>
              <a:t>OF THE</a:t>
            </a:r>
            <a:r>
              <a:rPr sz="2400" spc="-270" dirty="0"/>
              <a:t> </a:t>
            </a:r>
            <a:r>
              <a:rPr sz="2400" spc="-5" dirty="0"/>
              <a:t>PROJECT</a:t>
            </a:r>
            <a:endParaRPr sz="2400"/>
          </a:p>
        </p:txBody>
      </p:sp>
      <p:sp>
        <p:nvSpPr>
          <p:cNvPr id="6" name="TextBox 5">
            <a:extLst>
              <a:ext uri="{FF2B5EF4-FFF2-40B4-BE49-F238E27FC236}">
                <a16:creationId xmlns:a16="http://schemas.microsoft.com/office/drawing/2014/main" id="{6ED56B7A-D481-4AA3-ABAD-FA6A90B21C70}"/>
              </a:ext>
            </a:extLst>
          </p:cNvPr>
          <p:cNvSpPr txBox="1"/>
          <p:nvPr/>
        </p:nvSpPr>
        <p:spPr>
          <a:xfrm>
            <a:off x="292735" y="1720781"/>
            <a:ext cx="8558530"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Selecting the government's leader for the next five years is critical because it is the right of every citizen of the country and also plays a critical role in the country's economic development. Many politicians are accused of engaging in illegal activities in order to become the country's leader. Paper voting was once cheated by replacing the original vote sheet with a forged one. In modern times, electronic devices are hijacked and vote counts are altered to suit their needs. So, to overcome all of these scenarios, we built the voting system on top of the blockchain, which will provide the highest level of security. The main advantage of using such technologies was that they were immutable, which means that data once entered cannot be modified later. With this project, we can overcome any flaws in the voting system and avoid any illegal activities. As a result, we can improve security, restore individuals' rights, and develop economic growth with the right party.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t>1/20/2023</a:t>
            </a:fld>
            <a:endParaRPr spc="-5" dirty="0"/>
          </a:p>
        </p:txBody>
      </p:sp>
      <p:sp>
        <p:nvSpPr>
          <p:cNvPr id="4" name="object 4"/>
          <p:cNvSpPr txBox="1">
            <a:spLocks noGrp="1"/>
          </p:cNvSpPr>
          <p:nvPr>
            <p:ph type="ftr" sz="quarter" idx="5"/>
          </p:nvPr>
        </p:nvSpPr>
        <p:spPr>
          <a:xfrm>
            <a:off x="4114800" y="6475983"/>
            <a:ext cx="990600" cy="156068"/>
          </a:xfrm>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r>
              <a:rPr lang="en-US" spc="-5" dirty="0"/>
              <a:t> 42</a:t>
            </a:r>
            <a:r>
              <a:rPr spc="-5" dirty="0"/>
              <a: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666</Words>
  <Application>Microsoft Office PowerPoint</Application>
  <PresentationFormat>On-screen Show (4:3)</PresentationFormat>
  <Paragraphs>76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Times New Roman</vt:lpstr>
      <vt:lpstr>Office Theme</vt:lpstr>
      <vt:lpstr>PowerPoint Presentation</vt:lpstr>
      <vt:lpstr>PROJECT TITLE JUSTIFICATION</vt:lpstr>
      <vt:lpstr>OBJECTIVE &amp; SCOPE OF THE PROJECT :-</vt:lpstr>
      <vt:lpstr>TIME PLAN OF THE PROJECT</vt:lpstr>
      <vt:lpstr>PowerPoint Presentation</vt:lpstr>
      <vt:lpstr>SOCIETAL IMPORTANCE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JEROME D</cp:lastModifiedBy>
  <cp:revision>8</cp:revision>
  <dcterms:created xsi:type="dcterms:W3CDTF">2021-02-04T08:47:24Z</dcterms:created>
  <dcterms:modified xsi:type="dcterms:W3CDTF">2023-01-21T00:59:06Z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