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3" r:id="rId4"/>
    <p:sldId id="264" r:id="rId5"/>
    <p:sldId id="272" r:id="rId6"/>
    <p:sldId id="261" r:id="rId7"/>
    <p:sldId id="271" r:id="rId8"/>
    <p:sldId id="279" r:id="rId9"/>
    <p:sldId id="280" r:id="rId10"/>
    <p:sldId id="281" r:id="rId11"/>
    <p:sldId id="282" r:id="rId12"/>
    <p:sldId id="278" r:id="rId13"/>
    <p:sldId id="284" r:id="rId14"/>
    <p:sldId id="285" r:id="rId15"/>
    <p:sldId id="286" r:id="rId16"/>
    <p:sldId id="283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222" autoAdjust="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1439D3-8673-4662-B3F3-089FA82DA083}" type="datetimeFigureOut">
              <a:rPr lang="en-US" smtClean="0"/>
              <a:pPr/>
              <a:t>02/06/13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E008E0-BE11-4954-A471-6CEF053C4A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Xplo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851648" cy="1828800"/>
          </a:xfrm>
        </p:spPr>
        <p:txBody>
          <a:bodyPr/>
          <a:lstStyle/>
          <a:p>
            <a:r>
              <a:rPr lang="en-US" dirty="0" smtClean="0"/>
              <a:t>Eye-NAB</a:t>
            </a:r>
            <a:br>
              <a:rPr lang="en-US" dirty="0" smtClean="0"/>
            </a:br>
            <a:r>
              <a:rPr lang="en-US" sz="3600" dirty="0" smtClean="0"/>
              <a:t>A Navigation Aid For Blind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5720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Performed By:-</a:t>
            </a:r>
          </a:p>
          <a:p>
            <a:r>
              <a:rPr lang="en-US" sz="2400" dirty="0" err="1" smtClean="0"/>
              <a:t>AkshaySingh</a:t>
            </a:r>
            <a:r>
              <a:rPr lang="en-US" sz="2400" dirty="0" smtClean="0"/>
              <a:t> C </a:t>
            </a:r>
            <a:r>
              <a:rPr lang="en-US" sz="2400" dirty="0" err="1" smtClean="0"/>
              <a:t>Pardeshi</a:t>
            </a:r>
            <a:r>
              <a:rPr lang="en-US" sz="2400" dirty="0" smtClean="0"/>
              <a:t> (I-19)</a:t>
            </a:r>
          </a:p>
          <a:p>
            <a:r>
              <a:rPr lang="en-US" sz="2400" dirty="0" smtClean="0"/>
              <a:t>Nikhil D </a:t>
            </a:r>
            <a:r>
              <a:rPr lang="en-US" sz="2400" dirty="0" err="1" smtClean="0"/>
              <a:t>Pote</a:t>
            </a:r>
            <a:r>
              <a:rPr lang="en-US" sz="2400" dirty="0" smtClean="0"/>
              <a:t> (I-28)</a:t>
            </a:r>
            <a:endParaRPr lang="en-US" sz="2400" dirty="0"/>
          </a:p>
          <a:p>
            <a:r>
              <a:rPr lang="en-US" sz="2400" dirty="0" err="1" smtClean="0"/>
              <a:t>Akash</a:t>
            </a:r>
            <a:r>
              <a:rPr lang="en-US" sz="2400" dirty="0" smtClean="0"/>
              <a:t> C </a:t>
            </a:r>
            <a:r>
              <a:rPr lang="en-US" sz="2400" dirty="0" err="1" smtClean="0"/>
              <a:t>Warade</a:t>
            </a:r>
            <a:r>
              <a:rPr lang="en-US" sz="2400" dirty="0" smtClean="0"/>
              <a:t> (I-60)</a:t>
            </a:r>
          </a:p>
          <a:p>
            <a:r>
              <a:rPr lang="en-US" sz="2400" dirty="0" err="1" smtClean="0"/>
              <a:t>Sumeet</a:t>
            </a:r>
            <a:r>
              <a:rPr lang="en-US" sz="2400" dirty="0" smtClean="0"/>
              <a:t> H </a:t>
            </a:r>
            <a:r>
              <a:rPr lang="en-US" sz="2400" dirty="0" err="1" smtClean="0"/>
              <a:t>Wathore</a:t>
            </a:r>
            <a:r>
              <a:rPr lang="en-US" sz="2400" dirty="0" smtClean="0"/>
              <a:t> (I-61)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10200" y="45720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Guided By:-</a:t>
            </a:r>
          </a:p>
          <a:p>
            <a:r>
              <a:rPr lang="en-US" sz="2400" dirty="0" smtClean="0"/>
              <a:t>Prof. M .V . </a:t>
            </a:r>
            <a:r>
              <a:rPr lang="en-US" sz="2400" dirty="0" err="1" smtClean="0"/>
              <a:t>Kulkarni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Face Recognition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the face in front of camera.</a:t>
            </a:r>
          </a:p>
          <a:p>
            <a:r>
              <a:rPr lang="en-US" dirty="0" smtClean="0"/>
              <a:t>Fetch the face in Database: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present</a:t>
            </a:r>
            <a:r>
              <a:rPr lang="en-US" dirty="0" err="1" smtClean="0">
                <a:sym typeface="Wingdings" pitchFamily="2" charset="2"/>
              </a:rPr>
              <a:t>Recognise</a:t>
            </a:r>
            <a:r>
              <a:rPr lang="en-US" dirty="0" smtClean="0">
                <a:sym typeface="Wingdings" pitchFamily="2" charset="2"/>
              </a:rPr>
              <a:t> the face.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ElseTrain</a:t>
            </a:r>
            <a:r>
              <a:rPr lang="en-US" dirty="0" smtClean="0">
                <a:sym typeface="Wingdings" pitchFamily="2" charset="2"/>
              </a:rPr>
              <a:t> this face and save it in Database 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with it’s information.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95400"/>
            <a:ext cx="1828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 Detection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the Object in front of camera.</a:t>
            </a:r>
          </a:p>
          <a:p>
            <a:r>
              <a:rPr lang="en-US" dirty="0" smtClean="0"/>
              <a:t>Fetch the Object Images in </a:t>
            </a:r>
          </a:p>
          <a:p>
            <a:pPr>
              <a:buNone/>
            </a:pPr>
            <a:r>
              <a:rPr lang="en-US" dirty="0" smtClean="0"/>
              <a:t>    Database: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present</a:t>
            </a:r>
            <a:r>
              <a:rPr lang="en-US" dirty="0" err="1" smtClean="0">
                <a:sym typeface="Wingdings" pitchFamily="2" charset="2"/>
              </a:rPr>
              <a:t>Recognise</a:t>
            </a:r>
            <a:r>
              <a:rPr lang="en-US" dirty="0" smtClean="0">
                <a:sym typeface="Wingdings" pitchFamily="2" charset="2"/>
              </a:rPr>
              <a:t> the Object.</a:t>
            </a:r>
          </a:p>
          <a:p>
            <a:pPr lvl="2"/>
            <a:r>
              <a:rPr lang="en-US" dirty="0" err="1" smtClean="0">
                <a:sym typeface="Wingdings" pitchFamily="2" charset="2"/>
              </a:rPr>
              <a:t>ElseTrain</a:t>
            </a:r>
            <a:r>
              <a:rPr lang="en-US" dirty="0" smtClean="0">
                <a:sym typeface="Wingdings" pitchFamily="2" charset="2"/>
              </a:rPr>
              <a:t> and save </a:t>
            </a: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the </a:t>
            </a:r>
            <a:r>
              <a:rPr lang="en-US" dirty="0" err="1" smtClean="0">
                <a:sym typeface="Wingdings" pitchFamily="2" charset="2"/>
              </a:rPr>
              <a:t>Object_Image</a:t>
            </a:r>
            <a:r>
              <a:rPr lang="en-US" dirty="0" smtClean="0">
                <a:sym typeface="Wingdings" pitchFamily="2" charset="2"/>
              </a:rPr>
              <a:t> in Database with it’s information.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irin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19200"/>
            <a:ext cx="2953205" cy="2391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Problems:-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Accuracy?</a:t>
            </a:r>
          </a:p>
          <a:p>
            <a:r>
              <a:rPr lang="en-US" dirty="0" smtClean="0"/>
              <a:t>Color Image Normalization.</a:t>
            </a:r>
          </a:p>
          <a:p>
            <a:r>
              <a:rPr lang="en-US" dirty="0" smtClean="0"/>
              <a:t>Time Efficiency.</a:t>
            </a:r>
          </a:p>
          <a:p>
            <a:r>
              <a:rPr lang="en-US" dirty="0" smtClean="0"/>
              <a:t>Camera Resolution.</a:t>
            </a:r>
          </a:p>
          <a:p>
            <a:r>
              <a:rPr lang="en-US" dirty="0" smtClean="0"/>
              <a:t>Processing of n-dimensional object as 2-dimensional image.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11" name="Content Placeholder 10" descr="500detectedfro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676400"/>
            <a:ext cx="3172268" cy="2505425"/>
          </a:xfrm>
        </p:spPr>
      </p:pic>
      <p:pic>
        <p:nvPicPr>
          <p:cNvPr id="12" name="Picture 11" descr="500rs detec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4800"/>
            <a:ext cx="3200847" cy="2486372"/>
          </a:xfrm>
          <a:prstGeom prst="rect">
            <a:avLst/>
          </a:prstGeom>
        </p:spPr>
      </p:pic>
      <p:pic>
        <p:nvPicPr>
          <p:cNvPr id="14" name="Picture 13" descr="halfright5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572000"/>
            <a:ext cx="3162742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Testing</a:t>
            </a:r>
            <a:r>
              <a:rPr lang="en-US" dirty="0" smtClean="0"/>
              <a:t>(</a:t>
            </a:r>
            <a:r>
              <a:rPr lang="en-US" dirty="0" err="1" smtClean="0"/>
              <a:t>Cont.d</a:t>
            </a:r>
            <a:r>
              <a:rPr lang="en-US" dirty="0" smtClean="0"/>
              <a:t>….):-</a:t>
            </a:r>
            <a:endParaRPr lang="en-US" dirty="0"/>
          </a:p>
        </p:txBody>
      </p:sp>
      <p:pic>
        <p:nvPicPr>
          <p:cNvPr id="4" name="Content Placeholder 3" descr="mirind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2895600"/>
            <a:ext cx="3258005" cy="2391109"/>
          </a:xfrm>
        </p:spPr>
      </p:pic>
      <p:pic>
        <p:nvPicPr>
          <p:cNvPr id="5" name="Picture 4" descr="gandhifa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3229426" cy="160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Future Scope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4" name="Content Placeholder 3" descr="800px-RaspberryP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438400"/>
            <a:ext cx="7104136" cy="3017837"/>
          </a:xfrm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Raspberry PI:-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these module a visually challenged person will be able to detect</a:t>
            </a:r>
          </a:p>
          <a:p>
            <a:pPr lvl="3"/>
            <a:r>
              <a:rPr lang="en-US" dirty="0" smtClean="0"/>
              <a:t>Face</a:t>
            </a:r>
          </a:p>
          <a:p>
            <a:pPr lvl="3"/>
            <a:r>
              <a:rPr lang="en-US" dirty="0" smtClean="0"/>
              <a:t>Color</a:t>
            </a:r>
          </a:p>
          <a:p>
            <a:pPr lvl="3"/>
            <a:r>
              <a:rPr lang="en-US" dirty="0" smtClean="0"/>
              <a:t>Currency</a:t>
            </a:r>
          </a:p>
          <a:p>
            <a:pPr lvl="3"/>
            <a:r>
              <a:rPr lang="en-US" dirty="0" smtClean="0"/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An Image Based Detection of Pedestrian Crossing- </a:t>
            </a:r>
            <a:r>
              <a:rPr lang="en-US" u="sng" dirty="0" smtClean="0">
                <a:hlinkClick r:id="rId2"/>
              </a:rPr>
              <a:t>http://ieeexplore.ieee.org/Xplore/</a:t>
            </a:r>
            <a:endParaRPr lang="en-IN" dirty="0" smtClean="0"/>
          </a:p>
          <a:p>
            <a:r>
              <a:rPr lang="en-IN" dirty="0" smtClean="0"/>
              <a:t> Banknote and coin speaker device for blind people -</a:t>
            </a:r>
            <a:r>
              <a:rPr lang="en-IN" u="sng" dirty="0" smtClean="0">
                <a:hlinkClick r:id="rId2"/>
              </a:rPr>
              <a:t>http://ieeexplore.ieee.org/Xplore/</a:t>
            </a:r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IN" dirty="0" smtClean="0"/>
              <a:t>Improving mobility for blind persons using video sunglasses</a:t>
            </a:r>
            <a:endParaRPr lang="en-IN" b="1" dirty="0" smtClean="0"/>
          </a:p>
          <a:p>
            <a:r>
              <a:rPr lang="en-IN" u="sng" dirty="0" smtClean="0">
                <a:hlinkClick r:id="rId2"/>
              </a:rPr>
              <a:t>http://ieeexplore.ieee.org/Xplore/</a:t>
            </a:r>
            <a:endParaRPr lang="en-IN" b="1" dirty="0" smtClean="0"/>
          </a:p>
          <a:p>
            <a:r>
              <a:rPr lang="en-IN" b="1" cap="small" dirty="0" smtClean="0"/>
              <a:t> </a:t>
            </a:r>
            <a:r>
              <a:rPr lang="en-US" dirty="0" smtClean="0"/>
              <a:t>Digital Image Processing by </a:t>
            </a:r>
            <a:r>
              <a:rPr lang="en-US" i="1" dirty="0" smtClean="0"/>
              <a:t>Gonzalez</a:t>
            </a:r>
            <a:r>
              <a:rPr lang="en-US" dirty="0" smtClean="0"/>
              <a:t> &amp; Woods and for Digital Image Processing      Using </a:t>
            </a:r>
            <a:r>
              <a:rPr lang="en-US" i="1" dirty="0" smtClean="0"/>
              <a:t>MATLAB</a:t>
            </a:r>
            <a:r>
              <a:rPr lang="en-US" dirty="0" smtClean="0"/>
              <a:t> by </a:t>
            </a:r>
            <a:r>
              <a:rPr lang="en-US" i="1" dirty="0" smtClean="0"/>
              <a:t>Gonzalez</a:t>
            </a:r>
            <a:r>
              <a:rPr lang="en-US" dirty="0" smtClean="0"/>
              <a:t>, Woods, &amp; </a:t>
            </a:r>
            <a:r>
              <a:rPr lang="en-US" dirty="0" err="1" smtClean="0"/>
              <a:t>Eddins</a:t>
            </a:r>
            <a:r>
              <a:rPr lang="en-US" dirty="0" smtClean="0"/>
              <a:t>.</a:t>
            </a:r>
            <a:r>
              <a:rPr lang="en-US" b="1" dirty="0" smtClean="0"/>
              <a:t> 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Introduction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752856"/>
          </a:xfrm>
        </p:spPr>
        <p:txBody>
          <a:bodyPr/>
          <a:lstStyle/>
          <a:p>
            <a:r>
              <a:rPr lang="en-US" dirty="0" smtClean="0"/>
              <a:t>Vision is the primary sense used in daily life.</a:t>
            </a:r>
          </a:p>
          <a:p>
            <a:endParaRPr lang="en-US" dirty="0" smtClean="0"/>
          </a:p>
          <a:p>
            <a:r>
              <a:rPr lang="en-US" dirty="0" smtClean="0"/>
              <a:t>How do people with optical eye defects perceive the world?</a:t>
            </a:r>
          </a:p>
          <a:p>
            <a:endParaRPr lang="en-US" dirty="0" smtClean="0"/>
          </a:p>
          <a:p>
            <a:r>
              <a:rPr lang="en-US" dirty="0" smtClean="0"/>
              <a:t>Why can’t they become independent ?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Solutions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to make a device which will act as a Virtual eye?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Consisting of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Camera  -  Optical Lens System</a:t>
            </a:r>
          </a:p>
          <a:p>
            <a:pPr>
              <a:buNone/>
            </a:pPr>
            <a:r>
              <a:rPr lang="en-US" dirty="0" smtClean="0"/>
              <a:t>	        Film       -   Retina</a:t>
            </a:r>
          </a:p>
          <a:p>
            <a:pPr>
              <a:buNone/>
            </a:pPr>
            <a:r>
              <a:rPr lang="en-US" dirty="0" smtClean="0"/>
              <a:t>    	Image processing Unit – Retina and Visual Cortex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Solution (continued)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Hardware consists of 3 main parts:</a:t>
            </a:r>
          </a:p>
          <a:p>
            <a:endParaRPr lang="en-US" dirty="0" smtClean="0"/>
          </a:p>
          <a:p>
            <a:r>
              <a:rPr lang="en-US" b="1" u="sng" dirty="0" smtClean="0"/>
              <a:t>Camera</a:t>
            </a:r>
          </a:p>
          <a:p>
            <a:pPr lvl="3"/>
            <a:r>
              <a:rPr lang="en-US" dirty="0" smtClean="0"/>
              <a:t>Take a Input Image from Camera.</a:t>
            </a:r>
          </a:p>
          <a:p>
            <a:r>
              <a:rPr lang="en-US" b="1" u="sng" dirty="0" smtClean="0"/>
              <a:t>Processing </a:t>
            </a:r>
          </a:p>
          <a:p>
            <a:pPr lvl="3"/>
            <a:r>
              <a:rPr lang="en-US" dirty="0" smtClean="0"/>
              <a:t>Microcontroller or portable computer to carry out the processing unit. </a:t>
            </a:r>
          </a:p>
          <a:p>
            <a:r>
              <a:rPr lang="en-US" dirty="0" smtClean="0"/>
              <a:t> </a:t>
            </a:r>
            <a:r>
              <a:rPr lang="en-US" b="1" u="sng" dirty="0" smtClean="0"/>
              <a:t>Headphone</a:t>
            </a:r>
          </a:p>
          <a:p>
            <a:pPr lvl="3"/>
            <a:r>
              <a:rPr lang="en-US" dirty="0" smtClean="0"/>
              <a:t>Output part uses speaker(headphones) to Notify the person.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Modules:-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Currency Recognition.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Color Detection.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Face Recognition.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Object Detection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Currency Recognition:-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Template Images Of </a:t>
            </a:r>
            <a:r>
              <a:rPr lang="en-US" dirty="0" err="1" smtClean="0"/>
              <a:t>Currencies’s</a:t>
            </a:r>
            <a:r>
              <a:rPr lang="en-US" dirty="0" smtClean="0"/>
              <a:t> are taken.</a:t>
            </a:r>
            <a:endParaRPr lang="en-US" dirty="0"/>
          </a:p>
          <a:p>
            <a:r>
              <a:rPr lang="en-US" dirty="0" smtClean="0"/>
              <a:t>20 Images are captured of the Currency to be detected.</a:t>
            </a:r>
          </a:p>
          <a:p>
            <a:r>
              <a:rPr lang="en-US" dirty="0" smtClean="0"/>
              <a:t>Extract the Currency from the background.</a:t>
            </a:r>
          </a:p>
          <a:p>
            <a:pPr lvl="3"/>
            <a:r>
              <a:rPr lang="en-US" dirty="0" smtClean="0"/>
              <a:t>Template Match Algorithm.</a:t>
            </a:r>
          </a:p>
          <a:p>
            <a:pPr lvl="3"/>
            <a:r>
              <a:rPr lang="en-US" dirty="0" smtClean="0"/>
              <a:t>Face Detection Algorithm.</a:t>
            </a:r>
          </a:p>
          <a:p>
            <a:pPr lvl="3"/>
            <a:r>
              <a:rPr lang="en-US" dirty="0" smtClean="0"/>
              <a:t>Extraction Of Image based on above parameters.</a:t>
            </a:r>
          </a:p>
          <a:p>
            <a:pPr>
              <a:buNone/>
            </a:pPr>
            <a:r>
              <a:rPr lang="en-US" dirty="0" smtClean="0"/>
              <a:t>				</a:t>
            </a:r>
          </a:p>
          <a:p>
            <a:pPr lvl="3"/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Currency Recognition(Cont…)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Currency Recognition.</a:t>
            </a:r>
          </a:p>
          <a:p>
            <a:pPr>
              <a:buNone/>
            </a:pPr>
            <a:r>
              <a:rPr lang="en-US" dirty="0" smtClean="0"/>
              <a:t>		Template Match.</a:t>
            </a:r>
          </a:p>
          <a:p>
            <a:pPr>
              <a:buNone/>
            </a:pPr>
            <a:r>
              <a:rPr lang="en-US" dirty="0" smtClean="0"/>
              <a:t>		Number Extraction.</a:t>
            </a:r>
          </a:p>
          <a:p>
            <a:pPr>
              <a:buNone/>
            </a:pPr>
            <a:r>
              <a:rPr lang="en-US" dirty="0" smtClean="0"/>
              <a:t>		Number Match.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Color Detection:-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Capture the image of the object of which color is to be</a:t>
            </a:r>
          </a:p>
          <a:p>
            <a:pPr>
              <a:buNone/>
            </a:pPr>
            <a:r>
              <a:rPr lang="en-US" dirty="0" smtClean="0"/>
              <a:t>Detected.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Convert RGB image into HSV image.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 the range and Saturation value’s using </a:t>
            </a:r>
            <a:r>
              <a:rPr lang="en-US" b="1" u="sng" dirty="0" err="1" smtClean="0"/>
              <a:t>cvScalar</a:t>
            </a:r>
            <a:r>
              <a:rPr lang="en-US" b="1" u="sng" dirty="0" smtClean="0"/>
              <a:t>().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err="1" smtClean="0"/>
              <a:t>cvDilate</a:t>
            </a:r>
            <a:r>
              <a:rPr lang="en-US" u="sng" dirty="0" smtClean="0"/>
              <a:t>()</a:t>
            </a:r>
            <a:r>
              <a:rPr lang="en-US" dirty="0" smtClean="0"/>
              <a:t>:-Dilate the source image.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err="1" smtClean="0"/>
              <a:t>cvInRangeS</a:t>
            </a:r>
            <a:r>
              <a:rPr lang="en-US" dirty="0" smtClean="0"/>
              <a:t>():-Trace the image in the range of colors.</a:t>
            </a:r>
          </a:p>
          <a:p>
            <a:pPr marL="274320" lvl="1" indent="-274320"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en-US" dirty="0" smtClean="0"/>
              <a:t>Store the occurrence of each pixel of color in </a:t>
            </a:r>
            <a:r>
              <a:rPr lang="en-US" dirty="0" err="1" smtClean="0"/>
              <a:t>maxarray</a:t>
            </a:r>
            <a:r>
              <a:rPr lang="en-US" dirty="0" smtClean="0"/>
              <a:t>[].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Repeat the procedure for each frame.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Color Detection(</a:t>
            </a:r>
            <a:r>
              <a:rPr lang="en-US" u="sng" dirty="0" err="1" smtClean="0"/>
              <a:t>Contd</a:t>
            </a:r>
            <a:r>
              <a:rPr lang="en-US" u="sng" dirty="0" smtClean="0"/>
              <a:t>…..):-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Calculate the percentage of occurrence of each color.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Threshold=20%.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 percentage&gt;threshold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Result is the highest occurrence.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Else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Discard the occurrence.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658</TotalTime>
  <Words>545</Words>
  <Application>Microsoft Macintosh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Eye-NAB A Navigation Aid For Blind</vt:lpstr>
      <vt:lpstr>Introduction</vt:lpstr>
      <vt:lpstr>Solutions</vt:lpstr>
      <vt:lpstr>Solution (continued)</vt:lpstr>
      <vt:lpstr>Modules:-</vt:lpstr>
      <vt:lpstr>Currency Recognition:-</vt:lpstr>
      <vt:lpstr>Currency Recognition(Cont…)</vt:lpstr>
      <vt:lpstr>Color Detection:-</vt:lpstr>
      <vt:lpstr>Color Detection(Contd…..):-</vt:lpstr>
      <vt:lpstr>Face Recognition:-</vt:lpstr>
      <vt:lpstr>Object Detection:-</vt:lpstr>
      <vt:lpstr>Problems:-</vt:lpstr>
      <vt:lpstr>Testing:-</vt:lpstr>
      <vt:lpstr>Testing(Cont.d….):-</vt:lpstr>
      <vt:lpstr>Future Scope:-</vt:lpstr>
      <vt:lpstr>Conclusion:-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Eye-NAB A Navigation Aid For Blind</dc:title>
  <dc:creator>sumeet</dc:creator>
  <cp:lastModifiedBy>AKSHAY PARDESHI</cp:lastModifiedBy>
  <cp:revision>44</cp:revision>
  <dcterms:created xsi:type="dcterms:W3CDTF">2012-10-04T23:53:41Z</dcterms:created>
  <dcterms:modified xsi:type="dcterms:W3CDTF">2013-06-02T11:08:44Z</dcterms:modified>
</cp:coreProperties>
</file>