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Operation Analytics and Investigating Metric Spike</a:t>
            </a:r>
          </a:p>
        </p:txBody>
      </p:sp>
    </p:spTree>
    <p:extLst>
      <p:ext uri="{BB962C8B-B14F-4D97-AF65-F5344CB8AC3E}">
        <p14:creationId xmlns:p14="http://schemas.microsoft.com/office/powerpoint/2010/main" val="39801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Percentage share of each language: </a:t>
            </a:r>
            <a:r>
              <a:rPr lang="en-IN" sz="1800" dirty="0"/>
              <a:t>Share of each language for different contents. </a:t>
            </a:r>
            <a:r>
              <a:rPr lang="en-IN" sz="1800" b="1" dirty="0"/>
              <a:t>task:</a:t>
            </a:r>
            <a:r>
              <a:rPr lang="en-IN" sz="1800" dirty="0"/>
              <a:t> Calculate the percentage share of each language in the last 30 days? 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SELECT language, 100.0* </a:t>
            </a:r>
            <a:r>
              <a:rPr lang="en-IN" dirty="0" err="1"/>
              <a:t>num_jobs</a:t>
            </a:r>
            <a:r>
              <a:rPr lang="en-IN" dirty="0"/>
              <a:t>/</a:t>
            </a:r>
            <a:r>
              <a:rPr lang="en-IN" dirty="0" err="1"/>
              <a:t>total_jobs</a:t>
            </a:r>
            <a:r>
              <a:rPr lang="en-IN" dirty="0"/>
              <a:t> AS </a:t>
            </a:r>
            <a:r>
              <a:rPr lang="en-IN" dirty="0" err="1"/>
              <a:t>pct_share</a:t>
            </a:r>
            <a:r>
              <a:rPr lang="en-IN" dirty="0"/>
              <a:t> </a:t>
            </a:r>
            <a:endParaRPr lang="en-US" dirty="0"/>
          </a:p>
          <a:p>
            <a:r>
              <a:rPr lang="en-IN" dirty="0"/>
              <a:t>FROM </a:t>
            </a:r>
            <a:endParaRPr lang="en-US" dirty="0"/>
          </a:p>
          <a:p>
            <a:r>
              <a:rPr lang="en-IN" dirty="0"/>
              <a:t>( </a:t>
            </a:r>
            <a:endParaRPr lang="en-US" dirty="0"/>
          </a:p>
          <a:p>
            <a:r>
              <a:rPr lang="en-IN" dirty="0"/>
              <a:t>SELECT language, COUNT(DISTINCT </a:t>
            </a:r>
            <a:r>
              <a:rPr lang="en-IN" dirty="0" err="1"/>
              <a:t>job_id</a:t>
            </a:r>
            <a:r>
              <a:rPr lang="en-IN" dirty="0"/>
              <a:t>) AS </a:t>
            </a:r>
            <a:r>
              <a:rPr lang="en-IN" dirty="0" err="1"/>
              <a:t>num_jobs</a:t>
            </a:r>
            <a:r>
              <a:rPr lang="en-IN" dirty="0"/>
              <a:t> </a:t>
            </a:r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job_data</a:t>
            </a:r>
            <a:r>
              <a:rPr lang="en-IN" dirty="0"/>
              <a:t> </a:t>
            </a:r>
            <a:endParaRPr lang="en-US" dirty="0"/>
          </a:p>
          <a:p>
            <a:r>
              <a:rPr lang="en-IN" dirty="0"/>
              <a:t>GROUP BY  </a:t>
            </a:r>
            <a:endParaRPr lang="en-US" dirty="0"/>
          </a:p>
          <a:p>
            <a:r>
              <a:rPr lang="en-IN" dirty="0"/>
              <a:t>Language)a </a:t>
            </a:r>
            <a:endParaRPr lang="en-US" dirty="0"/>
          </a:p>
          <a:p>
            <a:r>
              <a:rPr lang="en-IN" dirty="0"/>
              <a:t>CROSS JOIN  </a:t>
            </a:r>
            <a:endParaRPr lang="en-US" dirty="0"/>
          </a:p>
          <a:p>
            <a:r>
              <a:rPr lang="en-IN" dirty="0"/>
              <a:t>( </a:t>
            </a:r>
            <a:endParaRPr lang="en-US" dirty="0"/>
          </a:p>
          <a:p>
            <a:r>
              <a:rPr lang="en-IN" dirty="0"/>
              <a:t>SELECT COUNT(DISTINCT </a:t>
            </a:r>
            <a:r>
              <a:rPr lang="en-IN" dirty="0" err="1"/>
              <a:t>job_id</a:t>
            </a:r>
            <a:r>
              <a:rPr lang="en-IN" dirty="0"/>
              <a:t>) AS </a:t>
            </a:r>
            <a:r>
              <a:rPr lang="en-IN" dirty="0" err="1"/>
              <a:t>total_jobs</a:t>
            </a:r>
            <a:r>
              <a:rPr lang="en-IN" dirty="0"/>
              <a:t> </a:t>
            </a:r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job_data</a:t>
            </a:r>
            <a:r>
              <a:rPr lang="en-IN" dirty="0"/>
              <a:t>)b </a:t>
            </a:r>
            <a:endParaRPr lang="en-US" dirty="0"/>
          </a:p>
          <a:p>
            <a:r>
              <a:rPr lang="en-IN" dirty="0"/>
              <a:t>ORDER BY </a:t>
            </a:r>
            <a:r>
              <a:rPr lang="en-IN" dirty="0" err="1"/>
              <a:t>pact_share</a:t>
            </a:r>
            <a:r>
              <a:rPr lang="en-IN" dirty="0"/>
              <a:t> DESC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21790" y="1027521"/>
            <a:ext cx="9228841" cy="4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03" y="71552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Duplicate rows: </a:t>
            </a:r>
            <a:r>
              <a:rPr lang="en-IN" sz="1800" dirty="0"/>
              <a:t>Rows that have the same value present in them.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IN" sz="1800" b="1" dirty="0"/>
              <a:t>task:</a:t>
            </a:r>
            <a:r>
              <a:rPr lang="en-IN" sz="1800" dirty="0"/>
              <a:t> Let’s say you see some duplicate rows in the data. How will you display duplicates from the table? 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*  </a:t>
            </a:r>
            <a:endParaRPr lang="en-US" dirty="0"/>
          </a:p>
          <a:p>
            <a:r>
              <a:rPr lang="en-IN" dirty="0"/>
              <a:t>FROM  </a:t>
            </a:r>
            <a:endParaRPr lang="en-US" dirty="0"/>
          </a:p>
          <a:p>
            <a:r>
              <a:rPr lang="en-IN" dirty="0"/>
              <a:t>( SELECT *, </a:t>
            </a:r>
            <a:endParaRPr lang="en-US" dirty="0"/>
          </a:p>
          <a:p>
            <a:r>
              <a:rPr lang="en-IN" dirty="0"/>
              <a:t>ROW_NUMBER()OVER(PARTITION  BY </a:t>
            </a:r>
            <a:r>
              <a:rPr lang="en-IN" dirty="0" err="1"/>
              <a:t>job_id</a:t>
            </a:r>
            <a:r>
              <a:rPr lang="en-IN" dirty="0"/>
              <a:t>) AS </a:t>
            </a:r>
            <a:r>
              <a:rPr lang="en-IN" dirty="0" err="1"/>
              <a:t>rownum</a:t>
            </a:r>
            <a:r>
              <a:rPr lang="en-IN" dirty="0"/>
              <a:t> </a:t>
            </a:r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job_data</a:t>
            </a:r>
            <a:r>
              <a:rPr lang="en-IN" dirty="0"/>
              <a:t> </a:t>
            </a:r>
            <a:endParaRPr lang="en-US" dirty="0"/>
          </a:p>
          <a:p>
            <a:r>
              <a:rPr lang="en-IN" dirty="0"/>
              <a:t>)a </a:t>
            </a:r>
            <a:endParaRPr lang="en-US" dirty="0"/>
          </a:p>
          <a:p>
            <a:r>
              <a:rPr lang="en-IN" dirty="0"/>
              <a:t>WHERE </a:t>
            </a:r>
            <a:r>
              <a:rPr lang="en-IN" dirty="0" err="1"/>
              <a:t>rownum</a:t>
            </a:r>
            <a:r>
              <a:rPr lang="en-IN" dirty="0"/>
              <a:t> &gt; 1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23828" y="1366887"/>
            <a:ext cx="9596486" cy="32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Metric spike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IN" sz="1600" b="1" dirty="0"/>
              <a:t>User Engagement: </a:t>
            </a:r>
            <a:r>
              <a:rPr lang="en-IN" sz="1600" dirty="0"/>
              <a:t>To measure the activeness of a user. Measuring if the user finds quality in a product/service. </a:t>
            </a:r>
            <a:r>
              <a:rPr lang="en-IN" sz="1600" b="1" dirty="0"/>
              <a:t>task:</a:t>
            </a:r>
            <a:r>
              <a:rPr lang="en-IN" sz="1600" dirty="0"/>
              <a:t> Calculate the weekly user engagement?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  <a:p>
            <a:r>
              <a:rPr lang="en-US" dirty="0"/>
              <a:t>extract(week from </a:t>
            </a:r>
            <a:r>
              <a:rPr lang="en-US" dirty="0" err="1"/>
              <a:t>occurred_at</a:t>
            </a:r>
            <a:r>
              <a:rPr lang="en-US" dirty="0"/>
              <a:t>)as </a:t>
            </a:r>
            <a:r>
              <a:rPr lang="en-US" dirty="0" err="1"/>
              <a:t>week_num</a:t>
            </a:r>
            <a:r>
              <a:rPr lang="en-US" dirty="0"/>
              <a:t>,</a:t>
            </a:r>
          </a:p>
          <a:p>
            <a:r>
              <a:rPr lang="en-US" dirty="0"/>
              <a:t>COUNT (distinct 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r>
              <a:rPr lang="en-US" dirty="0"/>
              <a:t>FROM</a:t>
            </a:r>
          </a:p>
          <a:p>
            <a:r>
              <a:rPr lang="en-US" dirty="0" err="1"/>
              <a:t>tutorial.yammer_events</a:t>
            </a:r>
            <a:endParaRPr lang="en-US" dirty="0"/>
          </a:p>
          <a:p>
            <a:r>
              <a:rPr lang="en-US" dirty="0"/>
              <a:t>GROUP by </a:t>
            </a:r>
          </a:p>
          <a:p>
            <a:r>
              <a:rPr lang="en-US" dirty="0" err="1"/>
              <a:t>week_num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10660"/>
              </p:ext>
            </p:extLst>
          </p:nvPr>
        </p:nvGraphicFramePr>
        <p:xfrm>
          <a:off x="1649691" y="1187777"/>
          <a:ext cx="7154944" cy="4930218"/>
        </p:xfrm>
        <a:graphic>
          <a:graphicData uri="http://schemas.openxmlformats.org/drawingml/2006/table">
            <a:tbl>
              <a:tblPr/>
              <a:tblGrid>
                <a:gridCol w="3577472">
                  <a:extLst>
                    <a:ext uri="{9D8B030D-6E8A-4147-A177-3AD203B41FA5}">
                      <a16:colId xmlns:a16="http://schemas.microsoft.com/office/drawing/2014/main" val="2664435744"/>
                    </a:ext>
                  </a:extLst>
                </a:gridCol>
                <a:gridCol w="3577472">
                  <a:extLst>
                    <a:ext uri="{9D8B030D-6E8A-4147-A177-3AD203B41FA5}">
                      <a16:colId xmlns:a16="http://schemas.microsoft.com/office/drawing/2014/main" val="2605266557"/>
                    </a:ext>
                  </a:extLst>
                </a:gridCol>
              </a:tblGrid>
              <a:tr h="467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week_num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2873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4628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1244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355788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1270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13489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1341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20983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1293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7244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1366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351674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1434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38299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1462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6951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1443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6327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1477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57809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1556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2067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1556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90200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1593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82132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1685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8120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1483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08077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1438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22593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1412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17218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1442</a:t>
                      </a:r>
                    </a:p>
                  </a:txBody>
                  <a:tcPr marL="6250" marR="6250" marT="6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8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User Growth: </a:t>
            </a:r>
            <a:r>
              <a:rPr lang="en-US" sz="1600" dirty="0"/>
              <a:t>Amount of users growing over time for a product.</a:t>
            </a:r>
            <a:br>
              <a:rPr lang="en-US" sz="1600" dirty="0"/>
            </a:br>
            <a:r>
              <a:rPr lang="en-US" sz="1600" b="1" dirty="0"/>
              <a:t>Your task:</a:t>
            </a:r>
            <a:r>
              <a:rPr lang="en-US" sz="1600" dirty="0"/>
              <a:t> Calculate the user growth for product?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30" y="1945374"/>
            <a:ext cx="8701052" cy="47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723900"/>
            <a:ext cx="85979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Weekly Retention: </a:t>
            </a:r>
            <a:r>
              <a:rPr lang="en-US" sz="1600" dirty="0"/>
              <a:t>Users getting retained weekly after signing-up for a product.</a:t>
            </a:r>
            <a:br>
              <a:rPr lang="en-US" sz="1600" dirty="0"/>
            </a:br>
            <a:r>
              <a:rPr lang="en-US" sz="1600" b="1" dirty="0"/>
              <a:t>Your task:</a:t>
            </a:r>
            <a:r>
              <a:rPr lang="en-US" sz="1600" dirty="0"/>
              <a:t> Calculate the weekly retention of users-sign up cohort?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98134"/>
            <a:ext cx="5689598" cy="3200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03" y="1998134"/>
            <a:ext cx="5673136" cy="32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Analytics is the analysis done for the complete end to end operations of a company. With the help of this, the company then finds the areas on which it must improve upon. You work closely with the ops team, support team, marketing team, </a:t>
            </a:r>
            <a:r>
              <a:rPr lang="en-US" dirty="0" err="1"/>
              <a:t>etc</a:t>
            </a:r>
            <a:r>
              <a:rPr lang="en-US" dirty="0"/>
              <a:t> and help them derive insights out of the data they collect.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60500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Weekly Engagement: </a:t>
            </a:r>
            <a:r>
              <a:rPr lang="en-US" dirty="0"/>
              <a:t>To measure the activeness of </a:t>
            </a:r>
            <a:r>
              <a:rPr lang="en-US" sz="1800" dirty="0"/>
              <a:t>a user. Measuring if the user finds quality in a product/service weekly.</a:t>
            </a:r>
            <a:br>
              <a:rPr lang="en-US" sz="1800" dirty="0"/>
            </a:br>
            <a:r>
              <a:rPr lang="en-US" sz="1800" b="1" dirty="0"/>
              <a:t>Your task:</a:t>
            </a:r>
            <a:r>
              <a:rPr lang="en-US" sz="1800" dirty="0"/>
              <a:t> Calculate the weekly engagement per device?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201334"/>
            <a:ext cx="9719732" cy="4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Email Engagement: </a:t>
            </a:r>
            <a:r>
              <a:rPr lang="en-US" sz="1600" dirty="0"/>
              <a:t>Users engaging with the email service.</a:t>
            </a:r>
            <a:br>
              <a:rPr lang="en-US" sz="1600" dirty="0"/>
            </a:br>
            <a:r>
              <a:rPr lang="en-US" sz="1600" b="1" dirty="0"/>
              <a:t>Your task:</a:t>
            </a:r>
            <a:r>
              <a:rPr lang="en-US" sz="1600" dirty="0"/>
              <a:t> Calculate the email engagement metrics?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66" y="2006600"/>
            <a:ext cx="10862733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 this project, we have </a:t>
            </a:r>
            <a:r>
              <a:rPr lang="en-IN" i="1" dirty="0" err="1"/>
              <a:t>analyzed</a:t>
            </a:r>
            <a:r>
              <a:rPr lang="en-IN" i="1" dirty="0"/>
              <a:t> duplicate records, the number of events that occurred in the company, the number of languages spoken there, and job reviews. Investigating metric spikes is a crucial component of operational analytics since a data analyst must be able to comprehend questions or help other teams do the same. Regarding engagement, development, weekly retention, email, etc., we have numerous inquiries.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/>
              <a:t>After carefully reading the instructions and considering the data that the team actually needed, I imported the data into SQL and ran a number of commands against it to gain a deeper understanding of it. From there, I learned the insights that the team would need to achieve their business, marketing, product, and development goals. </a:t>
            </a:r>
            <a:endParaRPr lang="en-IN" i="1" dirty="0" smtClean="0"/>
          </a:p>
          <a:p>
            <a:r>
              <a:rPr lang="en-IN" i="1" dirty="0"/>
              <a:t>I used MySQL v8.0 on DB Fiddle (an online SQL editor, database playground for testing, debugging and sharing SQL snippets. </a:t>
            </a:r>
            <a:endParaRPr lang="en-US" dirty="0"/>
          </a:p>
          <a:p>
            <a:r>
              <a:rPr lang="en-IN" i="1" dirty="0"/>
              <a:t>And mode.com ((Mode is a modern analytics and BI solution that combines SQL, Python, R and visual analysis to answer questions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To gain the insights, I used a variety of SQL commands, and working on this project educated me how to use </a:t>
            </a:r>
            <a:r>
              <a:rPr lang="en-IN" i="1" dirty="0" err="1"/>
              <a:t>realtime</a:t>
            </a:r>
            <a:r>
              <a:rPr lang="en-IN" i="1" dirty="0"/>
              <a:t> SQL. I learned more about the way SQL works as well. I understood the information given about operation analytics and looking at metric spike. I gleaned a number of insights from the platform's metrics, along with the number of jobs reviewed, the percentage share of each language, duplicate rows, user engagement, and weekly retention and engagement</a:t>
            </a:r>
            <a:r>
              <a:rPr lang="en-IN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From the provided data, I extracted a number of data, the specifics of which are described below, allowing me to pick up real-time SQL commands. </a:t>
            </a:r>
            <a:endParaRPr lang="en-US" dirty="0"/>
          </a:p>
          <a:p>
            <a:r>
              <a:rPr lang="en-IN" dirty="0"/>
              <a:t> </a:t>
            </a:r>
            <a:endParaRPr lang="en-US" dirty="0"/>
          </a:p>
          <a:p>
            <a:r>
              <a:rPr lang="en-IN" b="1" dirty="0"/>
              <a:t>Case Study 1 (Job Data) </a:t>
            </a:r>
            <a:endParaRPr lang="en-US" b="1" dirty="0"/>
          </a:p>
          <a:p>
            <a:pPr lvl="0" fontAlgn="base"/>
            <a:r>
              <a:rPr lang="en-IN" b="1" dirty="0"/>
              <a:t>Number of jobs reviewed: </a:t>
            </a:r>
            <a:r>
              <a:rPr lang="en-IN" dirty="0"/>
              <a:t>Amount of jobs reviewed over time. </a:t>
            </a:r>
            <a:r>
              <a:rPr lang="en-IN" b="1" dirty="0"/>
              <a:t>task:</a:t>
            </a:r>
            <a:r>
              <a:rPr lang="en-IN" dirty="0"/>
              <a:t> Calculate the number of jobs reviewed per hour per day for November 2020? </a:t>
            </a:r>
            <a:endParaRPr lang="en-US" dirty="0"/>
          </a:p>
          <a:p>
            <a:r>
              <a:rPr lang="en-IN" dirty="0"/>
              <a:t>SELECT </a:t>
            </a:r>
            <a:endParaRPr lang="en-US" dirty="0"/>
          </a:p>
          <a:p>
            <a:r>
              <a:rPr lang="en-IN" dirty="0"/>
              <a:t>    COUNT(DISTINCT </a:t>
            </a:r>
            <a:r>
              <a:rPr lang="en-IN" dirty="0" err="1"/>
              <a:t>job_id</a:t>
            </a:r>
            <a:r>
              <a:rPr lang="en-IN" dirty="0"/>
              <a:t>)/(30*24) </a:t>
            </a:r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job_data</a:t>
            </a:r>
            <a:r>
              <a:rPr lang="en-IN" dirty="0"/>
              <a:t> WHERE </a:t>
            </a:r>
            <a:endParaRPr lang="en-US" dirty="0"/>
          </a:p>
          <a:p>
            <a:r>
              <a:rPr lang="en-IN" dirty="0"/>
              <a:t>    ds BETWEEN ‘2020-11-01’ AND ‘2020-11-30’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94788" y="1517715"/>
            <a:ext cx="7532016" cy="34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IN" sz="1800" b="1" dirty="0"/>
              <a:t>Throughput: </a:t>
            </a:r>
            <a:r>
              <a:rPr lang="en-IN" sz="1800" dirty="0"/>
              <a:t>It is the no. of events happening per second.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IN" sz="1800" b="1" dirty="0"/>
              <a:t>task:</a:t>
            </a:r>
            <a:r>
              <a:rPr lang="en-IN" sz="1800" dirty="0"/>
              <a:t> Let’s say the above metric is called throughput. Calculate 7 day rolling average of throughput? For throughput, do you prefer daily metric or 7-day rolling and why?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SELECT ds, </a:t>
            </a:r>
            <a:r>
              <a:rPr lang="en-IN" dirty="0" err="1"/>
              <a:t>event_per_day</a:t>
            </a:r>
            <a:r>
              <a:rPr lang="en-IN" dirty="0"/>
              <a:t>, </a:t>
            </a:r>
            <a:endParaRPr lang="en-US" dirty="0"/>
          </a:p>
          <a:p>
            <a:r>
              <a:rPr lang="en-IN" dirty="0"/>
              <a:t> AVG(</a:t>
            </a:r>
            <a:r>
              <a:rPr lang="en-IN" dirty="0" err="1"/>
              <a:t>event_per_day</a:t>
            </a:r>
            <a:r>
              <a:rPr lang="en-IN" dirty="0"/>
              <a:t>)OVER(ORDER BY ds ROWS BETWEEN 6 PRECEDING AND </a:t>
            </a:r>
            <a:endParaRPr lang="en-US" dirty="0"/>
          </a:p>
          <a:p>
            <a:r>
              <a:rPr lang="en-IN" dirty="0"/>
              <a:t>CURRENT ROW)AS 7_day_rolling_avg FROM </a:t>
            </a:r>
            <a:endParaRPr lang="en-US" dirty="0"/>
          </a:p>
          <a:p>
            <a:r>
              <a:rPr lang="en-IN" dirty="0"/>
              <a:t>(SELECT ds, COUNT(DISTINCT event) AS </a:t>
            </a:r>
            <a:r>
              <a:rPr lang="en-IN" dirty="0" err="1"/>
              <a:t>event_per_day</a:t>
            </a:r>
            <a:r>
              <a:rPr lang="en-IN" dirty="0"/>
              <a:t> </a:t>
            </a:r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job_data</a:t>
            </a:r>
            <a:r>
              <a:rPr lang="en-IN" dirty="0"/>
              <a:t> WHERE  </a:t>
            </a:r>
            <a:endParaRPr lang="en-US" dirty="0"/>
          </a:p>
          <a:p>
            <a:r>
              <a:rPr lang="en-IN" dirty="0"/>
              <a:t>    ds BETWEEN ‘2020-11-01’ AND ‘2020-11-30’ </a:t>
            </a:r>
            <a:endParaRPr lang="en-US" dirty="0"/>
          </a:p>
          <a:p>
            <a:r>
              <a:rPr lang="en-IN" dirty="0"/>
              <a:t>GROUP BY ds </a:t>
            </a:r>
            <a:endParaRPr lang="en-US" dirty="0"/>
          </a:p>
          <a:p>
            <a:r>
              <a:rPr lang="en-IN" dirty="0"/>
              <a:t>ORDER BY ds)a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496" y="1611983"/>
            <a:ext cx="9134573" cy="39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859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Berlin</vt:lpstr>
      <vt:lpstr>Operation Analytics and Investigating Metric Spike</vt:lpstr>
      <vt:lpstr>DESCRIPTION</vt:lpstr>
      <vt:lpstr>APPROACH</vt:lpstr>
      <vt:lpstr>TECH STACK USED</vt:lpstr>
      <vt:lpstr>Insights</vt:lpstr>
      <vt:lpstr>RESULTS</vt:lpstr>
      <vt:lpstr>PowerPoint Presentation</vt:lpstr>
      <vt:lpstr>Throughput: It is the no. of events happening per second.  task: Let’s say the above metric is called throughput. Calculate 7 day rolling average of throughput? For throughput, do you prefer daily metric or 7-day rolling and why? </vt:lpstr>
      <vt:lpstr>PowerPoint Presentation</vt:lpstr>
      <vt:lpstr>Percentage share of each language: Share of each language for different contents. task: Calculate the percentage share of each language in the last 30 days?   </vt:lpstr>
      <vt:lpstr>PowerPoint Presentation</vt:lpstr>
      <vt:lpstr>Duplicate rows: Rows that have the same value present in them.  task: Let’s say you see some duplicate rows in the data. How will you display duplicates from the table?   </vt:lpstr>
      <vt:lpstr>PowerPoint Presentation</vt:lpstr>
      <vt:lpstr>Case study 2</vt:lpstr>
      <vt:lpstr>User Engagement: To measure the activeness of a user. Measuring if the user finds quality in a product/service. task: Calculate the weekly user engagement? </vt:lpstr>
      <vt:lpstr>PowerPoint Presentation</vt:lpstr>
      <vt:lpstr>User Growth: Amount of users growing over time for a product. Your task: Calculate the user growth for product?</vt:lpstr>
      <vt:lpstr>PowerPoint Presentation</vt:lpstr>
      <vt:lpstr>Weekly Retention: Users getting retained weekly after signing-up for a product. Your task: Calculate the weekly retention of users-sign up cohort?</vt:lpstr>
      <vt:lpstr>PowerPoint Presentation</vt:lpstr>
      <vt:lpstr>Weekly Engagement: To measure the activeness of a user. Measuring if the user finds quality in a product/service weekly. Your task: Calculate the weekly engagement per device?</vt:lpstr>
      <vt:lpstr>Email Engagement: Users engaging with the email service. Your task: Calculate the email engagement metrics?</vt:lpstr>
    </vt:vector>
  </TitlesOfParts>
  <Company>Black Box Network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</dc:title>
  <dc:creator>Akash Seervi</dc:creator>
  <cp:lastModifiedBy>Akash Seervi</cp:lastModifiedBy>
  <cp:revision>4</cp:revision>
  <dcterms:created xsi:type="dcterms:W3CDTF">2023-01-03T08:39:08Z</dcterms:created>
  <dcterms:modified xsi:type="dcterms:W3CDTF">2023-01-03T09:20:57Z</dcterms:modified>
</cp:coreProperties>
</file>