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1169" r:id="rId2"/>
    <p:sldId id="256" r:id="rId3"/>
    <p:sldId id="352" r:id="rId4"/>
    <p:sldId id="1181" r:id="rId5"/>
    <p:sldId id="342" r:id="rId6"/>
    <p:sldId id="345" r:id="rId7"/>
    <p:sldId id="347" r:id="rId8"/>
    <p:sldId id="346" r:id="rId9"/>
    <p:sldId id="348" r:id="rId10"/>
    <p:sldId id="1170" r:id="rId11"/>
    <p:sldId id="1171" r:id="rId12"/>
    <p:sldId id="1172" r:id="rId13"/>
    <p:sldId id="349" r:id="rId14"/>
    <p:sldId id="353" r:id="rId15"/>
    <p:sldId id="354" r:id="rId16"/>
    <p:sldId id="355" r:id="rId17"/>
    <p:sldId id="357" r:id="rId18"/>
    <p:sldId id="359" r:id="rId19"/>
    <p:sldId id="358" r:id="rId20"/>
    <p:sldId id="360" r:id="rId21"/>
    <p:sldId id="356" r:id="rId22"/>
    <p:sldId id="1182" r:id="rId23"/>
    <p:sldId id="1183" r:id="rId24"/>
    <p:sldId id="11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6CDA488-8D31-41CF-9452-7746C4E1F8FB}"/>
    <pc:docChg chg="delSld modSld">
      <pc:chgData name="Sharma Computer Academy" userId="08476b32c11f4418" providerId="LiveId" clId="{D6CDA488-8D31-41CF-9452-7746C4E1F8FB}" dt="2020-11-26T05:07:31.449" v="2" actId="47"/>
      <pc:docMkLst>
        <pc:docMk/>
      </pc:docMkLst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1594430930" sldId="339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375151983" sldId="50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375151983" sldId="50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375151983" sldId="50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889482276" sldId="537"/>
        </pc:sldMkLst>
      </pc:sldChg>
      <pc:sldChg chg="modSp mod">
        <pc:chgData name="Sharma Computer Academy" userId="08476b32c11f4418" providerId="LiveId" clId="{D6CDA488-8D31-41CF-9452-7746C4E1F8FB}" dt="2020-11-26T05:06:48.931" v="0" actId="20577"/>
        <pc:sldMkLst>
          <pc:docMk/>
          <pc:sldMk cId="0" sldId="1169"/>
        </pc:sldMkLst>
        <pc:spChg chg="mod">
          <ac:chgData name="Sharma Computer Academy" userId="08476b32c11f4418" providerId="LiveId" clId="{D6CDA488-8D31-41CF-9452-7746C4E1F8FB}" dt="2020-11-26T05:06:48.931" v="0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D6CDA488-8D31-41CF-9452-7746C4E1F8FB}" dt="2020-11-26T05:07:06.791" v="1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D6CDA488-8D31-41CF-9452-7746C4E1F8FB}" dt="2020-11-26T05:07:31.449" v="2" actId="47"/>
        <pc:sldMkLst>
          <pc:docMk/>
          <pc:sldMk cId="1702057321" sldId="11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11/26/2020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22-Part 2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Iterator</a:t>
            </a:r>
            <a:r>
              <a:rPr lang="en-US" dirty="0"/>
              <a:t> V/s Enhanced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As per Java, </a:t>
            </a:r>
          </a:p>
          <a:p>
            <a:r>
              <a:rPr lang="en-IN" sz="2800" dirty="0"/>
              <a:t>We must use for-each instead of iterator if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1.We just need to traverse the Collection</a:t>
            </a:r>
          </a:p>
          <a:p>
            <a:pPr>
              <a:buNone/>
            </a:pPr>
            <a:r>
              <a:rPr lang="en-IN" sz="2800" dirty="0"/>
              <a:t>2. We need to Iterate over multiple collections in parallel.</a:t>
            </a:r>
          </a:p>
          <a:p>
            <a:pP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0602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Guess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l = new LinkedList&lt;Integer&gt;();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(4); </a:t>
            </a:r>
          </a:p>
          <a:p>
            <a:pPr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s=new LinkedList&lt;Integer&gt;();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(7);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(8);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(9);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(Iterator&lt;Integer&gt; itr1=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l.iterator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itr1.hasNext(); 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for (Iterator&lt;Integer&gt; itr2=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s.iterator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itr2.hasNext(); 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if (itr1.next() &lt; itr2.next())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(itr1.next());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}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}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 </a:t>
            </a:r>
          </a:p>
          <a:p>
            <a:pPr>
              <a:buNone/>
            </a:pPr>
            <a:endParaRPr lang="en-US" sz="28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Answer: </a:t>
            </a:r>
          </a:p>
          <a:p>
            <a:pPr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NoSuchElementException</a:t>
            </a:r>
            <a:endParaRPr lang="en-US" sz="28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587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Guess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l = new LinkedList&lt;Integer&gt;();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(4); </a:t>
            </a:r>
          </a:p>
          <a:p>
            <a:pPr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s=new LinkedList&lt;Integer&gt;();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(7);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(8);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(9);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(int a:l)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for (int b:s)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if (a&lt;b)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(a + " ");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}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 </a:t>
            </a:r>
          </a:p>
          <a:p>
            <a:pPr>
              <a:buNone/>
            </a:pPr>
            <a:r>
              <a:rPr lang="en-US" sz="2800" b="1" u="sng" dirty="0">
                <a:solidFill>
                  <a:srgbClr val="C00000"/>
                </a:solidFill>
              </a:rPr>
              <a:t>Answer: </a:t>
            </a: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</a:rPr>
              <a:t>2 2 2 3 3 3 4 4</a:t>
            </a:r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756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Iterator</a:t>
            </a:r>
            <a:r>
              <a:rPr lang="en-IN" sz="2800" dirty="0"/>
              <a:t> Advantage:</a:t>
            </a:r>
          </a:p>
          <a:p>
            <a:pPr lvl="1"/>
            <a:r>
              <a:rPr lang="en-IN" dirty="0"/>
              <a:t>Ability to remove elements from Collections.</a:t>
            </a:r>
          </a:p>
          <a:p>
            <a:pPr lvl="1"/>
            <a:r>
              <a:rPr lang="en-IN" dirty="0"/>
              <a:t>Ability to check if there more elements or not by using </a:t>
            </a:r>
            <a:r>
              <a:rPr lang="en-IN" dirty="0" err="1"/>
              <a:t>hasNext</a:t>
            </a:r>
            <a:r>
              <a:rPr lang="en-IN" dirty="0"/>
              <a:t>().</a:t>
            </a:r>
          </a:p>
          <a:p>
            <a:endParaRPr lang="en-IN" sz="2800" dirty="0"/>
          </a:p>
          <a:p>
            <a:pPr>
              <a:buNone/>
            </a:pPr>
            <a:r>
              <a:rPr lang="en-IN" sz="2800" dirty="0"/>
              <a:t>  Loop was designed only to iterate over a Collection, so if we want just to iterate over a Collection, its better to use loop such as for-Each, but if we want more that that you could use Iterator.</a:t>
            </a:r>
          </a:p>
          <a:p>
            <a:pP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Drawbacks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Traverses </a:t>
            </a:r>
            <a:r>
              <a:rPr lang="en-IN" sz="2800" dirty="0"/>
              <a:t>only in </a:t>
            </a:r>
            <a:r>
              <a:rPr lang="en-IN" sz="2800" b="1" dirty="0">
                <a:solidFill>
                  <a:srgbClr val="002060"/>
                </a:solidFill>
              </a:rPr>
              <a:t>forward direction.</a:t>
            </a:r>
          </a:p>
          <a:p>
            <a:endParaRPr lang="en-US" sz="2800" dirty="0"/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Allows reading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70C0"/>
                </a:solidFill>
              </a:rPr>
              <a:t>removing</a:t>
            </a:r>
            <a:r>
              <a:rPr lang="en-US" sz="2800" dirty="0"/>
              <a:t> but not </a:t>
            </a:r>
            <a:r>
              <a:rPr lang="en-US" sz="2800" b="1" dirty="0">
                <a:solidFill>
                  <a:srgbClr val="7030A0"/>
                </a:solidFill>
              </a:rPr>
              <a:t>replacing </a:t>
            </a:r>
            <a:r>
              <a:rPr lang="en-US" sz="2800" dirty="0"/>
              <a:t>the value</a:t>
            </a:r>
          </a:p>
          <a:p>
            <a:endParaRPr lang="en-US" sz="2800" dirty="0"/>
          </a:p>
          <a:p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Doesn’t allow </a:t>
            </a:r>
            <a:r>
              <a:rPr lang="en-US" sz="2800" dirty="0"/>
              <a:t>adding </a:t>
            </a:r>
            <a:r>
              <a:rPr lang="en-US" sz="2800" b="1" dirty="0">
                <a:solidFill>
                  <a:srgbClr val="C00000"/>
                </a:solidFill>
              </a:rPr>
              <a:t>new values </a:t>
            </a:r>
            <a:endParaRPr lang="en-IN" sz="28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Using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</a:t>
            </a:r>
            <a:r>
              <a:rPr lang="en-IN" sz="2800" b="1" dirty="0" err="1">
                <a:solidFill>
                  <a:srgbClr val="C00000"/>
                </a:solidFill>
              </a:rPr>
              <a:t>ListIterator</a:t>
            </a:r>
            <a:r>
              <a:rPr lang="en-IN" sz="2800" dirty="0"/>
              <a:t>  is an </a:t>
            </a:r>
            <a:r>
              <a:rPr lang="en-IN" sz="2800" b="1" dirty="0" err="1">
                <a:solidFill>
                  <a:srgbClr val="002060"/>
                </a:solidFill>
              </a:rPr>
              <a:t>iterator</a:t>
            </a:r>
            <a:r>
              <a:rPr lang="en-IN" sz="2800" dirty="0"/>
              <a:t>  for lists that allows the programmer to :</a:t>
            </a:r>
          </a:p>
          <a:p>
            <a:pPr lvl="1"/>
            <a:endParaRPr lang="en-IN" sz="2200" dirty="0"/>
          </a:p>
          <a:p>
            <a:pPr lvl="1"/>
            <a:r>
              <a:rPr lang="en-IN" sz="2200" dirty="0"/>
              <a:t>traverse the list in either direction </a:t>
            </a:r>
            <a:r>
              <a:rPr lang="en-IN" sz="2200" dirty="0" err="1"/>
              <a:t>i.e</a:t>
            </a:r>
            <a:r>
              <a:rPr lang="en-IN" sz="2200" dirty="0"/>
              <a:t> it is a bidirectional cursor</a:t>
            </a:r>
          </a:p>
          <a:p>
            <a:pPr lvl="1"/>
            <a:endParaRPr lang="en-IN" sz="2200" dirty="0"/>
          </a:p>
          <a:p>
            <a:pPr lvl="1"/>
            <a:r>
              <a:rPr lang="en-IN" sz="2200" dirty="0"/>
              <a:t>modify the list during iteration i.e. </a:t>
            </a:r>
            <a:r>
              <a:rPr lang="en-IN" sz="2200" dirty="0" err="1"/>
              <a:t>removing,replacing</a:t>
            </a:r>
            <a:r>
              <a:rPr lang="en-IN" sz="2200" dirty="0"/>
              <a:t> and adding</a:t>
            </a:r>
          </a:p>
          <a:p>
            <a:pPr lvl="1"/>
            <a:endParaRPr lang="en-IN" sz="2200" dirty="0"/>
          </a:p>
          <a:p>
            <a:pPr lvl="1"/>
            <a:r>
              <a:rPr lang="en-IN" sz="2200" dirty="0"/>
              <a:t>obtain the </a:t>
            </a:r>
            <a:r>
              <a:rPr lang="en-IN" sz="2200" dirty="0" err="1"/>
              <a:t>iterator's</a:t>
            </a:r>
            <a:r>
              <a:rPr lang="en-IN" sz="2200" dirty="0"/>
              <a:t> current position in the list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</a:t>
            </a:r>
            <a:r>
              <a:rPr lang="en-US" dirty="0" err="1"/>
              <a:t>ArrayList</a:t>
            </a:r>
            <a:r>
              <a:rPr lang="en-US" dirty="0"/>
              <a:t> Using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We  get an </a:t>
            </a:r>
            <a:r>
              <a:rPr lang="en-IN" sz="2800" b="1" dirty="0" err="1">
                <a:solidFill>
                  <a:srgbClr val="C00000"/>
                </a:solidFill>
              </a:rPr>
              <a:t>ListIterator</a:t>
            </a:r>
            <a:r>
              <a:rPr lang="en-IN" sz="2800" dirty="0"/>
              <a:t> for a collection by calling its </a:t>
            </a:r>
            <a:r>
              <a:rPr lang="en-IN" sz="2800" b="1" dirty="0" err="1">
                <a:solidFill>
                  <a:srgbClr val="7030A0"/>
                </a:solidFill>
              </a:rPr>
              <a:t>listIterator</a:t>
            </a:r>
            <a:r>
              <a:rPr lang="en-IN" sz="2800" b="1" dirty="0">
                <a:solidFill>
                  <a:srgbClr val="7030A0"/>
                </a:solidFill>
              </a:rPr>
              <a:t>( ) </a:t>
            </a:r>
            <a:r>
              <a:rPr lang="en-IN" sz="2800" dirty="0"/>
              <a:t>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ListIterator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lt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list.listIterator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( );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public </a:t>
            </a:r>
            <a:r>
              <a:rPr lang="en-IN" sz="2800" b="1" dirty="0" err="1">
                <a:solidFill>
                  <a:srgbClr val="7030A0"/>
                </a:solidFill>
              </a:rPr>
              <a:t>boolean</a:t>
            </a:r>
            <a:r>
              <a:rPr lang="en-IN" sz="2800" b="1" dirty="0">
                <a:solidFill>
                  <a:srgbClr val="7030A0"/>
                </a:solidFill>
              </a:rPr>
              <a:t> </a:t>
            </a:r>
            <a:r>
              <a:rPr lang="en-IN" sz="2800" b="1" dirty="0" err="1">
                <a:solidFill>
                  <a:srgbClr val="7030A0"/>
                </a:solidFill>
              </a:rPr>
              <a:t>hasNext</a:t>
            </a:r>
            <a:r>
              <a:rPr lang="en-IN" sz="2800" b="1" dirty="0">
                <a:solidFill>
                  <a:srgbClr val="7030A0"/>
                </a:solidFill>
              </a:rPr>
              <a:t>() </a:t>
            </a:r>
          </a:p>
          <a:p>
            <a:pPr>
              <a:buNone/>
            </a:pPr>
            <a:endParaRPr lang="en-IN" sz="28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Returns true </a:t>
            </a:r>
            <a:r>
              <a:rPr lang="en-IN" sz="2800" dirty="0"/>
              <a:t>if there are </a:t>
            </a:r>
            <a:r>
              <a:rPr lang="en-IN" sz="2800" b="1" dirty="0">
                <a:solidFill>
                  <a:srgbClr val="00B050"/>
                </a:solidFill>
              </a:rPr>
              <a:t>more </a:t>
            </a:r>
            <a:r>
              <a:rPr lang="en-IN" sz="2800" b="1" dirty="0" err="1">
                <a:solidFill>
                  <a:srgbClr val="00B050"/>
                </a:solidFill>
              </a:rPr>
              <a:t>elements</a:t>
            </a:r>
            <a:r>
              <a:rPr lang="en-IN" sz="2800" dirty="0" err="1"/>
              <a:t>,otherwise</a:t>
            </a:r>
            <a:r>
              <a:rPr lang="en-IN" sz="2800" dirty="0"/>
              <a:t>, </a:t>
            </a:r>
          </a:p>
          <a:p>
            <a:pPr>
              <a:buNone/>
            </a:pPr>
            <a:r>
              <a:rPr lang="en-IN" sz="2800" b="1" dirty="0">
                <a:solidFill>
                  <a:srgbClr val="0070C0"/>
                </a:solidFill>
              </a:rPr>
              <a:t>returns false.</a:t>
            </a:r>
          </a:p>
          <a:p>
            <a:endParaRPr lang="en-IN" sz="2800" b="1" dirty="0"/>
          </a:p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public Object next()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Returns</a:t>
            </a:r>
            <a:r>
              <a:rPr lang="en-IN" sz="2800" dirty="0"/>
              <a:t> the </a:t>
            </a:r>
            <a:r>
              <a:rPr lang="en-IN" sz="2800" b="1" dirty="0">
                <a:solidFill>
                  <a:srgbClr val="00B050"/>
                </a:solidFill>
              </a:rPr>
              <a:t>next element</a:t>
            </a:r>
            <a:r>
              <a:rPr lang="en-IN" b="1" dirty="0">
                <a:solidFill>
                  <a:srgbClr val="00B050"/>
                </a:solidFill>
              </a:rPr>
              <a:t>. </a:t>
            </a:r>
            <a:r>
              <a:rPr lang="en-IN" sz="2800" dirty="0"/>
              <a:t>A </a:t>
            </a:r>
            <a:r>
              <a:rPr lang="en-IN" sz="2800" b="1" dirty="0" err="1">
                <a:solidFill>
                  <a:srgbClr val="002060"/>
                </a:solidFill>
              </a:rPr>
              <a:t>NoSuchElementException</a:t>
            </a:r>
            <a:r>
              <a:rPr lang="en-IN" sz="2800" dirty="0"/>
              <a:t> is thrown if </a:t>
            </a:r>
          </a:p>
          <a:p>
            <a:pPr>
              <a:buNone/>
            </a:pPr>
            <a:r>
              <a:rPr lang="en-IN" sz="2800" dirty="0"/>
              <a:t>there is not a next element.</a:t>
            </a:r>
            <a:endParaRPr lang="en-IN" sz="3200" b="1" dirty="0"/>
          </a:p>
          <a:p>
            <a:pP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public int </a:t>
            </a:r>
            <a:r>
              <a:rPr lang="en-IN" sz="2800" b="1" dirty="0" err="1">
                <a:solidFill>
                  <a:srgbClr val="7030A0"/>
                </a:solidFill>
              </a:rPr>
              <a:t>nextIndex</a:t>
            </a:r>
            <a:r>
              <a:rPr lang="en-IN" sz="28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Returns</a:t>
            </a:r>
            <a:r>
              <a:rPr lang="en-IN" sz="2800" dirty="0"/>
              <a:t> the </a:t>
            </a:r>
            <a:r>
              <a:rPr lang="en-IN" sz="2800" b="1" dirty="0">
                <a:solidFill>
                  <a:srgbClr val="0070C0"/>
                </a:solidFill>
              </a:rPr>
              <a:t>index</a:t>
            </a:r>
            <a:r>
              <a:rPr lang="en-IN" sz="2800" dirty="0"/>
              <a:t> of the </a:t>
            </a:r>
            <a:r>
              <a:rPr lang="en-IN" sz="2800" b="1" dirty="0">
                <a:solidFill>
                  <a:srgbClr val="00B050"/>
                </a:solidFill>
              </a:rPr>
              <a:t>next element</a:t>
            </a:r>
            <a:r>
              <a:rPr lang="en-IN" sz="2800" dirty="0"/>
              <a:t>. If there is </a:t>
            </a:r>
            <a:r>
              <a:rPr lang="en-IN" sz="2800" b="1" dirty="0">
                <a:solidFill>
                  <a:srgbClr val="002060"/>
                </a:solidFill>
              </a:rPr>
              <a:t>not a next </a:t>
            </a:r>
          </a:p>
          <a:p>
            <a:pPr>
              <a:buNone/>
            </a:pPr>
            <a:r>
              <a:rPr lang="en-IN" sz="2800" b="1" dirty="0">
                <a:solidFill>
                  <a:srgbClr val="002060"/>
                </a:solidFill>
              </a:rPr>
              <a:t>element</a:t>
            </a:r>
            <a:r>
              <a:rPr lang="en-IN" sz="2800" dirty="0"/>
              <a:t>, returns the </a:t>
            </a:r>
            <a:r>
              <a:rPr lang="en-IN" sz="2800" b="1" dirty="0">
                <a:solidFill>
                  <a:srgbClr val="0070C0"/>
                </a:solidFill>
              </a:rPr>
              <a:t>size of the list</a:t>
            </a:r>
            <a:r>
              <a:rPr lang="en-IN" sz="2800" dirty="0"/>
              <a:t>.</a:t>
            </a:r>
            <a:endParaRPr lang="en-IN" sz="3200" dirty="0"/>
          </a:p>
          <a:p>
            <a:pPr>
              <a:buNone/>
            </a:pPr>
            <a:endParaRPr lang="en-IN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public </a:t>
            </a:r>
            <a:r>
              <a:rPr lang="en-IN" sz="2800" b="1" dirty="0" err="1">
                <a:solidFill>
                  <a:srgbClr val="7030A0"/>
                </a:solidFill>
              </a:rPr>
              <a:t>boolean</a:t>
            </a:r>
            <a:r>
              <a:rPr lang="en-IN" sz="2800" b="1" dirty="0">
                <a:solidFill>
                  <a:srgbClr val="7030A0"/>
                </a:solidFill>
              </a:rPr>
              <a:t> </a:t>
            </a:r>
            <a:r>
              <a:rPr lang="en-IN" sz="2800" b="1" dirty="0" err="1">
                <a:solidFill>
                  <a:srgbClr val="7030A0"/>
                </a:solidFill>
              </a:rPr>
              <a:t>hasPrevious</a:t>
            </a:r>
            <a:r>
              <a:rPr lang="en-IN" sz="28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Returns true </a:t>
            </a:r>
            <a:r>
              <a:rPr lang="en-IN" dirty="0"/>
              <a:t>if there is a </a:t>
            </a:r>
            <a:r>
              <a:rPr lang="en-IN" b="1" dirty="0">
                <a:solidFill>
                  <a:srgbClr val="00B050"/>
                </a:solidFill>
              </a:rPr>
              <a:t>previous element</a:t>
            </a:r>
            <a:r>
              <a:rPr lang="en-IN" dirty="0"/>
              <a:t>. Otherwise, </a:t>
            </a:r>
            <a:r>
              <a:rPr lang="en-IN" b="1" dirty="0">
                <a:solidFill>
                  <a:srgbClr val="0070C0"/>
                </a:solidFill>
              </a:rPr>
              <a:t>returns false</a:t>
            </a:r>
            <a:r>
              <a:rPr lang="en-IN" dirty="0"/>
              <a:t>.</a:t>
            </a:r>
            <a:endParaRPr lang="en-IN" sz="2800" b="1" dirty="0"/>
          </a:p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public Object previous()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previous element</a:t>
            </a:r>
            <a:r>
              <a:rPr lang="en-IN" dirty="0"/>
              <a:t>. A </a:t>
            </a:r>
            <a:r>
              <a:rPr lang="en-IN" b="1" dirty="0" err="1">
                <a:solidFill>
                  <a:srgbClr val="002060"/>
                </a:solidFill>
              </a:rPr>
              <a:t>NoSuchElementException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dirty="0"/>
              <a:t>is </a:t>
            </a:r>
          </a:p>
          <a:p>
            <a:pPr>
              <a:buNone/>
            </a:pPr>
            <a:r>
              <a:rPr lang="en-IN" dirty="0"/>
              <a:t>thrown if there is not a </a:t>
            </a:r>
            <a:r>
              <a:rPr lang="en-IN" b="1" dirty="0">
                <a:solidFill>
                  <a:srgbClr val="00B050"/>
                </a:solidFill>
              </a:rPr>
              <a:t>previous element</a:t>
            </a:r>
            <a:r>
              <a:rPr lang="en-IN" dirty="0"/>
              <a:t>.</a:t>
            </a:r>
            <a:endParaRPr lang="en-IN" sz="2800" b="1" dirty="0"/>
          </a:p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public int </a:t>
            </a:r>
            <a:r>
              <a:rPr lang="en-IN" sz="2800" b="1" dirty="0" err="1">
                <a:solidFill>
                  <a:srgbClr val="7030A0"/>
                </a:solidFill>
              </a:rPr>
              <a:t>previousIndex</a:t>
            </a:r>
            <a:r>
              <a:rPr lang="en-IN" sz="2800" b="1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Returns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index</a:t>
            </a:r>
            <a:r>
              <a:rPr lang="en-IN" dirty="0"/>
              <a:t> of the </a:t>
            </a:r>
            <a:r>
              <a:rPr lang="en-IN" b="1" dirty="0">
                <a:solidFill>
                  <a:srgbClr val="00B050"/>
                </a:solidFill>
              </a:rPr>
              <a:t>previous element</a:t>
            </a:r>
            <a:r>
              <a:rPr lang="en-IN" dirty="0"/>
              <a:t>. If there is not a </a:t>
            </a:r>
            <a:r>
              <a:rPr lang="en-IN" b="1" dirty="0">
                <a:solidFill>
                  <a:srgbClr val="00B050"/>
                </a:solidFill>
              </a:rPr>
              <a:t>previous 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</a:rPr>
              <a:t>element</a:t>
            </a:r>
            <a:r>
              <a:rPr lang="en-IN" dirty="0"/>
              <a:t>, returns</a:t>
            </a:r>
            <a:r>
              <a:rPr lang="en-IN" b="1" dirty="0">
                <a:solidFill>
                  <a:srgbClr val="C00000"/>
                </a:solidFill>
              </a:rPr>
              <a:t> -1</a:t>
            </a:r>
            <a:r>
              <a:rPr lang="en-IN" dirty="0"/>
              <a:t>.</a:t>
            </a:r>
            <a:endParaRPr lang="en-IN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public void remove(); </a:t>
            </a:r>
          </a:p>
          <a:p>
            <a:pPr>
              <a:buNone/>
            </a:pPr>
            <a:endParaRPr lang="en-IN" sz="2600" dirty="0"/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Removes</a:t>
            </a:r>
            <a:r>
              <a:rPr lang="en-IN" sz="2800" dirty="0"/>
              <a:t> the </a:t>
            </a:r>
            <a:r>
              <a:rPr lang="en-IN" sz="2800" b="1" dirty="0">
                <a:solidFill>
                  <a:srgbClr val="00B050"/>
                </a:solidFill>
              </a:rPr>
              <a:t>current element </a:t>
            </a:r>
            <a:r>
              <a:rPr lang="en-IN" sz="2800" dirty="0"/>
              <a:t>from the list. An 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50"/>
                </a:solidFill>
              </a:rPr>
              <a:t>I</a:t>
            </a:r>
            <a:r>
              <a:rPr lang="en-IN" sz="2800" b="1" dirty="0" err="1">
                <a:solidFill>
                  <a:srgbClr val="002060"/>
                </a:solidFill>
              </a:rPr>
              <a:t>llegalStateException</a:t>
            </a:r>
            <a:r>
              <a:rPr lang="en-IN" sz="2800" dirty="0"/>
              <a:t> is thrown if </a:t>
            </a:r>
            <a:r>
              <a:rPr lang="en-IN" sz="2800" b="1" dirty="0">
                <a:solidFill>
                  <a:srgbClr val="7030A0"/>
                </a:solidFill>
              </a:rPr>
              <a:t>remove( ) </a:t>
            </a:r>
            <a:r>
              <a:rPr lang="en-IN" sz="2800" dirty="0"/>
              <a:t>is called before </a:t>
            </a:r>
            <a:r>
              <a:rPr lang="en-IN" sz="2800" b="1" dirty="0">
                <a:solidFill>
                  <a:srgbClr val="7030A0"/>
                </a:solidFill>
              </a:rPr>
              <a:t>next( ) </a:t>
            </a:r>
            <a:r>
              <a:rPr lang="en-IN" sz="2800" dirty="0"/>
              <a:t>or </a:t>
            </a:r>
          </a:p>
          <a:p>
            <a:pPr>
              <a:buNone/>
            </a:pPr>
            <a:r>
              <a:rPr lang="en-IN" sz="2800" b="1" dirty="0">
                <a:solidFill>
                  <a:srgbClr val="7030A0"/>
                </a:solidFill>
              </a:rPr>
              <a:t>previous( ) </a:t>
            </a:r>
            <a:r>
              <a:rPr lang="en-IN" sz="2800" dirty="0"/>
              <a:t>is invoked.</a:t>
            </a:r>
            <a:endParaRPr lang="en-IN" sz="2800" b="1" dirty="0"/>
          </a:p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public void set(Object </a:t>
            </a:r>
            <a:r>
              <a:rPr lang="en-IN" sz="2800" b="1" dirty="0" err="1">
                <a:solidFill>
                  <a:srgbClr val="7030A0"/>
                </a:solidFill>
              </a:rPr>
              <a:t>obj</a:t>
            </a:r>
            <a:r>
              <a:rPr lang="en-IN" sz="2800" b="1" dirty="0">
                <a:solidFill>
                  <a:srgbClr val="7030A0"/>
                </a:solidFill>
              </a:rPr>
              <a:t>)</a:t>
            </a:r>
          </a:p>
          <a:p>
            <a:endParaRPr lang="en-IN" sz="2800" b="1" dirty="0"/>
          </a:p>
          <a:p>
            <a:pPr>
              <a:buNone/>
            </a:pPr>
            <a:r>
              <a:rPr lang="en-IN" sz="2800" b="1" dirty="0"/>
              <a:t> </a:t>
            </a:r>
            <a:r>
              <a:rPr lang="en-IN" sz="2800" b="1" dirty="0">
                <a:solidFill>
                  <a:srgbClr val="C00000"/>
                </a:solidFill>
              </a:rPr>
              <a:t>Assigns</a:t>
            </a:r>
            <a:r>
              <a:rPr lang="en-IN" sz="2800" dirty="0"/>
              <a:t> </a:t>
            </a:r>
            <a:r>
              <a:rPr lang="en-IN" sz="2800" dirty="0" err="1"/>
              <a:t>obj</a:t>
            </a:r>
            <a:r>
              <a:rPr lang="en-IN" sz="2800" dirty="0"/>
              <a:t> to the </a:t>
            </a:r>
            <a:r>
              <a:rPr lang="en-IN" sz="2800" b="1" dirty="0">
                <a:solidFill>
                  <a:srgbClr val="00B050"/>
                </a:solidFill>
              </a:rPr>
              <a:t>current element</a:t>
            </a:r>
            <a:r>
              <a:rPr lang="en-IN" sz="2800" dirty="0"/>
              <a:t>. This is the </a:t>
            </a:r>
            <a:r>
              <a:rPr lang="en-IN" sz="2800" b="1" dirty="0">
                <a:solidFill>
                  <a:srgbClr val="002060"/>
                </a:solidFill>
              </a:rPr>
              <a:t>element last </a:t>
            </a:r>
          </a:p>
          <a:p>
            <a:pPr>
              <a:buNone/>
            </a:pPr>
            <a:r>
              <a:rPr lang="en-IN" sz="2800" b="1" dirty="0">
                <a:solidFill>
                  <a:srgbClr val="002060"/>
                </a:solidFill>
              </a:rPr>
              <a:t>returned </a:t>
            </a:r>
            <a:r>
              <a:rPr lang="en-IN" sz="2800" dirty="0"/>
              <a:t>by a call to either </a:t>
            </a:r>
            <a:r>
              <a:rPr lang="en-IN" sz="2800" b="1" dirty="0">
                <a:solidFill>
                  <a:srgbClr val="7030A0"/>
                </a:solidFill>
              </a:rPr>
              <a:t>next( ) </a:t>
            </a:r>
            <a:r>
              <a:rPr lang="en-IN" sz="2800" dirty="0"/>
              <a:t>or </a:t>
            </a:r>
            <a:r>
              <a:rPr lang="en-IN" sz="2800" b="1" dirty="0">
                <a:solidFill>
                  <a:srgbClr val="7030A0"/>
                </a:solidFill>
              </a:rPr>
              <a:t>previous( )</a:t>
            </a:r>
            <a:r>
              <a:rPr lang="en-IN" sz="2800" dirty="0"/>
              <a:t>.</a:t>
            </a:r>
          </a:p>
          <a:p>
            <a:pPr>
              <a:buNone/>
            </a:pPr>
            <a:endParaRPr lang="en-IN" sz="2800" b="1" dirty="0"/>
          </a:p>
          <a:p>
            <a:pPr>
              <a:buNone/>
            </a:pPr>
            <a:r>
              <a:rPr lang="en-IN" sz="2800" b="1" dirty="0">
                <a:solidFill>
                  <a:srgbClr val="7030A0"/>
                </a:solidFill>
              </a:rPr>
              <a:t>public void add(Object </a:t>
            </a:r>
            <a:r>
              <a:rPr lang="en-IN" sz="2800" b="1" dirty="0" err="1">
                <a:solidFill>
                  <a:srgbClr val="7030A0"/>
                </a:solidFill>
              </a:rPr>
              <a:t>obj</a:t>
            </a:r>
            <a:r>
              <a:rPr lang="en-IN" sz="28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</a:rPr>
              <a:t>Adds</a:t>
            </a:r>
            <a:r>
              <a:rPr lang="en-IN" sz="2800" dirty="0"/>
              <a:t> a </a:t>
            </a:r>
            <a:r>
              <a:rPr lang="en-IN" sz="2800" b="1" dirty="0">
                <a:solidFill>
                  <a:srgbClr val="00B050"/>
                </a:solidFill>
              </a:rPr>
              <a:t>new object </a:t>
            </a:r>
            <a:r>
              <a:rPr lang="en-IN" sz="2800" dirty="0"/>
              <a:t>in the </a:t>
            </a:r>
            <a:r>
              <a:rPr lang="en-IN" sz="2800" b="1" dirty="0">
                <a:solidFill>
                  <a:srgbClr val="0070C0"/>
                </a:solidFill>
              </a:rPr>
              <a:t>list</a:t>
            </a:r>
            <a:endParaRPr lang="en-IN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V/s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B050"/>
                </a:solidFill>
              </a:rPr>
              <a:t>move only forward</a:t>
            </a:r>
            <a:r>
              <a:rPr lang="en-IN" dirty="0"/>
              <a:t>, but with      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B050"/>
                </a:solidFill>
              </a:rPr>
              <a:t>move back word also </a:t>
            </a:r>
            <a:r>
              <a:rPr lang="en-IN" dirty="0"/>
              <a:t>while </a:t>
            </a:r>
            <a:r>
              <a:rPr lang="en-IN" b="1" dirty="0">
                <a:solidFill>
                  <a:srgbClr val="7030A0"/>
                </a:solidFill>
              </a:rPr>
              <a:t>reading the elements.</a:t>
            </a:r>
          </a:p>
          <a:p>
            <a:endParaRPr lang="en-IN" dirty="0"/>
          </a:p>
          <a:p>
            <a:r>
              <a:rPr lang="en-IN" dirty="0"/>
              <a:t>With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B050"/>
                </a:solidFill>
              </a:rPr>
              <a:t>obtain the index </a:t>
            </a:r>
            <a:r>
              <a:rPr lang="en-IN" dirty="0"/>
              <a:t>at </a:t>
            </a:r>
            <a:r>
              <a:rPr lang="en-IN" b="1" dirty="0">
                <a:solidFill>
                  <a:srgbClr val="002060"/>
                </a:solidFill>
              </a:rPr>
              <a:t>any point </a:t>
            </a:r>
            <a:r>
              <a:rPr lang="en-IN" dirty="0"/>
              <a:t>while </a:t>
            </a:r>
            <a:r>
              <a:rPr lang="en-IN" b="1" dirty="0">
                <a:solidFill>
                  <a:srgbClr val="7030A0"/>
                </a:solidFill>
              </a:rPr>
              <a:t>traversing</a:t>
            </a:r>
            <a:r>
              <a:rPr lang="en-IN" dirty="0"/>
              <a:t>, which is </a:t>
            </a:r>
            <a:r>
              <a:rPr lang="en-IN" b="1" dirty="0">
                <a:solidFill>
                  <a:srgbClr val="C00000"/>
                </a:solidFill>
              </a:rPr>
              <a:t>not possible </a:t>
            </a:r>
            <a:r>
              <a:rPr lang="en-IN" dirty="0"/>
              <a:t>with </a:t>
            </a:r>
            <a:r>
              <a:rPr lang="en-IN" b="1" dirty="0" err="1">
                <a:solidFill>
                  <a:srgbClr val="0070C0"/>
                </a:solidFill>
              </a:rPr>
              <a:t>iterators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Iterator </a:t>
            </a:r>
            <a:r>
              <a:rPr lang="en-IN" dirty="0"/>
              <a:t>we can </a:t>
            </a:r>
            <a:r>
              <a:rPr lang="en-IN" b="1" dirty="0">
                <a:solidFill>
                  <a:srgbClr val="002060"/>
                </a:solidFill>
              </a:rPr>
              <a:t>check only </a:t>
            </a:r>
            <a:r>
              <a:rPr lang="en-IN" dirty="0"/>
              <a:t>for </a:t>
            </a:r>
            <a:r>
              <a:rPr lang="en-IN" b="1" dirty="0">
                <a:solidFill>
                  <a:srgbClr val="00B050"/>
                </a:solidFill>
              </a:rPr>
              <a:t>next element </a:t>
            </a:r>
            <a:r>
              <a:rPr lang="en-IN" dirty="0"/>
              <a:t>available or not, but in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2060"/>
                </a:solidFill>
              </a:rPr>
              <a:t>check previous </a:t>
            </a:r>
            <a:r>
              <a:rPr lang="en-IN" dirty="0"/>
              <a:t>and </a:t>
            </a:r>
            <a:r>
              <a:rPr lang="en-IN" b="1" dirty="0">
                <a:solidFill>
                  <a:srgbClr val="002060"/>
                </a:solidFill>
              </a:rPr>
              <a:t>next elements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V/s </a:t>
            </a:r>
            <a:r>
              <a:rPr lang="en-US" dirty="0" err="1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IN" dirty="0"/>
              <a:t>With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we can </a:t>
            </a:r>
            <a:r>
              <a:rPr lang="en-IN" b="1" dirty="0">
                <a:solidFill>
                  <a:srgbClr val="00B050"/>
                </a:solidFill>
              </a:rPr>
              <a:t>add new element </a:t>
            </a:r>
            <a:r>
              <a:rPr lang="en-IN" dirty="0"/>
              <a:t>at any point of time, while </a:t>
            </a:r>
            <a:r>
              <a:rPr lang="en-IN" b="1" dirty="0">
                <a:solidFill>
                  <a:srgbClr val="C00000"/>
                </a:solidFill>
              </a:rPr>
              <a:t>traversing</a:t>
            </a:r>
            <a:r>
              <a:rPr lang="en-IN" dirty="0"/>
              <a:t> which is </a:t>
            </a:r>
            <a:r>
              <a:rPr lang="en-IN" b="1" dirty="0">
                <a:solidFill>
                  <a:srgbClr val="002060"/>
                </a:solidFill>
              </a:rPr>
              <a:t>not possible </a:t>
            </a:r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Iterator.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With </a:t>
            </a:r>
            <a:r>
              <a:rPr lang="en-IN" b="1" dirty="0" err="1">
                <a:solidFill>
                  <a:srgbClr val="0070C0"/>
                </a:solidFill>
              </a:rPr>
              <a:t>Listiterator</a:t>
            </a:r>
            <a:r>
              <a:rPr lang="en-IN" dirty="0"/>
              <a:t> we can </a:t>
            </a:r>
            <a:r>
              <a:rPr lang="en-IN" b="1" dirty="0">
                <a:solidFill>
                  <a:srgbClr val="00B050"/>
                </a:solidFill>
              </a:rPr>
              <a:t>modify an element </a:t>
            </a:r>
            <a:r>
              <a:rPr lang="en-IN" dirty="0"/>
              <a:t>while </a:t>
            </a:r>
            <a:r>
              <a:rPr lang="en-IN" b="1" dirty="0">
                <a:solidFill>
                  <a:srgbClr val="C00000"/>
                </a:solidFill>
              </a:rPr>
              <a:t>traversing</a:t>
            </a:r>
            <a:r>
              <a:rPr lang="en-IN" dirty="0"/>
              <a:t>, which is </a:t>
            </a:r>
            <a:r>
              <a:rPr lang="en-IN" b="1" dirty="0">
                <a:solidFill>
                  <a:srgbClr val="002060"/>
                </a:solidFill>
              </a:rPr>
              <a:t>not possible </a:t>
            </a:r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Iterator.</a:t>
            </a: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US" b="1" dirty="0" err="1">
                <a:solidFill>
                  <a:srgbClr val="0070C0"/>
                </a:solidFill>
              </a:rPr>
              <a:t>ListIterator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Java</a:t>
            </a:r>
            <a:r>
              <a:rPr lang="en-US" dirty="0"/>
              <a:t> provides an </a:t>
            </a:r>
            <a:r>
              <a:rPr lang="en-US" b="1" dirty="0">
                <a:solidFill>
                  <a:srgbClr val="C00000"/>
                </a:solidFill>
              </a:rPr>
              <a:t>add(E e) </a:t>
            </a:r>
            <a:r>
              <a:rPr lang="en-US" dirty="0"/>
              <a:t>method which is not there in </a:t>
            </a:r>
            <a:r>
              <a:rPr lang="en-US" b="1" dirty="0">
                <a:solidFill>
                  <a:srgbClr val="0070C0"/>
                </a:solidFill>
              </a:rPr>
              <a:t>Iterator</a:t>
            </a:r>
            <a:r>
              <a:rPr lang="en-US" dirty="0"/>
              <a:t>. The method </a:t>
            </a:r>
            <a:r>
              <a:rPr lang="en-US" b="1" dirty="0">
                <a:solidFill>
                  <a:srgbClr val="C00000"/>
                </a:solidFill>
              </a:rPr>
              <a:t>add(E e)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specified element </a:t>
            </a:r>
            <a:r>
              <a:rPr lang="en-US" dirty="0"/>
              <a:t>into the </a:t>
            </a:r>
            <a:r>
              <a:rPr lang="en-US" b="1" dirty="0">
                <a:solidFill>
                  <a:srgbClr val="002060"/>
                </a:solidFill>
              </a:rPr>
              <a:t>list</a:t>
            </a:r>
            <a:r>
              <a:rPr lang="en-US" dirty="0"/>
              <a:t> (optional operation).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element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inserted immediately before </a:t>
            </a:r>
            <a:r>
              <a:rPr lang="en-US" dirty="0"/>
              <a:t>the element that would be returned by </a:t>
            </a:r>
            <a:r>
              <a:rPr lang="en-US" b="1" dirty="0">
                <a:solidFill>
                  <a:srgbClr val="C00000"/>
                </a:solidFill>
              </a:rPr>
              <a:t>next()</a:t>
            </a:r>
            <a:r>
              <a:rPr lang="en-US" dirty="0"/>
              <a:t>, if any,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after the element </a:t>
            </a:r>
            <a:r>
              <a:rPr lang="en-US" dirty="0"/>
              <a:t>that would be returned by </a:t>
            </a:r>
            <a:r>
              <a:rPr lang="en-US" b="1" dirty="0">
                <a:solidFill>
                  <a:srgbClr val="C00000"/>
                </a:solidFill>
              </a:rPr>
              <a:t>previous()</a:t>
            </a:r>
            <a:r>
              <a:rPr lang="en-US" dirty="0"/>
              <a:t>, if any.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26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US" b="1" dirty="0" err="1">
                <a:solidFill>
                  <a:srgbClr val="0070C0"/>
                </a:solidFill>
              </a:rPr>
              <a:t>ListItearator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also </a:t>
            </a:r>
            <a:r>
              <a:rPr lang="en-US" b="1" dirty="0">
                <a:solidFill>
                  <a:schemeClr val="tx2"/>
                </a:solidFill>
              </a:rPr>
              <a:t>provides a method </a:t>
            </a:r>
            <a:r>
              <a:rPr lang="en-US" dirty="0"/>
              <a:t>called </a:t>
            </a:r>
            <a:r>
              <a:rPr lang="en-US" b="1" dirty="0">
                <a:solidFill>
                  <a:srgbClr val="C00000"/>
                </a:solidFill>
              </a:rPr>
              <a:t>set(E e) </a:t>
            </a:r>
            <a:r>
              <a:rPr lang="en-US" dirty="0"/>
              <a:t>which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replaces the last element </a:t>
            </a:r>
            <a:r>
              <a:rPr lang="en-US" dirty="0"/>
              <a:t>returned by </a:t>
            </a:r>
            <a:r>
              <a:rPr lang="en-US" b="1" dirty="0">
                <a:solidFill>
                  <a:srgbClr val="C00000"/>
                </a:solidFill>
              </a:rPr>
              <a:t>next()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previous()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B050"/>
                </a:solidFill>
              </a:rPr>
              <a:t>specified element </a:t>
            </a:r>
            <a:r>
              <a:rPr lang="en-US" dirty="0"/>
              <a:t>(optional operation). </a:t>
            </a:r>
          </a:p>
          <a:p>
            <a:endParaRPr lang="en-US" dirty="0"/>
          </a:p>
          <a:p>
            <a:r>
              <a:rPr lang="en-US" dirty="0"/>
              <a:t>But, </a:t>
            </a:r>
            <a:r>
              <a:rPr lang="en-US" b="1" dirty="0">
                <a:solidFill>
                  <a:srgbClr val="7030A0"/>
                </a:solidFill>
              </a:rPr>
              <a:t>this call can be made only </a:t>
            </a:r>
            <a:r>
              <a:rPr lang="en-US" dirty="0"/>
              <a:t>if neither </a:t>
            </a:r>
            <a:r>
              <a:rPr lang="en-US" b="1" dirty="0">
                <a:solidFill>
                  <a:srgbClr val="C00000"/>
                </a:solidFill>
              </a:rPr>
              <a:t>remove() </a:t>
            </a:r>
            <a:r>
              <a:rPr lang="en-US" dirty="0"/>
              <a:t>nor </a:t>
            </a:r>
            <a:r>
              <a:rPr lang="en-US" b="1" dirty="0">
                <a:solidFill>
                  <a:srgbClr val="C00000"/>
                </a:solidFill>
              </a:rPr>
              <a:t>add(E)</a:t>
            </a:r>
            <a:r>
              <a:rPr lang="en-US" dirty="0"/>
              <a:t> have been called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after the last call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next()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previous().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6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  <a:p>
            <a:r>
              <a:rPr lang="en-US" b="1" dirty="0" err="1">
                <a:solidFill>
                  <a:srgbClr val="0070C0"/>
                </a:solidFill>
              </a:rPr>
              <a:t>ListItearator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7030A0"/>
                </a:solidFill>
              </a:rPr>
              <a:t>fail-fast</a:t>
            </a:r>
            <a:r>
              <a:rPr lang="en-US" dirty="0"/>
              <a:t> and throws a </a:t>
            </a:r>
            <a:r>
              <a:rPr lang="en-US" b="1" dirty="0" err="1">
                <a:solidFill>
                  <a:srgbClr val="C00000"/>
                </a:solidFill>
              </a:rPr>
              <a:t>ConcurrentModificationException</a:t>
            </a:r>
            <a:r>
              <a:rPr lang="en-US" dirty="0"/>
              <a:t> if the </a:t>
            </a:r>
            <a:r>
              <a:rPr lang="en-US" b="1" dirty="0">
                <a:solidFill>
                  <a:srgbClr val="00B050"/>
                </a:solidFill>
              </a:rPr>
              <a:t>underlying 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tx2"/>
                </a:solidFill>
              </a:rPr>
              <a:t>structurally modified </a:t>
            </a:r>
            <a:r>
              <a:rPr lang="en-US" dirty="0"/>
              <a:t>in any way except through the iterator's own </a:t>
            </a:r>
            <a:r>
              <a:rPr lang="en-US" b="1" dirty="0">
                <a:solidFill>
                  <a:srgbClr val="C00000"/>
                </a:solidFill>
              </a:rPr>
              <a:t>remove()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add() </a:t>
            </a:r>
            <a:r>
              <a:rPr lang="en-US" dirty="0"/>
              <a:t>methods.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Traversing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traverse an </a:t>
            </a:r>
            <a:r>
              <a:rPr lang="en-US" dirty="0" err="1"/>
              <a:t>ArrayList</a:t>
            </a:r>
            <a:r>
              <a:rPr lang="en-US" dirty="0"/>
              <a:t> in 5 ways:</a:t>
            </a:r>
          </a:p>
          <a:p>
            <a:endParaRPr lang="en-US" b="1" dirty="0"/>
          </a:p>
          <a:p>
            <a:r>
              <a:rPr lang="en-US" b="1" dirty="0"/>
              <a:t>Using iterator</a:t>
            </a:r>
          </a:p>
          <a:p>
            <a:r>
              <a:rPr lang="en-US" b="1" dirty="0"/>
              <a:t>Using enhanced for </a:t>
            </a:r>
          </a:p>
          <a:p>
            <a:r>
              <a:rPr lang="en-US" b="1" dirty="0"/>
              <a:t>Using </a:t>
            </a:r>
            <a:r>
              <a:rPr lang="en-US" b="1" dirty="0" err="1"/>
              <a:t>ListIterator</a:t>
            </a:r>
            <a:endParaRPr lang="en-US" b="1" dirty="0"/>
          </a:p>
          <a:p>
            <a:r>
              <a:rPr lang="en-US" b="1" dirty="0"/>
              <a:t>Using Enumeration</a:t>
            </a:r>
          </a:p>
          <a:p>
            <a:r>
              <a:rPr lang="en-US" b="1"/>
              <a:t>Using normal loop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Traversing </a:t>
            </a:r>
            <a:r>
              <a:rPr lang="en-US" dirty="0" err="1"/>
              <a:t>ArrayList</a:t>
            </a:r>
            <a:r>
              <a:rPr lang="en-US" dirty="0"/>
              <a:t> Using 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 </a:t>
            </a:r>
            <a:r>
              <a:rPr lang="en-IN" b="1" dirty="0" err="1"/>
              <a:t>Iterator</a:t>
            </a:r>
            <a:r>
              <a:rPr lang="en-IN" dirty="0"/>
              <a:t> is an object that enables us to traverse through a collection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Universal Cursor </a:t>
            </a:r>
            <a:r>
              <a:rPr lang="en-US" dirty="0"/>
              <a:t>as it can be used to traverse any Collection.</a:t>
            </a:r>
          </a:p>
          <a:p>
            <a:endParaRPr lang="en-US" b="1" dirty="0"/>
          </a:p>
          <a:p>
            <a:endParaRPr lang="en-IN" dirty="0"/>
          </a:p>
          <a:p>
            <a:r>
              <a:rPr lang="en-IN" dirty="0"/>
              <a:t>Iterator can also be used to remove elements from the collection selectively, if desired.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123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Traversing </a:t>
            </a:r>
            <a:r>
              <a:rPr lang="en-US" dirty="0" err="1"/>
              <a:t>ArrayList</a:t>
            </a:r>
            <a:r>
              <a:rPr lang="en-US" dirty="0"/>
              <a:t> Using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We  get an </a:t>
            </a:r>
            <a:r>
              <a:rPr lang="en-IN" sz="2800" dirty="0" err="1"/>
              <a:t>Iterator</a:t>
            </a:r>
            <a:r>
              <a:rPr lang="en-IN" sz="2800" dirty="0"/>
              <a:t> for a collection by calling its </a:t>
            </a:r>
            <a:r>
              <a:rPr lang="en-IN" sz="2800" b="1" dirty="0" err="1">
                <a:solidFill>
                  <a:srgbClr val="00B050"/>
                </a:solidFill>
              </a:rPr>
              <a:t>iterator</a:t>
            </a:r>
            <a:r>
              <a:rPr lang="en-IN" sz="2800" b="1" dirty="0">
                <a:solidFill>
                  <a:srgbClr val="00B050"/>
                </a:solidFill>
              </a:rPr>
              <a:t>( )</a:t>
            </a:r>
            <a:r>
              <a:rPr lang="en-IN" sz="2800" dirty="0"/>
              <a:t> 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/>
              <a:t>Iterator</a:t>
            </a:r>
            <a:r>
              <a:rPr lang="en-US" sz="2800" b="1" dirty="0"/>
              <a:t> it=</a:t>
            </a:r>
            <a:r>
              <a:rPr lang="en-US" sz="2800" b="1" dirty="0" err="1"/>
              <a:t>list.iterator</a:t>
            </a:r>
            <a:r>
              <a:rPr lang="en-US" sz="2800" b="1" dirty="0"/>
              <a:t>( );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dirty="0" err="1"/>
              <a:t>boolean</a:t>
            </a:r>
            <a:r>
              <a:rPr lang="en-IN" sz="2800" b="1" dirty="0"/>
              <a:t> </a:t>
            </a:r>
            <a:r>
              <a:rPr lang="en-IN" sz="2800" b="1" dirty="0" err="1"/>
              <a:t>hasNext</a:t>
            </a:r>
            <a:r>
              <a:rPr lang="en-IN" sz="2800" b="1" dirty="0"/>
              <a:t>();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Returns true if there are more </a:t>
            </a:r>
            <a:r>
              <a:rPr lang="en-IN" dirty="0" err="1"/>
              <a:t>elements,otherwise</a:t>
            </a:r>
            <a:r>
              <a:rPr lang="en-IN" dirty="0"/>
              <a:t>, </a:t>
            </a:r>
          </a:p>
          <a:p>
            <a:pPr>
              <a:buNone/>
            </a:pPr>
            <a:r>
              <a:rPr lang="en-IN" dirty="0"/>
              <a:t>returns false.</a:t>
            </a:r>
          </a:p>
          <a:p>
            <a:endParaRPr lang="en-IN" sz="2800" dirty="0"/>
          </a:p>
          <a:p>
            <a:r>
              <a:rPr lang="en-IN" sz="2800" b="1" dirty="0"/>
              <a:t>Object next();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Returns the next element. </a:t>
            </a:r>
            <a:endParaRPr lang="en-IN" sz="2800" dirty="0"/>
          </a:p>
          <a:p>
            <a:endParaRPr lang="en-IN" sz="2800" b="1" dirty="0"/>
          </a:p>
          <a:p>
            <a:r>
              <a:rPr lang="en-IN" sz="2800" b="1" dirty="0"/>
              <a:t>void remove(); </a:t>
            </a:r>
          </a:p>
          <a:p>
            <a:pPr>
              <a:buNone/>
            </a:pPr>
            <a:endParaRPr lang="en-IN" sz="2600" dirty="0"/>
          </a:p>
          <a:p>
            <a:pPr>
              <a:buNone/>
            </a:pPr>
            <a:r>
              <a:rPr lang="en-IN" sz="2600" dirty="0"/>
              <a:t>Removes the current element. </a:t>
            </a:r>
            <a:endParaRPr lang="en-IN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Use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/>
              <a:t>First obtain an </a:t>
            </a:r>
            <a:r>
              <a:rPr lang="en-IN" dirty="0" err="1"/>
              <a:t>iterator</a:t>
            </a:r>
            <a:r>
              <a:rPr lang="en-IN" dirty="0"/>
              <a:t> to the beginning  of the collection by calling the collection's </a:t>
            </a:r>
            <a:r>
              <a:rPr lang="en-IN" b="1" dirty="0" err="1"/>
              <a:t>iterator</a:t>
            </a:r>
            <a:r>
              <a:rPr lang="en-IN" b="1" dirty="0"/>
              <a:t>( ) </a:t>
            </a:r>
            <a:br>
              <a:rPr lang="en-IN" dirty="0"/>
            </a:b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Set up a loop that makes a call to </a:t>
            </a:r>
            <a:r>
              <a:rPr lang="en-IN" dirty="0" err="1"/>
              <a:t>hasNext</a:t>
            </a:r>
            <a:r>
              <a:rPr lang="en-IN" dirty="0"/>
              <a:t>( ). Have the loop iterate as long as </a:t>
            </a:r>
            <a:r>
              <a:rPr lang="en-IN" dirty="0" err="1"/>
              <a:t>hasNext</a:t>
            </a:r>
            <a:r>
              <a:rPr lang="en-IN" dirty="0"/>
              <a:t>( ) returns true.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Within the loop, obtain each element by calling </a:t>
            </a:r>
            <a:r>
              <a:rPr lang="en-IN" b="1" dirty="0"/>
              <a:t>next( ).</a:t>
            </a:r>
            <a:br>
              <a:rPr lang="en-IN" dirty="0"/>
            </a:br>
            <a:br>
              <a:rPr lang="en-IN" dirty="0"/>
            </a:br>
            <a:endParaRPr lang="en-IN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1. The method </a:t>
            </a:r>
            <a:r>
              <a:rPr lang="en-US" sz="2800" b="1" dirty="0">
                <a:solidFill>
                  <a:srgbClr val="00B050"/>
                </a:solidFill>
              </a:rPr>
              <a:t>next( ) </a:t>
            </a:r>
            <a:r>
              <a:rPr lang="en-US" sz="2800" dirty="0"/>
              <a:t>will throw an exception if there is no element to be returned . Thus it is recommended to use </a:t>
            </a:r>
            <a:r>
              <a:rPr lang="en-US" sz="2800" b="1" dirty="0" err="1">
                <a:solidFill>
                  <a:srgbClr val="00B050"/>
                </a:solidFill>
              </a:rPr>
              <a:t>hasNext</a:t>
            </a:r>
            <a:r>
              <a:rPr lang="en-US" sz="2800" b="1" dirty="0">
                <a:solidFill>
                  <a:srgbClr val="00B050"/>
                </a:solidFill>
              </a:rPr>
              <a:t>( ) </a:t>
            </a:r>
            <a:r>
              <a:rPr lang="en-US" sz="2800" dirty="0"/>
              <a:t>before calling the method </a:t>
            </a:r>
            <a:r>
              <a:rPr lang="en-US" sz="2800" b="1" dirty="0">
                <a:solidFill>
                  <a:srgbClr val="00B050"/>
                </a:solidFill>
              </a:rPr>
              <a:t>next( ).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2. Using </a:t>
            </a:r>
            <a:r>
              <a:rPr lang="en-US" sz="2800" dirty="0" err="1"/>
              <a:t>iterator</a:t>
            </a:r>
            <a:r>
              <a:rPr lang="en-US" sz="2800" dirty="0"/>
              <a:t> we can only traverse a collection once. As the </a:t>
            </a:r>
            <a:r>
              <a:rPr lang="en-US" sz="2800" dirty="0" err="1"/>
              <a:t>iterator</a:t>
            </a:r>
            <a:r>
              <a:rPr lang="en-US" sz="2800" dirty="0"/>
              <a:t> reaches it’s end we cannot pull it at the beginning.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3.</a:t>
            </a:r>
            <a:r>
              <a:rPr lang="en-IN" sz="2800" dirty="0"/>
              <a:t> The method </a:t>
            </a:r>
            <a:r>
              <a:rPr lang="en-IN" sz="2800" b="1" dirty="0">
                <a:solidFill>
                  <a:srgbClr val="00B050"/>
                </a:solidFill>
              </a:rPr>
              <a:t>remove( ) </a:t>
            </a:r>
            <a:r>
              <a:rPr lang="en-IN" sz="2800" dirty="0"/>
              <a:t>will throw an 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50"/>
                </a:solidFill>
              </a:rPr>
              <a:t>IllegalStateException</a:t>
            </a:r>
            <a:r>
              <a:rPr lang="en-IN" sz="2800" b="1" dirty="0">
                <a:solidFill>
                  <a:srgbClr val="00B050"/>
                </a:solidFill>
              </a:rPr>
              <a:t> </a:t>
            </a:r>
            <a:r>
              <a:rPr lang="en-IN" sz="2800" dirty="0"/>
              <a:t>if an attempt is made to call </a:t>
            </a:r>
          </a:p>
          <a:p>
            <a:pPr>
              <a:buNone/>
            </a:pPr>
            <a:r>
              <a:rPr lang="en-IN" sz="2800" b="1" dirty="0">
                <a:solidFill>
                  <a:srgbClr val="00B050"/>
                </a:solidFill>
              </a:rPr>
              <a:t>remove( ) </a:t>
            </a:r>
            <a:r>
              <a:rPr lang="en-IN" sz="2800" dirty="0"/>
              <a:t>that is not preceded by a call to </a:t>
            </a:r>
            <a:r>
              <a:rPr lang="en-IN" sz="2800" b="1" dirty="0">
                <a:solidFill>
                  <a:srgbClr val="00B050"/>
                </a:solidFill>
              </a:rPr>
              <a:t>next( ).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Iterator</a:t>
            </a:r>
            <a:r>
              <a:rPr lang="en-US" dirty="0"/>
              <a:t> V/s Enhanced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/>
              <a:t>As per Java, </a:t>
            </a:r>
          </a:p>
          <a:p>
            <a:r>
              <a:rPr lang="en-IN" sz="2800" dirty="0"/>
              <a:t>We must use Iterator instead of the for-each construct when we need to: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b="1" dirty="0">
                <a:solidFill>
                  <a:srgbClr val="002060"/>
                </a:solidFill>
              </a:rPr>
              <a:t>Remove the current element</a:t>
            </a:r>
            <a:r>
              <a:rPr lang="en-IN" sz="2800" dirty="0"/>
              <a:t>. 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1. The for-each construct hides the iterator, so we cannot call remove.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2.  And if we call remove() method over a thread unsafe collection ,     then Java will throw an exception called </a:t>
            </a:r>
            <a:r>
              <a:rPr lang="en-IN" sz="2800" dirty="0" err="1"/>
              <a:t>ConcurrentModificationException</a:t>
            </a: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3. Therefore, the foreach construct is not usable for </a:t>
            </a:r>
          </a:p>
          <a:p>
            <a:pPr>
              <a:buNone/>
            </a:pPr>
            <a:r>
              <a:rPr lang="en-IN" sz="2800" dirty="0"/>
              <a:t>filtering.</a:t>
            </a:r>
          </a:p>
          <a:p>
            <a:pPr>
              <a:buNone/>
            </a:pPr>
            <a:r>
              <a:rPr lang="en-US" sz="2800" dirty="0"/>
              <a:t>	</a:t>
            </a:r>
            <a:endParaRPr lang="en-IN" sz="28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3569</TotalTime>
  <Words>1360</Words>
  <Application>Microsoft Office PowerPoint</Application>
  <PresentationFormat>On-screen Show (4:3)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COLLECTIONS</vt:lpstr>
      <vt:lpstr>Traversing ArrayList</vt:lpstr>
      <vt:lpstr>Traversing ArrayList Using Iterator</vt:lpstr>
      <vt:lpstr>Traversing ArrayList Using Iterator</vt:lpstr>
      <vt:lpstr>Methods Of Iterator</vt:lpstr>
      <vt:lpstr>Steps To Use Iterator</vt:lpstr>
      <vt:lpstr>Points To Remember</vt:lpstr>
      <vt:lpstr>Iterator V/s Enhanced For Loop</vt:lpstr>
      <vt:lpstr>Iterator V/s Enhanced For Loop</vt:lpstr>
      <vt:lpstr>Guess The Output</vt:lpstr>
      <vt:lpstr>Guess The Output</vt:lpstr>
      <vt:lpstr>Final Conclusion</vt:lpstr>
      <vt:lpstr>Drawbacks Of Iterator</vt:lpstr>
      <vt:lpstr>  Using ListIterator</vt:lpstr>
      <vt:lpstr>Traversing ArrayList Using ListIterator</vt:lpstr>
      <vt:lpstr>Methods Of ListIterator</vt:lpstr>
      <vt:lpstr>Methods Of ListIterator</vt:lpstr>
      <vt:lpstr>Methods Of ListIterator</vt:lpstr>
      <vt:lpstr>Iterator V/s ListIterator</vt:lpstr>
      <vt:lpstr>Iterator V/s ListIterator</vt:lpstr>
      <vt:lpstr>Very Important Points</vt:lpstr>
      <vt:lpstr>Very Important Points</vt:lpstr>
      <vt:lpstr>Very Important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394</cp:revision>
  <dcterms:created xsi:type="dcterms:W3CDTF">2012-06-21T20:06:10Z</dcterms:created>
  <dcterms:modified xsi:type="dcterms:W3CDTF">2020-11-26T05:07:33Z</dcterms:modified>
</cp:coreProperties>
</file>