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1169" r:id="rId2"/>
    <p:sldId id="256" r:id="rId3"/>
    <p:sldId id="350" r:id="rId4"/>
    <p:sldId id="361" r:id="rId5"/>
    <p:sldId id="351" r:id="rId6"/>
    <p:sldId id="362" r:id="rId7"/>
    <p:sldId id="363" r:id="rId8"/>
    <p:sldId id="364" r:id="rId9"/>
    <p:sldId id="344" r:id="rId10"/>
    <p:sldId id="365" r:id="rId11"/>
    <p:sldId id="1185" r:id="rId12"/>
    <p:sldId id="366" r:id="rId13"/>
    <p:sldId id="369" r:id="rId14"/>
    <p:sldId id="367" r:id="rId15"/>
    <p:sldId id="370" r:id="rId16"/>
    <p:sldId id="368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80" r:id="rId26"/>
    <p:sldId id="381" r:id="rId27"/>
    <p:sldId id="382" r:id="rId28"/>
    <p:sldId id="383" r:id="rId29"/>
    <p:sldId id="1189" r:id="rId30"/>
    <p:sldId id="1187" r:id="rId31"/>
    <p:sldId id="11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4BBB526-909A-4C56-881A-58439FB55D32}"/>
    <pc:docChg chg="delSld modSld">
      <pc:chgData name="Sharma Computer Academy" userId="08476b32c11f4418" providerId="LiveId" clId="{B4BBB526-909A-4C56-881A-58439FB55D32}" dt="2020-11-26T05:08:32.212" v="2" actId="47"/>
      <pc:docMkLst>
        <pc:docMk/>
      </pc:docMkLst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3539045414" sldId="257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03793018" sldId="258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4154298981" sldId="259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837637878" sldId="260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4274056649" sldId="261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345136445" sldId="262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593537923" sldId="263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1354706772" sldId="264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648085511" sldId="267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1594430930" sldId="268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3537099853" sldId="269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4120417026" sldId="270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187380583" sldId="311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12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375151983" sldId="31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321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075961292" sldId="326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648085511" sldId="327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648085511" sldId="328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648085511" sldId="329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648085511" sldId="330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648085511" sldId="331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648085511" sldId="332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648085511" sldId="333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648085511" sldId="334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648085511" sldId="335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648085511" sldId="336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648085511" sldId="337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648085511" sldId="338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1594430930" sldId="339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4120417026" sldId="340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41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42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43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45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46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47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48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49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52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53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54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55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56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57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58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59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4290497" sldId="360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38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387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388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389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390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392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393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584290497" sldId="39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075961292" sldId="395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075961292" sldId="396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397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398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399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400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075961292" sldId="401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584290497" sldId="402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075961292" sldId="403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075961292" sldId="40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05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06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407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408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409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410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411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412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413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41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415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416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417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0417026" sldId="418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19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20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21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22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23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2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25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26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27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28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29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31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32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33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3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35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36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37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38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39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40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41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42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43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4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45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46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47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48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49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50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51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52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94430930" sldId="453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5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55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56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57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60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61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62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63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6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65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66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67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68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69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70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71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72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612689035" sldId="473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612689035" sldId="47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612689035" sldId="475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76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77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78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79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80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81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82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83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8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85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86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87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88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489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91376924" sldId="491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91376924" sldId="492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91376924" sldId="493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91376924" sldId="49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91376924" sldId="495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91376924" sldId="496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91376924" sldId="497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91376924" sldId="498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91376924" sldId="499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500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501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503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50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375151983" sldId="505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375151983" sldId="506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375151983" sldId="507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146934144" sldId="508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52209262" sldId="509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690951093" sldId="510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205800892" sldId="511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060836723" sldId="512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596627772" sldId="513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724118941" sldId="51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376558747" sldId="515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974770163" sldId="517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362417963" sldId="518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232395501" sldId="519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352484571" sldId="520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829539500" sldId="521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290127810" sldId="522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908142694" sldId="523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698126766" sldId="525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44616441" sldId="526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07836579" sldId="527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713397883" sldId="528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046713856" sldId="529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583662270" sldId="530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24579522" sldId="531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369992397" sldId="532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652137216" sldId="533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239524326" sldId="53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625077827" sldId="535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464183425" sldId="536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889482276" sldId="537"/>
        </pc:sldMkLst>
      </pc:sldChg>
      <pc:sldChg chg="modSp mod">
        <pc:chgData name="Sharma Computer Academy" userId="08476b32c11f4418" providerId="LiveId" clId="{B4BBB526-909A-4C56-881A-58439FB55D32}" dt="2020-11-26T05:07:41.640" v="0" actId="20577"/>
        <pc:sldMkLst>
          <pc:docMk/>
          <pc:sldMk cId="0" sldId="1169"/>
        </pc:sldMkLst>
        <pc:spChg chg="mod">
          <ac:chgData name="Sharma Computer Academy" userId="08476b32c11f4418" providerId="LiveId" clId="{B4BBB526-909A-4C56-881A-58439FB55D32}" dt="2020-11-26T05:07:41.640" v="0" actId="20577"/>
          <ac:spMkLst>
            <pc:docMk/>
            <pc:sldMk cId="0" sldId="116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3106022745" sldId="1170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3158716792" sldId="1171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975660195" sldId="1172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267716701" sldId="1173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3727242232" sldId="1174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58688014" sldId="1175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3493056288" sldId="1176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1365462698" sldId="1177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4294230844" sldId="1178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2617387224" sldId="1180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3861232242" sldId="1181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437326988" sldId="1182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819766421" sldId="1183"/>
        </pc:sldMkLst>
      </pc:sldChg>
      <pc:sldChg chg="del">
        <pc:chgData name="Sharma Computer Academy" userId="08476b32c11f4418" providerId="LiveId" clId="{B4BBB526-909A-4C56-881A-58439FB55D32}" dt="2020-11-26T05:08:02.032" v="1" actId="47"/>
        <pc:sldMkLst>
          <pc:docMk/>
          <pc:sldMk cId="1287782340" sldId="118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233589655" sldId="1190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2921332346" sldId="1191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724591845" sldId="1192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57751123" sldId="1193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438590972" sldId="1194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4110945842" sldId="1195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3557621273" sldId="1196"/>
        </pc:sldMkLst>
      </pc:sldChg>
      <pc:sldChg chg="del">
        <pc:chgData name="Sharma Computer Academy" userId="08476b32c11f4418" providerId="LiveId" clId="{B4BBB526-909A-4C56-881A-58439FB55D32}" dt="2020-11-26T05:08:32.212" v="2" actId="47"/>
        <pc:sldMkLst>
          <pc:docMk/>
          <pc:sldMk cId="1702057321" sldId="11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11/26/2020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22-Part 3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Collections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methods of </a:t>
            </a:r>
            <a:r>
              <a:rPr lang="en-US" dirty="0" err="1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rgbClr val="7030A0"/>
                </a:solidFill>
              </a:rPr>
              <a:t>public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Object </a:t>
            </a:r>
            <a:r>
              <a:rPr lang="en-IN" b="1" dirty="0" err="1">
                <a:solidFill>
                  <a:srgbClr val="7030A0"/>
                </a:solidFill>
              </a:rPr>
              <a:t>getLast</a:t>
            </a:r>
            <a:r>
              <a:rPr lang="en-IN" b="1" dirty="0">
                <a:solidFill>
                  <a:srgbClr val="7030A0"/>
                </a:solidFill>
              </a:rPr>
              <a:t>()</a:t>
            </a:r>
            <a:r>
              <a:rPr lang="en-IN" dirty="0">
                <a:solidFill>
                  <a:srgbClr val="7030A0"/>
                </a:solidFill>
              </a:rPr>
              <a:t>: </a:t>
            </a:r>
            <a:r>
              <a:rPr lang="en-IN" dirty="0"/>
              <a:t>Returns the  item (or element) at the last position in the list.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IN" b="1" dirty="0">
                <a:solidFill>
                  <a:srgbClr val="7030A0"/>
                </a:solidFill>
              </a:rPr>
              <a:t>Object </a:t>
            </a:r>
            <a:r>
              <a:rPr lang="en-IN" b="1" dirty="0" err="1">
                <a:solidFill>
                  <a:srgbClr val="7030A0"/>
                </a:solidFill>
              </a:rPr>
              <a:t>removeFirst</a:t>
            </a:r>
            <a:r>
              <a:rPr lang="en-IN" b="1" dirty="0">
                <a:solidFill>
                  <a:srgbClr val="7030A0"/>
                </a:solidFill>
              </a:rPr>
              <a:t>(): </a:t>
            </a:r>
            <a:r>
              <a:rPr lang="en-IN" dirty="0"/>
              <a:t>It  removes the first item from the list.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public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Object </a:t>
            </a:r>
            <a:r>
              <a:rPr lang="en-IN" b="1" dirty="0" err="1">
                <a:solidFill>
                  <a:srgbClr val="7030A0"/>
                </a:solidFill>
              </a:rPr>
              <a:t>removeLast</a:t>
            </a:r>
            <a:r>
              <a:rPr lang="en-IN" b="1" dirty="0">
                <a:solidFill>
                  <a:srgbClr val="7030A0"/>
                </a:solidFill>
              </a:rPr>
              <a:t>()</a:t>
            </a:r>
            <a:r>
              <a:rPr lang="en-IN" dirty="0">
                <a:solidFill>
                  <a:srgbClr val="7030A0"/>
                </a:solidFill>
              </a:rPr>
              <a:t>: </a:t>
            </a:r>
            <a:r>
              <a:rPr lang="en-IN" dirty="0"/>
              <a:t>It removes the last item of the list.</a:t>
            </a:r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LinkedList&lt;Integer&gt;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=new LinkedList(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Arrays.asList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(10,15,20,25,30,35));</a:t>
            </a:r>
          </a:p>
          <a:p>
            <a:pPr>
              <a:buNone/>
            </a:pP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numList.addFirst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(5);</a:t>
            </a:r>
          </a:p>
          <a:p>
            <a:pPr>
              <a:buNone/>
            </a:pP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numList.addLast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(40);</a:t>
            </a:r>
          </a:p>
          <a:p>
            <a:pPr>
              <a:buNone/>
            </a:pP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("LinkedList:"+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numList.removeFirst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numList.removeLast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("LinkedList:"+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1800" b="1" u="sng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endParaRPr lang="en-IN" sz="20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rgbClr val="00B050"/>
                </a:solidFill>
              </a:rPr>
              <a:t>LinkedList:[</a:t>
            </a:r>
            <a:r>
              <a:rPr lang="en-IN" sz="2000" b="1" dirty="0">
                <a:solidFill>
                  <a:srgbClr val="002060"/>
                </a:solidFill>
              </a:rPr>
              <a:t>5</a:t>
            </a:r>
            <a:r>
              <a:rPr lang="en-IN" sz="2000" b="1" dirty="0">
                <a:solidFill>
                  <a:srgbClr val="00B050"/>
                </a:solidFill>
              </a:rPr>
              <a:t>, 10, 15, 20, 25, 30, 35, </a:t>
            </a:r>
            <a:r>
              <a:rPr lang="en-IN" sz="2000" b="1" dirty="0">
                <a:solidFill>
                  <a:srgbClr val="002060"/>
                </a:solidFill>
              </a:rPr>
              <a:t>40</a:t>
            </a:r>
            <a:r>
              <a:rPr lang="en-IN" sz="2000" b="1" dirty="0">
                <a:solidFill>
                  <a:srgbClr val="00B050"/>
                </a:solidFill>
              </a:rPr>
              <a:t>]</a:t>
            </a:r>
          </a:p>
          <a:p>
            <a:pPr>
              <a:buNone/>
            </a:pPr>
            <a:r>
              <a:rPr lang="en-IN" sz="2000" b="1" dirty="0">
                <a:solidFill>
                  <a:srgbClr val="00B050"/>
                </a:solidFill>
              </a:rPr>
              <a:t>LinkedList:[10, 15, 20, 25, 30, 35]</a:t>
            </a:r>
          </a:p>
        </p:txBody>
      </p:sp>
    </p:spTree>
    <p:extLst>
      <p:ext uri="{BB962C8B-B14F-4D97-AF65-F5344CB8AC3E}">
        <p14:creationId xmlns:p14="http://schemas.microsoft.com/office/powerpoint/2010/main" val="31463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“Vector”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Vector</a:t>
            </a:r>
            <a:r>
              <a:rPr lang="en-IN" dirty="0"/>
              <a:t> implements </a:t>
            </a:r>
            <a:r>
              <a:rPr lang="en-IN" b="1" dirty="0" err="1">
                <a:solidFill>
                  <a:srgbClr val="0070C0"/>
                </a:solidFill>
              </a:rPr>
              <a:t>List,Serializable,Cloneable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and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RandomAccess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interface. </a:t>
            </a:r>
          </a:p>
          <a:p>
            <a:endParaRPr lang="en-IN" dirty="0"/>
          </a:p>
          <a:p>
            <a:r>
              <a:rPr lang="en-IN" dirty="0"/>
              <a:t>Uses </a:t>
            </a:r>
            <a:r>
              <a:rPr lang="en-IN" b="1" dirty="0" err="1">
                <a:solidFill>
                  <a:srgbClr val="C00000"/>
                </a:solidFill>
              </a:rPr>
              <a:t>growable</a:t>
            </a:r>
            <a:r>
              <a:rPr lang="en-IN" b="1" dirty="0">
                <a:solidFill>
                  <a:srgbClr val="C00000"/>
                </a:solidFill>
              </a:rPr>
              <a:t> array </a:t>
            </a:r>
            <a:r>
              <a:rPr lang="en-IN" dirty="0"/>
              <a:t>as </a:t>
            </a:r>
            <a:r>
              <a:rPr lang="en-IN" b="1" dirty="0">
                <a:solidFill>
                  <a:srgbClr val="002060"/>
                </a:solidFill>
              </a:rPr>
              <a:t>underlying data structure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Duplicates</a:t>
            </a:r>
            <a:r>
              <a:rPr lang="en-IN" dirty="0"/>
              <a:t> are </a:t>
            </a:r>
            <a:r>
              <a:rPr lang="en-IN" b="1" dirty="0">
                <a:solidFill>
                  <a:srgbClr val="00B050"/>
                </a:solidFill>
              </a:rPr>
              <a:t>allowed.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Insertion order </a:t>
            </a:r>
            <a:r>
              <a:rPr lang="en-IN" b="1" dirty="0">
                <a:solidFill>
                  <a:srgbClr val="00B050"/>
                </a:solidFill>
              </a:rPr>
              <a:t>preserved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Allows null </a:t>
            </a:r>
            <a:r>
              <a:rPr lang="en-IN" dirty="0"/>
              <a:t>to be </a:t>
            </a:r>
            <a:r>
              <a:rPr lang="en-IN" b="1" dirty="0">
                <a:solidFill>
                  <a:srgbClr val="00B050"/>
                </a:solidFill>
              </a:rPr>
              <a:t>passed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Permits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heterogeneous objects</a:t>
            </a:r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“Vector”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Most of the methods are synchronized , so it is thread-safe</a:t>
            </a:r>
            <a:endParaRPr lang="en-IN" dirty="0"/>
          </a:p>
          <a:p>
            <a:endParaRPr lang="en-IN" dirty="0"/>
          </a:p>
          <a:p>
            <a:r>
              <a:rPr lang="en-IN" dirty="0"/>
              <a:t>Contains many legacy methods that are not part of the collections framework.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IN" b="1" dirty="0">
                <a:solidFill>
                  <a:srgbClr val="7030A0"/>
                </a:solidFill>
              </a:rPr>
              <a:t>public Vector( )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This constructor </a:t>
            </a:r>
            <a:r>
              <a:rPr lang="en-IN" dirty="0"/>
              <a:t>builds a </a:t>
            </a:r>
            <a:r>
              <a:rPr lang="en-IN" b="1" dirty="0">
                <a:solidFill>
                  <a:srgbClr val="002060"/>
                </a:solidFill>
              </a:rPr>
              <a:t>default vector </a:t>
            </a:r>
            <a:r>
              <a:rPr lang="en-IN" dirty="0"/>
              <a:t>with an </a:t>
            </a:r>
            <a:r>
              <a:rPr lang="en-IN" b="1" dirty="0">
                <a:solidFill>
                  <a:srgbClr val="C00000"/>
                </a:solidFill>
              </a:rPr>
              <a:t>initial capacity </a:t>
            </a:r>
            <a:r>
              <a:rPr lang="en-IN" dirty="0"/>
              <a:t>of </a:t>
            </a:r>
            <a:r>
              <a:rPr lang="en-IN" b="1" dirty="0">
                <a:solidFill>
                  <a:srgbClr val="002060"/>
                </a:solidFill>
              </a:rPr>
              <a:t>10</a:t>
            </a:r>
          </a:p>
          <a:p>
            <a:pPr marL="457200" indent="-457200">
              <a:buAutoNum type="arabicPlain" startAt="2"/>
            </a:pPr>
            <a:endParaRPr lang="en-US" b="1" dirty="0"/>
          </a:p>
          <a:p>
            <a:pPr marL="457200" indent="-457200">
              <a:buAutoNum type="arabicPlain" startAt="2"/>
            </a:pPr>
            <a:r>
              <a:rPr lang="en-US" b="1" dirty="0">
                <a:solidFill>
                  <a:srgbClr val="7030A0"/>
                </a:solidFill>
              </a:rPr>
              <a:t>public Vector(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capacity)</a:t>
            </a:r>
          </a:p>
          <a:p>
            <a:pPr marL="457200" indent="-457200">
              <a:buNone/>
            </a:pPr>
            <a:r>
              <a:rPr lang="en-IN" b="1" dirty="0">
                <a:solidFill>
                  <a:srgbClr val="0070C0"/>
                </a:solidFill>
              </a:rPr>
              <a:t>This constructor </a:t>
            </a:r>
            <a:r>
              <a:rPr lang="en-IN" dirty="0"/>
              <a:t>constructs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/>
              <a:t> with </a:t>
            </a:r>
            <a:r>
              <a:rPr lang="en-US" b="1" dirty="0">
                <a:solidFill>
                  <a:srgbClr val="00B050"/>
                </a:solidFill>
              </a:rPr>
              <a:t>specified initial 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00B050"/>
                </a:solidFill>
              </a:rPr>
              <a:t>Capacity</a:t>
            </a:r>
          </a:p>
          <a:p>
            <a:pPr marL="457200" indent="-457200">
              <a:buAutoNum type="arabicPlain" startAt="3"/>
            </a:pPr>
            <a:endParaRPr lang="en-US" b="1" dirty="0">
              <a:solidFill>
                <a:srgbClr val="7030A0"/>
              </a:solidFill>
            </a:endParaRPr>
          </a:p>
          <a:p>
            <a:pPr marL="457200" indent="-457200">
              <a:buAutoNum type="arabicPlain" startAt="3"/>
            </a:pPr>
            <a:r>
              <a:rPr lang="en-US" b="1" dirty="0">
                <a:solidFill>
                  <a:srgbClr val="7030A0"/>
                </a:solidFill>
              </a:rPr>
              <a:t>public Vector(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capacity,int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incr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457200" indent="-457200">
              <a:buNone/>
            </a:pPr>
            <a:r>
              <a:rPr lang="en-IN" b="1" dirty="0">
                <a:solidFill>
                  <a:srgbClr val="0070C0"/>
                </a:solidFill>
              </a:rPr>
              <a:t>This constructor </a:t>
            </a:r>
            <a:r>
              <a:rPr lang="en-IN" dirty="0"/>
              <a:t>creates a </a:t>
            </a:r>
            <a:r>
              <a:rPr lang="en-IN" b="1" dirty="0">
                <a:solidFill>
                  <a:srgbClr val="C00000"/>
                </a:solidFill>
              </a:rPr>
              <a:t>Vector</a:t>
            </a:r>
            <a:r>
              <a:rPr lang="en-IN" dirty="0"/>
              <a:t> whose </a:t>
            </a:r>
            <a:r>
              <a:rPr lang="en-IN" b="1" dirty="0">
                <a:solidFill>
                  <a:srgbClr val="002060"/>
                </a:solidFill>
              </a:rPr>
              <a:t>initial capacity </a:t>
            </a:r>
            <a:r>
              <a:rPr lang="en-IN" dirty="0"/>
              <a:t>is </a:t>
            </a:r>
          </a:p>
          <a:p>
            <a:pPr marL="457200" indent="-457200">
              <a:buNone/>
            </a:pPr>
            <a:r>
              <a:rPr lang="en-IN" b="1" dirty="0">
                <a:solidFill>
                  <a:srgbClr val="00B050"/>
                </a:solidFill>
              </a:rPr>
              <a:t>specified by capacity </a:t>
            </a:r>
            <a:r>
              <a:rPr lang="en-IN" dirty="0"/>
              <a:t>and whose </a:t>
            </a:r>
            <a:r>
              <a:rPr lang="en-IN" b="1" dirty="0">
                <a:solidFill>
                  <a:srgbClr val="002060"/>
                </a:solidFill>
              </a:rPr>
              <a:t>increment</a:t>
            </a:r>
            <a:r>
              <a:rPr lang="en-IN" dirty="0"/>
              <a:t> is </a:t>
            </a:r>
            <a:r>
              <a:rPr lang="en-IN" b="1" dirty="0">
                <a:solidFill>
                  <a:srgbClr val="00B050"/>
                </a:solidFill>
              </a:rPr>
              <a:t>specified by </a:t>
            </a:r>
          </a:p>
          <a:p>
            <a:pPr marL="457200" indent="-457200">
              <a:buNone/>
            </a:pPr>
            <a:r>
              <a:rPr lang="en-IN" b="1" dirty="0" err="1">
                <a:solidFill>
                  <a:srgbClr val="00B050"/>
                </a:solidFill>
              </a:rPr>
              <a:t>incr</a:t>
            </a:r>
            <a:endParaRPr lang="en-US" b="1" dirty="0">
              <a:solidFill>
                <a:srgbClr val="00B05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4"/>
            </a:pPr>
            <a:r>
              <a:rPr lang="en-US" b="1" dirty="0">
                <a:solidFill>
                  <a:srgbClr val="7030A0"/>
                </a:solidFill>
              </a:rPr>
              <a:t>public Vector(Collection)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Constructs</a:t>
            </a:r>
            <a:r>
              <a:rPr lang="en-IN" dirty="0"/>
              <a:t> a </a:t>
            </a:r>
            <a:r>
              <a:rPr lang="en-IN" b="1" dirty="0">
                <a:solidFill>
                  <a:srgbClr val="C00000"/>
                </a:solidFill>
              </a:rPr>
              <a:t>Vector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containing the elements </a:t>
            </a:r>
            <a:r>
              <a:rPr lang="en-IN" dirty="0"/>
              <a:t>of the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specified collection</a:t>
            </a:r>
            <a:r>
              <a:rPr lang="en-IN" dirty="0"/>
              <a:t>, in the </a:t>
            </a:r>
            <a:r>
              <a:rPr lang="en-IN" b="1" dirty="0">
                <a:solidFill>
                  <a:srgbClr val="7030A0"/>
                </a:solidFill>
              </a:rPr>
              <a:t>order</a:t>
            </a:r>
            <a:r>
              <a:rPr lang="en-IN" dirty="0"/>
              <a:t> they are </a:t>
            </a:r>
            <a:r>
              <a:rPr lang="en-IN" b="1" dirty="0">
                <a:solidFill>
                  <a:srgbClr val="0070C0"/>
                </a:solidFill>
              </a:rPr>
              <a:t>returned</a:t>
            </a:r>
            <a:r>
              <a:rPr lang="en-IN" dirty="0"/>
              <a:t> by the 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collection's </a:t>
            </a:r>
            <a:r>
              <a:rPr lang="en-IN" b="1" dirty="0" err="1">
                <a:solidFill>
                  <a:srgbClr val="002060"/>
                </a:solidFill>
              </a:rPr>
              <a:t>iterator</a:t>
            </a:r>
            <a:r>
              <a:rPr lang="en-IN" b="1" dirty="0">
                <a:solidFill>
                  <a:srgbClr val="002060"/>
                </a:solidFill>
              </a:rPr>
              <a:t>.</a:t>
            </a:r>
            <a:endParaRPr lang="en-US" b="1" dirty="0">
              <a:solidFill>
                <a:srgbClr val="00206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Vector fruits=new Vector(5);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("Mango");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("Apple");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("Guava");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("Contents are:"+fruits);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Contents are:[Mango, Apple, Guava]</a:t>
            </a: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/>
            </a:pPr>
            <a:r>
              <a:rPr lang="en-US" b="1" dirty="0"/>
              <a:t>public void </a:t>
            </a:r>
            <a:r>
              <a:rPr lang="en-US" b="1" dirty="0" err="1"/>
              <a:t>addElement</a:t>
            </a:r>
            <a:r>
              <a:rPr lang="en-US" b="1" dirty="0"/>
              <a:t>(Object)</a:t>
            </a:r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capacity()</a:t>
            </a:r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r>
              <a:rPr lang="en-US" b="1" dirty="0"/>
              <a:t>public Object </a:t>
            </a:r>
            <a:r>
              <a:rPr lang="en-US" b="1" dirty="0" err="1"/>
              <a:t>elementAt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) </a:t>
            </a:r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r>
              <a:rPr lang="en-IN" b="1" dirty="0"/>
              <a:t>public Object </a:t>
            </a:r>
            <a:r>
              <a:rPr lang="en-IN" b="1" dirty="0" err="1"/>
              <a:t>firstElement</a:t>
            </a:r>
            <a:r>
              <a:rPr lang="en-IN" b="1" dirty="0"/>
              <a:t>()</a:t>
            </a:r>
          </a:p>
          <a:p>
            <a:pPr marL="457200" indent="-457200">
              <a:buAutoNum type="arabicPlain"/>
            </a:pPr>
            <a:endParaRPr lang="en-IN" b="1" dirty="0"/>
          </a:p>
          <a:p>
            <a:pPr marL="457200" indent="-457200">
              <a:buAutoNum type="arabicPlain"/>
            </a:pPr>
            <a:r>
              <a:rPr lang="en-IN" b="1" dirty="0"/>
              <a:t>public Object </a:t>
            </a:r>
            <a:r>
              <a:rPr lang="en-IN" b="1" dirty="0" err="1"/>
              <a:t>lastElement</a:t>
            </a:r>
            <a:r>
              <a:rPr lang="en-IN" b="1" dirty="0"/>
              <a:t>()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6"/>
            </a:pPr>
            <a:r>
              <a:rPr lang="en-US" b="1" dirty="0"/>
              <a:t>public void </a:t>
            </a:r>
            <a:r>
              <a:rPr lang="en-US" b="1" dirty="0" err="1"/>
              <a:t>removeAllElements</a:t>
            </a:r>
            <a:r>
              <a:rPr lang="en-US" b="1" dirty="0"/>
              <a:t>()</a:t>
            </a:r>
          </a:p>
          <a:p>
            <a:pPr marL="457200" indent="-457200">
              <a:buAutoNum type="arabicPlain" startAt="6"/>
            </a:pPr>
            <a:endParaRPr lang="en-US" b="1" dirty="0"/>
          </a:p>
          <a:p>
            <a:pPr marL="457200" indent="-457200">
              <a:buAutoNum type="arabicPlain" startAt="6"/>
            </a:pPr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removeElement</a:t>
            </a:r>
            <a:r>
              <a:rPr lang="en-US" b="1" dirty="0"/>
              <a:t>(Object)</a:t>
            </a:r>
          </a:p>
          <a:p>
            <a:pPr marL="457200" indent="-457200">
              <a:buAutoNum type="arabicPlain" startAt="6"/>
            </a:pPr>
            <a:endParaRPr lang="en-US" b="1" dirty="0"/>
          </a:p>
          <a:p>
            <a:pPr marL="457200" indent="-457200">
              <a:buAutoNum type="arabicPlain" startAt="6"/>
            </a:pPr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removeElementAt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index)</a:t>
            </a:r>
          </a:p>
          <a:p>
            <a:pPr marL="457200" indent="-457200">
              <a:buAutoNum type="arabicPlain" startAt="6"/>
            </a:pPr>
            <a:endParaRPr lang="en-US" b="1" dirty="0"/>
          </a:p>
          <a:p>
            <a:pPr marL="457200" indent="-457200">
              <a:buAutoNum type="arabicPlain" startAt="6"/>
            </a:pPr>
            <a:r>
              <a:rPr lang="en-IN" b="1" dirty="0"/>
              <a:t>public void </a:t>
            </a:r>
            <a:r>
              <a:rPr lang="en-IN" b="1" dirty="0" err="1"/>
              <a:t>setElementAt</a:t>
            </a:r>
            <a:r>
              <a:rPr lang="en-IN" b="1" dirty="0"/>
              <a:t>(Object element, </a:t>
            </a:r>
            <a:r>
              <a:rPr lang="en-IN" b="1" dirty="0" err="1"/>
              <a:t>int</a:t>
            </a:r>
            <a:r>
              <a:rPr lang="en-IN" b="1" dirty="0"/>
              <a:t> index)</a:t>
            </a:r>
          </a:p>
          <a:p>
            <a:pPr marL="457200" indent="-457200">
              <a:buAutoNum type="arabicPlain" startAt="6"/>
            </a:pPr>
            <a:endParaRPr lang="en-US" b="1" dirty="0"/>
          </a:p>
          <a:p>
            <a:pPr marL="457200" indent="-457200">
              <a:buAutoNum type="arabicPlain" startAt="6"/>
            </a:pPr>
            <a:r>
              <a:rPr lang="en-US" b="1" dirty="0">
                <a:solidFill>
                  <a:srgbClr val="0070C0"/>
                </a:solidFill>
              </a:rPr>
              <a:t>public Enumeration elements( )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Using Enumeration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Introduced in version 1.0</a:t>
            </a:r>
          </a:p>
          <a:p>
            <a:endParaRPr lang="en-US" sz="2800" b="1" dirty="0"/>
          </a:p>
          <a:p>
            <a:r>
              <a:rPr lang="en-US" sz="2800" b="1" dirty="0"/>
              <a:t>Used for accessing elements one by one from legacy collection classes</a:t>
            </a:r>
          </a:p>
          <a:p>
            <a:endParaRPr lang="en-US" sz="2800" b="1" dirty="0"/>
          </a:p>
          <a:p>
            <a:r>
              <a:rPr lang="en-US" sz="2800" dirty="0"/>
              <a:t>For Vector , we can get the enumeration by calling the method </a:t>
            </a:r>
            <a:r>
              <a:rPr lang="en-US" sz="2800" b="1" dirty="0">
                <a:solidFill>
                  <a:srgbClr val="00B050"/>
                </a:solidFill>
              </a:rPr>
              <a:t>elements()</a:t>
            </a:r>
            <a:endParaRPr lang="en-I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Obtaining Enumeration In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800" dirty="0"/>
          </a:p>
          <a:p>
            <a:r>
              <a:rPr lang="en-IN" sz="2800" dirty="0"/>
              <a:t>We  get an enumeration for Vector by calling it’s </a:t>
            </a:r>
            <a:r>
              <a:rPr lang="en-IN" sz="2800" b="1" dirty="0">
                <a:solidFill>
                  <a:srgbClr val="00B050"/>
                </a:solidFill>
              </a:rPr>
              <a:t>elements()</a:t>
            </a:r>
            <a:r>
              <a:rPr lang="en-IN" sz="2800" dirty="0"/>
              <a:t> method as given below: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/>
              <a:t>Enumeration en=</a:t>
            </a:r>
            <a:r>
              <a:rPr lang="en-US" sz="2800" b="1" dirty="0" err="1"/>
              <a:t>v.elements</a:t>
            </a:r>
            <a:r>
              <a:rPr lang="en-US" sz="2800" b="1" dirty="0"/>
              <a:t>( );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 Of Enumeration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err="1"/>
              <a:t>boolean</a:t>
            </a:r>
            <a:r>
              <a:rPr lang="en-IN" sz="2800" b="1" dirty="0"/>
              <a:t> </a:t>
            </a:r>
            <a:r>
              <a:rPr lang="en-IN" sz="2800" b="1" dirty="0" err="1"/>
              <a:t>hasMoreElements</a:t>
            </a:r>
            <a:r>
              <a:rPr lang="en-IN" sz="2800" b="1" dirty="0"/>
              <a:t>();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Returns true if there are more </a:t>
            </a:r>
            <a:r>
              <a:rPr lang="en-IN" dirty="0" err="1"/>
              <a:t>elements,otherwise</a:t>
            </a:r>
            <a:r>
              <a:rPr lang="en-IN" dirty="0"/>
              <a:t>, </a:t>
            </a:r>
          </a:p>
          <a:p>
            <a:pPr>
              <a:buNone/>
            </a:pPr>
            <a:r>
              <a:rPr lang="en-IN" dirty="0"/>
              <a:t>returns false.</a:t>
            </a:r>
          </a:p>
          <a:p>
            <a:endParaRPr lang="en-IN" sz="2800" dirty="0"/>
          </a:p>
          <a:p>
            <a:r>
              <a:rPr lang="en-IN" sz="2800" b="1" dirty="0"/>
              <a:t>Object </a:t>
            </a:r>
            <a:r>
              <a:rPr lang="en-IN" sz="2800" b="1" dirty="0" err="1"/>
              <a:t>nextElement</a:t>
            </a:r>
            <a:r>
              <a:rPr lang="en-IN" sz="2800" b="1" dirty="0"/>
              <a:t>();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Returns the next element. </a:t>
            </a:r>
            <a:endParaRPr lang="en-IN" sz="2800" dirty="0"/>
          </a:p>
          <a:p>
            <a:pPr>
              <a:buNone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Enumeration v/s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Enumeration</a:t>
            </a:r>
            <a:r>
              <a:rPr lang="en-IN" dirty="0"/>
              <a:t> is older and its there from JDK1.0 while </a:t>
            </a:r>
            <a:r>
              <a:rPr lang="en-IN" dirty="0" err="1">
                <a:solidFill>
                  <a:srgbClr val="0070C0"/>
                </a:solidFill>
              </a:rPr>
              <a:t>Iterator</a:t>
            </a:r>
            <a:r>
              <a:rPr lang="en-IN" dirty="0"/>
              <a:t> was introduced later. </a:t>
            </a:r>
          </a:p>
          <a:p>
            <a:endParaRPr lang="en-IN" dirty="0"/>
          </a:p>
          <a:p>
            <a:r>
              <a:rPr lang="en-IN" dirty="0" err="1"/>
              <a:t>Iterator</a:t>
            </a:r>
            <a:r>
              <a:rPr lang="en-IN" dirty="0"/>
              <a:t> can be used with java </a:t>
            </a:r>
            <a:r>
              <a:rPr lang="en-IN" dirty="0">
                <a:solidFill>
                  <a:srgbClr val="0070C0"/>
                </a:solidFill>
              </a:rPr>
              <a:t>List, </a:t>
            </a:r>
            <a:r>
              <a:rPr lang="en-IN" dirty="0" err="1">
                <a:solidFill>
                  <a:srgbClr val="0070C0"/>
                </a:solidFill>
              </a:rPr>
              <a:t>Map,Set</a:t>
            </a:r>
            <a:r>
              <a:rPr lang="en-IN" dirty="0">
                <a:solidFill>
                  <a:srgbClr val="0070C0"/>
                </a:solidFill>
              </a:rPr>
              <a:t>  </a:t>
            </a:r>
            <a:r>
              <a:rPr lang="en-IN" dirty="0"/>
              <a:t>and with any other collection classes.</a:t>
            </a:r>
          </a:p>
          <a:p>
            <a:endParaRPr lang="en-US" b="1" dirty="0"/>
          </a:p>
          <a:p>
            <a:r>
              <a:rPr lang="en-IN" b="1" dirty="0"/>
              <a:t>Functionality of Enumeration interface is duplicated by the </a:t>
            </a:r>
            <a:r>
              <a:rPr lang="en-IN" b="1" dirty="0" err="1"/>
              <a:t>Iterator</a:t>
            </a:r>
            <a:r>
              <a:rPr lang="en-IN" b="1" dirty="0"/>
              <a:t> interface.</a:t>
            </a:r>
            <a:br>
              <a:rPr lang="en-IN" dirty="0"/>
            </a:br>
            <a:br>
              <a:rPr lang="en-IN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Enumeration v/s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600" dirty="0"/>
              <a:t>Another major difference between Enumeration and </a:t>
            </a:r>
            <a:r>
              <a:rPr lang="en-IN" sz="2600" dirty="0" err="1"/>
              <a:t>iterator</a:t>
            </a:r>
            <a:r>
              <a:rPr lang="en-IN" sz="2600" dirty="0"/>
              <a:t> is </a:t>
            </a:r>
            <a:r>
              <a:rPr lang="en-IN" sz="2600" dirty="0" err="1"/>
              <a:t>Iterator</a:t>
            </a:r>
            <a:r>
              <a:rPr lang="en-IN" sz="2600" dirty="0"/>
              <a:t> has a </a:t>
            </a:r>
            <a:r>
              <a:rPr lang="en-IN" sz="2600" b="1" dirty="0">
                <a:solidFill>
                  <a:srgbClr val="00B050"/>
                </a:solidFill>
              </a:rPr>
              <a:t>remove()</a:t>
            </a:r>
            <a:r>
              <a:rPr lang="en-IN" sz="2600" dirty="0"/>
              <a:t> method while Enumeration doesn't. </a:t>
            </a:r>
            <a:r>
              <a:rPr lang="en-IN" sz="2600" b="1" dirty="0">
                <a:solidFill>
                  <a:srgbClr val="00B050"/>
                </a:solidFill>
              </a:rPr>
              <a:t>Enumeration acts as Read-only interface.</a:t>
            </a:r>
          </a:p>
          <a:p>
            <a:endParaRPr lang="en-IN" sz="2600" dirty="0"/>
          </a:p>
          <a:p>
            <a:r>
              <a:rPr lang="en-IN" sz="2600" dirty="0"/>
              <a:t>Also </a:t>
            </a:r>
            <a:r>
              <a:rPr lang="en-IN" sz="2600" b="1" dirty="0" err="1"/>
              <a:t>Iterator</a:t>
            </a:r>
            <a:r>
              <a:rPr lang="en-IN" sz="2600" b="1" dirty="0"/>
              <a:t> </a:t>
            </a:r>
            <a:r>
              <a:rPr lang="en-IN" sz="2600" dirty="0"/>
              <a:t>is more secure and safe as compared to </a:t>
            </a:r>
            <a:r>
              <a:rPr lang="en-IN" sz="2600" b="1" dirty="0"/>
              <a:t>Enumeration </a:t>
            </a:r>
            <a:r>
              <a:rPr lang="en-IN" sz="2600" dirty="0"/>
              <a:t>because it  does not allow other thread to modify the collection object while some thread is iterating over it and throws </a:t>
            </a:r>
            <a:r>
              <a:rPr lang="en-IN" sz="2600" b="1" dirty="0" err="1"/>
              <a:t>ConcurrentModificationException</a:t>
            </a:r>
            <a:r>
              <a:rPr lang="en-IN" sz="2600" b="1" dirty="0"/>
              <a:t>.</a:t>
            </a:r>
            <a:br>
              <a:rPr lang="en-IN" sz="2600" dirty="0"/>
            </a:br>
            <a:br>
              <a:rPr lang="en-IN" sz="2600" dirty="0"/>
            </a:br>
            <a:br>
              <a:rPr lang="en-IN" sz="2800" dirty="0"/>
            </a:br>
            <a:br>
              <a:rPr lang="en-IN" sz="2800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“Stack”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Stack</a:t>
            </a:r>
            <a:r>
              <a:rPr lang="en-IN" dirty="0"/>
              <a:t> extends </a:t>
            </a:r>
            <a:r>
              <a:rPr lang="en-IN" b="1" dirty="0">
                <a:solidFill>
                  <a:srgbClr val="0070C0"/>
                </a:solidFill>
              </a:rPr>
              <a:t>Vector</a:t>
            </a:r>
            <a:r>
              <a:rPr lang="en-IN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Being sub-class</a:t>
            </a:r>
            <a:r>
              <a:rPr lang="en-US" dirty="0"/>
              <a:t> of </a:t>
            </a:r>
            <a:r>
              <a:rPr lang="en-US" b="1" dirty="0">
                <a:solidFill>
                  <a:srgbClr val="0070C0"/>
                </a:solidFill>
              </a:rPr>
              <a:t>Vector</a:t>
            </a:r>
            <a:r>
              <a:rPr lang="en-US" dirty="0"/>
              <a:t> it </a:t>
            </a:r>
            <a:r>
              <a:rPr lang="en-US" b="1" dirty="0">
                <a:solidFill>
                  <a:srgbClr val="C00000"/>
                </a:solidFill>
              </a:rPr>
              <a:t>automatically implements </a:t>
            </a:r>
            <a:r>
              <a:rPr lang="en-US" b="1" dirty="0" err="1">
                <a:solidFill>
                  <a:srgbClr val="0070C0"/>
                </a:solidFill>
              </a:rPr>
              <a:t>Collection</a:t>
            </a:r>
            <a:r>
              <a:rPr lang="en-US" b="1" dirty="0" err="1"/>
              <a:t>,</a:t>
            </a:r>
            <a:r>
              <a:rPr lang="en-US" b="1" dirty="0" err="1">
                <a:solidFill>
                  <a:srgbClr val="0070C0"/>
                </a:solidFill>
              </a:rPr>
              <a:t>List</a:t>
            </a:r>
            <a:r>
              <a:rPr lang="en-US" b="1" dirty="0" err="1"/>
              <a:t>,</a:t>
            </a:r>
            <a:r>
              <a:rPr lang="en-US" b="1" dirty="0" err="1">
                <a:solidFill>
                  <a:srgbClr val="0070C0"/>
                </a:solidFill>
              </a:rPr>
              <a:t>Serializable,Cloneable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70C0"/>
                </a:solidFill>
              </a:rPr>
              <a:t>RandomAccess</a:t>
            </a:r>
            <a:r>
              <a:rPr lang="en-US" b="1" dirty="0"/>
              <a:t> </a:t>
            </a:r>
            <a:r>
              <a:rPr lang="en-US" dirty="0"/>
              <a:t>interfaces</a:t>
            </a:r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Specially designed </a:t>
            </a:r>
            <a:r>
              <a:rPr lang="en-IN" dirty="0"/>
              <a:t>to support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LIFO behaviour </a:t>
            </a:r>
            <a:r>
              <a:rPr lang="en-IN" dirty="0"/>
              <a:t>in </a:t>
            </a:r>
            <a:r>
              <a:rPr lang="en-IN" b="1" dirty="0">
                <a:solidFill>
                  <a:srgbClr val="0070C0"/>
                </a:solidFill>
              </a:rPr>
              <a:t>Vector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Insertion order preserved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Duplicates</a:t>
            </a:r>
            <a:r>
              <a:rPr lang="en-IN" dirty="0"/>
              <a:t> are </a:t>
            </a:r>
            <a:r>
              <a:rPr lang="en-IN" b="1" dirty="0">
                <a:solidFill>
                  <a:srgbClr val="00B050"/>
                </a:solidFill>
              </a:rPr>
              <a:t>allowed. 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Allows null </a:t>
            </a:r>
            <a:r>
              <a:rPr lang="en-IN" dirty="0"/>
              <a:t>to be </a:t>
            </a:r>
            <a:r>
              <a:rPr lang="en-IN" b="1" dirty="0">
                <a:solidFill>
                  <a:srgbClr val="00B050"/>
                </a:solidFill>
              </a:rPr>
              <a:t>passed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Permits </a:t>
            </a:r>
            <a:r>
              <a:rPr lang="en-IN" b="1" dirty="0">
                <a:solidFill>
                  <a:srgbClr val="002060"/>
                </a:solidFill>
              </a:rPr>
              <a:t>heterogeneous</a:t>
            </a:r>
            <a:r>
              <a:rPr lang="en-IN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Constructor Of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Stack </a:t>
            </a:r>
            <a:r>
              <a:rPr lang="en-US" dirty="0"/>
              <a:t>class </a:t>
            </a:r>
            <a:r>
              <a:rPr lang="en-US" b="1" dirty="0">
                <a:solidFill>
                  <a:srgbClr val="00B050"/>
                </a:solidFill>
              </a:rPr>
              <a:t>has only one constructor </a:t>
            </a:r>
            <a:r>
              <a:rPr lang="en-US" dirty="0"/>
              <a:t>which has </a:t>
            </a:r>
          </a:p>
          <a:p>
            <a:pPr marL="457200" indent="-45720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following prototype</a:t>
            </a:r>
            <a:r>
              <a:rPr lang="en-US" dirty="0"/>
              <a:t>:</a:t>
            </a:r>
            <a:endParaRPr lang="en-IN" dirty="0"/>
          </a:p>
          <a:p>
            <a:pPr marL="457200" indent="-457200">
              <a:buAutoNum type="arabicPeriod"/>
            </a:pPr>
            <a:endParaRPr lang="en-IN" b="1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public Stack( )</a:t>
            </a:r>
          </a:p>
          <a:p>
            <a:endParaRPr lang="en-IN" dirty="0"/>
          </a:p>
          <a:p>
            <a:r>
              <a:rPr lang="en-IN" dirty="0"/>
              <a:t>This </a:t>
            </a:r>
            <a:r>
              <a:rPr lang="en-IN" b="1" dirty="0">
                <a:solidFill>
                  <a:srgbClr val="00B050"/>
                </a:solidFill>
              </a:rPr>
              <a:t>constructor</a:t>
            </a:r>
            <a:r>
              <a:rPr lang="en-IN" dirty="0"/>
              <a:t> builds an </a:t>
            </a:r>
            <a:r>
              <a:rPr lang="en-IN" b="1" dirty="0">
                <a:solidFill>
                  <a:srgbClr val="7030A0"/>
                </a:solidFill>
              </a:rPr>
              <a:t>empty Stack</a:t>
            </a:r>
          </a:p>
          <a:p>
            <a:pPr marL="457200" indent="-457200">
              <a:buAutoNum type="arabicPlain" startAt="2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Stack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/>
            </a:pPr>
            <a:r>
              <a:rPr lang="en-US" b="1" dirty="0"/>
              <a:t>public Object push(Object) :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Pushes</a:t>
            </a:r>
            <a:r>
              <a:rPr lang="en-IN" dirty="0"/>
              <a:t> an </a:t>
            </a:r>
            <a:r>
              <a:rPr lang="en-IN" b="1" dirty="0">
                <a:solidFill>
                  <a:srgbClr val="002060"/>
                </a:solidFill>
              </a:rPr>
              <a:t>item</a:t>
            </a:r>
            <a:r>
              <a:rPr lang="en-IN" dirty="0"/>
              <a:t> onto the </a:t>
            </a:r>
            <a:r>
              <a:rPr lang="en-IN" b="1" dirty="0">
                <a:solidFill>
                  <a:srgbClr val="00B050"/>
                </a:solidFill>
              </a:rPr>
              <a:t>top of this stack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returns it</a:t>
            </a:r>
            <a:r>
              <a:rPr lang="en-IN" dirty="0"/>
              <a:t>.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r>
              <a:rPr lang="en-US" b="1" dirty="0"/>
              <a:t>public Object pop(): </a:t>
            </a:r>
            <a:r>
              <a:rPr lang="en-IN" b="1" dirty="0">
                <a:solidFill>
                  <a:srgbClr val="7030A0"/>
                </a:solidFill>
              </a:rPr>
              <a:t>Removes</a:t>
            </a:r>
            <a:r>
              <a:rPr lang="en-IN" dirty="0"/>
              <a:t> the </a:t>
            </a:r>
            <a:r>
              <a:rPr lang="en-IN" b="1" dirty="0">
                <a:solidFill>
                  <a:srgbClr val="002060"/>
                </a:solidFill>
              </a:rPr>
              <a:t>object</a:t>
            </a:r>
            <a:r>
              <a:rPr lang="en-IN" dirty="0"/>
              <a:t> at the </a:t>
            </a:r>
            <a:r>
              <a:rPr lang="en-IN" b="1" dirty="0">
                <a:solidFill>
                  <a:srgbClr val="00B050"/>
                </a:solidFill>
              </a:rPr>
              <a:t>top of this stack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returns that object</a:t>
            </a:r>
            <a:r>
              <a:rPr lang="en-IN" dirty="0"/>
              <a:t>. Throws an </a:t>
            </a:r>
            <a:r>
              <a:rPr lang="en-IN" b="1" dirty="0" err="1">
                <a:solidFill>
                  <a:srgbClr val="0070C0"/>
                </a:solidFill>
              </a:rPr>
              <a:t>EmptyStackException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if stack is empty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r>
              <a:rPr lang="en-US" b="1" dirty="0"/>
              <a:t>public Object peek():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Returns</a:t>
            </a:r>
            <a:r>
              <a:rPr lang="en-IN" dirty="0"/>
              <a:t> the </a:t>
            </a:r>
            <a:r>
              <a:rPr lang="en-IN" b="1" dirty="0">
                <a:solidFill>
                  <a:srgbClr val="002060"/>
                </a:solidFill>
              </a:rPr>
              <a:t>object </a:t>
            </a:r>
            <a:r>
              <a:rPr lang="en-IN" dirty="0"/>
              <a:t>at the </a:t>
            </a:r>
            <a:r>
              <a:rPr lang="en-IN" b="1" dirty="0">
                <a:solidFill>
                  <a:srgbClr val="00B050"/>
                </a:solidFill>
              </a:rPr>
              <a:t>top of this stack</a:t>
            </a:r>
            <a:r>
              <a:rPr lang="en-IN" dirty="0"/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without removing it </a:t>
            </a:r>
            <a:r>
              <a:rPr lang="en-IN" dirty="0"/>
              <a:t>from the stack. Throws an </a:t>
            </a:r>
            <a:r>
              <a:rPr lang="en-IN" b="1" dirty="0" err="1">
                <a:solidFill>
                  <a:srgbClr val="0070C0"/>
                </a:solidFill>
              </a:rPr>
              <a:t>EmptyStackException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if stack is empty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4"/>
            </a:pPr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empty() :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Checks</a:t>
            </a:r>
            <a:r>
              <a:rPr lang="en-IN" dirty="0"/>
              <a:t> whether the </a:t>
            </a:r>
            <a:r>
              <a:rPr lang="en-IN" b="1" dirty="0">
                <a:solidFill>
                  <a:srgbClr val="0070C0"/>
                </a:solidFill>
              </a:rPr>
              <a:t>Stack</a:t>
            </a:r>
            <a:r>
              <a:rPr lang="en-IN" dirty="0"/>
              <a:t> is </a:t>
            </a:r>
            <a:r>
              <a:rPr lang="en-IN" b="1" dirty="0">
                <a:solidFill>
                  <a:srgbClr val="00B050"/>
                </a:solidFill>
              </a:rPr>
              <a:t>empty</a:t>
            </a:r>
            <a:r>
              <a:rPr lang="en-IN" dirty="0"/>
              <a:t> or </a:t>
            </a:r>
            <a:r>
              <a:rPr lang="en-IN" b="1" dirty="0">
                <a:solidFill>
                  <a:srgbClr val="00B050"/>
                </a:solidFill>
              </a:rPr>
              <a:t>not.</a:t>
            </a:r>
          </a:p>
          <a:p>
            <a:pPr marL="457200" indent="-457200">
              <a:buAutoNum type="arabicPlain" startAt="4"/>
            </a:pPr>
            <a:endParaRPr lang="en-US" dirty="0"/>
          </a:p>
          <a:p>
            <a:pPr marL="457200" indent="-457200">
              <a:buAutoNum type="arabicPlain" startAt="4"/>
            </a:pPr>
            <a:r>
              <a:rPr lang="en-US" dirty="0"/>
              <a:t>p</a:t>
            </a:r>
            <a:r>
              <a:rPr lang="en-US" b="1" dirty="0"/>
              <a:t>ublic </a:t>
            </a:r>
            <a:r>
              <a:rPr lang="en-US" b="1" dirty="0" err="1"/>
              <a:t>int</a:t>
            </a:r>
            <a:r>
              <a:rPr lang="en-US" b="1" dirty="0"/>
              <a:t> search(Object): </a:t>
            </a:r>
            <a:r>
              <a:rPr lang="en-IN" b="1" dirty="0">
                <a:solidFill>
                  <a:srgbClr val="7030A0"/>
                </a:solidFill>
              </a:rPr>
              <a:t>Searches </a:t>
            </a:r>
            <a:r>
              <a:rPr lang="en-IN" dirty="0"/>
              <a:t>for </a:t>
            </a:r>
            <a:r>
              <a:rPr lang="en-IN" b="1" dirty="0">
                <a:solidFill>
                  <a:srgbClr val="002060"/>
                </a:solidFill>
              </a:rPr>
              <a:t>element</a:t>
            </a:r>
            <a:r>
              <a:rPr lang="en-IN" dirty="0"/>
              <a:t> in the </a:t>
            </a:r>
            <a:r>
              <a:rPr lang="en-IN" b="1" dirty="0">
                <a:solidFill>
                  <a:srgbClr val="0070C0"/>
                </a:solidFill>
              </a:rPr>
              <a:t>Stack</a:t>
            </a:r>
            <a:r>
              <a:rPr lang="en-IN" dirty="0"/>
              <a:t>. </a:t>
            </a:r>
            <a:r>
              <a:rPr lang="en-IN" b="1" dirty="0">
                <a:solidFill>
                  <a:srgbClr val="C00000"/>
                </a:solidFill>
              </a:rPr>
              <a:t>If found</a:t>
            </a:r>
            <a:r>
              <a:rPr lang="en-IN" dirty="0"/>
              <a:t>, its </a:t>
            </a:r>
            <a:r>
              <a:rPr lang="en-IN" b="1" dirty="0">
                <a:solidFill>
                  <a:srgbClr val="002060"/>
                </a:solidFill>
              </a:rPr>
              <a:t>offset</a:t>
            </a:r>
            <a:r>
              <a:rPr lang="en-IN" dirty="0"/>
              <a:t> from the </a:t>
            </a:r>
            <a:r>
              <a:rPr lang="en-IN" b="1" dirty="0">
                <a:solidFill>
                  <a:srgbClr val="00B050"/>
                </a:solidFill>
              </a:rPr>
              <a:t>top of the stack </a:t>
            </a:r>
            <a:r>
              <a:rPr lang="en-IN" dirty="0"/>
              <a:t>is </a:t>
            </a:r>
            <a:r>
              <a:rPr lang="en-IN" b="1" dirty="0">
                <a:solidFill>
                  <a:srgbClr val="7030A0"/>
                </a:solidFill>
              </a:rPr>
              <a:t>returned</a:t>
            </a:r>
            <a:r>
              <a:rPr lang="en-IN" dirty="0"/>
              <a:t>. Otherwise, -1 is returned.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Stack&lt;Integer&gt;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=new Stack();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(20);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(30);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 &lt;Integer&gt;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numList.iterator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en.hasNext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Integer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en.next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            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10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20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30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Stack&lt;Integer&gt;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=new Stack();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(20);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(30);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while(!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numList.empty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Integer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numList.pop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10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20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30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27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LinkedList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LinkedList</a:t>
            </a:r>
            <a:r>
              <a:rPr lang="en-IN" dirty="0"/>
              <a:t> implements </a:t>
            </a:r>
            <a:r>
              <a:rPr lang="en-IN" b="1" dirty="0">
                <a:solidFill>
                  <a:srgbClr val="0070C0"/>
                </a:solidFill>
              </a:rPr>
              <a:t>List </a:t>
            </a:r>
            <a:r>
              <a:rPr lang="en-IN" dirty="0"/>
              <a:t>interface. </a:t>
            </a:r>
          </a:p>
          <a:p>
            <a:endParaRPr lang="en-IN" dirty="0"/>
          </a:p>
          <a:p>
            <a:r>
              <a:rPr lang="en-IN" dirty="0"/>
              <a:t>Uses </a:t>
            </a:r>
            <a:r>
              <a:rPr lang="en-IN" b="1" dirty="0">
                <a:solidFill>
                  <a:srgbClr val="002060"/>
                </a:solidFill>
              </a:rPr>
              <a:t>Doubly Linked List </a:t>
            </a:r>
            <a:r>
              <a:rPr lang="en-IN" dirty="0"/>
              <a:t>internally. 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 err="1">
                <a:solidFill>
                  <a:srgbClr val="0070C0"/>
                </a:solidFill>
              </a:rPr>
              <a:t>LinkedList</a:t>
            </a:r>
            <a:r>
              <a:rPr lang="en-IN" dirty="0"/>
              <a:t> is not </a:t>
            </a:r>
            <a:r>
              <a:rPr lang="en-IN" b="1" dirty="0">
                <a:solidFill>
                  <a:srgbClr val="7030A0"/>
                </a:solidFill>
              </a:rPr>
              <a:t>synchronized. </a:t>
            </a:r>
          </a:p>
          <a:p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002060"/>
                </a:solidFill>
              </a:rPr>
              <a:t>permits all elements </a:t>
            </a:r>
            <a:r>
              <a:rPr lang="en-IN" dirty="0"/>
              <a:t>including </a:t>
            </a:r>
            <a:r>
              <a:rPr lang="en-IN" b="1" dirty="0">
                <a:solidFill>
                  <a:srgbClr val="7030A0"/>
                </a:solidFill>
              </a:rPr>
              <a:t>null. 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No initial capacity</a:t>
            </a:r>
            <a:r>
              <a:rPr lang="en-IN" dirty="0"/>
              <a:t>, capacity/size </a:t>
            </a:r>
            <a:r>
              <a:rPr lang="en-IN" b="1" dirty="0">
                <a:solidFill>
                  <a:srgbClr val="7030A0"/>
                </a:solidFill>
              </a:rPr>
              <a:t>increases</a:t>
            </a:r>
            <a:r>
              <a:rPr lang="en-IN" dirty="0"/>
              <a:t> as </a:t>
            </a:r>
            <a:r>
              <a:rPr lang="en-IN" b="1" dirty="0">
                <a:solidFill>
                  <a:srgbClr val="00B050"/>
                </a:solidFill>
              </a:rPr>
              <a:t>elements are added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Stack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Stack(); 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("stack: " +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(10);</a:t>
            </a:r>
          </a:p>
          <a:p>
            <a:pPr marL="457200" indent="-45720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st.push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(20);</a:t>
            </a:r>
          </a:p>
          <a:p>
            <a:pPr marL="457200" indent="-45720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st.push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(30);</a:t>
            </a:r>
          </a:p>
          <a:p>
            <a:pPr marL="457200" indent="-45720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(“stack:”+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(“Top element:”+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st.peek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457200" indent="-45720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(“Popped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:”+st.pop());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("stack: " +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stack: [ 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stack:[10, 20, 30]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Top element:30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Popped ele:30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stack: [10, 20]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01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Stack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Stack(); 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("stack: " +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(20);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(30);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("Offset of 10:"+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st.search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(10));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("Offset of 30:"+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st.search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(30));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("Offset of 40:"+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st.search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(40));</a:t>
            </a:r>
          </a:p>
          <a:p>
            <a:pPr marL="457200" indent="-457200"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stack: [ 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Offset of 10:3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Offset of 30:1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Offset of 40:-1</a:t>
            </a:r>
            <a:endParaRPr lang="en-IN" dirty="0">
              <a:solidFill>
                <a:srgbClr val="7030A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57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LinkedList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Insertion order </a:t>
            </a:r>
            <a:r>
              <a:rPr lang="en-IN" dirty="0"/>
              <a:t>is </a:t>
            </a:r>
            <a:r>
              <a:rPr lang="en-IN" b="1" dirty="0">
                <a:solidFill>
                  <a:srgbClr val="7030A0"/>
                </a:solidFill>
              </a:rPr>
              <a:t>preserved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Heterogeneous elements </a:t>
            </a:r>
            <a:r>
              <a:rPr lang="en-IN" b="1" dirty="0">
                <a:solidFill>
                  <a:srgbClr val="7030A0"/>
                </a:solidFill>
              </a:rPr>
              <a:t>allowed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Duplicates</a:t>
            </a:r>
            <a:r>
              <a:rPr lang="en-IN" dirty="0"/>
              <a:t> are </a:t>
            </a:r>
            <a:r>
              <a:rPr lang="en-IN" b="1" dirty="0">
                <a:solidFill>
                  <a:schemeClr val="tx2"/>
                </a:solidFill>
              </a:rPr>
              <a:t>allowed</a:t>
            </a:r>
          </a:p>
          <a:p>
            <a:endParaRPr lang="en-US" dirty="0"/>
          </a:p>
          <a:p>
            <a:r>
              <a:rPr lang="en-US" dirty="0"/>
              <a:t>Implements </a:t>
            </a:r>
            <a:r>
              <a:rPr lang="en-US" b="1" dirty="0" err="1">
                <a:solidFill>
                  <a:srgbClr val="002060"/>
                </a:solidFill>
              </a:rPr>
              <a:t>Serializable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2060"/>
                </a:solidFill>
              </a:rPr>
              <a:t>Cloneable</a:t>
            </a:r>
            <a:r>
              <a:rPr lang="en-US" dirty="0"/>
              <a:t> but not </a:t>
            </a:r>
            <a:r>
              <a:rPr lang="en-US" b="1" dirty="0" err="1">
                <a:solidFill>
                  <a:srgbClr val="002060"/>
                </a:solidFill>
              </a:rPr>
              <a:t>RandomAccess</a:t>
            </a:r>
            <a:r>
              <a:rPr lang="en-US" dirty="0"/>
              <a:t>. </a:t>
            </a:r>
            <a:r>
              <a:rPr lang="en-US" b="1" dirty="0">
                <a:solidFill>
                  <a:srgbClr val="00B050"/>
                </a:solidFill>
              </a:rPr>
              <a:t>Also implements </a:t>
            </a:r>
            <a:r>
              <a:rPr lang="en-US" b="1" dirty="0" err="1">
                <a:solidFill>
                  <a:srgbClr val="C00000"/>
                </a:solidFill>
              </a:rPr>
              <a:t>Dequeue</a:t>
            </a:r>
            <a:r>
              <a:rPr lang="en-US" dirty="0"/>
              <a:t> interface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Good choice </a:t>
            </a:r>
            <a:r>
              <a:rPr lang="en-US" dirty="0"/>
              <a:t>when </a:t>
            </a:r>
            <a:r>
              <a:rPr lang="en-US" b="1" dirty="0">
                <a:solidFill>
                  <a:srgbClr val="C00000"/>
                </a:solidFill>
              </a:rPr>
              <a:t>frequent operations </a:t>
            </a:r>
            <a:r>
              <a:rPr lang="en-US" dirty="0"/>
              <a:t>are </a:t>
            </a:r>
            <a:r>
              <a:rPr lang="en-US" b="1" dirty="0">
                <a:solidFill>
                  <a:srgbClr val="7030A0"/>
                </a:solidFill>
              </a:rPr>
              <a:t>adding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removing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worst</a:t>
            </a:r>
            <a:r>
              <a:rPr lang="en-US" dirty="0"/>
              <a:t> when </a:t>
            </a:r>
            <a:r>
              <a:rPr lang="en-US" b="1" dirty="0">
                <a:solidFill>
                  <a:srgbClr val="C00000"/>
                </a:solidFill>
              </a:rPr>
              <a:t>frequent operation </a:t>
            </a:r>
            <a:r>
              <a:rPr lang="en-US" dirty="0"/>
              <a:t>is </a:t>
            </a:r>
            <a:r>
              <a:rPr lang="en-US" b="1" dirty="0">
                <a:solidFill>
                  <a:srgbClr val="7030A0"/>
                </a:solidFill>
              </a:rPr>
              <a:t>retrieval</a:t>
            </a:r>
            <a:endParaRPr lang="en-IN" b="1" dirty="0">
              <a:solidFill>
                <a:srgbClr val="7030A0"/>
              </a:solidFill>
            </a:endParaRP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b="1" dirty="0">
                <a:solidFill>
                  <a:srgbClr val="7030A0"/>
                </a:solidFill>
              </a:rPr>
              <a:t>public </a:t>
            </a:r>
            <a:r>
              <a:rPr lang="en-IN" b="1" dirty="0" err="1">
                <a:solidFill>
                  <a:srgbClr val="7030A0"/>
                </a:solidFill>
              </a:rPr>
              <a:t>LinkedList</a:t>
            </a:r>
            <a:r>
              <a:rPr lang="en-IN" b="1" dirty="0">
                <a:solidFill>
                  <a:srgbClr val="7030A0"/>
                </a:solidFill>
              </a:rPr>
              <a:t>( )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This constructor </a:t>
            </a:r>
            <a:r>
              <a:rPr lang="en-IN" dirty="0"/>
              <a:t>builds an </a:t>
            </a:r>
            <a:r>
              <a:rPr lang="en-IN" b="1" dirty="0">
                <a:solidFill>
                  <a:srgbClr val="00B050"/>
                </a:solidFill>
              </a:rPr>
              <a:t>empty list</a:t>
            </a:r>
          </a:p>
          <a:p>
            <a:pPr marL="457200" indent="-457200">
              <a:buAutoNum type="arabicPlain" startAt="2"/>
            </a:pPr>
            <a:endParaRPr lang="en-US" b="1" dirty="0"/>
          </a:p>
          <a:p>
            <a:pPr marL="457200" indent="-457200">
              <a:buAutoNum type="arabicPlain" startAt="2"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LinkedList</a:t>
            </a:r>
            <a:r>
              <a:rPr lang="en-US" b="1" dirty="0">
                <a:solidFill>
                  <a:srgbClr val="7030A0"/>
                </a:solidFill>
              </a:rPr>
              <a:t>(Collection c)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Constructs</a:t>
            </a:r>
            <a:r>
              <a:rPr lang="en-IN" dirty="0"/>
              <a:t> a </a:t>
            </a:r>
            <a:r>
              <a:rPr lang="en-IN" b="1" dirty="0">
                <a:solidFill>
                  <a:srgbClr val="00B050"/>
                </a:solidFill>
              </a:rPr>
              <a:t>list containing the elements </a:t>
            </a:r>
            <a:r>
              <a:rPr lang="en-IN" dirty="0"/>
              <a:t>of the 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specified collection</a:t>
            </a:r>
            <a:r>
              <a:rPr lang="en-IN" dirty="0"/>
              <a:t>, in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order they are returned </a:t>
            </a:r>
            <a:r>
              <a:rPr lang="en-IN" dirty="0"/>
              <a:t>by </a:t>
            </a:r>
          </a:p>
          <a:p>
            <a:pPr>
              <a:buNone/>
            </a:pPr>
            <a:r>
              <a:rPr lang="en-IN" dirty="0"/>
              <a:t>the </a:t>
            </a:r>
            <a:r>
              <a:rPr lang="en-IN" b="1" dirty="0">
                <a:solidFill>
                  <a:srgbClr val="002060"/>
                </a:solidFill>
              </a:rPr>
              <a:t>collection's iterator.</a:t>
            </a:r>
            <a:endParaRPr lang="en-US" b="1" dirty="0">
              <a:solidFill>
                <a:srgbClr val="00206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fruits=new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("Mango");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("Apple");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("Guava");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("Contents are:"+fruits);</a:t>
            </a:r>
          </a:p>
          <a:p>
            <a:pPr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Contents are:[Mango, Apple, Guava]</a:t>
            </a: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</a:t>
            </a:r>
            <a:r>
              <a:rPr lang="en-US" dirty="0" err="1"/>
              <a:t>LinkedList</a:t>
            </a:r>
            <a:r>
              <a:rPr lang="en-US" dirty="0"/>
              <a:t> Using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fruits=new 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fruits.add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("Mango");</a:t>
            </a:r>
          </a:p>
          <a:p>
            <a:pPr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en-IN" sz="2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it=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fruits.iterator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String fruit=(String)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(fruit);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Traversing </a:t>
            </a:r>
            <a:r>
              <a:rPr lang="en-US" dirty="0" err="1"/>
              <a:t>LinkedList</a:t>
            </a:r>
            <a:r>
              <a:rPr lang="en-US" dirty="0"/>
              <a:t> Using </a:t>
            </a:r>
            <a:r>
              <a:rPr lang="en-US" dirty="0" err="1"/>
              <a:t>ListIterator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600" b="1" dirty="0"/>
              <a:t>Write the code to traverse the given list backwards ?</a:t>
            </a:r>
            <a:endParaRPr lang="en-IN" sz="2600" b="1" dirty="0"/>
          </a:p>
          <a:p>
            <a:pPr>
              <a:buNone/>
            </a:pPr>
            <a:endParaRPr lang="en-IN" sz="2600" dirty="0"/>
          </a:p>
          <a:p>
            <a:pPr>
              <a:buNone/>
            </a:pPr>
            <a:r>
              <a:rPr lang="en-IN" sz="2600" b="1" dirty="0" err="1">
                <a:latin typeface="Consolas" panose="020B0609020204030204" pitchFamily="49" charset="0"/>
              </a:rPr>
              <a:t>LinkedList</a:t>
            </a:r>
            <a:r>
              <a:rPr lang="en-IN" sz="2600" b="1" dirty="0">
                <a:latin typeface="Consolas" panose="020B0609020204030204" pitchFamily="49" charset="0"/>
              </a:rPr>
              <a:t> fruits=new </a:t>
            </a:r>
            <a:r>
              <a:rPr lang="en-IN" sz="2600" b="1" dirty="0" err="1">
                <a:latin typeface="Consolas" panose="020B0609020204030204" pitchFamily="49" charset="0"/>
              </a:rPr>
              <a:t>LinkedList</a:t>
            </a:r>
            <a:r>
              <a:rPr lang="en-IN" sz="2600" b="1" dirty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600" b="1" dirty="0" err="1">
                <a:latin typeface="Consolas" panose="020B0609020204030204" pitchFamily="49" charset="0"/>
              </a:rPr>
              <a:t>fruits.add</a:t>
            </a:r>
            <a:r>
              <a:rPr lang="en-IN" sz="2600" b="1" dirty="0">
                <a:latin typeface="Consolas" panose="020B0609020204030204" pitchFamily="49" charset="0"/>
              </a:rPr>
              <a:t>("Mango");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</a:rPr>
              <a:t>.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</a:rPr>
              <a:t>.</a:t>
            </a:r>
            <a:endParaRPr lang="en-IN" sz="2600" b="1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600" b="1" dirty="0" err="1">
                <a:latin typeface="Consolas" panose="020B0609020204030204" pitchFamily="49" charset="0"/>
              </a:rPr>
              <a:t>ListIterator</a:t>
            </a:r>
            <a:r>
              <a:rPr lang="en-IN" sz="2600" b="1" dirty="0">
                <a:latin typeface="Consolas" panose="020B0609020204030204" pitchFamily="49" charset="0"/>
              </a:rPr>
              <a:t> it=</a:t>
            </a:r>
            <a:r>
              <a:rPr lang="en-IN" sz="2600" b="1" dirty="0" err="1">
                <a:latin typeface="Consolas" panose="020B0609020204030204" pitchFamily="49" charset="0"/>
              </a:rPr>
              <a:t>fruits.listIterator</a:t>
            </a:r>
            <a:r>
              <a:rPr lang="en-IN" sz="2600" b="1" dirty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600" b="1" dirty="0">
                <a:latin typeface="Consolas" panose="020B0609020204030204" pitchFamily="49" charset="0"/>
              </a:rPr>
              <a:t>for(;</a:t>
            </a:r>
            <a:r>
              <a:rPr lang="en-IN" sz="2600" b="1" dirty="0" err="1">
                <a:latin typeface="Consolas" panose="020B0609020204030204" pitchFamily="49" charset="0"/>
              </a:rPr>
              <a:t>it.hasNext</a:t>
            </a:r>
            <a:r>
              <a:rPr lang="en-IN" sz="2600" b="1" dirty="0">
                <a:latin typeface="Consolas" panose="020B0609020204030204" pitchFamily="49" charset="0"/>
              </a:rPr>
              <a:t>();</a:t>
            </a:r>
            <a:r>
              <a:rPr lang="en-IN" sz="2600" b="1" dirty="0" err="1">
                <a:latin typeface="Consolas" panose="020B0609020204030204" pitchFamily="49" charset="0"/>
              </a:rPr>
              <a:t>it.next</a:t>
            </a:r>
            <a:r>
              <a:rPr lang="en-IN" sz="2600" b="1" dirty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sz="2600" b="1" dirty="0">
                <a:latin typeface="Consolas" panose="020B0609020204030204" pitchFamily="49" charset="0"/>
              </a:rPr>
              <a:t>while(</a:t>
            </a:r>
            <a:r>
              <a:rPr lang="en-IN" sz="2600" b="1" dirty="0" err="1">
                <a:latin typeface="Consolas" panose="020B0609020204030204" pitchFamily="49" charset="0"/>
              </a:rPr>
              <a:t>it.hasPrevious</a:t>
            </a:r>
            <a:r>
              <a:rPr lang="en-IN" sz="2600" b="1" dirty="0"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IN" sz="2600" b="1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600" b="1" dirty="0">
                <a:latin typeface="Consolas" panose="020B0609020204030204" pitchFamily="49" charset="0"/>
              </a:rPr>
              <a:t>	String fruit=(String)</a:t>
            </a:r>
            <a:r>
              <a:rPr lang="en-IN" sz="2600" b="1" dirty="0" err="1">
                <a:latin typeface="Consolas" panose="020B0609020204030204" pitchFamily="49" charset="0"/>
              </a:rPr>
              <a:t>it.previous</a:t>
            </a:r>
            <a:r>
              <a:rPr lang="en-IN" sz="2600" b="1" dirty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600" b="1" dirty="0">
                <a:latin typeface="Consolas" panose="020B0609020204030204" pitchFamily="49" charset="0"/>
              </a:rPr>
              <a:t>	</a:t>
            </a:r>
            <a:r>
              <a:rPr lang="en-IN" sz="2600" b="1" dirty="0" err="1">
                <a:latin typeface="Consolas" panose="020B0609020204030204" pitchFamily="49" charset="0"/>
              </a:rPr>
              <a:t>System.out.println</a:t>
            </a:r>
            <a:r>
              <a:rPr lang="en-IN" sz="2600" b="1" dirty="0">
                <a:latin typeface="Consolas" panose="020B0609020204030204" pitchFamily="49" charset="0"/>
              </a:rPr>
              <a:t>(fruit);</a:t>
            </a:r>
          </a:p>
          <a:p>
            <a:pPr>
              <a:buNone/>
            </a:pPr>
            <a:r>
              <a:rPr lang="en-IN" sz="2600" b="1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methods of </a:t>
            </a:r>
            <a:r>
              <a:rPr lang="en-US" dirty="0" err="1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</a:t>
            </a:r>
            <a:r>
              <a:rPr lang="en-US" b="1" dirty="0">
                <a:solidFill>
                  <a:srgbClr val="0070C0"/>
                </a:solidFill>
              </a:rPr>
              <a:t>LinkedList</a:t>
            </a:r>
            <a:r>
              <a:rPr lang="en-US" dirty="0"/>
              <a:t> class implements the </a:t>
            </a:r>
            <a:r>
              <a:rPr lang="en-US" b="1" dirty="0">
                <a:solidFill>
                  <a:srgbClr val="0070C0"/>
                </a:solidFill>
              </a:rPr>
              <a:t>Dequeue </a:t>
            </a:r>
            <a:r>
              <a:rPr lang="en-US" dirty="0"/>
              <a:t>interface so it </a:t>
            </a:r>
            <a:r>
              <a:rPr lang="en-US" b="1" dirty="0">
                <a:solidFill>
                  <a:srgbClr val="00B050"/>
                </a:solidFill>
              </a:rPr>
              <a:t>provides us </a:t>
            </a:r>
            <a:r>
              <a:rPr lang="en-US" dirty="0"/>
              <a:t>some </a:t>
            </a:r>
            <a:r>
              <a:rPr lang="en-US" b="1" dirty="0">
                <a:solidFill>
                  <a:srgbClr val="7030A0"/>
                </a:solidFill>
              </a:rPr>
              <a:t>very useful methods </a:t>
            </a:r>
            <a:r>
              <a:rPr lang="en-US" dirty="0"/>
              <a:t>not provided by any other </a:t>
            </a:r>
            <a:r>
              <a:rPr lang="en-US" b="1" dirty="0">
                <a:solidFill>
                  <a:srgbClr val="0070C0"/>
                </a:solidFill>
              </a:rPr>
              <a:t>List</a:t>
            </a:r>
            <a:r>
              <a:rPr lang="en-US" dirty="0"/>
              <a:t> class.</a:t>
            </a:r>
          </a:p>
          <a:p>
            <a:endParaRPr lang="en-US" dirty="0"/>
          </a:p>
          <a:p>
            <a:r>
              <a:rPr lang="en-US" dirty="0"/>
              <a:t>These are: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public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void </a:t>
            </a:r>
            <a:r>
              <a:rPr lang="en-IN" b="1" dirty="0" err="1">
                <a:solidFill>
                  <a:srgbClr val="7030A0"/>
                </a:solidFill>
              </a:rPr>
              <a:t>addFirst</a:t>
            </a:r>
            <a:r>
              <a:rPr lang="en-IN" b="1" dirty="0">
                <a:solidFill>
                  <a:srgbClr val="7030A0"/>
                </a:solidFill>
              </a:rPr>
              <a:t>(Object item)</a:t>
            </a:r>
            <a:r>
              <a:rPr lang="en-IN" dirty="0">
                <a:solidFill>
                  <a:srgbClr val="7030A0"/>
                </a:solidFill>
              </a:rPr>
              <a:t>: </a:t>
            </a:r>
            <a:r>
              <a:rPr lang="en-IN" dirty="0"/>
              <a:t>It </a:t>
            </a:r>
            <a:r>
              <a:rPr lang="en-IN" b="1" dirty="0">
                <a:solidFill>
                  <a:srgbClr val="C00000"/>
                </a:solidFill>
              </a:rPr>
              <a:t>adds the item </a:t>
            </a:r>
            <a:r>
              <a:rPr lang="en-IN" dirty="0"/>
              <a:t>(or element) at the </a:t>
            </a:r>
            <a:r>
              <a:rPr lang="en-IN" b="1" dirty="0">
                <a:solidFill>
                  <a:srgbClr val="00B050"/>
                </a:solidFill>
              </a:rPr>
              <a:t>first position </a:t>
            </a:r>
            <a:r>
              <a:rPr lang="en-IN" dirty="0"/>
              <a:t>in the list.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public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void </a:t>
            </a:r>
            <a:r>
              <a:rPr lang="en-IN" b="1" dirty="0" err="1">
                <a:solidFill>
                  <a:srgbClr val="7030A0"/>
                </a:solidFill>
              </a:rPr>
              <a:t>addLast</a:t>
            </a:r>
            <a:r>
              <a:rPr lang="en-IN" b="1" dirty="0">
                <a:solidFill>
                  <a:srgbClr val="7030A0"/>
                </a:solidFill>
              </a:rPr>
              <a:t>(Object item)</a:t>
            </a:r>
            <a:r>
              <a:rPr lang="en-IN" dirty="0">
                <a:solidFill>
                  <a:srgbClr val="7030A0"/>
                </a:solidFill>
              </a:rPr>
              <a:t>:</a:t>
            </a:r>
            <a:r>
              <a:rPr lang="en-IN" dirty="0"/>
              <a:t> It </a:t>
            </a:r>
            <a:r>
              <a:rPr lang="en-IN" b="1" dirty="0">
                <a:solidFill>
                  <a:srgbClr val="C00000"/>
                </a:solidFill>
              </a:rPr>
              <a:t>adds the item </a:t>
            </a:r>
            <a:r>
              <a:rPr lang="en-IN" dirty="0"/>
              <a:t>(or element) at the </a:t>
            </a:r>
            <a:r>
              <a:rPr lang="en-IN" b="1" dirty="0">
                <a:solidFill>
                  <a:srgbClr val="00B050"/>
                </a:solidFill>
              </a:rPr>
              <a:t>last position </a:t>
            </a:r>
            <a:r>
              <a:rPr lang="en-IN" dirty="0"/>
              <a:t>in the list.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public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Object </a:t>
            </a:r>
            <a:r>
              <a:rPr lang="en-IN" b="1" dirty="0" err="1">
                <a:solidFill>
                  <a:srgbClr val="7030A0"/>
                </a:solidFill>
              </a:rPr>
              <a:t>getFirst</a:t>
            </a:r>
            <a:r>
              <a:rPr lang="en-IN" b="1" dirty="0">
                <a:solidFill>
                  <a:srgbClr val="7030A0"/>
                </a:solidFill>
              </a:rPr>
              <a:t>()</a:t>
            </a:r>
            <a:r>
              <a:rPr lang="en-IN" dirty="0">
                <a:solidFill>
                  <a:srgbClr val="7030A0"/>
                </a:solidFill>
              </a:rPr>
              <a:t>: </a:t>
            </a:r>
            <a:r>
              <a:rPr lang="en-IN" b="1" dirty="0">
                <a:solidFill>
                  <a:srgbClr val="C00000"/>
                </a:solidFill>
              </a:rPr>
              <a:t>Returns the  item </a:t>
            </a:r>
            <a:r>
              <a:rPr lang="en-IN" dirty="0"/>
              <a:t>(or element) at the </a:t>
            </a:r>
            <a:r>
              <a:rPr lang="en-IN" b="1" dirty="0">
                <a:solidFill>
                  <a:srgbClr val="00B050"/>
                </a:solidFill>
              </a:rPr>
              <a:t>first position </a:t>
            </a:r>
            <a:r>
              <a:rPr lang="en-IN" dirty="0"/>
              <a:t>in the list.</a:t>
            </a:r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3569</TotalTime>
  <Words>1589</Words>
  <Application>Microsoft Office PowerPoint</Application>
  <PresentationFormat>On-screen Show (4:3)</PresentationFormat>
  <Paragraphs>291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COLLECTIONS</vt:lpstr>
      <vt:lpstr>The “LinkedList” class</vt:lpstr>
      <vt:lpstr>The “LinkedList” class</vt:lpstr>
      <vt:lpstr>Constructors Of LinkedList</vt:lpstr>
      <vt:lpstr>   Example</vt:lpstr>
      <vt:lpstr>Traversing LinkedList Using Iterator</vt:lpstr>
      <vt:lpstr>Traversing LinkedList Using ListIterator</vt:lpstr>
      <vt:lpstr>Some special methods of LinkedList</vt:lpstr>
      <vt:lpstr>Some special methods of LinkedList</vt:lpstr>
      <vt:lpstr>   Example</vt:lpstr>
      <vt:lpstr>The “Vector” class</vt:lpstr>
      <vt:lpstr>The “Vector” class</vt:lpstr>
      <vt:lpstr>Constructors Of Vector</vt:lpstr>
      <vt:lpstr>Constructors Of Vector</vt:lpstr>
      <vt:lpstr>   Example</vt:lpstr>
      <vt:lpstr>Vector specific methods</vt:lpstr>
      <vt:lpstr>Vector specific methods</vt:lpstr>
      <vt:lpstr>  Using Enumeration</vt:lpstr>
      <vt:lpstr>Obtaining Enumeration In Vector</vt:lpstr>
      <vt:lpstr>Methods Of Enumeration</vt:lpstr>
      <vt:lpstr>Enumeration v/s Iterator</vt:lpstr>
      <vt:lpstr>Enumeration v/s Iterator</vt:lpstr>
      <vt:lpstr>The “Stack” class</vt:lpstr>
      <vt:lpstr>Constructor Of Stack</vt:lpstr>
      <vt:lpstr>Stack specific methods</vt:lpstr>
      <vt:lpstr>Stack specific methods</vt:lpstr>
      <vt:lpstr>Example:</vt:lpstr>
      <vt:lpstr>Example:</vt:lpstr>
      <vt:lpstr>Example: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394</cp:revision>
  <dcterms:created xsi:type="dcterms:W3CDTF">2012-06-21T20:06:10Z</dcterms:created>
  <dcterms:modified xsi:type="dcterms:W3CDTF">2020-11-26T05:08:34Z</dcterms:modified>
</cp:coreProperties>
</file>