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1169" r:id="rId2"/>
    <p:sldId id="256" r:id="rId3"/>
    <p:sldId id="384" r:id="rId4"/>
    <p:sldId id="388" r:id="rId5"/>
    <p:sldId id="387" r:id="rId6"/>
    <p:sldId id="389" r:id="rId7"/>
    <p:sldId id="392" r:id="rId8"/>
    <p:sldId id="390" r:id="rId9"/>
    <p:sldId id="393" r:id="rId10"/>
    <p:sldId id="326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95B24A3-C80F-4E51-9EDE-AAC78342E84C}"/>
    <pc:docChg chg="delSld modSld">
      <pc:chgData name="Sharma Computer Academy" userId="08476b32c11f4418" providerId="LiveId" clId="{C95B24A3-C80F-4E51-9EDE-AAC78342E84C}" dt="2020-11-26T05:10:37.023" v="2" actId="47"/>
      <pc:docMkLst>
        <pc:docMk/>
      </pc:docMkLst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1594430930" sldId="339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375151983" sldId="50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375151983" sldId="50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375151983" sldId="50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C95B24A3-C80F-4E51-9EDE-AAC78342E84C}" dt="2020-11-26T05:09:34.348" v="0" actId="20577"/>
        <pc:sldMkLst>
          <pc:docMk/>
          <pc:sldMk cId="0" sldId="1169"/>
        </pc:sldMkLst>
        <pc:spChg chg="mod">
          <ac:chgData name="Sharma Computer Academy" userId="08476b32c11f4418" providerId="LiveId" clId="{C95B24A3-C80F-4E51-9EDE-AAC78342E84C}" dt="2020-11-26T05:09:34.348" v="0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C95B24A3-C80F-4E51-9EDE-AAC78342E84C}" dt="2020-11-26T05:10:12.563" v="1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C95B24A3-C80F-4E51-9EDE-AAC78342E84C}" dt="2020-11-26T05:10:37.023" v="2" actId="47"/>
        <pc:sldMkLst>
          <pc:docMk/>
          <pc:sldMk cId="1702057321" sldId="11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11/26/2020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Comparator.html" TargetMode="External"/><Relationship Id="rId2" Type="http://schemas.openxmlformats.org/officeDocument/2006/relationships/hyperlink" Target="http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22-Part 4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</a:t>
            </a:r>
            <a:r>
              <a:rPr lang="en-IN" b="1" dirty="0" err="1">
                <a:latin typeface="Consolas" panose="020B0609020204030204" pitchFamily="49" charset="0"/>
              </a:rPr>
              <a:t>HashSet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 = new </a:t>
            </a:r>
            <a:r>
              <a:rPr lang="en-IN" b="1" dirty="0" err="1">
                <a:latin typeface="Consolas" panose="020B0609020204030204" pitchFamily="49" charset="0"/>
              </a:rPr>
              <a:t>HashSet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);   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[null,  D,  A,  B,  C]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To </a:t>
            </a:r>
            <a:r>
              <a:rPr lang="en-IN" sz="2800" dirty="0" err="1"/>
              <a:t>travrse</a:t>
            </a:r>
            <a:r>
              <a:rPr lang="en-IN" sz="2800" dirty="0"/>
              <a:t> a </a:t>
            </a:r>
            <a:r>
              <a:rPr lang="en-IN" sz="2800" dirty="0" err="1"/>
              <a:t>HashSet</a:t>
            </a:r>
            <a:r>
              <a:rPr lang="en-IN" sz="2800" dirty="0"/>
              <a:t>  we  require it’s </a:t>
            </a:r>
            <a:r>
              <a:rPr lang="en-IN" sz="2800" dirty="0" err="1"/>
              <a:t>iterator</a:t>
            </a:r>
            <a:r>
              <a:rPr lang="en-IN" sz="2800" dirty="0"/>
              <a:t> which is done by calling it’s </a:t>
            </a:r>
            <a:r>
              <a:rPr lang="en-IN" sz="2800" b="1" dirty="0" err="1">
                <a:solidFill>
                  <a:srgbClr val="00B050"/>
                </a:solidFill>
              </a:rPr>
              <a:t>iterator</a:t>
            </a:r>
            <a:r>
              <a:rPr lang="en-IN" sz="2800" b="1" dirty="0">
                <a:solidFill>
                  <a:srgbClr val="00B050"/>
                </a:solidFill>
              </a:rPr>
              <a:t>()  </a:t>
            </a:r>
            <a:r>
              <a:rPr lang="en-IN" sz="2800" dirty="0"/>
              <a:t>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Iterator</a:t>
            </a:r>
            <a:r>
              <a:rPr lang="en-US" sz="2800" b="1" dirty="0">
                <a:solidFill>
                  <a:srgbClr val="FF0000"/>
                </a:solidFill>
              </a:rPr>
              <a:t> it=</a:t>
            </a:r>
            <a:r>
              <a:rPr lang="en-US" sz="2800" b="1" dirty="0" err="1">
                <a:solidFill>
                  <a:srgbClr val="FF0000"/>
                </a:solidFill>
              </a:rPr>
              <a:t>hs.iterator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800" b="1" dirty="0"/>
              <a:t>while(</a:t>
            </a:r>
            <a:r>
              <a:rPr lang="en-US" sz="2800" b="1" dirty="0" err="1"/>
              <a:t>it.hasNext</a:t>
            </a:r>
            <a:r>
              <a:rPr lang="en-US" sz="2800" b="1" dirty="0"/>
              <a:t>())</a:t>
            </a:r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      	</a:t>
            </a:r>
            <a:r>
              <a:rPr lang="en-US" sz="2800" b="1" dirty="0" err="1"/>
              <a:t>System.out.println</a:t>
            </a:r>
            <a:r>
              <a:rPr lang="en-US" sz="2800" b="1" dirty="0"/>
              <a:t>(</a:t>
            </a:r>
            <a:r>
              <a:rPr lang="en-US" sz="2800" b="1" dirty="0" err="1"/>
              <a:t>it.next</a:t>
            </a:r>
            <a:r>
              <a:rPr lang="en-US" sz="2800" b="1" dirty="0"/>
              <a:t>());</a:t>
            </a:r>
          </a:p>
          <a:p>
            <a:pPr>
              <a:buNone/>
            </a:pPr>
            <a:r>
              <a:rPr lang="en-US" sz="2800" b="1" dirty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</a:t>
            </a:r>
            <a:r>
              <a:rPr lang="en-IN" b="1" dirty="0" err="1">
                <a:latin typeface="Consolas" panose="020B0609020204030204" pitchFamily="49" charset="0"/>
              </a:rPr>
              <a:t>HashSet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 = new </a:t>
            </a:r>
            <a:r>
              <a:rPr lang="en-IN" b="1" dirty="0" err="1">
                <a:latin typeface="Consolas" panose="020B0609020204030204" pitchFamily="49" charset="0"/>
              </a:rPr>
              <a:t>HashSet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);  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it=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hs.iterator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while(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it.hasNext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	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}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LinkedHashSet</a:t>
            </a:r>
            <a:r>
              <a:rPr lang="en-IN" dirty="0"/>
              <a:t> extends 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class.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Implemented</a:t>
            </a:r>
            <a:r>
              <a:rPr lang="en-US" dirty="0"/>
              <a:t> using </a:t>
            </a:r>
            <a:r>
              <a:rPr lang="en-US" b="1" dirty="0" err="1">
                <a:solidFill>
                  <a:srgbClr val="0070C0"/>
                </a:solidFill>
              </a:rPr>
              <a:t>HashSet</a:t>
            </a:r>
            <a:r>
              <a:rPr lang="en-US" dirty="0"/>
              <a:t>+ </a:t>
            </a:r>
            <a:r>
              <a:rPr lang="en-US" b="1" dirty="0" err="1">
                <a:solidFill>
                  <a:srgbClr val="0070C0"/>
                </a:solidFill>
              </a:rPr>
              <a:t>LinkedList</a:t>
            </a:r>
            <a:endParaRPr lang="en-IN" b="1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maintains a linked list </a:t>
            </a:r>
            <a:r>
              <a:rPr lang="en-IN" dirty="0"/>
              <a:t>of the </a:t>
            </a:r>
            <a:r>
              <a:rPr lang="en-IN" b="1" dirty="0">
                <a:solidFill>
                  <a:srgbClr val="7030A0"/>
                </a:solidFill>
              </a:rPr>
              <a:t>entries</a:t>
            </a:r>
            <a:r>
              <a:rPr lang="en-IN" dirty="0"/>
              <a:t> in the </a:t>
            </a:r>
            <a:r>
              <a:rPr lang="en-IN" b="1" dirty="0">
                <a:solidFill>
                  <a:srgbClr val="C00000"/>
                </a:solidFill>
              </a:rPr>
              <a:t>set</a:t>
            </a:r>
            <a:r>
              <a:rPr lang="en-IN" dirty="0"/>
              <a:t>, in the order in which they were </a:t>
            </a:r>
            <a:r>
              <a:rPr lang="en-IN" b="1" dirty="0">
                <a:solidFill>
                  <a:srgbClr val="002060"/>
                </a:solidFill>
              </a:rPr>
              <a:t>inserted </a:t>
            </a:r>
            <a:r>
              <a:rPr lang="en-IN" dirty="0"/>
              <a:t>i.e. </a:t>
            </a:r>
            <a:r>
              <a:rPr lang="en-IN" b="1" dirty="0">
                <a:solidFill>
                  <a:srgbClr val="C00000"/>
                </a:solidFill>
              </a:rPr>
              <a:t>insertion order is preserved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Doesn’t allows </a:t>
            </a:r>
            <a:r>
              <a:rPr lang="en-IN" b="1" dirty="0">
                <a:solidFill>
                  <a:srgbClr val="7030A0"/>
                </a:solidFill>
              </a:rPr>
              <a:t>duplicates.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Heterogeneous</a:t>
            </a:r>
            <a:r>
              <a:rPr lang="en-IN" dirty="0"/>
              <a:t> objects </a:t>
            </a:r>
            <a:r>
              <a:rPr lang="en-IN" b="1" dirty="0">
                <a:solidFill>
                  <a:srgbClr val="00B050"/>
                </a:solidFill>
              </a:rPr>
              <a:t>allowed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It permits </a:t>
            </a:r>
            <a:r>
              <a:rPr lang="en-IN" dirty="0"/>
              <a:t>all </a:t>
            </a:r>
            <a:r>
              <a:rPr lang="en-IN" b="1" dirty="0">
                <a:solidFill>
                  <a:srgbClr val="7030A0"/>
                </a:solidFill>
              </a:rPr>
              <a:t>elements</a:t>
            </a:r>
            <a:r>
              <a:rPr lang="en-IN" dirty="0"/>
              <a:t> including </a:t>
            </a:r>
            <a:r>
              <a:rPr lang="en-IN" b="1" dirty="0">
                <a:solidFill>
                  <a:srgbClr val="C00000"/>
                </a:solidFill>
              </a:rPr>
              <a:t>null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Implements </a:t>
            </a:r>
            <a:r>
              <a:rPr lang="en-IN" b="1" dirty="0" err="1">
                <a:solidFill>
                  <a:srgbClr val="0070C0"/>
                </a:solidFill>
              </a:rPr>
              <a:t>Serializable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70C0"/>
                </a:solidFill>
              </a:rPr>
              <a:t>Cloneable</a:t>
            </a:r>
            <a:r>
              <a:rPr lang="en-IN" dirty="0"/>
              <a:t> interfaces</a:t>
            </a:r>
          </a:p>
          <a:p>
            <a:endParaRPr lang="en-US" dirty="0"/>
          </a:p>
          <a:p>
            <a:r>
              <a:rPr lang="en-IN" dirty="0"/>
              <a:t>It’s </a:t>
            </a:r>
            <a:r>
              <a:rPr lang="en-IN" b="1" dirty="0">
                <a:solidFill>
                  <a:srgbClr val="C00000"/>
                </a:solidFill>
              </a:rPr>
              <a:t>more suitable </a:t>
            </a:r>
            <a:r>
              <a:rPr lang="en-IN" dirty="0"/>
              <a:t>where we need to </a:t>
            </a:r>
            <a:r>
              <a:rPr lang="en-IN" b="1" dirty="0">
                <a:solidFill>
                  <a:srgbClr val="00B050"/>
                </a:solidFill>
              </a:rPr>
              <a:t>maintain</a:t>
            </a:r>
            <a:r>
              <a:rPr lang="en-IN" dirty="0"/>
              <a:t> 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insertion order of elements,</a:t>
            </a:r>
            <a:r>
              <a:rPr lang="en-IN" dirty="0"/>
              <a:t> similar to </a:t>
            </a:r>
            <a:r>
              <a:rPr lang="en-IN" b="1" dirty="0">
                <a:solidFill>
                  <a:srgbClr val="0070C0"/>
                </a:solidFill>
              </a:rPr>
              <a:t>List</a:t>
            </a:r>
            <a:r>
              <a:rPr lang="en-IN" dirty="0"/>
              <a:t> without </a:t>
            </a:r>
            <a:r>
              <a:rPr lang="en-IN" b="1" dirty="0">
                <a:solidFill>
                  <a:srgbClr val="7030A0"/>
                </a:solidFill>
              </a:rPr>
              <a:t>compromising performance 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LinkedHashSet</a:t>
            </a:r>
            <a:r>
              <a:rPr lang="en-IN" b="1" dirty="0"/>
              <a:t>( )</a:t>
            </a:r>
          </a:p>
          <a:p>
            <a:endParaRPr lang="en-IN" dirty="0"/>
          </a:p>
          <a:p>
            <a:r>
              <a:rPr lang="en-IN" dirty="0"/>
              <a:t>This constructor builds an </a:t>
            </a:r>
            <a:r>
              <a:rPr lang="en-IN" b="1" dirty="0">
                <a:solidFill>
                  <a:srgbClr val="00B050"/>
                </a:solidFill>
              </a:rPr>
              <a:t>empty linked hash set </a:t>
            </a:r>
            <a:r>
              <a:rPr lang="en-IN" dirty="0"/>
              <a:t>with an </a:t>
            </a:r>
            <a:r>
              <a:rPr lang="en-IN" b="1" dirty="0">
                <a:solidFill>
                  <a:srgbClr val="7030A0"/>
                </a:solidFill>
              </a:rPr>
              <a:t>initial capacity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16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fill ratio of 0.75</a:t>
            </a:r>
          </a:p>
          <a:p>
            <a:pPr marL="457200" indent="-457200">
              <a:buAutoNum type="arabicPlain" startAt="2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lain" startAt="2"/>
            </a:pPr>
            <a:r>
              <a:rPr lang="en-US" b="1" dirty="0"/>
              <a:t>public </a:t>
            </a:r>
            <a:r>
              <a:rPr lang="en-US" b="1" dirty="0" err="1"/>
              <a:t>LinkedHashSet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capacity)</a:t>
            </a:r>
          </a:p>
          <a:p>
            <a:pPr marL="457200" indent="-457200">
              <a:buNone/>
            </a:pPr>
            <a:r>
              <a:rPr lang="en-IN" dirty="0"/>
              <a:t>    This constructor constructs an </a:t>
            </a:r>
            <a:r>
              <a:rPr lang="en-IN" b="1" dirty="0">
                <a:solidFill>
                  <a:srgbClr val="00B050"/>
                </a:solidFill>
              </a:rPr>
              <a:t>empty linked hash set </a:t>
            </a:r>
            <a:r>
              <a:rPr lang="en-IN" dirty="0"/>
              <a:t>with </a:t>
            </a:r>
          </a:p>
          <a:p>
            <a:pPr marL="457200" indent="-457200">
              <a:buNone/>
            </a:pPr>
            <a:r>
              <a:rPr lang="en-IN" dirty="0"/>
              <a:t>    the </a:t>
            </a:r>
            <a:r>
              <a:rPr lang="en-IN" b="1" dirty="0">
                <a:solidFill>
                  <a:srgbClr val="7030A0"/>
                </a:solidFill>
              </a:rPr>
              <a:t>specified initial capacity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fill ratio of 0.75</a:t>
            </a: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LinkedHashSet</a:t>
            </a:r>
            <a:r>
              <a:rPr lang="en-US" b="1" dirty="0"/>
              <a:t>(int </a:t>
            </a:r>
            <a:r>
              <a:rPr lang="en-US" b="1" dirty="0" err="1"/>
              <a:t>capacity,float</a:t>
            </a:r>
            <a:r>
              <a:rPr lang="en-US" b="1" dirty="0"/>
              <a:t> </a:t>
            </a:r>
            <a:r>
              <a:rPr lang="en-US" b="1" dirty="0" err="1"/>
              <a:t>fillRatio</a:t>
            </a:r>
            <a:r>
              <a:rPr lang="en-US" b="1" dirty="0"/>
              <a:t>)</a:t>
            </a:r>
          </a:p>
          <a:p>
            <a:pPr marL="457200" indent="-457200">
              <a:buNone/>
            </a:pPr>
            <a:r>
              <a:rPr lang="en-IN" dirty="0"/>
              <a:t>This constructor constructs an </a:t>
            </a:r>
            <a:r>
              <a:rPr lang="en-IN" b="1" dirty="0">
                <a:solidFill>
                  <a:srgbClr val="00B050"/>
                </a:solidFill>
              </a:rPr>
              <a:t>empty linked hash set </a:t>
            </a:r>
            <a:r>
              <a:rPr lang="en-IN" dirty="0"/>
              <a:t>with the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7030A0"/>
                </a:solidFill>
              </a:rPr>
              <a:t>specified initial capacity </a:t>
            </a:r>
            <a:r>
              <a:rPr lang="en-IN" dirty="0"/>
              <a:t>and specified </a:t>
            </a:r>
            <a:r>
              <a:rPr lang="en-IN" b="1" dirty="0">
                <a:solidFill>
                  <a:srgbClr val="0070C0"/>
                </a:solidFill>
              </a:rPr>
              <a:t>fill ratio of 0.75</a:t>
            </a:r>
            <a:endParaRPr lang="en-US" b="1" dirty="0">
              <a:solidFill>
                <a:srgbClr val="0070C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LinkedHashSet</a:t>
            </a:r>
            <a:r>
              <a:rPr lang="en-US" b="1" dirty="0"/>
              <a:t>(Collection c)</a:t>
            </a:r>
          </a:p>
          <a:p>
            <a:pPr>
              <a:buNone/>
            </a:pPr>
            <a:r>
              <a:rPr lang="en-IN" dirty="0"/>
              <a:t>Constructs a </a:t>
            </a:r>
            <a:r>
              <a:rPr lang="en-IN" b="1" dirty="0">
                <a:solidFill>
                  <a:srgbClr val="00B050"/>
                </a:solidFill>
              </a:rPr>
              <a:t>linked hash set</a:t>
            </a:r>
            <a:r>
              <a:rPr lang="en-IN" dirty="0"/>
              <a:t> containing the elements of 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specified collection</a:t>
            </a:r>
            <a:r>
              <a:rPr lang="en-IN" dirty="0"/>
              <a:t>, in the </a:t>
            </a:r>
            <a:r>
              <a:rPr lang="en-IN" b="1" dirty="0">
                <a:solidFill>
                  <a:srgbClr val="C00000"/>
                </a:solidFill>
              </a:rPr>
              <a:t>order</a:t>
            </a:r>
            <a:r>
              <a:rPr lang="en-IN" dirty="0"/>
              <a:t> they are </a:t>
            </a:r>
            <a:r>
              <a:rPr lang="en-IN" b="1" dirty="0">
                <a:solidFill>
                  <a:srgbClr val="002060"/>
                </a:solidFill>
              </a:rPr>
              <a:t>returned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by the collection's iterator </a:t>
            </a:r>
            <a:r>
              <a:rPr lang="en-IN" dirty="0"/>
              <a:t>removing </a:t>
            </a:r>
            <a:r>
              <a:rPr lang="en-IN" b="1" dirty="0">
                <a:solidFill>
                  <a:schemeClr val="tx2"/>
                </a:solidFill>
              </a:rPr>
              <a:t>duplicates.</a:t>
            </a:r>
            <a:endParaRPr lang="en-US" b="1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LinkedHashSetDemo1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</a:t>
            </a:r>
            <a:r>
              <a:rPr lang="en-IN" b="1" dirty="0" err="1">
                <a:latin typeface="Consolas" panose="020B0609020204030204" pitchFamily="49" charset="0"/>
              </a:rPr>
              <a:t>LinkedHashSet</a:t>
            </a:r>
            <a:r>
              <a:rPr lang="en-IN" b="1" dirty="0">
                <a:latin typeface="Consolas" panose="020B0609020204030204" pitchFamily="49" charset="0"/>
              </a:rPr>
              <a:t> lhs = new </a:t>
            </a:r>
            <a:r>
              <a:rPr lang="en-IN" b="1" dirty="0" err="1">
                <a:latin typeface="Consolas" panose="020B0609020204030204" pitchFamily="49" charset="0"/>
              </a:rPr>
              <a:t>LinkedHashSet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(lhs);   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1" u="sng" dirty="0">
                <a:solidFill>
                  <a:schemeClr val="tx2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[</a:t>
            </a:r>
            <a:r>
              <a:rPr lang="en-IN" b="1" dirty="0" err="1">
                <a:solidFill>
                  <a:srgbClr val="0070C0"/>
                </a:solidFill>
              </a:rPr>
              <a:t>A,B,C,D,null</a:t>
            </a:r>
            <a:r>
              <a:rPr lang="en-IN" b="1" dirty="0">
                <a:solidFill>
                  <a:srgbClr val="0070C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To traverse a </a:t>
            </a:r>
            <a:r>
              <a:rPr lang="en-IN" sz="2800" dirty="0" err="1">
                <a:solidFill>
                  <a:srgbClr val="0070C0"/>
                </a:solidFill>
              </a:rPr>
              <a:t>LinkedHashSet</a:t>
            </a:r>
            <a:r>
              <a:rPr lang="en-IN" sz="2800" dirty="0"/>
              <a:t>  we  use the same approach as we did with </a:t>
            </a:r>
            <a:r>
              <a:rPr lang="en-IN" sz="2800" dirty="0" err="1">
                <a:solidFill>
                  <a:srgbClr val="0070C0"/>
                </a:solidFill>
              </a:rPr>
              <a:t>HashSet</a:t>
            </a:r>
            <a:r>
              <a:rPr lang="en-IN" sz="2800" dirty="0"/>
              <a:t> i.e.  by calling it’s </a:t>
            </a:r>
            <a:r>
              <a:rPr lang="en-IN" sz="2800" b="1" dirty="0" err="1">
                <a:solidFill>
                  <a:srgbClr val="00B050"/>
                </a:solidFill>
              </a:rPr>
              <a:t>iterator</a:t>
            </a:r>
            <a:r>
              <a:rPr lang="en-IN" sz="2800" b="1" dirty="0">
                <a:solidFill>
                  <a:srgbClr val="00B050"/>
                </a:solidFill>
              </a:rPr>
              <a:t>()  </a:t>
            </a:r>
            <a:r>
              <a:rPr lang="en-IN" sz="2800" dirty="0"/>
              <a:t>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Iterator</a:t>
            </a:r>
            <a:r>
              <a:rPr lang="en-US" sz="2800" b="1" dirty="0">
                <a:solidFill>
                  <a:srgbClr val="FF0000"/>
                </a:solidFill>
              </a:rPr>
              <a:t> it=</a:t>
            </a:r>
            <a:r>
              <a:rPr lang="en-US" sz="2800" b="1" dirty="0" err="1">
                <a:solidFill>
                  <a:srgbClr val="FF0000"/>
                </a:solidFill>
              </a:rPr>
              <a:t>hs.iterator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800" b="1" dirty="0"/>
              <a:t>while(</a:t>
            </a:r>
            <a:r>
              <a:rPr lang="en-US" sz="2800" b="1" dirty="0" err="1"/>
              <a:t>it.hasNext</a:t>
            </a:r>
            <a:r>
              <a:rPr lang="en-US" sz="2800" b="1" dirty="0"/>
              <a:t>())</a:t>
            </a:r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      	</a:t>
            </a:r>
            <a:r>
              <a:rPr lang="en-US" sz="2800" b="1" dirty="0" err="1"/>
              <a:t>System.out.println</a:t>
            </a:r>
            <a:r>
              <a:rPr lang="en-US" sz="2800" b="1" dirty="0"/>
              <a:t>(</a:t>
            </a:r>
            <a:r>
              <a:rPr lang="en-US" sz="2800" b="1" dirty="0" err="1"/>
              <a:t>it.next</a:t>
            </a:r>
            <a:r>
              <a:rPr lang="en-US" sz="2800" b="1" dirty="0"/>
              <a:t>());</a:t>
            </a:r>
          </a:p>
          <a:p>
            <a:pPr>
              <a:buNone/>
            </a:pPr>
            <a:r>
              <a:rPr lang="en-US" sz="2800" b="1" dirty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LinkedHashSetDemo1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</a:t>
            </a:r>
            <a:r>
              <a:rPr lang="en-IN" b="1" dirty="0" err="1">
                <a:latin typeface="Consolas" panose="020B0609020204030204" pitchFamily="49" charset="0"/>
              </a:rPr>
              <a:t>LinkedHashSet</a:t>
            </a:r>
            <a:r>
              <a:rPr lang="en-IN" b="1" dirty="0">
                <a:latin typeface="Consolas" panose="020B0609020204030204" pitchFamily="49" charset="0"/>
              </a:rPr>
              <a:t> lhs = new </a:t>
            </a:r>
            <a:r>
              <a:rPr lang="en-IN" b="1" dirty="0" err="1">
                <a:latin typeface="Consolas" panose="020B0609020204030204" pitchFamily="49" charset="0"/>
              </a:rPr>
              <a:t>LinkedHashSet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);  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it=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lhs.iterator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while(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it.hasNext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	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}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java.util.SortedSet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0070C0"/>
                </a:solidFill>
              </a:rPr>
              <a:t>java.util.Set</a:t>
            </a:r>
            <a:r>
              <a:rPr lang="en-IN" dirty="0"/>
              <a:t> interface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prohibits duplicate objects </a:t>
            </a:r>
            <a:r>
              <a:rPr lang="en-IN" dirty="0"/>
              <a:t>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allows to retrieve </a:t>
            </a:r>
            <a:r>
              <a:rPr lang="en-IN" dirty="0"/>
              <a:t>objects in </a:t>
            </a:r>
            <a:r>
              <a:rPr lang="en-IN" b="1" dirty="0">
                <a:solidFill>
                  <a:srgbClr val="00B050"/>
                </a:solidFill>
              </a:rPr>
              <a:t>some sorted order. </a:t>
            </a:r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ordered</a:t>
            </a:r>
            <a:r>
              <a:rPr lang="en-IN" dirty="0"/>
              <a:t> using their </a:t>
            </a:r>
            <a:r>
              <a:rPr lang="en-IN" dirty="0">
                <a:hlinkClick r:id="rId2" tooltip="natural ordering"/>
              </a:rPr>
              <a:t>natural ordering</a:t>
            </a:r>
            <a:r>
              <a:rPr lang="en-IN" dirty="0"/>
              <a:t>, or by a </a:t>
            </a:r>
            <a:r>
              <a:rPr lang="en-IN" dirty="0">
                <a:hlinkClick r:id="rId3" tooltip="Comparator"/>
              </a:rPr>
              <a:t>Comparator</a:t>
            </a:r>
            <a:r>
              <a:rPr lang="en-IN" dirty="0"/>
              <a:t> typically provided at </a:t>
            </a:r>
            <a:r>
              <a:rPr lang="en-IN" b="1" dirty="0">
                <a:solidFill>
                  <a:srgbClr val="00B050"/>
                </a:solidFill>
              </a:rPr>
              <a:t>sorted set creation </a:t>
            </a:r>
            <a:r>
              <a:rPr lang="en-IN" dirty="0"/>
              <a:t>time.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en-US" b="1" dirty="0"/>
              <a:t>public Object first() :</a:t>
            </a:r>
            <a:r>
              <a:rPr lang="en-IN" dirty="0"/>
              <a:t> Returns the first (lowest) element currently in this set. Throws a </a:t>
            </a:r>
            <a:r>
              <a:rPr lang="en-IN" b="1" dirty="0" err="1">
                <a:solidFill>
                  <a:srgbClr val="0070C0"/>
                </a:solidFill>
              </a:rPr>
              <a:t>NoSuchElementException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set is empty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last(): </a:t>
            </a:r>
            <a:r>
              <a:rPr lang="en-IN" dirty="0"/>
              <a:t>Returns the last (highest) element currently in this set. Throws a </a:t>
            </a:r>
            <a:r>
              <a:rPr lang="en-IN" b="1" dirty="0" err="1">
                <a:solidFill>
                  <a:srgbClr val="0070C0"/>
                </a:solidFill>
              </a:rPr>
              <a:t>NoSuchElementException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set is empty</a:t>
            </a: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headSet</a:t>
            </a:r>
            <a:r>
              <a:rPr lang="en-US" b="1" dirty="0"/>
              <a:t>(Object </a:t>
            </a:r>
            <a:r>
              <a:rPr lang="en-US" b="1" dirty="0" err="1"/>
              <a:t>toElement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</a:t>
            </a:r>
            <a:r>
              <a:rPr lang="en-IN" b="1" u="sng" dirty="0">
                <a:solidFill>
                  <a:srgbClr val="0070C0"/>
                </a:solidFill>
              </a:rPr>
              <a:t>are strictly less than</a:t>
            </a:r>
            <a:r>
              <a:rPr lang="en-IN" dirty="0"/>
              <a:t> the argument passed . The returned set is backed by this set, which means that</a:t>
            </a:r>
          </a:p>
          <a:p>
            <a:pPr marL="457200" indent="-45720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rgbClr val="0070C0"/>
                </a:solidFill>
              </a:rPr>
              <a:t>changes in the returned set are reflected in this set, and vice-versa. The returned set supports all optional set operations that this set supports.</a:t>
            </a:r>
          </a:p>
          <a:p>
            <a:pPr marL="457200" indent="-457200">
              <a:buAutoNum type="arabicPlain" startAt="3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not compatible with this set's comparator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tailSet</a:t>
            </a:r>
            <a:r>
              <a:rPr lang="en-US" b="1" dirty="0"/>
              <a:t>(Object </a:t>
            </a:r>
            <a:r>
              <a:rPr lang="en-US" b="1" dirty="0" err="1"/>
              <a:t>fromElement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are </a:t>
            </a:r>
            <a:r>
              <a:rPr lang="en-IN" b="1" u="sng" dirty="0">
                <a:solidFill>
                  <a:srgbClr val="0070C0"/>
                </a:solidFill>
              </a:rPr>
              <a:t>greater than or equal to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. The returned set is backed by this set, so changes in the returned set are reflected in this set, and vice-versa. The returned set supports all optional set operations that this set supports.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not compatible with this set's comparator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5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subSet</a:t>
            </a:r>
            <a:r>
              <a:rPr lang="en-US" b="1" dirty="0"/>
              <a:t>(Object </a:t>
            </a:r>
            <a:r>
              <a:rPr lang="en-US" b="1" dirty="0" err="1"/>
              <a:t>fromElement,Object</a:t>
            </a:r>
            <a:r>
              <a:rPr lang="en-US" b="1" dirty="0"/>
              <a:t> </a:t>
            </a:r>
            <a:r>
              <a:rPr lang="en-US" b="1" dirty="0" err="1"/>
              <a:t>toElement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range </a:t>
            </a:r>
            <a:r>
              <a:rPr lang="en-IN" u="sng" dirty="0">
                <a:solidFill>
                  <a:srgbClr val="0070C0"/>
                </a:solidFill>
              </a:rPr>
              <a:t>from </a:t>
            </a:r>
            <a:r>
              <a:rPr lang="en-IN" u="sng" dirty="0" err="1">
                <a:solidFill>
                  <a:srgbClr val="FF0000"/>
                </a:solidFill>
              </a:rPr>
              <a:t>fromElement</a:t>
            </a:r>
            <a:r>
              <a:rPr lang="en-IN" u="sng" dirty="0">
                <a:solidFill>
                  <a:srgbClr val="0070C0"/>
                </a:solidFill>
              </a:rPr>
              <a:t>, inclusive, to </a:t>
            </a:r>
            <a:r>
              <a:rPr lang="en-IN" u="sng" dirty="0" err="1">
                <a:solidFill>
                  <a:srgbClr val="FF0000"/>
                </a:solidFill>
              </a:rPr>
              <a:t>toElement</a:t>
            </a:r>
            <a:r>
              <a:rPr lang="en-IN" u="sng" dirty="0">
                <a:solidFill>
                  <a:srgbClr val="0070C0"/>
                </a:solidFill>
              </a:rPr>
              <a:t>, exclusive</a:t>
            </a:r>
            <a:r>
              <a:rPr lang="en-IN" dirty="0"/>
              <a:t>. (If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are equal, the returned set is empty.) </a:t>
            </a:r>
          </a:p>
          <a:p>
            <a:pPr marL="457200" indent="-457200">
              <a:buNone/>
            </a:pPr>
            <a:r>
              <a:rPr lang="en-IN" dirty="0"/>
              <a:t>     The returned set is backed by this set, so changes in the returned set are reflected in this set, and vice-versa. The returned set supports all optional set operations that this set supports.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cannot be compared to one another using this set's comparator</a:t>
            </a:r>
          </a:p>
          <a:p>
            <a:pPr marL="457200" indent="-457200">
              <a:buNone/>
            </a:pPr>
            <a:endParaRPr lang="en-IN" dirty="0">
              <a:hlinkClick r:id="rId3" tooltip="class in java.lang"/>
            </a:endParaRPr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or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>
              <a:hlinkClick r:id="rId4" tooltip="class in java.lang"/>
            </a:endParaRPr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greater than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; or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or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java.util.Set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0070C0"/>
                </a:solidFill>
              </a:rPr>
              <a:t>java.util.Collection</a:t>
            </a:r>
            <a:r>
              <a:rPr lang="en-IN" dirty="0"/>
              <a:t> interface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prohibits duplicate objects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doesn’t preserve </a:t>
            </a:r>
            <a:r>
              <a:rPr lang="en-IN" b="1" dirty="0">
                <a:solidFill>
                  <a:srgbClr val="C00000"/>
                </a:solidFill>
              </a:rPr>
              <a:t>insertion order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dirty="0"/>
              <a:t> interface contains </a:t>
            </a:r>
            <a:r>
              <a:rPr lang="en-IN" b="1" dirty="0">
                <a:solidFill>
                  <a:srgbClr val="00B050"/>
                </a:solidFill>
              </a:rPr>
              <a:t>only methods</a:t>
            </a:r>
            <a:r>
              <a:rPr lang="en-IN" dirty="0"/>
              <a:t> inherited from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adds the restriction </a:t>
            </a:r>
            <a:r>
              <a:rPr lang="en-IN" dirty="0"/>
              <a:t>that </a:t>
            </a:r>
            <a:r>
              <a:rPr lang="en-IN" b="1" dirty="0">
                <a:solidFill>
                  <a:srgbClr val="7030A0"/>
                </a:solidFill>
              </a:rPr>
              <a:t>duplicate elements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prohibited.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/>
              <a:t>6	public Comparator </a:t>
            </a:r>
            <a:r>
              <a:rPr lang="en-US" b="1" dirty="0" err="1"/>
              <a:t>comparator</a:t>
            </a:r>
            <a:r>
              <a:rPr lang="en-US" b="1" dirty="0"/>
              <a:t>( ) :</a:t>
            </a:r>
            <a:r>
              <a:rPr lang="en-IN" dirty="0"/>
              <a:t> Returns the comparator used to order the elements in this set, or </a:t>
            </a:r>
            <a:r>
              <a:rPr lang="en-IN" b="1" dirty="0">
                <a:solidFill>
                  <a:srgbClr val="FF0000"/>
                </a:solidFill>
              </a:rPr>
              <a:t>null</a:t>
            </a:r>
            <a:r>
              <a:rPr lang="en-IN" dirty="0"/>
              <a:t> if this set uses the </a:t>
            </a:r>
            <a:r>
              <a:rPr lang="en-IN" dirty="0">
                <a:hlinkClick r:id="rId2" tooltip="interface in java.lang"/>
              </a:rPr>
              <a:t>natural ordering</a:t>
            </a:r>
            <a:r>
              <a:rPr lang="en-IN" dirty="0"/>
              <a:t> of its elements.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Classes Of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Java platform </a:t>
            </a:r>
            <a:r>
              <a:rPr lang="en-IN" dirty="0"/>
              <a:t>contains </a:t>
            </a:r>
            <a:r>
              <a:rPr lang="en-IN" b="1" dirty="0">
                <a:solidFill>
                  <a:srgbClr val="7030A0"/>
                </a:solidFill>
              </a:rPr>
              <a:t>three general-purpose </a:t>
            </a:r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dirty="0"/>
              <a:t> implementations: </a:t>
            </a:r>
            <a:r>
              <a:rPr lang="en-IN" b="1" dirty="0">
                <a:solidFill>
                  <a:srgbClr val="0070C0"/>
                </a:solidFill>
              </a:rPr>
              <a:t>HashSet</a:t>
            </a:r>
            <a:r>
              <a:rPr lang="en-IN" dirty="0"/>
              <a:t>, 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b="1" dirty="0"/>
              <a:t>,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70C0"/>
                </a:solidFill>
              </a:rPr>
              <a:t>LinkedHashSet</a:t>
            </a:r>
            <a:r>
              <a:rPr lang="en-IN" b="1" dirty="0"/>
              <a:t>. 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HashSet</a:t>
            </a:r>
            <a:r>
              <a:rPr lang="en-IN" dirty="0"/>
              <a:t>, which </a:t>
            </a:r>
            <a:r>
              <a:rPr lang="en-IN" b="1" dirty="0">
                <a:solidFill>
                  <a:srgbClr val="7030A0"/>
                </a:solidFill>
              </a:rPr>
              <a:t>stores its elements </a:t>
            </a:r>
            <a:r>
              <a:rPr lang="en-IN" dirty="0"/>
              <a:t>in a </a:t>
            </a:r>
            <a:r>
              <a:rPr lang="en-IN" b="1" dirty="0">
                <a:solidFill>
                  <a:srgbClr val="0070C0"/>
                </a:solidFill>
              </a:rPr>
              <a:t>HashMap</a:t>
            </a:r>
            <a:r>
              <a:rPr lang="en-IN" b="1" dirty="0">
                <a:solidFill>
                  <a:srgbClr val="FF0000"/>
                </a:solidFill>
              </a:rPr>
              <a:t> ( </a:t>
            </a:r>
            <a:r>
              <a:rPr lang="en-IN" dirty="0"/>
              <a:t>which itself uses </a:t>
            </a:r>
            <a:r>
              <a:rPr lang="en-IN" b="1" dirty="0">
                <a:solidFill>
                  <a:srgbClr val="0070C0"/>
                </a:solidFill>
              </a:rPr>
              <a:t>Hash table</a:t>
            </a:r>
            <a:r>
              <a:rPr lang="en-IN" b="1" dirty="0">
                <a:solidFill>
                  <a:srgbClr val="FF0000"/>
                </a:solidFill>
              </a:rPr>
              <a:t>) </a:t>
            </a:r>
            <a:r>
              <a:rPr lang="en-IN" dirty="0"/>
              <a:t>, is the </a:t>
            </a:r>
            <a:r>
              <a:rPr lang="en-IN" b="1" dirty="0">
                <a:solidFill>
                  <a:srgbClr val="00B050"/>
                </a:solidFill>
              </a:rPr>
              <a:t>best-performing implementation</a:t>
            </a:r>
            <a:r>
              <a:rPr lang="en-IN" dirty="0"/>
              <a:t>; however it </a:t>
            </a:r>
            <a:r>
              <a:rPr lang="en-IN" b="1" dirty="0">
                <a:solidFill>
                  <a:srgbClr val="002060"/>
                </a:solidFill>
              </a:rPr>
              <a:t>makes no guarantees </a:t>
            </a:r>
            <a:r>
              <a:rPr lang="en-IN" dirty="0"/>
              <a:t>concerning the </a:t>
            </a:r>
            <a:r>
              <a:rPr lang="en-IN" b="1" dirty="0">
                <a:solidFill>
                  <a:srgbClr val="C00000"/>
                </a:solidFill>
              </a:rPr>
              <a:t>order of iteration</a:t>
            </a:r>
            <a:r>
              <a:rPr lang="en-IN" dirty="0"/>
              <a:t>. 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Classes Of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, which </a:t>
            </a:r>
            <a:r>
              <a:rPr lang="en-IN" b="1" dirty="0">
                <a:solidFill>
                  <a:srgbClr val="00B050"/>
                </a:solidFill>
              </a:rPr>
              <a:t>stores its elements </a:t>
            </a:r>
            <a:r>
              <a:rPr lang="en-IN" dirty="0"/>
              <a:t>in a </a:t>
            </a:r>
            <a:r>
              <a:rPr lang="en-IN" b="1" dirty="0">
                <a:solidFill>
                  <a:srgbClr val="0070C0"/>
                </a:solidFill>
              </a:rPr>
              <a:t>balanced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BST </a:t>
            </a:r>
            <a:r>
              <a:rPr lang="en-IN" dirty="0"/>
              <a:t>, </a:t>
            </a:r>
            <a:r>
              <a:rPr lang="en-IN" b="1" dirty="0">
                <a:solidFill>
                  <a:schemeClr val="tx2"/>
                </a:solidFill>
              </a:rPr>
              <a:t>orders its elements based on their values</a:t>
            </a:r>
            <a:r>
              <a:rPr lang="en-IN" dirty="0"/>
              <a:t>; it is </a:t>
            </a:r>
            <a:r>
              <a:rPr lang="en-IN" b="1" dirty="0">
                <a:solidFill>
                  <a:srgbClr val="7030A0"/>
                </a:solidFill>
              </a:rPr>
              <a:t>substantially slower </a:t>
            </a:r>
            <a:r>
              <a:rPr lang="en-IN" dirty="0"/>
              <a:t>than </a:t>
            </a:r>
            <a:r>
              <a:rPr lang="en-IN" b="1" dirty="0">
                <a:solidFill>
                  <a:srgbClr val="0070C0"/>
                </a:solidFill>
              </a:rPr>
              <a:t>HashSet</a:t>
            </a:r>
            <a:r>
              <a:rPr lang="en-IN" dirty="0"/>
              <a:t>. 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LinkedHashSet</a:t>
            </a:r>
            <a:r>
              <a:rPr lang="en-IN" dirty="0"/>
              <a:t>, which is implemented as a </a:t>
            </a:r>
            <a:r>
              <a:rPr lang="en-IN" b="1" dirty="0">
                <a:solidFill>
                  <a:srgbClr val="0070C0"/>
                </a:solidFill>
              </a:rPr>
              <a:t>HashMap </a:t>
            </a:r>
            <a:r>
              <a:rPr lang="en-IN" dirty="0"/>
              <a:t>with a </a:t>
            </a:r>
            <a:r>
              <a:rPr lang="en-IN" b="1" dirty="0">
                <a:solidFill>
                  <a:srgbClr val="00B050"/>
                </a:solidFill>
              </a:rPr>
              <a:t>linked list running through it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orders its elements </a:t>
            </a:r>
            <a:r>
              <a:rPr lang="en-IN" dirty="0"/>
              <a:t>based on the </a:t>
            </a:r>
            <a:r>
              <a:rPr lang="en-IN" b="1" dirty="0">
                <a:solidFill>
                  <a:srgbClr val="00B050"/>
                </a:solidFill>
              </a:rPr>
              <a:t>order in which </a:t>
            </a:r>
            <a:r>
              <a:rPr lang="en-IN" dirty="0"/>
              <a:t>they were </a:t>
            </a:r>
            <a:r>
              <a:rPr lang="en-IN" b="1" dirty="0">
                <a:solidFill>
                  <a:srgbClr val="002060"/>
                </a:solidFill>
              </a:rPr>
              <a:t>inserted into the set </a:t>
            </a:r>
            <a:r>
              <a:rPr lang="en-IN" dirty="0"/>
              <a:t>(insertion-order). 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/>
              <a:t> implements </a:t>
            </a:r>
            <a:r>
              <a:rPr lang="en-IN" b="1" dirty="0">
                <a:solidFill>
                  <a:srgbClr val="0070C0"/>
                </a:solidFill>
              </a:rPr>
              <a:t>Set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Doesn’t allows </a:t>
            </a:r>
            <a:r>
              <a:rPr lang="en-IN" b="1" dirty="0">
                <a:solidFill>
                  <a:srgbClr val="7030A0"/>
                </a:solidFill>
              </a:rPr>
              <a:t>duplicates.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Doesn’t preserves </a:t>
            </a:r>
            <a:r>
              <a:rPr lang="en-IN" b="1" dirty="0">
                <a:solidFill>
                  <a:srgbClr val="0070C0"/>
                </a:solidFill>
              </a:rPr>
              <a:t>insertion order </a:t>
            </a:r>
            <a:r>
              <a:rPr lang="en-IN" dirty="0"/>
              <a:t>but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all objects </a:t>
            </a:r>
            <a:r>
              <a:rPr lang="en-IN" dirty="0"/>
              <a:t>will be </a:t>
            </a:r>
            <a:r>
              <a:rPr lang="en-IN" b="1" dirty="0">
                <a:solidFill>
                  <a:schemeClr val="tx2"/>
                </a:solidFill>
              </a:rPr>
              <a:t>inserted</a:t>
            </a:r>
            <a:r>
              <a:rPr lang="en-IN" dirty="0"/>
              <a:t> based on </a:t>
            </a:r>
            <a:r>
              <a:rPr lang="en-IN" b="1" dirty="0" err="1">
                <a:solidFill>
                  <a:srgbClr val="7030A0"/>
                </a:solidFill>
              </a:rPr>
              <a:t>hashcode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Heterogeneous</a:t>
            </a:r>
            <a:r>
              <a:rPr lang="en-IN" dirty="0"/>
              <a:t> objects </a:t>
            </a:r>
            <a:r>
              <a:rPr lang="en-IN" b="1" dirty="0">
                <a:solidFill>
                  <a:srgbClr val="00B050"/>
                </a:solidFill>
              </a:rPr>
              <a:t>allowed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permits all elements </a:t>
            </a:r>
            <a:r>
              <a:rPr lang="en-IN" dirty="0"/>
              <a:t>including </a:t>
            </a:r>
            <a:r>
              <a:rPr lang="en-IN" b="1" dirty="0">
                <a:solidFill>
                  <a:srgbClr val="C00000"/>
                </a:solidFill>
              </a:rPr>
              <a:t>null. </a:t>
            </a:r>
          </a:p>
          <a:p>
            <a:endParaRPr lang="en-IN" dirty="0"/>
          </a:p>
          <a:p>
            <a:r>
              <a:rPr lang="en-IN" dirty="0"/>
              <a:t>Implements </a:t>
            </a:r>
            <a:r>
              <a:rPr lang="en-IN" b="1" dirty="0" err="1">
                <a:solidFill>
                  <a:srgbClr val="0070C0"/>
                </a:solidFill>
              </a:rPr>
              <a:t>Serializable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70C0"/>
                </a:solidFill>
              </a:rPr>
              <a:t>Cloneable</a:t>
            </a:r>
            <a:r>
              <a:rPr lang="en-IN" dirty="0"/>
              <a:t> interfaces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Very good performance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searching 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HashSet</a:t>
            </a:r>
            <a:r>
              <a:rPr lang="en-IN" b="1" dirty="0"/>
              <a:t>( )</a:t>
            </a:r>
          </a:p>
          <a:p>
            <a:endParaRPr lang="en-IN" dirty="0"/>
          </a:p>
          <a:p>
            <a:r>
              <a:rPr lang="en-IN" dirty="0"/>
              <a:t>This constructor builds an </a:t>
            </a:r>
            <a:r>
              <a:rPr lang="en-IN" b="1" dirty="0">
                <a:solidFill>
                  <a:srgbClr val="00B050"/>
                </a:solidFill>
              </a:rPr>
              <a:t>empty hash set </a:t>
            </a:r>
            <a:r>
              <a:rPr lang="en-IN" dirty="0"/>
              <a:t>with an </a:t>
            </a:r>
            <a:r>
              <a:rPr lang="en-IN" b="1" dirty="0">
                <a:solidFill>
                  <a:srgbClr val="0070C0"/>
                </a:solidFill>
              </a:rPr>
              <a:t>initial capacity</a:t>
            </a:r>
            <a:r>
              <a:rPr lang="en-IN" dirty="0"/>
              <a:t> of 16 and </a:t>
            </a:r>
            <a:r>
              <a:rPr lang="en-IN" b="1" dirty="0">
                <a:solidFill>
                  <a:srgbClr val="7030A0"/>
                </a:solidFill>
              </a:rPr>
              <a:t>fill ratio of 0.75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/>
              <a:t>public </a:t>
            </a:r>
            <a:r>
              <a:rPr lang="en-US" b="1" dirty="0" err="1"/>
              <a:t>HashSet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capacity)</a:t>
            </a:r>
          </a:p>
          <a:p>
            <a:pPr marL="457200" indent="-457200">
              <a:buNone/>
            </a:pPr>
            <a:r>
              <a:rPr lang="en-IN" dirty="0"/>
              <a:t>    This constructor constructs an </a:t>
            </a:r>
            <a:r>
              <a:rPr lang="en-IN" b="1" dirty="0">
                <a:solidFill>
                  <a:srgbClr val="00B050"/>
                </a:solidFill>
              </a:rPr>
              <a:t>empty hash set </a:t>
            </a:r>
            <a:r>
              <a:rPr lang="en-IN" dirty="0"/>
              <a:t>with the</a:t>
            </a:r>
          </a:p>
          <a:p>
            <a:pPr marL="457200" indent="-457200">
              <a:buNone/>
            </a:pPr>
            <a:r>
              <a:rPr lang="en-IN" dirty="0"/>
              <a:t>     </a:t>
            </a:r>
            <a:r>
              <a:rPr lang="en-IN" b="1" dirty="0">
                <a:solidFill>
                  <a:srgbClr val="0070C0"/>
                </a:solidFill>
              </a:rPr>
              <a:t>specified initial capacity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fill ratio of 0.75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HashSet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capacity,float</a:t>
            </a:r>
            <a:r>
              <a:rPr lang="en-US" b="1" dirty="0"/>
              <a:t> </a:t>
            </a:r>
            <a:r>
              <a:rPr lang="en-US" b="1" dirty="0" err="1"/>
              <a:t>fillRatio</a:t>
            </a:r>
            <a:r>
              <a:rPr lang="en-US" b="1" dirty="0"/>
              <a:t>)</a:t>
            </a:r>
          </a:p>
          <a:p>
            <a:pPr marL="457200" indent="-457200">
              <a:buNone/>
            </a:pPr>
            <a:r>
              <a:rPr lang="en-IN" dirty="0"/>
              <a:t>This constructor constructs an </a:t>
            </a:r>
            <a:r>
              <a:rPr lang="en-IN" b="1" dirty="0">
                <a:solidFill>
                  <a:srgbClr val="00B050"/>
                </a:solidFill>
              </a:rPr>
              <a:t>empty hash set </a:t>
            </a:r>
            <a:r>
              <a:rPr lang="en-IN" dirty="0"/>
              <a:t>with the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specified initial capacity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specified </a:t>
            </a:r>
            <a:r>
              <a:rPr lang="en-IN" b="1">
                <a:solidFill>
                  <a:srgbClr val="7030A0"/>
                </a:solidFill>
              </a:rPr>
              <a:t>fill ratio</a:t>
            </a:r>
            <a:endParaRPr lang="en-US" b="1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HashSet(Collection c)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containing the elements </a:t>
            </a:r>
            <a:r>
              <a:rPr lang="en-IN" dirty="0"/>
              <a:t>of the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specified collection</a:t>
            </a:r>
            <a:r>
              <a:rPr lang="en-IN" dirty="0"/>
              <a:t>,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order they are returned </a:t>
            </a:r>
            <a:r>
              <a:rPr lang="en-IN" dirty="0"/>
              <a:t>by 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collection's iterator </a:t>
            </a:r>
            <a:r>
              <a:rPr lang="en-IN" b="1" dirty="0">
                <a:solidFill>
                  <a:srgbClr val="002060"/>
                </a:solidFill>
              </a:rPr>
              <a:t>removing duplicates.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3570</TotalTime>
  <Words>1826</Words>
  <Application>Microsoft Office PowerPoint</Application>
  <PresentationFormat>On-screen Show (4:3)</PresentationFormat>
  <Paragraphs>265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The Set Interface</vt:lpstr>
      <vt:lpstr>Implementation Classes Of Set Interface</vt:lpstr>
      <vt:lpstr>Implementation Classes Of Set Interface</vt:lpstr>
      <vt:lpstr>The “HashSet” class</vt:lpstr>
      <vt:lpstr>The “HashSet” class</vt:lpstr>
      <vt:lpstr>Constructors Of HashSet</vt:lpstr>
      <vt:lpstr>Constructors Of HashSet</vt:lpstr>
      <vt:lpstr>Example</vt:lpstr>
      <vt:lpstr>Traversing HashSet</vt:lpstr>
      <vt:lpstr>Example</vt:lpstr>
      <vt:lpstr>Example</vt:lpstr>
      <vt:lpstr>The “LinkedHashSet” class</vt:lpstr>
      <vt:lpstr>The “LinkedHashSet” class</vt:lpstr>
      <vt:lpstr>Constructors Of LinkedHashSet</vt:lpstr>
      <vt:lpstr>Constructors Of LinkedHashSet</vt:lpstr>
      <vt:lpstr>Example</vt:lpstr>
      <vt:lpstr>Traversing LinkedHashSet</vt:lpstr>
      <vt:lpstr>Example</vt:lpstr>
      <vt:lpstr>Example</vt:lpstr>
      <vt:lpstr>The SortedSet Interface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394</cp:revision>
  <dcterms:created xsi:type="dcterms:W3CDTF">2012-06-21T20:06:10Z</dcterms:created>
  <dcterms:modified xsi:type="dcterms:W3CDTF">2020-11-26T05:10:39Z</dcterms:modified>
</cp:coreProperties>
</file>