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64" r:id="rId7"/>
    <p:sldId id="258" r:id="rId8"/>
    <p:sldId id="265" r:id="rId9"/>
    <p:sldId id="275" r:id="rId10"/>
    <p:sldId id="271" r:id="rId11"/>
    <p:sldId id="274" r:id="rId12"/>
    <p:sldId id="263" r:id="rId13"/>
    <p:sldId id="262" r:id="rId14"/>
    <p:sldId id="269" r:id="rId15"/>
    <p:sldId id="266" r:id="rId16"/>
    <p:sldId id="276" r:id="rId17"/>
    <p:sldId id="277" r:id="rId18"/>
    <p:sldId id="278" r:id="rId19"/>
    <p:sldId id="270" r:id="rId20"/>
    <p:sldId id="267" r:id="rId21"/>
    <p:sldId id="268" r:id="rId22"/>
    <p:sldId id="272"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964" autoAdjust="0"/>
  </p:normalViewPr>
  <p:slideViewPr>
    <p:cSldViewPr>
      <p:cViewPr varScale="1">
        <p:scale>
          <a:sx n="65" d="100"/>
          <a:sy n="65" d="100"/>
        </p:scale>
        <p:origin x="-66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10/5/2017</a:t>
            </a:fld>
            <a:endParaRPr lang="en-US" dirty="0"/>
          </a:p>
        </p:txBody>
      </p:sp>
      <p:sp>
        <p:nvSpPr>
          <p:cNvPr id="17" name="Footer Placeholder 16"/>
          <p:cNvSpPr>
            <a:spLocks noGrp="1"/>
          </p:cNvSpPr>
          <p:nvPr>
            <p:ph type="ftr" sz="quarter" idx="11"/>
          </p:nvPr>
        </p:nvSpPr>
        <p:spPr/>
        <p:txBody>
          <a:bodyPr/>
          <a:lstStyle/>
          <a:p>
            <a:endParaRPr kumimoji="0"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10/5/2017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10/5/2017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10/5/2017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dirty="0"/>
          </a:p>
        </p:txBody>
      </p:sp>
      <p:sp>
        <p:nvSpPr>
          <p:cNvPr id="4" name="Date Placeholder 3"/>
          <p:cNvSpPr>
            <a:spLocks noGrp="1"/>
          </p:cNvSpPr>
          <p:nvPr>
            <p:ph type="dt" sz="half" idx="10"/>
          </p:nvPr>
        </p:nvSpPr>
        <p:spPr/>
        <p:txBody>
          <a:bodyPr/>
          <a:lstStyle/>
          <a:p>
            <a:fld id="{9D21D778-B565-4D7E-94D7-64010A445B68}" type="datetimeFigureOut">
              <a:rPr lang="en-US" smtClean="0"/>
              <a:pPr/>
              <a:t>10/5/2017</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10/5/2017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10/5/2017</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kumimoji="0"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10/5/2017</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10/5/2017</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9D21D778-B565-4D7E-94D7-64010A445B68}" type="datetimeFigureOut">
              <a:rPr lang="en-US" smtClean="0"/>
              <a:pPr/>
              <a:t>10/5/2017</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10/5/2017</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10/5/2017</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2670464"/>
          </a:xfrm>
        </p:spPr>
        <p:txBody>
          <a:bodyPr>
            <a:noAutofit/>
          </a:bodyPr>
          <a:lstStyle/>
          <a:p>
            <a:r>
              <a:rPr lang="en-US" sz="4000" dirty="0" smtClean="0"/>
              <a:t>Java SE</a:t>
            </a:r>
          </a:p>
          <a:p>
            <a:r>
              <a:rPr lang="en-US" sz="4000" dirty="0" smtClean="0"/>
              <a:t>(Core JAVA)</a:t>
            </a:r>
          </a:p>
          <a:p>
            <a:r>
              <a:rPr lang="en-US" sz="4000" dirty="0" smtClean="0">
                <a:solidFill>
                  <a:srgbClr val="FF0000"/>
                </a:solidFill>
              </a:rPr>
              <a:t>Lecture-10</a:t>
            </a:r>
            <a:endParaRPr lang="en-IN" sz="40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What happens when we do so ???</a:t>
            </a:r>
          </a:p>
          <a:p>
            <a:r>
              <a:rPr lang="en-US" sz="2400" dirty="0" smtClean="0"/>
              <a:t>Can you notice something unusual in this output…</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Instead of asking for further input for Y or N, the further statements execute. Why does this happen?</a:t>
            </a:r>
          </a:p>
          <a:p>
            <a:r>
              <a:rPr lang="en-US" sz="2400" dirty="0" smtClean="0"/>
              <a:t>This is because </a:t>
            </a:r>
            <a:r>
              <a:rPr lang="en-US" sz="2400" dirty="0" err="1" smtClean="0"/>
              <a:t>nextLine</a:t>
            </a:r>
            <a:r>
              <a:rPr lang="en-US" sz="2400" dirty="0" smtClean="0"/>
              <a:t>() method reads, “</a:t>
            </a:r>
            <a:r>
              <a:rPr lang="en-US" sz="2400" dirty="0" smtClean="0">
                <a:solidFill>
                  <a:srgbClr val="FF0000"/>
                </a:solidFill>
              </a:rPr>
              <a:t>enter</a:t>
            </a:r>
            <a:r>
              <a:rPr lang="en-US" sz="2400" dirty="0" smtClean="0"/>
              <a:t>” as an input from the </a:t>
            </a:r>
            <a:r>
              <a:rPr lang="en-US" sz="2400" dirty="0" smtClean="0">
                <a:solidFill>
                  <a:srgbClr val="FF0000"/>
                </a:solidFill>
              </a:rPr>
              <a:t>keyboard’s buffer</a:t>
            </a:r>
            <a:r>
              <a:rPr lang="en-US" sz="2400"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179512" y="2636911"/>
            <a:ext cx="8784976" cy="1944217"/>
          </a:xfrm>
          <a:prstGeom prst="rect">
            <a:avLst/>
          </a:prstGeom>
          <a:noFill/>
          <a:ln w="9525">
            <a:noFill/>
            <a:miter lim="800000"/>
            <a:headEnd/>
            <a:tailEnd/>
          </a:ln>
        </p:spPr>
      </p:pic>
      <p:sp>
        <p:nvSpPr>
          <p:cNvPr id="7" name="Oval 6"/>
          <p:cNvSpPr/>
          <p:nvPr/>
        </p:nvSpPr>
        <p:spPr>
          <a:xfrm>
            <a:off x="-108520" y="3717032"/>
            <a:ext cx="277180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heckerboard(across)">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Buffer</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301752" y="1527048"/>
            <a:ext cx="8590728" cy="5070304"/>
          </a:xfrm>
        </p:spPr>
        <p:txBody>
          <a:bodyPr>
            <a:normAutofit/>
          </a:bodyPr>
          <a:lstStyle/>
          <a:p>
            <a:r>
              <a:rPr lang="en-US" sz="2400" dirty="0" smtClean="0"/>
              <a:t>Buffer is</a:t>
            </a:r>
            <a:r>
              <a:rPr lang="en-IN" sz="2400" dirty="0" smtClean="0"/>
              <a:t> a </a:t>
            </a:r>
            <a:r>
              <a:rPr lang="en-IN" sz="2400" dirty="0" smtClean="0">
                <a:solidFill>
                  <a:srgbClr val="FF0000"/>
                </a:solidFill>
              </a:rPr>
              <a:t>region of a physical memory</a:t>
            </a:r>
            <a:r>
              <a:rPr lang="en-IN" sz="2400" dirty="0" smtClean="0"/>
              <a:t> storage used to </a:t>
            </a:r>
            <a:r>
              <a:rPr lang="en-IN" sz="2400" dirty="0" smtClean="0">
                <a:solidFill>
                  <a:srgbClr val="FF0000"/>
                </a:solidFill>
              </a:rPr>
              <a:t>temporarily</a:t>
            </a:r>
            <a:r>
              <a:rPr lang="en-IN" sz="2400" dirty="0" smtClean="0"/>
              <a:t> store data while it is being moved from one place to another.</a:t>
            </a:r>
          </a:p>
          <a:p>
            <a:endParaRPr lang="en-US" sz="2400" dirty="0" smtClean="0"/>
          </a:p>
          <a:p>
            <a:r>
              <a:rPr lang="en-US" sz="2400" dirty="0" smtClean="0"/>
              <a:t>So, in above case the keyboard’s buffer is left with an “</a:t>
            </a:r>
            <a:r>
              <a:rPr lang="en-US" sz="2400" b="1" dirty="0" smtClean="0">
                <a:solidFill>
                  <a:srgbClr val="FF0000"/>
                </a:solidFill>
              </a:rPr>
              <a:t>ENTER KEY</a:t>
            </a:r>
            <a:r>
              <a:rPr lang="en-US" sz="2400" dirty="0" smtClean="0"/>
              <a:t>” which we pressed after inputting the second integer, which </a:t>
            </a:r>
            <a:r>
              <a:rPr lang="en-US" sz="2400" b="1" dirty="0" err="1" smtClean="0">
                <a:solidFill>
                  <a:srgbClr val="FF0000"/>
                </a:solidFill>
              </a:rPr>
              <a:t>nextLine</a:t>
            </a:r>
            <a:r>
              <a:rPr lang="en-US" sz="2400" b="1" dirty="0" smtClean="0">
                <a:solidFill>
                  <a:srgbClr val="FF0000"/>
                </a:solidFill>
              </a:rPr>
              <a:t>() </a:t>
            </a:r>
            <a:r>
              <a:rPr lang="en-US" sz="2400" dirty="0" smtClean="0"/>
              <a:t>accepts as an input.</a:t>
            </a:r>
          </a:p>
          <a:p>
            <a:endParaRPr lang="en-US" sz="2400" dirty="0" smtClean="0"/>
          </a:p>
          <a:p>
            <a:r>
              <a:rPr lang="en-US" sz="2400" dirty="0" smtClean="0"/>
              <a:t>How can we solve this???...</a:t>
            </a:r>
          </a:p>
          <a:p>
            <a:endParaRPr lang="en-US" sz="2400" dirty="0" smtClean="0"/>
          </a:p>
          <a:p>
            <a:r>
              <a:rPr lang="en-US" sz="2400" dirty="0" smtClean="0"/>
              <a:t>By calling </a:t>
            </a:r>
            <a:r>
              <a:rPr lang="en-US" sz="2400" dirty="0" err="1" smtClean="0"/>
              <a:t>nextLine</a:t>
            </a:r>
            <a:r>
              <a:rPr lang="en-US" sz="2400" dirty="0" smtClean="0"/>
              <a:t>() before accepting actual input. Since, this call would clean the buffer.</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heckerboard(across)">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heckerboard(across)">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checkerboard(across)">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Ex 2</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179512" y="1484784"/>
            <a:ext cx="8712968" cy="5256584"/>
          </a:xfrm>
        </p:spPr>
        <p:txBody>
          <a:bodyPr numCol="2">
            <a:noAutofit/>
          </a:bodyPr>
          <a:lstStyle/>
          <a:p>
            <a:pPr>
              <a:buNone/>
            </a:pPr>
            <a:r>
              <a:rPr lang="en-IN" sz="1800" dirty="0" smtClean="0"/>
              <a:t>class </a:t>
            </a:r>
            <a:r>
              <a:rPr lang="en-IN" sz="1800" dirty="0" err="1" smtClean="0"/>
              <a:t>AddNos</a:t>
            </a:r>
            <a:endParaRPr lang="en-IN" sz="1800" dirty="0" smtClean="0"/>
          </a:p>
          <a:p>
            <a:pPr>
              <a:buNone/>
            </a:pPr>
            <a:r>
              <a:rPr lang="en-IN" sz="1800" dirty="0" smtClean="0"/>
              <a:t>{</a:t>
            </a:r>
          </a:p>
          <a:p>
            <a:pPr>
              <a:buNone/>
            </a:pPr>
            <a:r>
              <a:rPr lang="en-IN" sz="1800" dirty="0" smtClean="0"/>
              <a:t>public static void main(String [] </a:t>
            </a:r>
            <a:r>
              <a:rPr lang="en-IN" sz="1800" dirty="0" err="1" smtClean="0"/>
              <a:t>args</a:t>
            </a:r>
            <a:r>
              <a:rPr lang="en-IN" sz="1800" dirty="0" smtClean="0"/>
              <a:t>)</a:t>
            </a:r>
          </a:p>
          <a:p>
            <a:pPr>
              <a:buNone/>
            </a:pPr>
            <a:r>
              <a:rPr lang="en-IN" sz="1800" dirty="0" smtClean="0"/>
              <a:t>{</a:t>
            </a:r>
          </a:p>
          <a:p>
            <a:pPr>
              <a:buNone/>
            </a:pPr>
            <a:r>
              <a:rPr lang="en-IN" sz="1800" b="1" dirty="0" err="1" smtClean="0"/>
              <a:t>java.util.Scanner</a:t>
            </a:r>
            <a:r>
              <a:rPr lang="en-IN" sz="1800" b="1" dirty="0" smtClean="0"/>
              <a:t> kb=new </a:t>
            </a:r>
            <a:r>
              <a:rPr lang="en-IN" sz="1800" b="1" dirty="0" err="1" smtClean="0"/>
              <a:t>java.util.Scanner</a:t>
            </a:r>
            <a:r>
              <a:rPr lang="en-IN" sz="1800" b="1" dirty="0" smtClean="0"/>
              <a:t>(</a:t>
            </a:r>
            <a:r>
              <a:rPr lang="en-IN" sz="1800" b="1" dirty="0" err="1" smtClean="0"/>
              <a:t>System.in</a:t>
            </a:r>
            <a:r>
              <a:rPr lang="en-IN" sz="1800" b="1" dirty="0" smtClean="0"/>
              <a:t>);</a:t>
            </a:r>
          </a:p>
          <a:p>
            <a:pPr>
              <a:buNone/>
            </a:pPr>
            <a:r>
              <a:rPr lang="en-IN" sz="1800" dirty="0" err="1" smtClean="0"/>
              <a:t>int</a:t>
            </a:r>
            <a:r>
              <a:rPr lang="en-IN" sz="1800" dirty="0" smtClean="0"/>
              <a:t> </a:t>
            </a:r>
            <a:r>
              <a:rPr lang="en-IN" sz="1800" dirty="0" err="1" smtClean="0"/>
              <a:t>a,b</a:t>
            </a:r>
            <a:r>
              <a:rPr lang="en-IN" sz="1800" dirty="0" smtClean="0"/>
              <a:t>;</a:t>
            </a:r>
          </a:p>
          <a:p>
            <a:pPr>
              <a:buNone/>
            </a:pPr>
            <a:r>
              <a:rPr lang="en-IN" sz="1800" dirty="0" smtClean="0"/>
              <a:t>String choice;</a:t>
            </a:r>
          </a:p>
          <a:p>
            <a:pPr>
              <a:buNone/>
            </a:pPr>
            <a:r>
              <a:rPr lang="en-IN" sz="1800" dirty="0" smtClean="0"/>
              <a:t>do</a:t>
            </a:r>
          </a:p>
          <a:p>
            <a:pPr>
              <a:buNone/>
            </a:pPr>
            <a:r>
              <a:rPr lang="en-IN" sz="1800" dirty="0" smtClean="0"/>
              <a:t>{</a:t>
            </a:r>
          </a:p>
          <a:p>
            <a:pPr>
              <a:buNone/>
            </a:pPr>
            <a:r>
              <a:rPr lang="en-IN" sz="1800" dirty="0" err="1" smtClean="0"/>
              <a:t>System.out.println</a:t>
            </a:r>
            <a:r>
              <a:rPr lang="en-IN" sz="1800" dirty="0" smtClean="0"/>
              <a:t>("Enter two integers");</a:t>
            </a:r>
          </a:p>
          <a:p>
            <a:pPr>
              <a:buNone/>
            </a:pPr>
            <a:r>
              <a:rPr lang="en-IN" sz="1800" dirty="0" smtClean="0"/>
              <a:t>a=</a:t>
            </a:r>
            <a:r>
              <a:rPr lang="en-IN" sz="1800" dirty="0" err="1" smtClean="0"/>
              <a:t>kb.nextInt</a:t>
            </a:r>
            <a:r>
              <a:rPr lang="en-IN" sz="1800" dirty="0" smtClean="0"/>
              <a:t>();</a:t>
            </a:r>
          </a:p>
          <a:p>
            <a:pPr>
              <a:buNone/>
            </a:pPr>
            <a:r>
              <a:rPr lang="en-IN" sz="1800" dirty="0" smtClean="0"/>
              <a:t>b=</a:t>
            </a:r>
            <a:r>
              <a:rPr lang="en-IN" sz="1800" dirty="0" err="1" smtClean="0"/>
              <a:t>kb.nextInt</a:t>
            </a:r>
            <a:r>
              <a:rPr lang="en-IN" sz="1800" dirty="0" smtClean="0"/>
              <a:t>();</a:t>
            </a:r>
          </a:p>
          <a:p>
            <a:pPr>
              <a:buNone/>
            </a:pPr>
            <a:r>
              <a:rPr lang="en-IN" sz="1800" dirty="0" err="1" smtClean="0"/>
              <a:t>System.out.println</a:t>
            </a:r>
            <a:r>
              <a:rPr lang="en-IN" sz="1800" dirty="0" smtClean="0"/>
              <a:t>("Sum is "+(</a:t>
            </a:r>
            <a:r>
              <a:rPr lang="en-IN" sz="1800" dirty="0" err="1" smtClean="0"/>
              <a:t>a+b</a:t>
            </a:r>
            <a:r>
              <a:rPr lang="en-IN" sz="1800" dirty="0" smtClean="0"/>
              <a:t>));</a:t>
            </a:r>
          </a:p>
          <a:p>
            <a:pPr>
              <a:buNone/>
            </a:pPr>
            <a:r>
              <a:rPr lang="en-IN" sz="1800" dirty="0" err="1" smtClean="0"/>
              <a:t>System.out.println</a:t>
            </a:r>
            <a:r>
              <a:rPr lang="en-IN" sz="1800" dirty="0" smtClean="0"/>
              <a:t>("Try again?(Y/N)");</a:t>
            </a:r>
          </a:p>
          <a:p>
            <a:pPr>
              <a:buNone/>
            </a:pPr>
            <a:endParaRPr lang="en-IN" sz="1800" dirty="0" smtClean="0"/>
          </a:p>
          <a:p>
            <a:pPr>
              <a:buNone/>
            </a:pPr>
            <a:r>
              <a:rPr lang="en-US" sz="1800" b="1" dirty="0" err="1" smtClean="0"/>
              <a:t>nextLine</a:t>
            </a:r>
            <a:r>
              <a:rPr lang="en-US" sz="1800" b="1" dirty="0" smtClean="0"/>
              <a:t>( );</a:t>
            </a:r>
            <a:endParaRPr lang="en-IN" sz="1800" b="1" dirty="0" smtClean="0"/>
          </a:p>
          <a:p>
            <a:pPr>
              <a:buNone/>
            </a:pPr>
            <a:r>
              <a:rPr lang="en-IN" sz="1800" b="1" dirty="0" smtClean="0"/>
              <a:t>choice=</a:t>
            </a:r>
            <a:r>
              <a:rPr lang="en-IN" sz="1800" b="1" dirty="0" err="1" smtClean="0"/>
              <a:t>kb.nextLine</a:t>
            </a:r>
            <a:r>
              <a:rPr lang="en-IN" sz="1800" b="1" dirty="0" smtClean="0"/>
              <a:t>( );</a:t>
            </a:r>
          </a:p>
          <a:p>
            <a:pPr>
              <a:buNone/>
            </a:pPr>
            <a:r>
              <a:rPr lang="en-IN" sz="1800" dirty="0" smtClean="0"/>
              <a:t>}while(</a:t>
            </a:r>
            <a:r>
              <a:rPr lang="en-IN" sz="1800" dirty="0" err="1" smtClean="0"/>
              <a:t>choice.equalsIgnoreCase</a:t>
            </a:r>
            <a:r>
              <a:rPr lang="en-IN" sz="1800" dirty="0" smtClean="0"/>
              <a:t>("Y"));</a:t>
            </a:r>
          </a:p>
          <a:p>
            <a:pPr>
              <a:buNone/>
            </a:pPr>
            <a:r>
              <a:rPr lang="en-IN" sz="1800" dirty="0" err="1" smtClean="0"/>
              <a:t>System.out.println</a:t>
            </a:r>
            <a:r>
              <a:rPr lang="en-IN" sz="1800" dirty="0" smtClean="0"/>
              <a:t>("Thank you");</a:t>
            </a:r>
          </a:p>
          <a:p>
            <a:pPr>
              <a:buNone/>
            </a:pPr>
            <a:r>
              <a:rPr lang="en-IN" sz="1800" dirty="0" smtClean="0"/>
              <a:t>}</a:t>
            </a:r>
          </a:p>
          <a:p>
            <a:pPr>
              <a:buNone/>
            </a:pPr>
            <a:r>
              <a:rPr lang="en-IN" sz="1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checkerboard(across)">
                                      <p:cBhvr>
                                        <p:cTn id="10" dur="500"/>
                                        <p:tgtEl>
                                          <p:spTgt spid="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checkerboard(across)">
                                      <p:cBhvr>
                                        <p:cTn id="13" dur="500"/>
                                        <p:tgtEl>
                                          <p:spTgt spid="7">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checkerboard(across)">
                                      <p:cBhvr>
                                        <p:cTn id="16" dur="500"/>
                                        <p:tgtEl>
                                          <p:spTgt spid="7">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checkerboard(across)">
                                      <p:cBhvr>
                                        <p:cTn id="19" dur="500"/>
                                        <p:tgtEl>
                                          <p:spTgt spid="7">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heckerboard(across)">
                                      <p:cBhvr>
                                        <p:cTn id="22" dur="500"/>
                                        <p:tgtEl>
                                          <p:spTgt spid="7">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checkerboard(across)">
                                      <p:cBhvr>
                                        <p:cTn id="25" dur="500"/>
                                        <p:tgtEl>
                                          <p:spTgt spid="7">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checkerboard(across)">
                                      <p:cBhvr>
                                        <p:cTn id="28" dur="500"/>
                                        <p:tgtEl>
                                          <p:spTgt spid="7">
                                            <p:txEl>
                                              <p:pRg st="7" end="7"/>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checkerboard(across)">
                                      <p:cBhvr>
                                        <p:cTn id="31" dur="500"/>
                                        <p:tgtEl>
                                          <p:spTgt spid="7">
                                            <p:txEl>
                                              <p:pRg st="8" end="8"/>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checkerboard(across)">
                                      <p:cBhvr>
                                        <p:cTn id="34" dur="500"/>
                                        <p:tgtEl>
                                          <p:spTgt spid="7">
                                            <p:txEl>
                                              <p:pRg st="9" end="9"/>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7" dur="500"/>
                                        <p:tgtEl>
                                          <p:spTgt spid="7">
                                            <p:txEl>
                                              <p:pRg st="10" end="10"/>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40" dur="500"/>
                                        <p:tgtEl>
                                          <p:spTgt spid="7">
                                            <p:txEl>
                                              <p:pRg st="11" end="11"/>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43" dur="500"/>
                                        <p:tgtEl>
                                          <p:spTgt spid="7">
                                            <p:txEl>
                                              <p:pRg st="12" end="12"/>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46" dur="500"/>
                                        <p:tgtEl>
                                          <p:spTgt spid="7">
                                            <p:txEl>
                                              <p:pRg st="13" end="13"/>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49" dur="500"/>
                                        <p:tgtEl>
                                          <p:spTgt spid="7">
                                            <p:txEl>
                                              <p:pRg st="15" end="15"/>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52" dur="500"/>
                                        <p:tgtEl>
                                          <p:spTgt spid="7">
                                            <p:txEl>
                                              <p:pRg st="16" end="16"/>
                                            </p:txEl>
                                          </p:spTgt>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7">
                                            <p:txEl>
                                              <p:pRg st="17" end="17"/>
                                            </p:txEl>
                                          </p:spTgt>
                                        </p:tgtEl>
                                        <p:attrNameLst>
                                          <p:attrName>style.visibility</p:attrName>
                                        </p:attrNameLst>
                                      </p:cBhvr>
                                      <p:to>
                                        <p:strVal val="visible"/>
                                      </p:to>
                                    </p:set>
                                    <p:animEffect transition="in" filter="checkerboard(across)">
                                      <p:cBhvr>
                                        <p:cTn id="55" dur="500"/>
                                        <p:tgtEl>
                                          <p:spTgt spid="7">
                                            <p:txEl>
                                              <p:pRg st="17" end="17"/>
                                            </p:txEl>
                                          </p:spTgt>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7">
                                            <p:txEl>
                                              <p:pRg st="18" end="18"/>
                                            </p:txEl>
                                          </p:spTgt>
                                        </p:tgtEl>
                                        <p:attrNameLst>
                                          <p:attrName>style.visibility</p:attrName>
                                        </p:attrNameLst>
                                      </p:cBhvr>
                                      <p:to>
                                        <p:strVal val="visible"/>
                                      </p:to>
                                    </p:set>
                                    <p:animEffect transition="in" filter="checkerboard(across)">
                                      <p:cBhvr>
                                        <p:cTn id="58" dur="500"/>
                                        <p:tgtEl>
                                          <p:spTgt spid="7">
                                            <p:txEl>
                                              <p:pRg st="18" end="18"/>
                                            </p:txEl>
                                          </p:spTgt>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7">
                                            <p:txEl>
                                              <p:pRg st="19" end="19"/>
                                            </p:txEl>
                                          </p:spTgt>
                                        </p:tgtEl>
                                        <p:attrNameLst>
                                          <p:attrName>style.visibility</p:attrName>
                                        </p:attrNameLst>
                                      </p:cBhvr>
                                      <p:to>
                                        <p:strVal val="visible"/>
                                      </p:to>
                                    </p:set>
                                    <p:animEffect transition="in" filter="checkerboard(across)">
                                      <p:cBhvr>
                                        <p:cTn id="61" dur="500"/>
                                        <p:tgtEl>
                                          <p:spTgt spid="7">
                                            <p:txEl>
                                              <p:pRg st="19" end="19"/>
                                            </p:txEl>
                                          </p:spTgt>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7">
                                            <p:txEl>
                                              <p:pRg st="20" end="20"/>
                                            </p:txEl>
                                          </p:spTgt>
                                        </p:tgtEl>
                                        <p:attrNameLst>
                                          <p:attrName>style.visibility</p:attrName>
                                        </p:attrNameLst>
                                      </p:cBhvr>
                                      <p:to>
                                        <p:strVal val="visible"/>
                                      </p:to>
                                    </p:set>
                                    <p:animEffect transition="in" filter="checkerboard(across)">
                                      <p:cBhvr>
                                        <p:cTn id="64" dur="500"/>
                                        <p:tgtEl>
                                          <p:spTgt spid="7">
                                            <p:txEl>
                                              <p:pRg st="20" end="2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mph" presetSubtype="2" fill="hold" nodeType="clickEffect">
                                  <p:stCondLst>
                                    <p:cond delay="0"/>
                                  </p:stCondLst>
                                  <p:childTnLst>
                                    <p:animClr clrSpc="rgb">
                                      <p:cBhvr override="childStyle">
                                        <p:cTn id="68" dur="2000" fill="hold"/>
                                        <p:tgtEl>
                                          <p:spTgt spid="7">
                                            <p:txEl>
                                              <p:pRg st="15" end="15"/>
                                            </p:txEl>
                                          </p:spTgt>
                                        </p:tgtEl>
                                        <p:attrNameLst>
                                          <p:attrName>style.color</p:attrName>
                                        </p:attrNameLst>
                                      </p:cBhvr>
                                      <p:to>
                                        <a:srgbClr val="DE0000"/>
                                      </p:to>
                                    </p:animClr>
                                  </p:childTnLst>
                                </p:cTn>
                              </p:par>
                              <p:par>
                                <p:cTn id="69" presetID="3" presetClass="emph" presetSubtype="2" fill="hold" nodeType="withEffect">
                                  <p:stCondLst>
                                    <p:cond delay="0"/>
                                  </p:stCondLst>
                                  <p:childTnLst>
                                    <p:animClr clrSpc="rgb">
                                      <p:cBhvr override="childStyle">
                                        <p:cTn id="70" dur="2000" fill="hold"/>
                                        <p:tgtEl>
                                          <p:spTgt spid="7">
                                            <p:txEl>
                                              <p:pRg st="16" end="16"/>
                                            </p:txEl>
                                          </p:spTgt>
                                        </p:tgtEl>
                                        <p:attrNameLst>
                                          <p:attrName>style.color</p:attrName>
                                        </p:attrNameLst>
                                      </p:cBhvr>
                                      <p:to>
                                        <a:srgbClr val="DE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0" y="188640"/>
            <a:ext cx="8534400" cy="987552"/>
          </a:xfrm>
        </p:spPr>
        <p:txBody>
          <a:bodyPr>
            <a:normAutofit fontScale="90000"/>
          </a:bodyPr>
          <a:lstStyle/>
          <a:p>
            <a:r>
              <a:rPr lang="en-US" sz="3600" b="1" dirty="0" smtClean="0"/>
              <a:t>for and labeled for </a:t>
            </a:r>
            <a:br>
              <a:rPr lang="en-US" sz="3600" b="1" dirty="0" smtClean="0"/>
            </a:br>
            <a:r>
              <a:rPr lang="en-US" sz="3600" b="1" dirty="0" smtClean="0"/>
              <a:t>loop</a:t>
            </a:r>
            <a:endParaRPr lang="en-IN" sz="3600" b="1" dirty="0"/>
          </a:p>
        </p:txBody>
      </p:sp>
      <p:sp>
        <p:nvSpPr>
          <p:cNvPr id="3" name="Content Placeholder 2"/>
          <p:cNvSpPr>
            <a:spLocks noGrp="1"/>
          </p:cNvSpPr>
          <p:nvPr>
            <p:ph sz="quarter" idx="1"/>
          </p:nvPr>
        </p:nvSpPr>
        <p:spPr>
          <a:xfrm>
            <a:off x="179512" y="1527048"/>
            <a:ext cx="8964488" cy="5330952"/>
          </a:xfrm>
        </p:spPr>
        <p:txBody>
          <a:bodyPr>
            <a:normAutofit/>
          </a:bodyPr>
          <a:lstStyle/>
          <a:p>
            <a:r>
              <a:rPr lang="en-US" sz="2400" u="sng" dirty="0" smtClean="0"/>
              <a:t>Syntax</a:t>
            </a:r>
            <a:r>
              <a:rPr lang="en-US" sz="2400" dirty="0" smtClean="0"/>
              <a:t> :-</a:t>
            </a:r>
          </a:p>
          <a:p>
            <a:pPr>
              <a:buNone/>
            </a:pPr>
            <a:endParaRPr lang="en-US" sz="2400" dirty="0" smtClean="0"/>
          </a:p>
          <a:p>
            <a:pPr>
              <a:buNone/>
            </a:pPr>
            <a:r>
              <a:rPr lang="en-US" sz="2400" b="1" dirty="0" smtClean="0"/>
              <a:t>   for(initialization; test condition; statement)</a:t>
            </a:r>
            <a:endParaRPr lang="en-US" sz="2400" dirty="0" smtClean="0"/>
          </a:p>
          <a:p>
            <a:pPr>
              <a:buNone/>
            </a:pPr>
            <a:r>
              <a:rPr lang="en-US" sz="2400" b="1" dirty="0" smtClean="0"/>
              <a:t>   </a:t>
            </a:r>
            <a:r>
              <a:rPr lang="en-US" sz="2400" dirty="0" smtClean="0"/>
              <a:t>{</a:t>
            </a:r>
          </a:p>
          <a:p>
            <a:pPr>
              <a:buNone/>
            </a:pPr>
            <a:r>
              <a:rPr lang="en-US" sz="2400" b="1" dirty="0" smtClean="0"/>
              <a:t>    ----</a:t>
            </a:r>
          </a:p>
          <a:p>
            <a:pPr>
              <a:buNone/>
            </a:pPr>
            <a:r>
              <a:rPr lang="en-US" sz="2400" b="1" dirty="0" smtClean="0"/>
              <a:t>    ----</a:t>
            </a:r>
          </a:p>
          <a:p>
            <a:pPr>
              <a:buNone/>
            </a:pPr>
            <a:r>
              <a:rPr lang="en-US" sz="2400" b="1" dirty="0" smtClean="0"/>
              <a:t>    ----</a:t>
            </a:r>
          </a:p>
          <a:p>
            <a:pPr>
              <a:buNone/>
            </a:pPr>
            <a:r>
              <a:rPr lang="en-US" sz="2400" dirty="0" smtClean="0"/>
              <a:t>   }</a:t>
            </a:r>
          </a:p>
          <a:p>
            <a:pPr>
              <a:buNone/>
            </a:pPr>
            <a:endParaRPr lang="en-US" sz="2400" dirty="0" smtClean="0"/>
          </a:p>
          <a:p>
            <a:pPr>
              <a:buNone/>
            </a:pPr>
            <a:r>
              <a:rPr lang="en-US" sz="2400" b="1" i="1" dirty="0" smtClean="0"/>
              <a:t>* The initialization and statement part can be left blank.</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Curved Down Arrow 7"/>
          <p:cNvSpPr/>
          <p:nvPr/>
        </p:nvSpPr>
        <p:spPr>
          <a:xfrm>
            <a:off x="2267744" y="1916832"/>
            <a:ext cx="1872208" cy="504056"/>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9" name="Straight Arrow Connector 8"/>
          <p:cNvCxnSpPr/>
          <p:nvPr/>
        </p:nvCxnSpPr>
        <p:spPr>
          <a:xfrm>
            <a:off x="3995936" y="3140968"/>
            <a:ext cx="0" cy="1728192"/>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35896" y="2740858"/>
            <a:ext cx="936104"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14" name="Straight Connector 13"/>
          <p:cNvCxnSpPr/>
          <p:nvPr/>
        </p:nvCxnSpPr>
        <p:spPr>
          <a:xfrm>
            <a:off x="3995936" y="4869160"/>
            <a:ext cx="3816424"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7380312" y="2276872"/>
            <a:ext cx="432048" cy="2592288"/>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60232" y="2276872"/>
            <a:ext cx="720080" cy="288032"/>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a:off x="-252536" y="2996952"/>
            <a:ext cx="2736304" cy="1584176"/>
          </a:xfrm>
          <a:prstGeom prst="bentConnector3">
            <a:avLst>
              <a:gd name="adj1" fmla="val 1159"/>
            </a:avLst>
          </a:prstGeom>
          <a:ln w="508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907704" y="2420888"/>
            <a:ext cx="1872208"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9552" y="2060848"/>
            <a:ext cx="936104"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
        <p:nvSpPr>
          <p:cNvPr id="62" name="Curved Down Arrow 61"/>
          <p:cNvSpPr/>
          <p:nvPr/>
        </p:nvSpPr>
        <p:spPr>
          <a:xfrm flipH="1">
            <a:off x="4499992" y="1916832"/>
            <a:ext cx="1656184" cy="504056"/>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par>
                                <p:cTn id="41" presetID="3" presetClass="entr" presetSubtype="1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par>
                                <p:cTn id="44" presetID="3" presetClass="entr" presetSubtype="1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par>
                                <p:cTn id="47" presetID="3" presetClass="entr" presetSubtype="1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linds(horizontal)">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20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2000"/>
                                        <p:tgtEl>
                                          <p:spTgt spid="5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2000"/>
                                        <p:tgtEl>
                                          <p:spTgt spid="61"/>
                                        </p:tgtEl>
                                      </p:cBhvr>
                                    </p:animEffect>
                                  </p:childTnLst>
                                </p:cTn>
                              </p:par>
                              <p:par>
                                <p:cTn id="61" presetID="10" presetClass="entr" presetSubtype="0" fill="hold" nodeType="withEffect">
                                  <p:stCondLst>
                                    <p:cond delay="50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20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61" grpId="0"/>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break and continue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To terminate the loop and exit its body providing a condition before it, in such cases we use the statement </a:t>
            </a:r>
            <a:r>
              <a:rPr lang="en-US" sz="2400" dirty="0" smtClean="0">
                <a:solidFill>
                  <a:srgbClr val="FF0000"/>
                </a:solidFill>
              </a:rPr>
              <a:t>break</a:t>
            </a:r>
            <a:r>
              <a:rPr lang="en-US" sz="2400" dirty="0" smtClean="0"/>
              <a:t>.</a:t>
            </a:r>
          </a:p>
          <a:p>
            <a:endParaRPr lang="en-US" sz="2400" dirty="0" smtClean="0"/>
          </a:p>
          <a:p>
            <a:r>
              <a:rPr lang="en-US" sz="2400" dirty="0" smtClean="0"/>
              <a:t>In situations where we want to skip further steps in a loop and move directly back to the test condition, there we use the statement </a:t>
            </a:r>
            <a:r>
              <a:rPr lang="en-US" sz="2400" dirty="0" smtClean="0">
                <a:solidFill>
                  <a:srgbClr val="FF0000"/>
                </a:solidFill>
              </a:rPr>
              <a:t>continue</a:t>
            </a:r>
            <a:r>
              <a:rPr lang="en-US" sz="2400" dirty="0" smtClean="0"/>
              <a:t>.</a:t>
            </a:r>
          </a:p>
          <a:p>
            <a:endParaRPr lang="en-US" sz="2400" dirty="0" smtClean="0"/>
          </a:p>
          <a:p>
            <a:r>
              <a:rPr lang="en-US" sz="2400" dirty="0" smtClean="0"/>
              <a:t>Let us understand these through an example.</a:t>
            </a:r>
          </a:p>
          <a:p>
            <a:endParaRPr lang="en-US" sz="2400" dirty="0" smtClean="0"/>
          </a:p>
          <a:p>
            <a:r>
              <a:rPr lang="en-US" sz="2400" b="1" i="1" dirty="0" smtClean="0"/>
              <a:t>WAP</a:t>
            </a:r>
            <a:r>
              <a:rPr lang="en-US" sz="2400" b="1" i="1" dirty="0" smtClean="0">
                <a:solidFill>
                  <a:prstClr val="black"/>
                </a:solidFill>
              </a:rPr>
              <a:t> to accept an integer from user &amp; check whether it is prime or not ?</a:t>
            </a:r>
            <a:endParaRPr lang="en-US" sz="2400" dirty="0" smtClean="0"/>
          </a:p>
          <a:p>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srcRect/>
          <a:stretch>
            <a:fillRect/>
          </a:stretch>
        </p:blipFill>
        <p:spPr bwMode="auto">
          <a:xfrm>
            <a:off x="-35496" y="1224136"/>
            <a:ext cx="9144000" cy="5589240"/>
          </a:xfrm>
          <a:prstGeom prst="rect">
            <a:avLst/>
          </a:prstGeom>
          <a:noFill/>
          <a:ln w="9525">
            <a:noFill/>
            <a:miter lim="800000"/>
            <a:headEnd/>
            <a:tailEnd/>
          </a:ln>
        </p:spPr>
      </p:pic>
      <p:sp>
        <p:nvSpPr>
          <p:cNvPr id="11" name="Oval 10"/>
          <p:cNvSpPr/>
          <p:nvPr/>
        </p:nvSpPr>
        <p:spPr>
          <a:xfrm>
            <a:off x="-72008" y="4221088"/>
            <a:ext cx="1043608" cy="864096"/>
          </a:xfrm>
          <a:prstGeom prst="ellipse">
            <a:avLst/>
          </a:prstGeom>
          <a:noFill/>
          <a:ln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pPr marL="0" indent="0">
              <a:buFont typeface="Wingdings" pitchFamily="2" charset="2"/>
              <a:buChar char="Ø"/>
            </a:pPr>
            <a:r>
              <a:rPr lang="en-US" sz="2400" dirty="0" smtClean="0"/>
              <a:t>  Write a program to continuously accept integers from the user and as soon as he inputs 0 then display the sum of all the </a:t>
            </a:r>
            <a:r>
              <a:rPr lang="en-US" sz="2400" dirty="0" err="1" smtClean="0"/>
              <a:t>nos</a:t>
            </a:r>
            <a:r>
              <a:rPr lang="en-US" sz="2400" dirty="0" smtClean="0"/>
              <a:t> given before 0.</a:t>
            </a:r>
          </a:p>
          <a:p>
            <a:pPr marL="0" indent="0">
              <a:buNone/>
            </a:pPr>
            <a:r>
              <a:rPr lang="en-US" sz="2400"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pPr marL="0" indent="0">
              <a:buFont typeface="Wingdings" pitchFamily="2" charset="2"/>
              <a:buChar char="Ø"/>
            </a:pPr>
            <a:r>
              <a:rPr lang="en-US" sz="2400" dirty="0" smtClean="0"/>
              <a:t>  Write a program to accept an integer from the user calculate and print the sum of it’s digits . For example if input is </a:t>
            </a:r>
            <a:r>
              <a:rPr lang="en-US" sz="2400" b="1" dirty="0" smtClean="0"/>
              <a:t>75</a:t>
            </a:r>
            <a:r>
              <a:rPr lang="en-US" sz="2400" dirty="0" smtClean="0"/>
              <a:t> then output should be </a:t>
            </a:r>
            <a:r>
              <a:rPr lang="en-US" sz="2400" b="1" dirty="0" smtClean="0"/>
              <a:t>12</a:t>
            </a:r>
            <a:r>
              <a:rPr lang="en-US" sz="2400" dirty="0" smtClean="0"/>
              <a:t>.</a:t>
            </a:r>
          </a:p>
          <a:p>
            <a:pPr marL="0" indent="0">
              <a:buFont typeface="Wingdings" pitchFamily="2" charset="2"/>
              <a:buChar char="Ø"/>
            </a:pPr>
            <a:endParaRPr lang="en-US" sz="2400" dirty="0" smtClean="0"/>
          </a:p>
          <a:p>
            <a:pPr marL="0" indent="0">
              <a:buFont typeface="Wingdings" pitchFamily="2" charset="2"/>
              <a:buChar char="Ø"/>
            </a:pPr>
            <a:r>
              <a:rPr lang="en-US" sz="2400" dirty="0" smtClean="0"/>
              <a:t>Write a program to accept an integer from the user calculate and print the sum of it’s first and last digit only . For example if input is </a:t>
            </a:r>
            <a:r>
              <a:rPr lang="en-US" sz="2400" b="1" dirty="0" smtClean="0"/>
              <a:t>21 75 </a:t>
            </a:r>
            <a:r>
              <a:rPr lang="en-US" sz="2400" dirty="0" smtClean="0"/>
              <a:t>then output should be </a:t>
            </a:r>
            <a:r>
              <a:rPr lang="en-US" sz="2400" b="1" dirty="0" smtClean="0"/>
              <a:t>7</a:t>
            </a:r>
            <a:r>
              <a:rPr lang="en-US" sz="2400" dirty="0" smtClean="0"/>
              <a:t>.</a:t>
            </a:r>
          </a:p>
          <a:p>
            <a:pPr marL="0" indent="0">
              <a:buFont typeface="Wingdings" pitchFamily="2" charset="2"/>
              <a:buChar char="Ø"/>
            </a:pPr>
            <a:endParaRPr lang="en-US" sz="2400" dirty="0" smtClean="0"/>
          </a:p>
          <a:p>
            <a:pPr marL="0" indent="0">
              <a:buFont typeface="Wingdings" pitchFamily="2" charset="2"/>
              <a:buChar char="Ø"/>
            </a:pPr>
            <a:r>
              <a:rPr lang="en-US" sz="2400" dirty="0" smtClean="0"/>
              <a:t>Write a program to accept an integer from the user and print it’s reverse. For example if input is </a:t>
            </a:r>
            <a:r>
              <a:rPr lang="en-US" sz="2400" b="1" dirty="0" smtClean="0"/>
              <a:t>451</a:t>
            </a:r>
            <a:r>
              <a:rPr lang="en-US" sz="2400" dirty="0" smtClean="0"/>
              <a:t> the output should be </a:t>
            </a:r>
            <a:r>
              <a:rPr lang="en-US" sz="2400" b="1" dirty="0" smtClean="0"/>
              <a:t>154</a:t>
            </a:r>
            <a:r>
              <a:rPr lang="en-US" sz="2400" dirty="0" smtClean="0"/>
              <a:t>.</a:t>
            </a:r>
          </a:p>
          <a:p>
            <a:pPr marL="0" indent="0">
              <a:buFont typeface="Wingdings" pitchFamily="2" charset="2"/>
              <a:buChar char="Ø"/>
            </a:pP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fontScale="92500" lnSpcReduction="10000"/>
          </a:bodyPr>
          <a:lstStyle/>
          <a:p>
            <a:pPr marL="0" indent="0">
              <a:buFont typeface="Wingdings" pitchFamily="2" charset="2"/>
              <a:buChar char="Ø"/>
            </a:pPr>
            <a:r>
              <a:rPr lang="en-US" sz="2400" dirty="0" smtClean="0"/>
              <a:t>  Write a program to accept an integer from the user and check  whether it is prime or not.</a:t>
            </a:r>
          </a:p>
          <a:p>
            <a:pPr marL="0" indent="0">
              <a:buFont typeface="Wingdings" pitchFamily="2" charset="2"/>
              <a:buChar char="Ø"/>
            </a:pPr>
            <a:endParaRPr lang="en-US" sz="2400" dirty="0" smtClean="0"/>
          </a:p>
          <a:p>
            <a:pPr marL="0" indent="0">
              <a:buFont typeface="Wingdings" pitchFamily="2" charset="2"/>
              <a:buChar char="Ø"/>
            </a:pPr>
            <a:r>
              <a:rPr lang="en-US" sz="2400" dirty="0" smtClean="0"/>
              <a:t>Write a program to accept an integer from the user and print it’s table up to 10 terms.</a:t>
            </a:r>
          </a:p>
          <a:p>
            <a:pPr marL="0" indent="0">
              <a:buFont typeface="Wingdings" pitchFamily="2" charset="2"/>
              <a:buChar char="Ø"/>
            </a:pPr>
            <a:endParaRPr lang="en-US" sz="2400" dirty="0" smtClean="0"/>
          </a:p>
          <a:p>
            <a:pPr marL="0" indent="0">
              <a:buNone/>
            </a:pPr>
            <a:r>
              <a:rPr lang="en-US" sz="2400" dirty="0" smtClean="0"/>
              <a:t>	</a:t>
            </a:r>
            <a:r>
              <a:rPr lang="en-US" sz="2400" b="1" dirty="0" smtClean="0"/>
              <a:t>OUTPUT:</a:t>
            </a:r>
          </a:p>
          <a:p>
            <a:pPr marL="274320" lvl="1" indent="0">
              <a:buFont typeface="Wingdings" pitchFamily="2" charset="2"/>
              <a:buChar char="Ø"/>
            </a:pPr>
            <a:r>
              <a:rPr lang="en-US" sz="1900" b="1" dirty="0" smtClean="0"/>
              <a:t>Enter a no: 7</a:t>
            </a:r>
          </a:p>
          <a:p>
            <a:pPr marL="274320" lvl="1" indent="0">
              <a:buNone/>
            </a:pPr>
            <a:r>
              <a:rPr lang="en-US" sz="1900" b="1" dirty="0" smtClean="0"/>
              <a:t>   Table of 7</a:t>
            </a:r>
          </a:p>
          <a:p>
            <a:pPr marL="274320" lvl="1" indent="0">
              <a:buNone/>
            </a:pPr>
            <a:r>
              <a:rPr lang="en-US" sz="1900" b="1" dirty="0" smtClean="0"/>
              <a:t>    7*1=7</a:t>
            </a:r>
          </a:p>
          <a:p>
            <a:pPr marL="274320" lvl="1" indent="0">
              <a:buNone/>
            </a:pPr>
            <a:r>
              <a:rPr lang="en-US" sz="1900" b="1" dirty="0" smtClean="0"/>
              <a:t>    7*2=14</a:t>
            </a:r>
          </a:p>
          <a:p>
            <a:pPr marL="274320" lvl="1" indent="0">
              <a:buNone/>
            </a:pPr>
            <a:r>
              <a:rPr lang="en-US" sz="1900" b="1" dirty="0" smtClean="0"/>
              <a:t>    7*3=21</a:t>
            </a:r>
          </a:p>
          <a:p>
            <a:pPr marL="274320" lvl="1" indent="0">
              <a:buNone/>
            </a:pPr>
            <a:r>
              <a:rPr lang="en-US" sz="1900" b="1" dirty="0" smtClean="0"/>
              <a:t>    .</a:t>
            </a:r>
          </a:p>
          <a:p>
            <a:pPr marL="274320" lvl="1" indent="0">
              <a:buNone/>
            </a:pPr>
            <a:r>
              <a:rPr lang="en-US" sz="1900" b="1" dirty="0" smtClean="0"/>
              <a:t>    .</a:t>
            </a:r>
          </a:p>
          <a:p>
            <a:pPr marL="274320" lvl="1" indent="0">
              <a:buNone/>
            </a:pPr>
            <a:r>
              <a:rPr lang="en-US" sz="1900" b="1" dirty="0" smtClean="0"/>
              <a:t>     7*10=70</a:t>
            </a:r>
          </a:p>
          <a:p>
            <a:pPr marL="0" indent="0">
              <a:buNone/>
            </a:pP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Nested Loop</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b="1" u="sng" dirty="0" smtClean="0"/>
              <a:t>Syntax</a:t>
            </a:r>
            <a:r>
              <a:rPr lang="en-US" sz="2400" b="1" dirty="0" smtClean="0"/>
              <a:t> :-</a:t>
            </a:r>
          </a:p>
          <a:p>
            <a:pPr>
              <a:buNone/>
            </a:pPr>
            <a:r>
              <a:rPr lang="en-US" sz="2400" dirty="0" smtClean="0"/>
              <a:t> </a:t>
            </a:r>
            <a:r>
              <a:rPr lang="en-US" sz="2400" b="1" dirty="0" smtClean="0">
                <a:solidFill>
                  <a:srgbClr val="0070C0"/>
                </a:solidFill>
              </a:rPr>
              <a:t>for(</a:t>
            </a:r>
            <a:r>
              <a:rPr lang="en-US" sz="2400" b="1" dirty="0" err="1" smtClean="0">
                <a:solidFill>
                  <a:srgbClr val="0070C0"/>
                </a:solidFill>
              </a:rPr>
              <a:t>init;condition;stmt</a:t>
            </a:r>
            <a:r>
              <a:rPr lang="en-US" sz="2400" b="1" dirty="0" smtClean="0">
                <a:solidFill>
                  <a:srgbClr val="0070C0"/>
                </a:solidFill>
              </a:rPr>
              <a:t>)</a:t>
            </a:r>
          </a:p>
          <a:p>
            <a:pPr>
              <a:buNone/>
            </a:pPr>
            <a:r>
              <a:rPr lang="en-US" sz="2400" b="1" dirty="0" smtClean="0">
                <a:solidFill>
                  <a:srgbClr val="0070C0"/>
                </a:solidFill>
              </a:rPr>
              <a:t> {</a:t>
            </a:r>
          </a:p>
          <a:p>
            <a:pPr>
              <a:buNone/>
            </a:pPr>
            <a:r>
              <a:rPr lang="en-US" sz="2400" b="1" dirty="0" smtClean="0">
                <a:solidFill>
                  <a:srgbClr val="0070C0"/>
                </a:solidFill>
              </a:rPr>
              <a:t>  for(</a:t>
            </a:r>
            <a:r>
              <a:rPr lang="en-US" sz="2400" b="1" dirty="0" err="1" smtClean="0">
                <a:solidFill>
                  <a:srgbClr val="0070C0"/>
                </a:solidFill>
              </a:rPr>
              <a:t>init;condition;stmt</a:t>
            </a:r>
            <a:r>
              <a:rPr lang="en-US" sz="2400" b="1" dirty="0" smtClean="0">
                <a:solidFill>
                  <a:srgbClr val="0070C0"/>
                </a:solidFill>
              </a:rPr>
              <a:t>)</a:t>
            </a:r>
          </a:p>
          <a:p>
            <a:pPr>
              <a:buNone/>
            </a:pPr>
            <a:r>
              <a:rPr lang="en-US" sz="2400" b="1" dirty="0" smtClean="0">
                <a:solidFill>
                  <a:srgbClr val="0070C0"/>
                </a:solidFill>
              </a:rPr>
              <a:t>   {</a:t>
            </a:r>
          </a:p>
          <a:p>
            <a:pPr>
              <a:buNone/>
            </a:pPr>
            <a:r>
              <a:rPr lang="en-US" sz="2400" b="1" dirty="0" smtClean="0">
                <a:solidFill>
                  <a:srgbClr val="0070C0"/>
                </a:solidFill>
              </a:rPr>
              <a:t>    -----</a:t>
            </a:r>
          </a:p>
          <a:p>
            <a:pPr>
              <a:buNone/>
            </a:pPr>
            <a:r>
              <a:rPr lang="en-US" sz="2400" b="1" dirty="0" smtClean="0">
                <a:solidFill>
                  <a:srgbClr val="0070C0"/>
                </a:solidFill>
              </a:rPr>
              <a:t>    -----</a:t>
            </a:r>
          </a:p>
          <a:p>
            <a:pPr>
              <a:buNone/>
            </a:pPr>
            <a:r>
              <a:rPr lang="en-US" sz="2400" b="1" dirty="0" smtClean="0">
                <a:solidFill>
                  <a:srgbClr val="0070C0"/>
                </a:solidFill>
              </a:rPr>
              <a:t>   }</a:t>
            </a:r>
          </a:p>
          <a:p>
            <a:pPr>
              <a:buNone/>
            </a:pPr>
            <a:r>
              <a:rPr lang="en-US" sz="2400" b="1" dirty="0" smtClean="0">
                <a:solidFill>
                  <a:srgbClr val="0070C0"/>
                </a:solidFill>
              </a:rPr>
              <a:t> }</a:t>
            </a:r>
          </a:p>
          <a:p>
            <a:pPr>
              <a:buNone/>
            </a:pPr>
            <a:r>
              <a:rPr lang="en-US" sz="2400" dirty="0" smtClean="0"/>
              <a:t>* After completing the inner loop, the control moves back to the statement part of outer loop.</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heckerboard(across)">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heckerboard(across)">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179512" y="1383032"/>
            <a:ext cx="8784976" cy="5142312"/>
          </a:xfrm>
        </p:spPr>
        <p:txBody>
          <a:bodyPr>
            <a:normAutofit/>
          </a:bodyPr>
          <a:lstStyle/>
          <a:p>
            <a:pPr>
              <a:buNone/>
            </a:pPr>
            <a:endParaRPr lang="en-US" sz="2400" dirty="0" smtClean="0"/>
          </a:p>
          <a:p>
            <a:r>
              <a:rPr lang="en-US" sz="2400" b="1" dirty="0" smtClean="0">
                <a:solidFill>
                  <a:srgbClr val="FF0000"/>
                </a:solidFill>
              </a:rPr>
              <a:t>Loop structures</a:t>
            </a:r>
            <a:r>
              <a:rPr lang="en-US" sz="2400" b="1" dirty="0" smtClean="0"/>
              <a:t> and it’s types.</a:t>
            </a:r>
          </a:p>
          <a:p>
            <a:endParaRPr lang="en-US" sz="2400" b="1" dirty="0" smtClean="0"/>
          </a:p>
          <a:p>
            <a:endParaRPr lang="en-US" sz="2400" b="1" dirty="0" smtClean="0"/>
          </a:p>
          <a:p>
            <a:r>
              <a:rPr lang="en-US" sz="2400" b="1" dirty="0" smtClean="0">
                <a:solidFill>
                  <a:srgbClr val="FF0000"/>
                </a:solidFill>
              </a:rPr>
              <a:t>while</a:t>
            </a:r>
            <a:r>
              <a:rPr lang="en-US" sz="2400" b="1" dirty="0" smtClean="0"/>
              <a:t> and</a:t>
            </a:r>
            <a:r>
              <a:rPr lang="en-US" sz="2400" b="1" dirty="0" smtClean="0">
                <a:solidFill>
                  <a:srgbClr val="FF0000"/>
                </a:solidFill>
              </a:rPr>
              <a:t> do-while </a:t>
            </a:r>
            <a:r>
              <a:rPr lang="en-US" sz="2400" b="1" dirty="0" smtClean="0"/>
              <a:t>loop.</a:t>
            </a:r>
          </a:p>
          <a:p>
            <a:endParaRPr lang="en-US" sz="2400" b="1" dirty="0" smtClean="0"/>
          </a:p>
          <a:p>
            <a:endParaRPr lang="en-US" sz="2400" b="1" dirty="0" smtClean="0"/>
          </a:p>
          <a:p>
            <a:r>
              <a:rPr lang="en-US" sz="2400" b="1" dirty="0" smtClean="0">
                <a:solidFill>
                  <a:srgbClr val="FF0000"/>
                </a:solidFill>
              </a:rPr>
              <a:t>for</a:t>
            </a:r>
            <a:r>
              <a:rPr lang="en-US" sz="2400" b="1" dirty="0" smtClean="0"/>
              <a:t>  loop.</a:t>
            </a:r>
          </a:p>
          <a:p>
            <a:pPr>
              <a:buNone/>
            </a:pPr>
            <a:endParaRPr lang="en-US" sz="2400" b="1" dirty="0" smtClean="0"/>
          </a:p>
          <a:p>
            <a:pPr>
              <a:buNone/>
            </a:pPr>
            <a:endParaRPr lang="en-US" sz="2400" b="1" dirty="0" smtClean="0"/>
          </a:p>
          <a:p>
            <a:r>
              <a:rPr lang="en-US" sz="2400" b="1" dirty="0" smtClean="0"/>
              <a:t>Labeled </a:t>
            </a:r>
            <a:r>
              <a:rPr lang="en-US" sz="2400" b="1" dirty="0" smtClean="0">
                <a:solidFill>
                  <a:srgbClr val="FF0000"/>
                </a:solidFill>
              </a:rPr>
              <a:t>break</a:t>
            </a:r>
            <a:r>
              <a:rPr lang="en-US" sz="2400" b="1" dirty="0" smtClean="0"/>
              <a:t> and </a:t>
            </a:r>
            <a:r>
              <a:rPr lang="en-US" sz="2400" b="1" dirty="0" smtClean="0">
                <a:solidFill>
                  <a:srgbClr val="FF0000"/>
                </a:solidFill>
              </a:rPr>
              <a:t>continue</a:t>
            </a:r>
            <a:r>
              <a:rPr lang="en-US" sz="2400" b="1"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heckerboard(across)">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88640"/>
            <a:ext cx="8534400" cy="987552"/>
          </a:xfrm>
        </p:spPr>
        <p:txBody>
          <a:bodyPr>
            <a:normAutofit fontScale="90000"/>
          </a:bodyPr>
          <a:lstStyle/>
          <a:p>
            <a:r>
              <a:rPr lang="en-US" sz="3600" b="1" dirty="0" smtClean="0"/>
              <a:t>Labeled break and </a:t>
            </a:r>
            <a:br>
              <a:rPr lang="en-US" sz="3600" b="1" dirty="0" smtClean="0"/>
            </a:br>
            <a:r>
              <a:rPr lang="en-US" sz="3600" b="1" dirty="0" smtClean="0"/>
              <a:t>continue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fontScale="92500" lnSpcReduction="20000"/>
          </a:bodyPr>
          <a:lstStyle/>
          <a:p>
            <a:r>
              <a:rPr lang="en-US" sz="2600" dirty="0" smtClean="0"/>
              <a:t>Since, the break condition brings us out of the loop body but in case of nested loop if we want to completely come out of the loop, then we will use labeled break statement.</a:t>
            </a:r>
          </a:p>
          <a:p>
            <a:r>
              <a:rPr lang="en-US" sz="2600" u="sng" dirty="0" smtClean="0"/>
              <a:t>Syntax</a:t>
            </a:r>
            <a:r>
              <a:rPr lang="en-US" sz="2600" dirty="0" smtClean="0"/>
              <a:t> :-</a:t>
            </a:r>
          </a:p>
          <a:p>
            <a:pPr>
              <a:buNone/>
            </a:pPr>
            <a:endParaRPr lang="en-US" sz="2600" dirty="0" smtClean="0"/>
          </a:p>
          <a:p>
            <a:pPr>
              <a:buNone/>
            </a:pPr>
            <a:r>
              <a:rPr lang="en-US" sz="2400" dirty="0" smtClean="0"/>
              <a:t> </a:t>
            </a:r>
            <a:r>
              <a:rPr lang="en-US" sz="2400" b="1" dirty="0" smtClean="0"/>
              <a:t>&lt;label name&gt;:</a:t>
            </a:r>
          </a:p>
          <a:p>
            <a:pPr>
              <a:buNone/>
            </a:pPr>
            <a:r>
              <a:rPr lang="en-US" sz="2400" b="1" dirty="0" smtClean="0"/>
              <a:t> </a:t>
            </a:r>
            <a:r>
              <a:rPr lang="en-US" sz="2400" dirty="0" smtClean="0"/>
              <a:t> for(</a:t>
            </a:r>
            <a:r>
              <a:rPr lang="en-US" sz="2400" dirty="0" err="1" smtClean="0"/>
              <a:t>init;condition;stmt</a:t>
            </a:r>
            <a:r>
              <a:rPr lang="en-US" sz="2400" dirty="0" smtClean="0"/>
              <a:t>)</a:t>
            </a:r>
          </a:p>
          <a:p>
            <a:pPr>
              <a:buNone/>
            </a:pPr>
            <a:r>
              <a:rPr lang="en-US" sz="2400" dirty="0" smtClean="0"/>
              <a:t> {</a:t>
            </a:r>
          </a:p>
          <a:p>
            <a:pPr>
              <a:buNone/>
            </a:pPr>
            <a:r>
              <a:rPr lang="en-US" sz="2400" dirty="0" smtClean="0"/>
              <a:t>  for(</a:t>
            </a:r>
            <a:r>
              <a:rPr lang="en-US" sz="2400" dirty="0" err="1" smtClean="0"/>
              <a:t>init;condition;stmt</a:t>
            </a:r>
            <a:r>
              <a:rPr lang="en-US" sz="2400" dirty="0" smtClean="0"/>
              <a:t>)</a:t>
            </a:r>
          </a:p>
          <a:p>
            <a:pPr>
              <a:buNone/>
            </a:pPr>
            <a:r>
              <a:rPr lang="en-US" sz="2400" dirty="0" smtClean="0"/>
              <a:t>   {</a:t>
            </a:r>
          </a:p>
          <a:p>
            <a:pPr>
              <a:buNone/>
            </a:pPr>
            <a:r>
              <a:rPr lang="en-US" sz="2400" dirty="0" smtClean="0"/>
              <a:t>    -----</a:t>
            </a:r>
          </a:p>
          <a:p>
            <a:pPr>
              <a:buNone/>
            </a:pPr>
            <a:r>
              <a:rPr lang="en-US" sz="2400" dirty="0" smtClean="0"/>
              <a:t>    </a:t>
            </a:r>
            <a:r>
              <a:rPr lang="en-US" sz="2400" b="1" dirty="0" smtClean="0"/>
              <a:t>break &lt;label name&gt;;</a:t>
            </a:r>
          </a:p>
          <a:p>
            <a:pPr>
              <a:buNone/>
            </a:pPr>
            <a:r>
              <a:rPr lang="en-US" sz="2400" dirty="0" smtClean="0"/>
              <a:t>   }</a:t>
            </a:r>
          </a:p>
          <a:p>
            <a:pPr>
              <a:buNone/>
            </a:pPr>
            <a:r>
              <a:rPr lang="en-US" sz="2400" dirty="0" smtClean="0"/>
              <a:t> }</a:t>
            </a:r>
          </a:p>
          <a:p>
            <a:pPr>
              <a:buNone/>
            </a:pPr>
            <a:endParaRPr lang="en-US" sz="2400" b="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Curved Right Arrow 5"/>
          <p:cNvSpPr/>
          <p:nvPr/>
        </p:nvSpPr>
        <p:spPr>
          <a:xfrm>
            <a:off x="0" y="5301208"/>
            <a:ext cx="539552" cy="1224136"/>
          </a:xfrm>
          <a:prstGeom prst="curvedRightArrow">
            <a:avLst>
              <a:gd name="adj1" fmla="val 25000"/>
              <a:gd name="adj2" fmla="val 4173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0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0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20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0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20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sz="quarter" idx="1"/>
          </p:nvPr>
        </p:nvSpPr>
        <p:spPr>
          <a:xfrm>
            <a:off x="179512" y="1410416"/>
            <a:ext cx="8964488" cy="5447584"/>
          </a:xfrm>
        </p:spPr>
        <p:txBody>
          <a:bodyPr>
            <a:normAutofit/>
          </a:bodyPr>
          <a:lstStyle/>
          <a:p>
            <a:pPr marL="0" indent="0">
              <a:buFont typeface="Wingdings" pitchFamily="2" charset="2"/>
              <a:buChar char="Ø"/>
            </a:pPr>
            <a:endParaRPr lang="en-US" sz="2400" dirty="0" smtClean="0"/>
          </a:p>
          <a:p>
            <a:pPr marL="0" indent="0">
              <a:buFont typeface="Wingdings" pitchFamily="2" charset="2"/>
              <a:buChar char="Ø"/>
            </a:pPr>
            <a:r>
              <a:rPr lang="en-US" sz="2400" dirty="0" smtClean="0"/>
              <a:t> WAP to accept an </a:t>
            </a:r>
            <a:r>
              <a:rPr lang="en-US" sz="2400" dirty="0" err="1" smtClean="0"/>
              <a:t>int</a:t>
            </a:r>
            <a:r>
              <a:rPr lang="en-US" sz="2400" dirty="0" smtClean="0"/>
              <a:t> from user and print sum of its digits?</a:t>
            </a:r>
          </a:p>
          <a:p>
            <a:pPr marL="0" indent="0">
              <a:buFont typeface="Wingdings" pitchFamily="2" charset="2"/>
              <a:buChar char="Ø"/>
            </a:pPr>
            <a:endParaRPr lang="en-US" sz="2400" dirty="0" smtClean="0"/>
          </a:p>
          <a:p>
            <a:pPr marL="0" indent="0">
              <a:buFont typeface="Wingdings" pitchFamily="2" charset="2"/>
              <a:buChar char="Ø"/>
            </a:pPr>
            <a:r>
              <a:rPr lang="en-US" sz="2400" dirty="0" smtClean="0"/>
              <a:t> WAP to accept an </a:t>
            </a:r>
            <a:r>
              <a:rPr lang="en-US" sz="2400" dirty="0" err="1" smtClean="0"/>
              <a:t>int</a:t>
            </a:r>
            <a:r>
              <a:rPr lang="en-US" sz="2400" dirty="0" smtClean="0"/>
              <a:t> from user and check whether it is </a:t>
            </a:r>
            <a:r>
              <a:rPr lang="en-US" sz="2400" dirty="0" err="1" smtClean="0"/>
              <a:t>armstrong</a:t>
            </a:r>
            <a:r>
              <a:rPr lang="en-US" sz="2400" dirty="0" smtClean="0"/>
              <a:t> or not ?</a:t>
            </a:r>
          </a:p>
          <a:p>
            <a:pPr marL="0" indent="0">
              <a:buFont typeface="Wingdings" pitchFamily="2" charset="2"/>
              <a:buChar char="Ø"/>
            </a:pPr>
            <a:endParaRPr lang="en-US" sz="2400" dirty="0" smtClean="0"/>
          </a:p>
          <a:p>
            <a:pPr marL="0" indent="0">
              <a:buFont typeface="Wingdings" pitchFamily="2" charset="2"/>
              <a:buChar char="Ø"/>
            </a:pPr>
            <a:r>
              <a:rPr lang="en-US" sz="2400" dirty="0" smtClean="0"/>
              <a:t> WAP to accept an </a:t>
            </a:r>
            <a:r>
              <a:rPr lang="en-US" sz="2400" dirty="0" err="1" smtClean="0"/>
              <a:t>int</a:t>
            </a:r>
            <a:r>
              <a:rPr lang="en-US" sz="2400" dirty="0" smtClean="0"/>
              <a:t> from user &amp; print its reverse ?</a:t>
            </a:r>
          </a:p>
          <a:p>
            <a:pPr marL="0" indent="0">
              <a:buFont typeface="Wingdings" pitchFamily="2" charset="2"/>
              <a:buChar char="Ø"/>
            </a:pPr>
            <a:endParaRPr lang="en-US" sz="2400" dirty="0" smtClean="0"/>
          </a:p>
          <a:p>
            <a:pPr marL="0" indent="0">
              <a:buFont typeface="Wingdings" pitchFamily="2" charset="2"/>
              <a:buChar char="Ø"/>
            </a:pPr>
            <a:r>
              <a:rPr lang="en-US" sz="2400" dirty="0" smtClean="0"/>
              <a:t> WAP to accept an integer from user and check whether it is equal to its reverse or not ?</a:t>
            </a:r>
          </a:p>
          <a:p>
            <a:pPr marL="0" indent="0">
              <a:buNone/>
            </a:pPr>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pPr marL="0" indent="0">
              <a:buFont typeface="Wingdings" pitchFamily="2" charset="2"/>
              <a:buChar char="Ø"/>
            </a:pPr>
            <a:r>
              <a:rPr lang="en-US" sz="2400" dirty="0" smtClean="0"/>
              <a:t>  Write a menu driven program in which you will provide 4 choices to the user :-</a:t>
            </a:r>
          </a:p>
          <a:p>
            <a:pPr marL="0" indent="0">
              <a:buNone/>
            </a:pPr>
            <a:r>
              <a:rPr lang="en-US" sz="2400" dirty="0" smtClean="0"/>
              <a:t> 1.Factorial.</a:t>
            </a:r>
          </a:p>
          <a:p>
            <a:pPr marL="0" indent="0">
              <a:buNone/>
            </a:pPr>
            <a:r>
              <a:rPr lang="en-US" sz="2400" dirty="0" smtClean="0"/>
              <a:t> 2.Prime</a:t>
            </a:r>
          </a:p>
          <a:p>
            <a:pPr marL="0" indent="0">
              <a:buNone/>
            </a:pPr>
            <a:r>
              <a:rPr lang="en-US" sz="2400" dirty="0" smtClean="0"/>
              <a:t> 3.Even/Odd.</a:t>
            </a:r>
          </a:p>
          <a:p>
            <a:pPr marL="0" indent="0">
              <a:buNone/>
            </a:pPr>
            <a:r>
              <a:rPr lang="en-US" sz="2400" dirty="0" smtClean="0"/>
              <a:t> 4.Quit.</a:t>
            </a:r>
          </a:p>
          <a:p>
            <a:pPr marL="0" indent="0">
              <a:buNone/>
            </a:pPr>
            <a:r>
              <a:rPr lang="en-US" sz="2400" dirty="0" smtClean="0"/>
              <a:t>The program should perform further actions and according to choice selected by the user. Program should only terminate when user choose choice code?</a:t>
            </a:r>
          </a:p>
          <a:p>
            <a:pPr marL="0" indent="0">
              <a:buNone/>
            </a:pPr>
            <a:r>
              <a:rPr lang="en-US" sz="2400"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10</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3662541"/>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514350" indent="-514350">
              <a:buClr>
                <a:schemeClr val="tx1"/>
              </a:buClr>
              <a:buSzPct val="70000"/>
              <a:buFont typeface="+mj-lt"/>
              <a:buAutoNum type="arabicPeriod"/>
            </a:pPr>
            <a:r>
              <a:rPr lang="en-US" sz="2000" b="1" dirty="0" smtClean="0"/>
              <a:t>Arrays in Java</a:t>
            </a:r>
          </a:p>
          <a:p>
            <a:pPr marL="514350" indent="-514350">
              <a:buClr>
                <a:schemeClr val="tx1"/>
              </a:buClr>
              <a:buSzPct val="70000"/>
              <a:buFont typeface="+mj-lt"/>
              <a:buAutoNum type="arabicPeriod"/>
            </a:pPr>
            <a:r>
              <a:rPr lang="en-US" sz="2000" b="1" dirty="0" smtClean="0"/>
              <a:t>Single Dimensional array</a:t>
            </a:r>
          </a:p>
          <a:p>
            <a:pPr marL="514350" indent="-514350">
              <a:buClr>
                <a:schemeClr val="tx1"/>
              </a:buClr>
              <a:buSzPct val="70000"/>
              <a:buFont typeface="+mj-lt"/>
              <a:buAutoNum type="arabicPeriod"/>
            </a:pPr>
            <a:r>
              <a:rPr lang="en-US" sz="2000" b="1" dirty="0" smtClean="0"/>
              <a:t>Using length property of array</a:t>
            </a:r>
          </a:p>
          <a:p>
            <a:pPr marL="514350" indent="-514350">
              <a:buClr>
                <a:schemeClr val="tx1"/>
              </a:buClr>
              <a:buSzPct val="70000"/>
              <a:buFont typeface="+mj-lt"/>
              <a:buAutoNum type="arabicPeriod"/>
            </a:pPr>
            <a:r>
              <a:rPr lang="en-US" sz="2000" b="1" dirty="0" smtClean="0"/>
              <a:t>Multi Dimensional array</a:t>
            </a:r>
          </a:p>
          <a:p>
            <a:pPr marL="514350" indent="-514350">
              <a:buClr>
                <a:schemeClr val="tx1"/>
              </a:buClr>
              <a:buSzPct val="70000"/>
              <a:buFont typeface="+mj-lt"/>
              <a:buAutoNum type="arabicPeriod"/>
            </a:pPr>
            <a:r>
              <a:rPr lang="en-US" sz="2000" b="1" dirty="0" smtClean="0"/>
              <a:t>How JVM handles dynamic blocks</a:t>
            </a:r>
          </a:p>
          <a:p>
            <a:pPr marL="342900" indent="-342900"/>
            <a:endParaRPr lang="en-US" b="1" dirty="0" smtClean="0"/>
          </a:p>
          <a:p>
            <a:pPr marL="342900" indent="-342900">
              <a:buAutoNum type="arabicPeriod"/>
            </a:pPr>
            <a:endParaRPr lang="en-IN" b="1" dirty="0"/>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linds(horizontal)">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0" y="137192"/>
            <a:ext cx="8534400" cy="987552"/>
          </a:xfrm>
        </p:spPr>
        <p:txBody>
          <a:bodyPr>
            <a:normAutofit fontScale="90000"/>
          </a:bodyPr>
          <a:lstStyle/>
          <a:p>
            <a:r>
              <a:rPr lang="en-US" sz="3600" b="1" dirty="0" smtClean="0"/>
              <a:t>Loop Structure</a:t>
            </a:r>
            <a:br>
              <a:rPr lang="en-US" sz="3600" b="1" dirty="0" smtClean="0"/>
            </a:br>
            <a:r>
              <a:rPr lang="en-US" sz="3600" b="1" dirty="0" smtClean="0"/>
              <a:t>Types</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b="1" dirty="0" smtClean="0">
                <a:solidFill>
                  <a:srgbClr val="FF0000"/>
                </a:solidFill>
              </a:rPr>
              <a:t>Loops</a:t>
            </a:r>
            <a:r>
              <a:rPr lang="en-US" sz="2400" dirty="0" smtClean="0"/>
              <a:t> in java also are control statements used for repeating a set of statements multiple times.</a:t>
            </a:r>
          </a:p>
          <a:p>
            <a:endParaRPr lang="en-US" sz="2400" dirty="0" smtClean="0"/>
          </a:p>
          <a:p>
            <a:r>
              <a:rPr lang="en-US" sz="2400" dirty="0" smtClean="0"/>
              <a:t>They are broadly categorized to be of </a:t>
            </a:r>
            <a:r>
              <a:rPr lang="en-US" sz="2400" b="1" dirty="0" smtClean="0">
                <a:solidFill>
                  <a:srgbClr val="FF0000"/>
                </a:solidFill>
              </a:rPr>
              <a:t>2</a:t>
            </a:r>
            <a:r>
              <a:rPr lang="en-US" sz="2400" dirty="0" smtClean="0"/>
              <a:t> types :-</a:t>
            </a:r>
          </a:p>
          <a:p>
            <a:pPr lvl="1">
              <a:buClr>
                <a:schemeClr val="accent1"/>
              </a:buClr>
              <a:buSzPct val="88000"/>
              <a:buFont typeface="Wingdings" pitchFamily="2" charset="2"/>
              <a:buChar char="Ø"/>
            </a:pPr>
            <a:endParaRPr lang="en-US" sz="2000" b="1" dirty="0" smtClean="0">
              <a:solidFill>
                <a:schemeClr val="tx1"/>
              </a:solidFill>
            </a:endParaRPr>
          </a:p>
          <a:p>
            <a:pPr lvl="1">
              <a:buClr>
                <a:schemeClr val="accent1"/>
              </a:buClr>
              <a:buSzPct val="88000"/>
              <a:buFont typeface="Wingdings" pitchFamily="2" charset="2"/>
              <a:buChar char="Ø"/>
            </a:pPr>
            <a:r>
              <a:rPr lang="en-US" sz="2000" b="1" dirty="0" smtClean="0">
                <a:solidFill>
                  <a:schemeClr val="tx1"/>
                </a:solidFill>
              </a:rPr>
              <a:t>Entry controlled </a:t>
            </a:r>
            <a:r>
              <a:rPr lang="en-US" sz="2000" dirty="0" smtClean="0">
                <a:solidFill>
                  <a:schemeClr val="tx1"/>
                </a:solidFill>
              </a:rPr>
              <a:t>– Condition is checked when the control enters loop body. Example, while and for loop.</a:t>
            </a:r>
          </a:p>
          <a:p>
            <a:pPr lvl="1">
              <a:buClr>
                <a:schemeClr val="accent1"/>
              </a:buClr>
              <a:buSzPct val="88000"/>
              <a:buFont typeface="Wingdings" pitchFamily="2" charset="2"/>
              <a:buChar char="Ø"/>
            </a:pPr>
            <a:endParaRPr lang="en-US" sz="2000" dirty="0" smtClean="0">
              <a:solidFill>
                <a:schemeClr val="tx1"/>
              </a:solidFill>
            </a:endParaRPr>
          </a:p>
          <a:p>
            <a:pPr lvl="1">
              <a:buClr>
                <a:schemeClr val="accent1"/>
              </a:buClr>
              <a:buSzPct val="88000"/>
              <a:buFont typeface="Wingdings" pitchFamily="2" charset="2"/>
              <a:buChar char="Ø"/>
            </a:pPr>
            <a:r>
              <a:rPr lang="en-US" sz="2000" b="1" dirty="0" smtClean="0">
                <a:solidFill>
                  <a:schemeClr val="tx1"/>
                </a:solidFill>
              </a:rPr>
              <a:t>Exit controlled </a:t>
            </a:r>
            <a:r>
              <a:rPr lang="en-US" sz="2000" dirty="0" smtClean="0">
                <a:solidFill>
                  <a:schemeClr val="tx1"/>
                </a:solidFill>
              </a:rPr>
              <a:t>– Condition is checked after the flow enters loop body. Example, do-while loop.</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while loop</a:t>
            </a:r>
            <a:endParaRPr lang="en-IN" sz="3600" b="1" dirty="0"/>
          </a:p>
        </p:txBody>
      </p:sp>
      <p:sp>
        <p:nvSpPr>
          <p:cNvPr id="3" name="Content Placeholder 2"/>
          <p:cNvSpPr>
            <a:spLocks noGrp="1"/>
          </p:cNvSpPr>
          <p:nvPr>
            <p:ph sz="quarter" idx="1"/>
          </p:nvPr>
        </p:nvSpPr>
        <p:spPr>
          <a:xfrm>
            <a:off x="179512" y="1556792"/>
            <a:ext cx="8784976" cy="5142312"/>
          </a:xfrm>
        </p:spPr>
        <p:txBody>
          <a:bodyPr>
            <a:normAutofit/>
          </a:bodyPr>
          <a:lstStyle/>
          <a:p>
            <a:r>
              <a:rPr lang="en-US" sz="2400" b="1" u="sng" dirty="0" smtClean="0"/>
              <a:t>Syntax</a:t>
            </a:r>
            <a:r>
              <a:rPr lang="en-US" sz="2400" b="1" dirty="0" smtClean="0"/>
              <a:t> :-</a:t>
            </a:r>
          </a:p>
          <a:p>
            <a:pPr>
              <a:buNone/>
            </a:pPr>
            <a:r>
              <a:rPr lang="en-US" sz="2400" b="1" dirty="0" smtClean="0"/>
              <a:t>  </a:t>
            </a:r>
          </a:p>
          <a:p>
            <a:pPr>
              <a:buNone/>
            </a:pPr>
            <a:r>
              <a:rPr lang="en-US" sz="2400" b="1" dirty="0" smtClean="0"/>
              <a:t> while(test condition)</a:t>
            </a:r>
          </a:p>
          <a:p>
            <a:pPr>
              <a:buNone/>
            </a:pPr>
            <a:r>
              <a:rPr lang="en-US" sz="2400" dirty="0" smtClean="0"/>
              <a:t>  {</a:t>
            </a:r>
          </a:p>
          <a:p>
            <a:pPr>
              <a:buNone/>
            </a:pPr>
            <a:r>
              <a:rPr lang="en-US" sz="2400" dirty="0" smtClean="0"/>
              <a:t>  ----</a:t>
            </a:r>
          </a:p>
          <a:p>
            <a:pPr>
              <a:buNone/>
            </a:pPr>
            <a:r>
              <a:rPr lang="en-US" sz="2400" dirty="0" smtClean="0"/>
              <a:t>  ----</a:t>
            </a:r>
          </a:p>
          <a:p>
            <a:pPr>
              <a:buNone/>
            </a:pPr>
            <a:r>
              <a:rPr lang="en-US" sz="2400" dirty="0" smtClean="0"/>
              <a:t>  ----</a:t>
            </a:r>
          </a:p>
          <a:p>
            <a:pPr>
              <a:buNone/>
            </a:pPr>
            <a:r>
              <a:rPr lang="en-US" sz="2400" dirty="0" smtClean="0"/>
              <a:t>  }</a:t>
            </a:r>
          </a:p>
          <a:p>
            <a:pPr>
              <a:buNone/>
            </a:pPr>
            <a:endParaRPr lang="en-US" sz="2400" dirty="0" smtClean="0"/>
          </a:p>
          <a:p>
            <a:pPr>
              <a:buNone/>
            </a:pPr>
            <a:r>
              <a:rPr lang="en-US" sz="2400" b="1" i="1" dirty="0" smtClean="0"/>
              <a:t>* The loop continues until the condition is true, as soon as the condition goes false flow exits the loop body.</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6" name="Elbow Connector 15"/>
          <p:cNvCxnSpPr/>
          <p:nvPr/>
        </p:nvCxnSpPr>
        <p:spPr>
          <a:xfrm rot="5400000">
            <a:off x="391344" y="3217168"/>
            <a:ext cx="2024608" cy="1152128"/>
          </a:xfrm>
          <a:prstGeom prst="bentConnector3">
            <a:avLst>
              <a:gd name="adj1" fmla="val 4836"/>
            </a:avLst>
          </a:prstGeom>
          <a:ln w="50800" cmpd="sng">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91208" y="4805536"/>
            <a:ext cx="2808312"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99520" y="2348880"/>
            <a:ext cx="8384" cy="2456656"/>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331368" y="2357264"/>
            <a:ext cx="1368152"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1971328" y="2357264"/>
            <a:ext cx="360040" cy="216024"/>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43608" y="2852936"/>
            <a:ext cx="936104"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47" name="Elbow Connector 46"/>
          <p:cNvCxnSpPr/>
          <p:nvPr/>
        </p:nvCxnSpPr>
        <p:spPr>
          <a:xfrm rot="5400000">
            <a:off x="-324544" y="2996952"/>
            <a:ext cx="2736304" cy="1584176"/>
          </a:xfrm>
          <a:prstGeom prst="bentConnector3">
            <a:avLst>
              <a:gd name="adj1" fmla="val 1159"/>
            </a:avLst>
          </a:prstGeom>
          <a:ln w="508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67544" y="2060848"/>
            <a:ext cx="936104"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20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0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20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2000"/>
                                        <p:tgtEl>
                                          <p:spTgt spid="41"/>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20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2000"/>
                                        <p:tgtEl>
                                          <p:spTgt spid="4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20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 1</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WAP  to accept an integer from the user and print its factorial. Make sure that your program should print 1 if 0 is entered ?</a:t>
            </a:r>
          </a:p>
          <a:p>
            <a:r>
              <a:rPr lang="en-US" sz="2400" b="1" u="sng" dirty="0" smtClean="0">
                <a:solidFill>
                  <a:srgbClr val="FF0000"/>
                </a:solidFill>
              </a:rPr>
              <a:t>Sample output </a:t>
            </a:r>
            <a:r>
              <a:rPr lang="en-US" sz="2400" b="1" dirty="0" smtClean="0">
                <a:solidFill>
                  <a:srgbClr val="FF0000"/>
                </a:solidFill>
              </a:rPr>
              <a:t>:-</a:t>
            </a:r>
          </a:p>
          <a:p>
            <a:pPr>
              <a:buNone/>
            </a:pPr>
            <a:r>
              <a:rPr lang="en-US" sz="2400" dirty="0" smtClean="0">
                <a:solidFill>
                  <a:srgbClr val="FF0000"/>
                </a:solidFill>
              </a:rPr>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163287" y="3143248"/>
            <a:ext cx="8844404" cy="2806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37" presetClass="entr" presetSubtype="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900" decel="100000" fill="hold"/>
                                        <p:tgtEl>
                                          <p:spTgt spid="7"/>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Ex 1</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107504" y="1412776"/>
            <a:ext cx="8964488" cy="5373216"/>
          </a:xfrm>
        </p:spPr>
        <p:txBody>
          <a:bodyPr numCol="2">
            <a:noAutofit/>
          </a:bodyPr>
          <a:lstStyle/>
          <a:p>
            <a:pPr>
              <a:buNone/>
            </a:pPr>
            <a:r>
              <a:rPr lang="en-IN" sz="2000" b="1" dirty="0" smtClean="0"/>
              <a:t>import  </a:t>
            </a:r>
            <a:r>
              <a:rPr lang="en-IN" sz="2000" b="1" dirty="0" err="1" smtClean="0"/>
              <a:t>java.util</a:t>
            </a:r>
            <a:r>
              <a:rPr lang="en-IN" sz="2000" b="1" dirty="0" smtClean="0"/>
              <a:t>.*;</a:t>
            </a:r>
          </a:p>
          <a:p>
            <a:pPr>
              <a:buNone/>
            </a:pPr>
            <a:r>
              <a:rPr lang="en-IN" sz="2000" b="1" dirty="0" smtClean="0"/>
              <a:t>class Factorial</a:t>
            </a:r>
          </a:p>
          <a:p>
            <a:pPr>
              <a:buNone/>
            </a:pPr>
            <a:r>
              <a:rPr lang="en-IN" sz="2000" b="1" dirty="0" smtClean="0"/>
              <a:t>{</a:t>
            </a:r>
          </a:p>
          <a:p>
            <a:pPr>
              <a:buNone/>
            </a:pPr>
            <a:r>
              <a:rPr lang="en-IN" sz="2000" b="1" dirty="0" smtClean="0"/>
              <a:t>public static void main(String[ ] </a:t>
            </a:r>
            <a:r>
              <a:rPr lang="en-IN" sz="2000" b="1" dirty="0" err="1" smtClean="0"/>
              <a:t>args</a:t>
            </a:r>
            <a:r>
              <a:rPr lang="en-IN" sz="2000" b="1" dirty="0" smtClean="0"/>
              <a:t>)</a:t>
            </a:r>
          </a:p>
          <a:p>
            <a:pPr>
              <a:buNone/>
            </a:pPr>
            <a:r>
              <a:rPr lang="en-IN" sz="2000" b="1" dirty="0" smtClean="0"/>
              <a:t>{</a:t>
            </a:r>
          </a:p>
          <a:p>
            <a:pPr>
              <a:buNone/>
            </a:pPr>
            <a:r>
              <a:rPr lang="en-IN" sz="2000" b="1" dirty="0" smtClean="0"/>
              <a:t>Scanner kb=new Scanner(</a:t>
            </a:r>
            <a:r>
              <a:rPr lang="en-IN" sz="2000" b="1" dirty="0" err="1" smtClean="0"/>
              <a:t>System.in</a:t>
            </a:r>
            <a:r>
              <a:rPr lang="en-IN" sz="2000" b="1" dirty="0" smtClean="0"/>
              <a:t>);</a:t>
            </a:r>
          </a:p>
          <a:p>
            <a:pPr>
              <a:buNone/>
            </a:pPr>
            <a:r>
              <a:rPr lang="en-IN" sz="2000" b="1" dirty="0" err="1" smtClean="0"/>
              <a:t>int</a:t>
            </a:r>
            <a:r>
              <a:rPr lang="en-IN" sz="2000" b="1" dirty="0" smtClean="0"/>
              <a:t> n, f=1;</a:t>
            </a:r>
          </a:p>
          <a:p>
            <a:pPr>
              <a:buNone/>
            </a:pPr>
            <a:r>
              <a:rPr lang="en-IN" sz="2000" b="1" dirty="0" err="1" smtClean="0"/>
              <a:t>System.out.println</a:t>
            </a:r>
            <a:r>
              <a:rPr lang="en-IN" sz="2000" b="1" dirty="0" smtClean="0"/>
              <a:t>("Enter a no");</a:t>
            </a:r>
          </a:p>
          <a:p>
            <a:pPr>
              <a:buNone/>
            </a:pPr>
            <a:r>
              <a:rPr lang="en-IN" sz="2000" b="1" dirty="0" smtClean="0"/>
              <a:t>n=</a:t>
            </a:r>
            <a:r>
              <a:rPr lang="en-IN" sz="2000" b="1" dirty="0" err="1" smtClean="0"/>
              <a:t>kb.nextInt</a:t>
            </a:r>
            <a:r>
              <a:rPr lang="en-IN" sz="2000" b="1" dirty="0" smtClean="0"/>
              <a:t>();</a:t>
            </a:r>
          </a:p>
          <a:p>
            <a:pPr>
              <a:buNone/>
            </a:pPr>
            <a:r>
              <a:rPr lang="en-IN" sz="2000" b="1" dirty="0" smtClean="0">
                <a:solidFill>
                  <a:srgbClr val="FF0000"/>
                </a:solidFill>
              </a:rPr>
              <a:t>while(n&gt;=1)</a:t>
            </a:r>
          </a:p>
          <a:p>
            <a:pPr>
              <a:buNone/>
            </a:pPr>
            <a:r>
              <a:rPr lang="en-IN" sz="2000" b="1" dirty="0" smtClean="0">
                <a:solidFill>
                  <a:srgbClr val="FF0000"/>
                </a:solidFill>
              </a:rPr>
              <a:t>{</a:t>
            </a:r>
          </a:p>
          <a:p>
            <a:pPr>
              <a:buNone/>
            </a:pPr>
            <a:r>
              <a:rPr lang="en-IN" sz="2000" b="1" dirty="0" smtClean="0">
                <a:solidFill>
                  <a:srgbClr val="FF0000"/>
                </a:solidFill>
              </a:rPr>
              <a:t>f=f*n;</a:t>
            </a:r>
          </a:p>
          <a:p>
            <a:pPr>
              <a:buNone/>
            </a:pPr>
            <a:r>
              <a:rPr lang="en-IN" sz="2000" b="1" dirty="0" smtClean="0">
                <a:solidFill>
                  <a:srgbClr val="FF0000"/>
                </a:solidFill>
              </a:rPr>
              <a:t>n--;</a:t>
            </a:r>
          </a:p>
          <a:p>
            <a:pPr>
              <a:buNone/>
            </a:pPr>
            <a:r>
              <a:rPr lang="en-US" sz="2000" b="1" dirty="0" smtClean="0">
                <a:solidFill>
                  <a:srgbClr val="FF0000"/>
                </a:solidFill>
              </a:rPr>
              <a:t>}</a:t>
            </a:r>
            <a:endParaRPr lang="en-IN" sz="2000" b="1" dirty="0" smtClean="0">
              <a:solidFill>
                <a:srgbClr val="FF0000"/>
              </a:solidFill>
            </a:endParaRPr>
          </a:p>
          <a:p>
            <a:pPr>
              <a:buNone/>
            </a:pPr>
            <a:r>
              <a:rPr lang="en-IN" sz="2000" b="1" dirty="0" err="1" smtClean="0"/>
              <a:t>System.out.println</a:t>
            </a:r>
            <a:r>
              <a:rPr lang="en-IN" sz="2000" b="1" dirty="0" smtClean="0"/>
              <a:t>("Factorial is "+f);</a:t>
            </a:r>
          </a:p>
          <a:p>
            <a:pPr>
              <a:buNone/>
            </a:pPr>
            <a:r>
              <a:rPr lang="en-IN" sz="2000" b="1" dirty="0" smtClean="0"/>
              <a:t>}</a:t>
            </a:r>
          </a:p>
          <a:p>
            <a:pPr>
              <a:buNone/>
            </a:pPr>
            <a:r>
              <a:rPr lang="en-IN" sz="20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heckerboard(across)">
                                      <p:cBhvr>
                                        <p:cTn id="12" dur="500"/>
                                        <p:tgtEl>
                                          <p:spTgt spid="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checkerboard(across)">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checkerboard(across)">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blinds(horizontal)">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checkerboard(across)">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checkerboard(across)">
                                      <p:cBhvr>
                                        <p:cTn id="35" dur="500"/>
                                        <p:tgtEl>
                                          <p:spTgt spid="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checkerboard(across)">
                                      <p:cBhvr>
                                        <p:cTn id="40" dur="500"/>
                                        <p:tgtEl>
                                          <p:spTgt spid="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checkerboard(across)">
                                      <p:cBhvr>
                                        <p:cTn id="45" dur="500"/>
                                        <p:tgtEl>
                                          <p:spTgt spid="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7">
                                            <p:txEl>
                                              <p:pRg st="9" end="9"/>
                                            </p:txEl>
                                          </p:spTgt>
                                        </p:tgtEl>
                                        <p:attrNameLst>
                                          <p:attrName>style.visibility</p:attrName>
                                        </p:attrNameLst>
                                      </p:cBhvr>
                                      <p:to>
                                        <p:strVal val="visible"/>
                                      </p:to>
                                    </p:set>
                                    <p:animEffect transition="in" filter="checkerboard(across)">
                                      <p:cBhvr>
                                        <p:cTn id="50" dur="500"/>
                                        <p:tgtEl>
                                          <p:spTgt spid="7">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55" dur="500"/>
                                        <p:tgtEl>
                                          <p:spTgt spid="7">
                                            <p:txEl>
                                              <p:pRg st="10" end="10"/>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58" dur="500"/>
                                        <p:tgtEl>
                                          <p:spTgt spid="7">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63" dur="500"/>
                                        <p:tgtEl>
                                          <p:spTgt spid="7">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68" dur="500"/>
                                        <p:tgtEl>
                                          <p:spTgt spid="7">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nodeType="clickEffect">
                                  <p:stCondLst>
                                    <p:cond delay="0"/>
                                  </p:stCondLst>
                                  <p:childTnLst>
                                    <p:set>
                                      <p:cBhvr>
                                        <p:cTn id="72"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73" dur="500"/>
                                        <p:tgtEl>
                                          <p:spTgt spid="7">
                                            <p:txEl>
                                              <p:pRg st="14" end="14"/>
                                            </p:txEl>
                                          </p:spTgt>
                                        </p:tgtEl>
                                      </p:cBhvr>
                                    </p:animEffect>
                                  </p:childTnLst>
                                </p:cTn>
                              </p:par>
                              <p:par>
                                <p:cTn id="74" presetID="5" presetClass="entr" presetSubtype="10" fill="hold" nodeType="withEffect">
                                  <p:stCondLst>
                                    <p:cond delay="0"/>
                                  </p:stCondLst>
                                  <p:childTnLst>
                                    <p:set>
                                      <p:cBhvr>
                                        <p:cTn id="75"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76" dur="500"/>
                                        <p:tgtEl>
                                          <p:spTgt spid="7">
                                            <p:txEl>
                                              <p:pRg st="15" end="15"/>
                                            </p:txEl>
                                          </p:spTgt>
                                        </p:tgtEl>
                                      </p:cBhvr>
                                    </p:animEffect>
                                  </p:childTnLst>
                                </p:cTn>
                              </p:par>
                              <p:par>
                                <p:cTn id="77" presetID="5" presetClass="entr" presetSubtype="10" fill="hold" nodeType="withEffect">
                                  <p:stCondLst>
                                    <p:cond delay="0"/>
                                  </p:stCondLst>
                                  <p:childTnLst>
                                    <p:set>
                                      <p:cBhvr>
                                        <p:cTn id="78"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79"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do-while loop</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u="sng" dirty="0" smtClean="0"/>
              <a:t>Syntax </a:t>
            </a:r>
            <a:r>
              <a:rPr lang="en-US" sz="2400" dirty="0" smtClean="0"/>
              <a:t>:-</a:t>
            </a:r>
          </a:p>
          <a:p>
            <a:endParaRPr lang="en-US" sz="2400" dirty="0" smtClean="0"/>
          </a:p>
          <a:p>
            <a:pPr>
              <a:buNone/>
            </a:pPr>
            <a:r>
              <a:rPr lang="en-US" sz="2400" dirty="0" smtClean="0"/>
              <a:t>   do</a:t>
            </a:r>
          </a:p>
          <a:p>
            <a:pPr>
              <a:buNone/>
            </a:pPr>
            <a:r>
              <a:rPr lang="en-US" sz="2400" dirty="0" smtClean="0"/>
              <a:t>   {</a:t>
            </a:r>
          </a:p>
          <a:p>
            <a:pPr>
              <a:buNone/>
            </a:pPr>
            <a:r>
              <a:rPr lang="en-US" sz="2400" dirty="0" smtClean="0"/>
              <a:t>    ----</a:t>
            </a:r>
          </a:p>
          <a:p>
            <a:pPr>
              <a:buNone/>
            </a:pPr>
            <a:r>
              <a:rPr lang="en-US" sz="2400" dirty="0" smtClean="0"/>
              <a:t>    ----</a:t>
            </a:r>
          </a:p>
          <a:p>
            <a:pPr>
              <a:buNone/>
            </a:pPr>
            <a:r>
              <a:rPr lang="en-US" sz="2400" dirty="0" smtClean="0"/>
              <a:t>    }</a:t>
            </a:r>
            <a:r>
              <a:rPr lang="en-US" sz="2400" b="1" dirty="0" smtClean="0"/>
              <a:t>while(test condition);</a:t>
            </a:r>
          </a:p>
          <a:p>
            <a:pPr>
              <a:buNone/>
            </a:pPr>
            <a:endParaRPr lang="en-US" sz="2400" dirty="0" smtClean="0"/>
          </a:p>
          <a:p>
            <a:pPr>
              <a:buNone/>
            </a:pPr>
            <a:endParaRPr lang="en-US" sz="2400" dirty="0" smtClean="0"/>
          </a:p>
          <a:p>
            <a:pPr>
              <a:buNone/>
            </a:pPr>
            <a:r>
              <a:rPr lang="en-US" sz="2400" b="1" i="1" dirty="0" smtClean="0"/>
              <a:t>* Since, the condition is tested at exit, so the loop body will execute at least once irrespective of the condition.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25" name="Straight Arrow Connector 24"/>
          <p:cNvCxnSpPr/>
          <p:nvPr/>
        </p:nvCxnSpPr>
        <p:spPr>
          <a:xfrm>
            <a:off x="1259632" y="2708920"/>
            <a:ext cx="0" cy="1512168"/>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11760" y="4581128"/>
            <a:ext cx="1800200"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211960" y="2708920"/>
            <a:ext cx="0" cy="1880592"/>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259632" y="2708920"/>
            <a:ext cx="2952328" cy="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339752" y="4581128"/>
            <a:ext cx="0" cy="576064"/>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27784" y="4581128"/>
            <a:ext cx="936104"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sp>
        <p:nvSpPr>
          <p:cNvPr id="46" name="TextBox 45"/>
          <p:cNvSpPr txBox="1"/>
          <p:nvPr/>
        </p:nvSpPr>
        <p:spPr>
          <a:xfrm>
            <a:off x="1403648" y="4829090"/>
            <a:ext cx="936104"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2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20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20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2000"/>
                                        <p:tgtEl>
                                          <p:spTgt spid="4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20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 2</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b="1" dirty="0" smtClean="0"/>
              <a:t>WAP  to accept two  integer from the user and display their sum. Now ask the user whether he/she wants to continue  or not. If the answer is </a:t>
            </a:r>
            <a:r>
              <a:rPr lang="en-US" sz="2400" b="1" dirty="0" smtClean="0">
                <a:solidFill>
                  <a:srgbClr val="FF0000"/>
                </a:solidFill>
              </a:rPr>
              <a:t>Yes </a:t>
            </a:r>
            <a:r>
              <a:rPr lang="en-US" sz="2400" b="1" dirty="0" smtClean="0"/>
              <a:t>then again repeat the process otherwise terminate the program displaying the message  “</a:t>
            </a:r>
            <a:r>
              <a:rPr lang="en-US" sz="2400" b="1" dirty="0" smtClean="0">
                <a:solidFill>
                  <a:srgbClr val="FF0000"/>
                </a:solidFill>
              </a:rPr>
              <a:t>Thank you</a:t>
            </a:r>
            <a:r>
              <a:rPr lang="en-US" sz="2400" b="1" dirty="0" smtClean="0"/>
              <a:t>”</a:t>
            </a:r>
          </a:p>
          <a:p>
            <a:r>
              <a:rPr lang="en-US" sz="2400" b="1" u="sng" dirty="0" smtClean="0">
                <a:solidFill>
                  <a:srgbClr val="FF0000"/>
                </a:solidFill>
              </a:rPr>
              <a:t>Sample Output</a:t>
            </a:r>
            <a:r>
              <a:rPr lang="en-US" sz="2400" b="1" dirty="0" smtClean="0">
                <a:solidFill>
                  <a:srgbClr val="FF0000"/>
                </a:solidFill>
              </a:rPr>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571472" y="3857628"/>
            <a:ext cx="7848872" cy="26315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2" presetClass="entr" presetSubtype="4"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Ex 2</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179512" y="1484784"/>
            <a:ext cx="8712968" cy="5256584"/>
          </a:xfrm>
        </p:spPr>
        <p:txBody>
          <a:bodyPr numCol="2">
            <a:noAutofit/>
          </a:bodyPr>
          <a:lstStyle/>
          <a:p>
            <a:pPr>
              <a:buNone/>
            </a:pPr>
            <a:r>
              <a:rPr lang="en-IN" sz="1800" b="1" dirty="0" smtClean="0"/>
              <a:t>class </a:t>
            </a:r>
            <a:r>
              <a:rPr lang="en-IN" sz="1800" b="1" dirty="0" err="1" smtClean="0"/>
              <a:t>AddNos</a:t>
            </a:r>
            <a:endParaRPr lang="en-IN" sz="1800" b="1" dirty="0" smtClean="0"/>
          </a:p>
          <a:p>
            <a:pPr>
              <a:buNone/>
            </a:pPr>
            <a:r>
              <a:rPr lang="en-IN" sz="1800" b="1" dirty="0" smtClean="0"/>
              <a:t>{</a:t>
            </a:r>
          </a:p>
          <a:p>
            <a:pPr>
              <a:buNone/>
            </a:pPr>
            <a:r>
              <a:rPr lang="en-IN" sz="1800" b="1" dirty="0" smtClean="0"/>
              <a:t>public static void main(String [] </a:t>
            </a:r>
            <a:r>
              <a:rPr lang="en-IN" sz="1800" b="1" dirty="0" err="1" smtClean="0"/>
              <a:t>args</a:t>
            </a:r>
            <a:r>
              <a:rPr lang="en-IN" sz="1800" b="1" dirty="0" smtClean="0"/>
              <a:t>)</a:t>
            </a:r>
          </a:p>
          <a:p>
            <a:pPr>
              <a:buNone/>
            </a:pPr>
            <a:r>
              <a:rPr lang="en-IN" sz="1800" b="1" dirty="0" smtClean="0"/>
              <a:t>{</a:t>
            </a:r>
          </a:p>
          <a:p>
            <a:pPr>
              <a:buNone/>
            </a:pPr>
            <a:r>
              <a:rPr lang="en-IN" sz="1800" b="1" dirty="0" err="1" smtClean="0">
                <a:solidFill>
                  <a:srgbClr val="0070C0"/>
                </a:solidFill>
              </a:rPr>
              <a:t>java.util.Scanner</a:t>
            </a:r>
            <a:r>
              <a:rPr lang="en-IN" sz="1800" b="1" dirty="0" smtClean="0">
                <a:solidFill>
                  <a:srgbClr val="0070C0"/>
                </a:solidFill>
              </a:rPr>
              <a:t> kb=new </a:t>
            </a:r>
            <a:r>
              <a:rPr lang="en-IN" sz="1800" b="1" dirty="0" err="1" smtClean="0">
                <a:solidFill>
                  <a:srgbClr val="0070C0"/>
                </a:solidFill>
              </a:rPr>
              <a:t>java.util.Scanner</a:t>
            </a:r>
            <a:r>
              <a:rPr lang="en-IN" sz="1800" b="1" dirty="0" smtClean="0">
                <a:solidFill>
                  <a:srgbClr val="0070C0"/>
                </a:solidFill>
              </a:rPr>
              <a:t>(</a:t>
            </a:r>
            <a:r>
              <a:rPr lang="en-IN" sz="1800" b="1" dirty="0" err="1" smtClean="0">
                <a:solidFill>
                  <a:srgbClr val="0070C0"/>
                </a:solidFill>
              </a:rPr>
              <a:t>System.in</a:t>
            </a:r>
            <a:r>
              <a:rPr lang="en-IN" sz="1800" b="1" dirty="0" smtClean="0">
                <a:solidFill>
                  <a:srgbClr val="0070C0"/>
                </a:solidFill>
              </a:rPr>
              <a:t>);</a:t>
            </a:r>
          </a:p>
          <a:p>
            <a:pPr>
              <a:buNone/>
            </a:pPr>
            <a:r>
              <a:rPr lang="en-IN" sz="1800" b="1" dirty="0" err="1" smtClean="0"/>
              <a:t>int</a:t>
            </a:r>
            <a:r>
              <a:rPr lang="en-IN" sz="1800" b="1" dirty="0" smtClean="0"/>
              <a:t> </a:t>
            </a:r>
            <a:r>
              <a:rPr lang="en-IN" sz="1800" b="1" dirty="0" err="1" smtClean="0"/>
              <a:t>a,b</a:t>
            </a:r>
            <a:r>
              <a:rPr lang="en-IN" sz="1800" b="1" dirty="0" smtClean="0"/>
              <a:t>;</a:t>
            </a:r>
          </a:p>
          <a:p>
            <a:pPr>
              <a:buNone/>
            </a:pPr>
            <a:r>
              <a:rPr lang="en-IN" sz="1800" b="1" dirty="0" smtClean="0"/>
              <a:t>String choice;</a:t>
            </a:r>
          </a:p>
          <a:p>
            <a:pPr>
              <a:buNone/>
            </a:pPr>
            <a:r>
              <a:rPr lang="en-IN" sz="1800" b="1" dirty="0" smtClean="0">
                <a:solidFill>
                  <a:srgbClr val="FF0000"/>
                </a:solidFill>
              </a:rPr>
              <a:t>do</a:t>
            </a:r>
          </a:p>
          <a:p>
            <a:pPr>
              <a:buNone/>
            </a:pPr>
            <a:r>
              <a:rPr lang="en-IN" sz="1800" b="1" dirty="0" smtClean="0">
                <a:solidFill>
                  <a:srgbClr val="FF0000"/>
                </a:solidFill>
              </a:rPr>
              <a:t>{</a:t>
            </a:r>
          </a:p>
          <a:p>
            <a:pPr>
              <a:buNone/>
            </a:pPr>
            <a:r>
              <a:rPr lang="en-IN" sz="1800" b="1" dirty="0" err="1" smtClean="0">
                <a:solidFill>
                  <a:srgbClr val="FF0000"/>
                </a:solidFill>
              </a:rPr>
              <a:t>System.out.println</a:t>
            </a:r>
            <a:r>
              <a:rPr lang="en-IN" sz="1800" b="1" dirty="0" smtClean="0">
                <a:solidFill>
                  <a:srgbClr val="FF0000"/>
                </a:solidFill>
              </a:rPr>
              <a:t>("Enter two integers");</a:t>
            </a:r>
          </a:p>
          <a:p>
            <a:pPr>
              <a:buNone/>
            </a:pPr>
            <a:r>
              <a:rPr lang="en-IN" sz="1800" b="1" dirty="0" smtClean="0">
                <a:solidFill>
                  <a:srgbClr val="FF0000"/>
                </a:solidFill>
              </a:rPr>
              <a:t>a=</a:t>
            </a:r>
            <a:r>
              <a:rPr lang="en-IN" sz="1800" b="1" dirty="0" err="1" smtClean="0">
                <a:solidFill>
                  <a:srgbClr val="FF0000"/>
                </a:solidFill>
              </a:rPr>
              <a:t>kb.nextInt</a:t>
            </a:r>
            <a:r>
              <a:rPr lang="en-IN" sz="1800" b="1" dirty="0" smtClean="0">
                <a:solidFill>
                  <a:srgbClr val="FF0000"/>
                </a:solidFill>
              </a:rPr>
              <a:t>();</a:t>
            </a:r>
          </a:p>
          <a:p>
            <a:pPr>
              <a:buNone/>
            </a:pPr>
            <a:r>
              <a:rPr lang="en-IN" sz="1800" b="1" dirty="0" smtClean="0">
                <a:solidFill>
                  <a:srgbClr val="FF0000"/>
                </a:solidFill>
              </a:rPr>
              <a:t>b=</a:t>
            </a:r>
            <a:r>
              <a:rPr lang="en-IN" sz="1800" b="1" dirty="0" err="1" smtClean="0">
                <a:solidFill>
                  <a:srgbClr val="FF0000"/>
                </a:solidFill>
              </a:rPr>
              <a:t>kb.nextInt</a:t>
            </a:r>
            <a:r>
              <a:rPr lang="en-IN" sz="1800" b="1" dirty="0" smtClean="0">
                <a:solidFill>
                  <a:srgbClr val="FF0000"/>
                </a:solidFill>
              </a:rPr>
              <a:t>();</a:t>
            </a:r>
          </a:p>
          <a:p>
            <a:pPr>
              <a:buNone/>
            </a:pPr>
            <a:r>
              <a:rPr lang="en-IN" sz="1800" b="1" dirty="0" err="1" smtClean="0">
                <a:solidFill>
                  <a:srgbClr val="FF0000"/>
                </a:solidFill>
              </a:rPr>
              <a:t>System.out.println</a:t>
            </a:r>
            <a:r>
              <a:rPr lang="en-IN" sz="1800" b="1" dirty="0" smtClean="0">
                <a:solidFill>
                  <a:srgbClr val="FF0000"/>
                </a:solidFill>
              </a:rPr>
              <a:t>("Sum is” "+(</a:t>
            </a:r>
            <a:r>
              <a:rPr lang="en-IN" sz="1800" b="1" dirty="0" err="1" smtClean="0">
                <a:solidFill>
                  <a:srgbClr val="FF0000"/>
                </a:solidFill>
              </a:rPr>
              <a:t>a+b</a:t>
            </a:r>
            <a:r>
              <a:rPr lang="en-IN" sz="1800" b="1" dirty="0" smtClean="0">
                <a:solidFill>
                  <a:srgbClr val="FF0000"/>
                </a:solidFill>
              </a:rPr>
              <a:t>));</a:t>
            </a:r>
          </a:p>
          <a:p>
            <a:pPr>
              <a:buNone/>
            </a:pPr>
            <a:r>
              <a:rPr lang="en-IN" sz="1800" b="1" dirty="0" err="1" smtClean="0">
                <a:solidFill>
                  <a:srgbClr val="FF0000"/>
                </a:solidFill>
              </a:rPr>
              <a:t>System.out.println</a:t>
            </a:r>
            <a:r>
              <a:rPr lang="en-IN" sz="1800" b="1" dirty="0" smtClean="0">
                <a:solidFill>
                  <a:srgbClr val="FF0000"/>
                </a:solidFill>
              </a:rPr>
              <a:t>("Try again?(Y/N)");</a:t>
            </a:r>
          </a:p>
          <a:p>
            <a:pPr>
              <a:buNone/>
            </a:pPr>
            <a:endParaRPr lang="en-IN" sz="1800" b="1" dirty="0" smtClean="0">
              <a:solidFill>
                <a:srgbClr val="FF0000"/>
              </a:solidFill>
            </a:endParaRPr>
          </a:p>
          <a:p>
            <a:pPr>
              <a:buNone/>
            </a:pPr>
            <a:r>
              <a:rPr lang="en-IN" sz="1800" b="1" dirty="0" smtClean="0">
                <a:solidFill>
                  <a:srgbClr val="FF0000"/>
                </a:solidFill>
              </a:rPr>
              <a:t>choice=</a:t>
            </a:r>
            <a:r>
              <a:rPr lang="en-IN" sz="1800" b="1" dirty="0" err="1" smtClean="0">
                <a:solidFill>
                  <a:srgbClr val="FF0000"/>
                </a:solidFill>
              </a:rPr>
              <a:t>kb.next</a:t>
            </a:r>
            <a:r>
              <a:rPr lang="en-IN" sz="1800" b="1" dirty="0" smtClean="0">
                <a:solidFill>
                  <a:srgbClr val="FF0000"/>
                </a:solidFill>
              </a:rPr>
              <a:t>( );</a:t>
            </a:r>
          </a:p>
          <a:p>
            <a:pPr>
              <a:buNone/>
            </a:pPr>
            <a:r>
              <a:rPr lang="en-IN" sz="1800" b="1" dirty="0" smtClean="0">
                <a:solidFill>
                  <a:srgbClr val="FF0000"/>
                </a:solidFill>
              </a:rPr>
              <a:t>}while(</a:t>
            </a:r>
            <a:r>
              <a:rPr lang="en-IN" sz="1800" b="1" dirty="0" err="1" smtClean="0">
                <a:solidFill>
                  <a:srgbClr val="FF0000"/>
                </a:solidFill>
              </a:rPr>
              <a:t>choice.equalsIgnoreCase</a:t>
            </a:r>
            <a:r>
              <a:rPr lang="en-IN" sz="1800" b="1" dirty="0" smtClean="0">
                <a:solidFill>
                  <a:srgbClr val="FF0000"/>
                </a:solidFill>
              </a:rPr>
              <a:t>("Y"));</a:t>
            </a:r>
          </a:p>
          <a:p>
            <a:pPr>
              <a:buNone/>
            </a:pPr>
            <a:r>
              <a:rPr lang="en-IN" sz="1800" b="1" dirty="0" err="1" smtClean="0"/>
              <a:t>System.out.println</a:t>
            </a:r>
            <a:r>
              <a:rPr lang="en-IN" sz="1800" b="1" dirty="0" smtClean="0"/>
              <a:t>("Thank you");</a:t>
            </a:r>
          </a:p>
          <a:p>
            <a:pPr>
              <a:buNone/>
            </a:pPr>
            <a:r>
              <a:rPr lang="en-IN" sz="1800" b="1" dirty="0" smtClean="0"/>
              <a:t>}</a:t>
            </a:r>
          </a:p>
          <a:p>
            <a:pPr>
              <a:buNone/>
            </a:pPr>
            <a:r>
              <a:rPr lang="en-IN" sz="1800" b="1" dirty="0" smtClean="0"/>
              <a:t>}</a:t>
            </a:r>
          </a:p>
        </p:txBody>
      </p:sp>
      <p:sp>
        <p:nvSpPr>
          <p:cNvPr id="8" name="TextBox 7"/>
          <p:cNvSpPr txBox="1"/>
          <p:nvPr/>
        </p:nvSpPr>
        <p:spPr>
          <a:xfrm>
            <a:off x="4572000" y="5143512"/>
            <a:ext cx="3563888" cy="707886"/>
          </a:xfrm>
          <a:prstGeom prst="rect">
            <a:avLst/>
          </a:prstGeom>
          <a:noFill/>
        </p:spPr>
        <p:txBody>
          <a:bodyPr wrap="square" rtlCol="0">
            <a:spAutoFit/>
          </a:bodyPr>
          <a:lstStyle/>
          <a:p>
            <a:r>
              <a:rPr lang="en-US" sz="2000" dirty="0" smtClean="0">
                <a:solidFill>
                  <a:srgbClr val="FF0000"/>
                </a:solidFill>
              </a:rPr>
              <a:t>Can we replace next() with </a:t>
            </a:r>
            <a:r>
              <a:rPr lang="en-US" sz="2000" dirty="0" err="1" smtClean="0">
                <a:solidFill>
                  <a:srgbClr val="FF0000"/>
                </a:solidFill>
              </a:rPr>
              <a:t>nextLine</a:t>
            </a:r>
            <a:r>
              <a:rPr lang="en-US" sz="2000" dirty="0" smtClean="0">
                <a:solidFill>
                  <a:srgbClr val="FF0000"/>
                </a:solidFill>
              </a:rPr>
              <a:t>() ???</a:t>
            </a:r>
            <a:endParaRPr lang="en-I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linds(horizontal)">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blinds(horizontal)">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blinds(horizontal)">
                                      <p:cBhvr>
                                        <p:cTn id="31" dur="500"/>
                                        <p:tgtEl>
                                          <p:spTgt spid="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blinds(horizontal)">
                                      <p:cBhvr>
                                        <p:cTn id="36" dur="500"/>
                                        <p:tgtEl>
                                          <p:spTgt spid="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Effect transition="in" filter="blinds(horizontal)">
                                      <p:cBhvr>
                                        <p:cTn id="41" dur="500"/>
                                        <p:tgtEl>
                                          <p:spTgt spid="7">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animEffect transition="in" filter="blinds(horizontal)">
                                      <p:cBhvr>
                                        <p:cTn id="46" dur="500"/>
                                        <p:tgtEl>
                                          <p:spTgt spid="7">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blinds(horizontal)">
                                      <p:cBhvr>
                                        <p:cTn id="51" dur="500"/>
                                        <p:tgtEl>
                                          <p:spTgt spid="7">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blinds(horizontal)">
                                      <p:cBhvr>
                                        <p:cTn id="56" dur="500"/>
                                        <p:tgtEl>
                                          <p:spTgt spid="7">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animEffect transition="in" filter="blinds(horizontal)">
                                      <p:cBhvr>
                                        <p:cTn id="61" dur="500"/>
                                        <p:tgtEl>
                                          <p:spTgt spid="7">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7">
                                            <p:txEl>
                                              <p:pRg st="8" end="8"/>
                                            </p:txEl>
                                          </p:spTgt>
                                        </p:tgtEl>
                                        <p:attrNameLst>
                                          <p:attrName>style.visibility</p:attrName>
                                        </p:attrNameLst>
                                      </p:cBhvr>
                                      <p:to>
                                        <p:strVal val="visible"/>
                                      </p:to>
                                    </p:set>
                                    <p:animEffect transition="in" filter="blinds(horizontal)">
                                      <p:cBhvr>
                                        <p:cTn id="66" dur="500"/>
                                        <p:tgtEl>
                                          <p:spTgt spid="7">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
                                            <p:txEl>
                                              <p:pRg st="9" end="9"/>
                                            </p:txEl>
                                          </p:spTgt>
                                        </p:tgtEl>
                                        <p:attrNameLst>
                                          <p:attrName>style.visibility</p:attrName>
                                        </p:attrNameLst>
                                      </p:cBhvr>
                                      <p:to>
                                        <p:strVal val="visible"/>
                                      </p:to>
                                    </p:set>
                                    <p:animEffect transition="in" filter="blinds(horizontal)">
                                      <p:cBhvr>
                                        <p:cTn id="71" dur="500"/>
                                        <p:tgtEl>
                                          <p:spTgt spid="7">
                                            <p:txEl>
                                              <p:pRg st="9"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
                                            <p:txEl>
                                              <p:pRg st="10" end="10"/>
                                            </p:txEl>
                                          </p:spTgt>
                                        </p:tgtEl>
                                        <p:attrNameLst>
                                          <p:attrName>style.visibility</p:attrName>
                                        </p:attrNameLst>
                                      </p:cBhvr>
                                      <p:to>
                                        <p:strVal val="visible"/>
                                      </p:to>
                                    </p:set>
                                    <p:animEffect transition="in" filter="blinds(horizontal)">
                                      <p:cBhvr>
                                        <p:cTn id="76" dur="500"/>
                                        <p:tgtEl>
                                          <p:spTgt spid="7">
                                            <p:txEl>
                                              <p:pRg st="10" end="1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7">
                                            <p:txEl>
                                              <p:pRg st="11" end="11"/>
                                            </p:txEl>
                                          </p:spTgt>
                                        </p:tgtEl>
                                        <p:attrNameLst>
                                          <p:attrName>style.visibility</p:attrName>
                                        </p:attrNameLst>
                                      </p:cBhvr>
                                      <p:to>
                                        <p:strVal val="visible"/>
                                      </p:to>
                                    </p:set>
                                    <p:animEffect transition="in" filter="blinds(horizontal)">
                                      <p:cBhvr>
                                        <p:cTn id="81" dur="500"/>
                                        <p:tgtEl>
                                          <p:spTgt spid="7">
                                            <p:txEl>
                                              <p:pRg st="11" end="1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7">
                                            <p:txEl>
                                              <p:pRg st="12" end="12"/>
                                            </p:txEl>
                                          </p:spTgt>
                                        </p:tgtEl>
                                        <p:attrNameLst>
                                          <p:attrName>style.visibility</p:attrName>
                                        </p:attrNameLst>
                                      </p:cBhvr>
                                      <p:to>
                                        <p:strVal val="visible"/>
                                      </p:to>
                                    </p:set>
                                    <p:animEffect transition="in" filter="blinds(horizontal)">
                                      <p:cBhvr>
                                        <p:cTn id="86" dur="500"/>
                                        <p:tgtEl>
                                          <p:spTgt spid="7">
                                            <p:txEl>
                                              <p:pRg st="12" end="1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7">
                                            <p:txEl>
                                              <p:pRg st="13" end="13"/>
                                            </p:txEl>
                                          </p:spTgt>
                                        </p:tgtEl>
                                        <p:attrNameLst>
                                          <p:attrName>style.visibility</p:attrName>
                                        </p:attrNameLst>
                                      </p:cBhvr>
                                      <p:to>
                                        <p:strVal val="visible"/>
                                      </p:to>
                                    </p:set>
                                    <p:animEffect transition="in" filter="blinds(horizontal)">
                                      <p:cBhvr>
                                        <p:cTn id="91" dur="500"/>
                                        <p:tgtEl>
                                          <p:spTgt spid="7">
                                            <p:txEl>
                                              <p:pRg st="13" end="13"/>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7">
                                            <p:txEl>
                                              <p:pRg st="15" end="15"/>
                                            </p:txEl>
                                          </p:spTgt>
                                        </p:tgtEl>
                                        <p:attrNameLst>
                                          <p:attrName>style.visibility</p:attrName>
                                        </p:attrNameLst>
                                      </p:cBhvr>
                                      <p:to>
                                        <p:strVal val="visible"/>
                                      </p:to>
                                    </p:set>
                                    <p:animEffect transition="in" filter="blinds(horizontal)">
                                      <p:cBhvr>
                                        <p:cTn id="96" dur="500"/>
                                        <p:tgtEl>
                                          <p:spTgt spid="7">
                                            <p:txEl>
                                              <p:pRg st="15" end="15"/>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7">
                                            <p:txEl>
                                              <p:pRg st="16" end="16"/>
                                            </p:txEl>
                                          </p:spTgt>
                                        </p:tgtEl>
                                        <p:attrNameLst>
                                          <p:attrName>style.visibility</p:attrName>
                                        </p:attrNameLst>
                                      </p:cBhvr>
                                      <p:to>
                                        <p:strVal val="visible"/>
                                      </p:to>
                                    </p:set>
                                    <p:animEffect transition="in" filter="blinds(horizontal)">
                                      <p:cBhvr>
                                        <p:cTn id="101" dur="500"/>
                                        <p:tgtEl>
                                          <p:spTgt spid="7">
                                            <p:txEl>
                                              <p:pRg st="16" end="16"/>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7">
                                            <p:txEl>
                                              <p:pRg st="17" end="17"/>
                                            </p:txEl>
                                          </p:spTgt>
                                        </p:tgtEl>
                                        <p:attrNameLst>
                                          <p:attrName>style.visibility</p:attrName>
                                        </p:attrNameLst>
                                      </p:cBhvr>
                                      <p:to>
                                        <p:strVal val="visible"/>
                                      </p:to>
                                    </p:set>
                                    <p:animEffect transition="in" filter="blinds(horizontal)">
                                      <p:cBhvr>
                                        <p:cTn id="106" dur="500"/>
                                        <p:tgtEl>
                                          <p:spTgt spid="7">
                                            <p:txEl>
                                              <p:pRg st="17" end="1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7">
                                            <p:txEl>
                                              <p:pRg st="18" end="18"/>
                                            </p:txEl>
                                          </p:spTgt>
                                        </p:tgtEl>
                                        <p:attrNameLst>
                                          <p:attrName>style.visibility</p:attrName>
                                        </p:attrNameLst>
                                      </p:cBhvr>
                                      <p:to>
                                        <p:strVal val="visible"/>
                                      </p:to>
                                    </p:set>
                                    <p:animEffect transition="in" filter="blinds(horizontal)">
                                      <p:cBhvr>
                                        <p:cTn id="111" dur="500"/>
                                        <p:tgtEl>
                                          <p:spTgt spid="7">
                                            <p:txEl>
                                              <p:pRg st="18" end="18"/>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7">
                                            <p:txEl>
                                              <p:pRg st="19" end="19"/>
                                            </p:txEl>
                                          </p:spTgt>
                                        </p:tgtEl>
                                        <p:attrNameLst>
                                          <p:attrName>style.visibility</p:attrName>
                                        </p:attrNameLst>
                                      </p:cBhvr>
                                      <p:to>
                                        <p:strVal val="visible"/>
                                      </p:to>
                                    </p:set>
                                    <p:animEffect transition="in" filter="blinds(horizontal)">
                                      <p:cBhvr>
                                        <p:cTn id="116" dur="500"/>
                                        <p:tgtEl>
                                          <p:spTgt spid="7">
                                            <p:txEl>
                                              <p:pRg st="19" end="19"/>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8">
                                            <p:txEl>
                                              <p:pRg st="0" end="0"/>
                                            </p:txEl>
                                          </p:spTgt>
                                        </p:tgtEl>
                                        <p:attrNameLst>
                                          <p:attrName>style.visibility</p:attrName>
                                        </p:attrNameLst>
                                      </p:cBhvr>
                                      <p:to>
                                        <p:strVal val="visible"/>
                                      </p:to>
                                    </p:set>
                                    <p:animEffect transition="in" filter="blinds(horizontal)">
                                      <p:cBhvr>
                                        <p:cTn id="12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880</TotalTime>
  <Words>1158</Words>
  <Application>Microsoft Office PowerPoint</Application>
  <PresentationFormat>On-screen Show (4:3)</PresentationFormat>
  <Paragraphs>231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Slide 1</vt:lpstr>
      <vt:lpstr>Today’s Agenda</vt:lpstr>
      <vt:lpstr>Loop Structure Types</vt:lpstr>
      <vt:lpstr>while loop</vt:lpstr>
      <vt:lpstr>Exercise 1</vt:lpstr>
      <vt:lpstr>Solution Ex 1</vt:lpstr>
      <vt:lpstr>do-while loop</vt:lpstr>
      <vt:lpstr>Exercise 2</vt:lpstr>
      <vt:lpstr>Solution Ex 2</vt:lpstr>
      <vt:lpstr>Slide 10</vt:lpstr>
      <vt:lpstr>Buffer</vt:lpstr>
      <vt:lpstr>Solution Ex 2</vt:lpstr>
      <vt:lpstr>for and labeled for  loop</vt:lpstr>
      <vt:lpstr>break and continue</vt:lpstr>
      <vt:lpstr>Solution</vt:lpstr>
      <vt:lpstr>Exercise</vt:lpstr>
      <vt:lpstr>Exercise</vt:lpstr>
      <vt:lpstr>Exercise</vt:lpstr>
      <vt:lpstr>Nested Loop</vt:lpstr>
      <vt:lpstr>Labeled break and  continue</vt:lpstr>
      <vt:lpstr>Exercise</vt:lpstr>
      <vt:lpstr>Exercise</vt:lpstr>
      <vt:lpstr>End Of Lecture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43</cp:revision>
  <dcterms:created xsi:type="dcterms:W3CDTF">2016-01-29T07:04:19Z</dcterms:created>
  <dcterms:modified xsi:type="dcterms:W3CDTF">2017-10-05T13:22:33Z</dcterms:modified>
</cp:coreProperties>
</file>