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264" r:id="rId4"/>
    <p:sldId id="263" r:id="rId5"/>
    <p:sldId id="262" r:id="rId6"/>
    <p:sldId id="261" r:id="rId7"/>
    <p:sldId id="265" r:id="rId8"/>
    <p:sldId id="268" r:id="rId9"/>
    <p:sldId id="260" r:id="rId10"/>
    <p:sldId id="267" r:id="rId11"/>
    <p:sldId id="266" r:id="rId12"/>
    <p:sldId id="270" r:id="rId13"/>
    <p:sldId id="269" r:id="rId14"/>
    <p:sldId id="273" r:id="rId15"/>
    <p:sldId id="272" r:id="rId16"/>
    <p:sldId id="271" r:id="rId17"/>
    <p:sldId id="25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2/3/2016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2/3/2016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2/3/2016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2/3/2016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2/3/2016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2/3/2016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2/3/2016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2/3/2016</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2/3/2016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2/3/2016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2/3/2016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2/3/2016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Autofit/>
          </a:bodyPr>
          <a:lstStyle/>
          <a:p>
            <a:r>
              <a:rPr lang="en-US" sz="3600" dirty="0" smtClean="0"/>
              <a:t>Java SE</a:t>
            </a:r>
          </a:p>
          <a:p>
            <a:r>
              <a:rPr lang="en-US" sz="3600" dirty="0" smtClean="0"/>
              <a:t>(Core JAVA)</a:t>
            </a:r>
          </a:p>
          <a:p>
            <a:r>
              <a:rPr lang="en-US" sz="3600" dirty="0" smtClean="0">
                <a:solidFill>
                  <a:srgbClr val="FF0000"/>
                </a:solidFill>
              </a:rPr>
              <a:t>Lecture-11</a:t>
            </a:r>
            <a:endParaRPr lang="en-IN" sz="36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088" y="228600"/>
            <a:ext cx="8534400" cy="758952"/>
          </a:xfrm>
        </p:spPr>
        <p:txBody>
          <a:bodyPr>
            <a:normAutofit/>
          </a:bodyPr>
          <a:lstStyle/>
          <a:p>
            <a:r>
              <a:rPr lang="en-US" sz="3600" b="1" dirty="0" smtClean="0"/>
              <a:t>Using length property</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dirty="0" smtClean="0">
                <a:solidFill>
                  <a:srgbClr val="FF0000"/>
                </a:solidFill>
              </a:rPr>
              <a:t>Properties</a:t>
            </a:r>
            <a:r>
              <a:rPr lang="en-US" sz="2400" dirty="0" smtClean="0"/>
              <a:t> are </a:t>
            </a:r>
            <a:r>
              <a:rPr lang="en-US" sz="2400" dirty="0" smtClean="0">
                <a:solidFill>
                  <a:srgbClr val="FF0000"/>
                </a:solidFill>
              </a:rPr>
              <a:t>special methods</a:t>
            </a:r>
            <a:r>
              <a:rPr lang="en-US" sz="2400" dirty="0" smtClean="0"/>
              <a:t> which can we called without using parenthesis. Programmers cannot develop properties in their class.</a:t>
            </a:r>
          </a:p>
          <a:p>
            <a:endParaRPr lang="en-US" sz="2400" dirty="0" smtClean="0"/>
          </a:p>
          <a:p>
            <a:r>
              <a:rPr lang="en-US" sz="2400" dirty="0" smtClean="0"/>
              <a:t>By using this property we can easily get the size of an array.</a:t>
            </a:r>
          </a:p>
          <a:p>
            <a:endParaRPr lang="en-US" sz="2400" dirty="0" smtClean="0"/>
          </a:p>
          <a:p>
            <a:r>
              <a:rPr lang="en-US" sz="2400" dirty="0" smtClean="0"/>
              <a:t>The length property can be used on any type of array and it is a </a:t>
            </a:r>
            <a:r>
              <a:rPr lang="en-US" sz="2400" dirty="0" smtClean="0">
                <a:solidFill>
                  <a:srgbClr val="FF0000"/>
                </a:solidFill>
              </a:rPr>
              <a:t>read only property</a:t>
            </a:r>
            <a:r>
              <a:rPr lang="en-US" sz="2400" dirty="0" smtClean="0"/>
              <a:t>, nothing can be assigned to length.</a:t>
            </a:r>
          </a:p>
          <a:p>
            <a:pPr>
              <a:buNone/>
            </a:pPr>
            <a:endParaRPr lang="en-US" sz="2400" dirty="0" smtClean="0"/>
          </a:p>
          <a:p>
            <a:r>
              <a:rPr lang="en-US" sz="2400" u="sng" dirty="0" smtClean="0"/>
              <a:t>Example</a:t>
            </a:r>
            <a:r>
              <a:rPr lang="en-US" sz="2400" dirty="0" smtClean="0"/>
              <a:t> :- </a:t>
            </a:r>
            <a:r>
              <a:rPr lang="en-US" sz="2400" dirty="0" err="1" smtClean="0"/>
              <a:t>int</a:t>
            </a:r>
            <a:r>
              <a:rPr lang="en-US" sz="2400" dirty="0" smtClean="0"/>
              <a:t> [ ] </a:t>
            </a:r>
            <a:r>
              <a:rPr lang="en-US" sz="2400" dirty="0" err="1" smtClean="0"/>
              <a:t>arr</a:t>
            </a:r>
            <a:r>
              <a:rPr lang="en-US" sz="2400" dirty="0" smtClean="0"/>
              <a:t>= {10,20,30,40,50,60,70,80};</a:t>
            </a:r>
          </a:p>
          <a:p>
            <a:pPr>
              <a:buNone/>
            </a:pPr>
            <a:r>
              <a:rPr lang="en-US" sz="2400" dirty="0" smtClean="0"/>
              <a:t>                        </a:t>
            </a:r>
            <a:r>
              <a:rPr lang="en-US" sz="2400" dirty="0" err="1" smtClean="0"/>
              <a:t>System.out.println</a:t>
            </a:r>
            <a:r>
              <a:rPr lang="en-US" sz="2400" dirty="0" smtClean="0"/>
              <a:t>(“Size of array is ”+</a:t>
            </a:r>
            <a:r>
              <a:rPr lang="en-US" sz="2400" dirty="0" err="1" smtClean="0">
                <a:solidFill>
                  <a:srgbClr val="FF0000"/>
                </a:solidFill>
              </a:rPr>
              <a:t>arr.length</a:t>
            </a:r>
            <a:r>
              <a:rPr lang="en-US" sz="2400" dirty="0" smtClean="0"/>
              <a:t>);</a:t>
            </a:r>
          </a:p>
        </p:txBody>
      </p:sp>
      <p:pic>
        <p:nvPicPr>
          <p:cNvPr id="4" name="Picture 2"/>
          <p:cNvPicPr>
            <a:picLocks noChangeAspect="1" noChangeArrowheads="1"/>
          </p:cNvPicPr>
          <p:nvPr/>
        </p:nvPicPr>
        <p:blipFill>
          <a:blip r:embed="rId2" cstate="print"/>
          <a:srcRect/>
          <a:stretch>
            <a:fillRect/>
          </a:stretch>
        </p:blipFill>
        <p:spPr bwMode="auto">
          <a:xfrm>
            <a:off x="7452319" y="188640"/>
            <a:ext cx="1512169"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heckerboard(across)">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Exercise</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dirty="0" smtClean="0"/>
              <a:t>WAP which accepts some integers using Command line arguments and displays their sum. In case numbers passed are less then two, the program should display the message “Please pass at least 2 numbers”.</a:t>
            </a:r>
          </a:p>
          <a:p>
            <a:r>
              <a:rPr lang="en-US" sz="2400" u="sng" dirty="0" smtClean="0"/>
              <a:t>Sample output</a:t>
            </a:r>
            <a:r>
              <a:rPr lang="en-US" sz="2400" dirty="0" smtClean="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srcRect/>
          <a:stretch>
            <a:fillRect/>
          </a:stretch>
        </p:blipFill>
        <p:spPr bwMode="auto">
          <a:xfrm>
            <a:off x="179512" y="3861048"/>
            <a:ext cx="8818484" cy="20882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Solution</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251520" y="1527048"/>
            <a:ext cx="8662736" cy="5142312"/>
          </a:xfrm>
        </p:spPr>
        <p:txBody>
          <a:bodyPr>
            <a:normAutofit fontScale="70000" lnSpcReduction="20000"/>
          </a:bodyPr>
          <a:lstStyle/>
          <a:p>
            <a:pPr>
              <a:buNone/>
            </a:pPr>
            <a:r>
              <a:rPr lang="en-IN" dirty="0" smtClean="0"/>
              <a:t>class </a:t>
            </a:r>
            <a:r>
              <a:rPr lang="en-IN" dirty="0" err="1" smtClean="0"/>
              <a:t>LengthPropertyDemo</a:t>
            </a:r>
            <a:endParaRPr lang="en-IN" dirty="0" smtClean="0"/>
          </a:p>
          <a:p>
            <a:pPr>
              <a:buNone/>
            </a:pPr>
            <a:r>
              <a:rPr lang="en-IN" dirty="0" smtClean="0"/>
              <a:t>{</a:t>
            </a:r>
          </a:p>
          <a:p>
            <a:pPr>
              <a:buNone/>
            </a:pPr>
            <a:r>
              <a:rPr lang="en-IN" dirty="0" smtClean="0"/>
              <a:t> public static void main(String [] </a:t>
            </a:r>
            <a:r>
              <a:rPr lang="en-IN" dirty="0" err="1" smtClean="0"/>
              <a:t>args</a:t>
            </a:r>
            <a:r>
              <a:rPr lang="en-IN" dirty="0" smtClean="0"/>
              <a:t>)</a:t>
            </a:r>
          </a:p>
          <a:p>
            <a:pPr>
              <a:buNone/>
            </a:pPr>
            <a:r>
              <a:rPr lang="en-IN" dirty="0" smtClean="0"/>
              <a:t> {</a:t>
            </a:r>
          </a:p>
          <a:p>
            <a:pPr>
              <a:buNone/>
            </a:pPr>
            <a:r>
              <a:rPr lang="en-IN" dirty="0" smtClean="0"/>
              <a:t>	 </a:t>
            </a:r>
            <a:r>
              <a:rPr lang="en-IN" dirty="0" err="1" smtClean="0"/>
              <a:t>int</a:t>
            </a:r>
            <a:r>
              <a:rPr lang="en-IN" dirty="0" smtClean="0"/>
              <a:t> </a:t>
            </a:r>
            <a:r>
              <a:rPr lang="en-IN" dirty="0" err="1" smtClean="0"/>
              <a:t>n,sum</a:t>
            </a:r>
            <a:r>
              <a:rPr lang="en-IN" dirty="0" smtClean="0"/>
              <a:t>=0;</a:t>
            </a:r>
          </a:p>
          <a:p>
            <a:pPr>
              <a:buNone/>
            </a:pPr>
            <a:r>
              <a:rPr lang="en-US" dirty="0" smtClean="0"/>
              <a:t>      n=</a:t>
            </a:r>
            <a:r>
              <a:rPr lang="en-US" dirty="0" err="1" smtClean="0"/>
              <a:t>args.length</a:t>
            </a:r>
            <a:r>
              <a:rPr lang="en-US" dirty="0" smtClean="0"/>
              <a:t>;</a:t>
            </a:r>
            <a:endParaRPr lang="en-IN" dirty="0" smtClean="0"/>
          </a:p>
          <a:p>
            <a:pPr>
              <a:buNone/>
            </a:pPr>
            <a:r>
              <a:rPr lang="en-IN" dirty="0" smtClean="0"/>
              <a:t>	</a:t>
            </a:r>
            <a:r>
              <a:rPr lang="en-IN" b="1" dirty="0" smtClean="0"/>
              <a:t> if(n&lt;=1)</a:t>
            </a:r>
          </a:p>
          <a:p>
            <a:pPr>
              <a:buNone/>
            </a:pPr>
            <a:r>
              <a:rPr lang="en-US" b="1" dirty="0" smtClean="0"/>
              <a:t>     {</a:t>
            </a:r>
            <a:endParaRPr lang="en-IN" b="1" dirty="0" smtClean="0"/>
          </a:p>
          <a:p>
            <a:pPr>
              <a:buNone/>
            </a:pPr>
            <a:r>
              <a:rPr lang="en-IN" b="1" dirty="0" smtClean="0"/>
              <a:t>	   </a:t>
            </a:r>
            <a:r>
              <a:rPr lang="en-IN" b="1" dirty="0" err="1" smtClean="0"/>
              <a:t>System.out.println</a:t>
            </a:r>
            <a:r>
              <a:rPr lang="en-IN" b="1" dirty="0" smtClean="0"/>
              <a:t>("Please enter </a:t>
            </a:r>
            <a:r>
              <a:rPr lang="en-IN" b="1" dirty="0" err="1" smtClean="0"/>
              <a:t>atleast</a:t>
            </a:r>
            <a:r>
              <a:rPr lang="en-IN" b="1" dirty="0" smtClean="0"/>
              <a:t> 2 numbers");</a:t>
            </a:r>
          </a:p>
          <a:p>
            <a:pPr>
              <a:buNone/>
            </a:pPr>
            <a:r>
              <a:rPr lang="en-US" b="1" dirty="0" smtClean="0"/>
              <a:t>        </a:t>
            </a:r>
            <a:r>
              <a:rPr lang="en-US" b="1" dirty="0" err="1" smtClean="0"/>
              <a:t>System.exit</a:t>
            </a:r>
            <a:r>
              <a:rPr lang="en-US" b="1" dirty="0" smtClean="0"/>
              <a:t>(0);</a:t>
            </a:r>
          </a:p>
          <a:p>
            <a:pPr>
              <a:buNone/>
            </a:pPr>
            <a:r>
              <a:rPr lang="en-US" b="1" dirty="0" smtClean="0"/>
              <a:t>     }</a:t>
            </a:r>
            <a:endParaRPr lang="en-IN" dirty="0" smtClean="0"/>
          </a:p>
          <a:p>
            <a:pPr>
              <a:buNone/>
            </a:pPr>
            <a:r>
              <a:rPr lang="en-IN" dirty="0" smtClean="0"/>
              <a:t>	</a:t>
            </a:r>
            <a:r>
              <a:rPr lang="en-IN" b="1" dirty="0" smtClean="0"/>
              <a:t> for(</a:t>
            </a:r>
            <a:r>
              <a:rPr lang="en-IN" b="1" dirty="0" err="1" smtClean="0"/>
              <a:t>int</a:t>
            </a:r>
            <a:r>
              <a:rPr lang="en-IN" b="1" dirty="0" smtClean="0"/>
              <a:t> </a:t>
            </a:r>
            <a:r>
              <a:rPr lang="en-IN" b="1" dirty="0" err="1" smtClean="0"/>
              <a:t>i</a:t>
            </a:r>
            <a:r>
              <a:rPr lang="en-IN" b="1" dirty="0" smtClean="0"/>
              <a:t>=0;i&lt;</a:t>
            </a:r>
            <a:r>
              <a:rPr lang="en-IN" b="1" dirty="0" err="1" smtClean="0"/>
              <a:t>n;i</a:t>
            </a:r>
            <a:r>
              <a:rPr lang="en-IN" b="1" dirty="0" smtClean="0"/>
              <a:t>++)</a:t>
            </a:r>
          </a:p>
          <a:p>
            <a:pPr>
              <a:buNone/>
            </a:pPr>
            <a:r>
              <a:rPr lang="en-IN" dirty="0" smtClean="0"/>
              <a:t>	    </a:t>
            </a:r>
            <a:r>
              <a:rPr lang="en-IN" b="1" dirty="0" smtClean="0"/>
              <a:t>sum=</a:t>
            </a:r>
            <a:r>
              <a:rPr lang="en-IN" b="1" dirty="0" err="1" smtClean="0"/>
              <a:t>sum+Integer.parseInt</a:t>
            </a:r>
            <a:r>
              <a:rPr lang="en-IN" b="1" dirty="0" smtClean="0"/>
              <a:t>(</a:t>
            </a:r>
            <a:r>
              <a:rPr lang="en-IN" b="1" dirty="0" err="1" smtClean="0"/>
              <a:t>args</a:t>
            </a:r>
            <a:r>
              <a:rPr lang="en-IN" b="1" dirty="0" smtClean="0"/>
              <a:t>[</a:t>
            </a:r>
            <a:r>
              <a:rPr lang="en-IN" b="1" dirty="0" err="1" smtClean="0"/>
              <a:t>i</a:t>
            </a:r>
            <a:r>
              <a:rPr lang="en-IN" b="1" dirty="0" smtClean="0"/>
              <a:t>]);</a:t>
            </a:r>
          </a:p>
          <a:p>
            <a:pPr>
              <a:buNone/>
            </a:pPr>
            <a:endParaRPr lang="en-IN" b="1" dirty="0" smtClean="0"/>
          </a:p>
          <a:p>
            <a:pPr>
              <a:buNone/>
            </a:pPr>
            <a:r>
              <a:rPr lang="en-IN" b="1" dirty="0" smtClean="0"/>
              <a:t>	</a:t>
            </a:r>
            <a:r>
              <a:rPr lang="en-IN" b="1" dirty="0" err="1" smtClean="0"/>
              <a:t>System.out.println</a:t>
            </a:r>
            <a:r>
              <a:rPr lang="en-IN" b="1" dirty="0" smtClean="0"/>
              <a:t>("Sum is "+sum);</a:t>
            </a:r>
          </a:p>
          <a:p>
            <a:pPr>
              <a:buNone/>
            </a:pPr>
            <a:r>
              <a:rPr lang="en-IN" dirty="0" smtClean="0"/>
              <a:t> }</a:t>
            </a:r>
          </a:p>
          <a:p>
            <a:pPr>
              <a:buNone/>
            </a:pPr>
            <a:r>
              <a:rPr lang="en-IN" dirty="0" smtClean="0"/>
              <a:t>}</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Enhanced for loop</a:t>
            </a:r>
            <a:endParaRPr lang="en-IN" sz="3600" b="1" dirty="0"/>
          </a:p>
        </p:txBody>
      </p:sp>
      <p:sp>
        <p:nvSpPr>
          <p:cNvPr id="3" name="Content Placeholder 2"/>
          <p:cNvSpPr>
            <a:spLocks noGrp="1"/>
          </p:cNvSpPr>
          <p:nvPr>
            <p:ph sz="quarter" idx="1"/>
          </p:nvPr>
        </p:nvSpPr>
        <p:spPr>
          <a:xfrm>
            <a:off x="251520" y="1527048"/>
            <a:ext cx="8712968" cy="5142312"/>
          </a:xfrm>
        </p:spPr>
        <p:txBody>
          <a:bodyPr>
            <a:normAutofit/>
          </a:bodyPr>
          <a:lstStyle/>
          <a:p>
            <a:r>
              <a:rPr lang="en-US" sz="2400" dirty="0" smtClean="0"/>
              <a:t>Enhanced for loop was introduced in Java in its version 5.0.</a:t>
            </a:r>
            <a:endParaRPr lang="en-US" sz="2400" u="sng" dirty="0" smtClean="0"/>
          </a:p>
          <a:p>
            <a:r>
              <a:rPr lang="en-US" sz="2400" u="sng" dirty="0" smtClean="0"/>
              <a:t>Syntax</a:t>
            </a:r>
            <a:r>
              <a:rPr lang="en-US" sz="2400" dirty="0" smtClean="0"/>
              <a:t> :-</a:t>
            </a:r>
          </a:p>
          <a:p>
            <a:pPr>
              <a:buNone/>
            </a:pPr>
            <a:r>
              <a:rPr lang="en-US" sz="2400" dirty="0" smtClean="0"/>
              <a:t>    </a:t>
            </a:r>
            <a:r>
              <a:rPr lang="en-US" sz="2000" b="1" dirty="0" smtClean="0"/>
              <a:t>for( &lt;data type&gt;&lt;variable name&gt; : &lt;array reference&gt;)</a:t>
            </a:r>
          </a:p>
          <a:p>
            <a:pPr>
              <a:buNone/>
            </a:pPr>
            <a:r>
              <a:rPr lang="en-US" sz="2000" b="1" dirty="0" smtClean="0"/>
              <a:t>    {</a:t>
            </a:r>
          </a:p>
          <a:p>
            <a:pPr>
              <a:buNone/>
            </a:pPr>
            <a:r>
              <a:rPr lang="en-US" sz="2000" b="1" dirty="0" smtClean="0"/>
              <a:t>      -----</a:t>
            </a:r>
          </a:p>
          <a:p>
            <a:pPr>
              <a:buNone/>
            </a:pPr>
            <a:r>
              <a:rPr lang="en-US" sz="2000" b="1" dirty="0" smtClean="0"/>
              <a:t>      -----</a:t>
            </a:r>
          </a:p>
          <a:p>
            <a:pPr>
              <a:buNone/>
            </a:pPr>
            <a:r>
              <a:rPr lang="en-US" sz="2000" b="1" dirty="0" smtClean="0"/>
              <a:t>    } </a:t>
            </a:r>
          </a:p>
          <a:p>
            <a:pPr>
              <a:buNone/>
            </a:pPr>
            <a:r>
              <a:rPr lang="en-US" sz="2000" b="1" dirty="0" smtClean="0"/>
              <a:t>   * Variable’s data type should be same as that of the array.</a:t>
            </a:r>
            <a:endParaRPr lang="en-US" sz="2400" dirty="0" smtClean="0"/>
          </a:p>
          <a:p>
            <a:r>
              <a:rPr lang="en-US" sz="2400" dirty="0" smtClean="0"/>
              <a:t>This loop is mainly used to perform read only operations. We cannot change or manipulate array values using this loop.</a:t>
            </a:r>
          </a:p>
          <a:p>
            <a:endParaRPr lang="en-US" sz="2400" dirty="0" smtClean="0"/>
          </a:p>
          <a:p>
            <a:r>
              <a:rPr lang="en-US" sz="2400" dirty="0" smtClean="0"/>
              <a:t>Let’s understand this through an example…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Example</a:t>
            </a:r>
            <a:endParaRPr lang="en-IN" sz="3600" b="1" dirty="0"/>
          </a:p>
        </p:txBody>
      </p:sp>
      <p:sp>
        <p:nvSpPr>
          <p:cNvPr id="3" name="Content Placeholder 2"/>
          <p:cNvSpPr>
            <a:spLocks noGrp="1"/>
          </p:cNvSpPr>
          <p:nvPr>
            <p:ph sz="quarter" idx="1"/>
          </p:nvPr>
        </p:nvSpPr>
        <p:spPr>
          <a:xfrm>
            <a:off x="251520" y="1527048"/>
            <a:ext cx="8712968" cy="5142312"/>
          </a:xfrm>
        </p:spPr>
        <p:txBody>
          <a:bodyPr>
            <a:normAutofit/>
          </a:bodyPr>
          <a:lstStyle/>
          <a:p>
            <a:pPr>
              <a:buNone/>
            </a:pPr>
            <a:r>
              <a:rPr lang="en-US" sz="2400" dirty="0" smtClean="0"/>
              <a:t>class </a:t>
            </a:r>
            <a:r>
              <a:rPr lang="en-US" sz="2400" dirty="0" err="1" smtClean="0"/>
              <a:t>EnhancedForDemo</a:t>
            </a:r>
            <a:endParaRPr lang="en-US" sz="2400" dirty="0" smtClean="0"/>
          </a:p>
          <a:p>
            <a:pPr>
              <a:buNone/>
            </a:pPr>
            <a:r>
              <a:rPr lang="en-US" sz="2400" dirty="0" smtClean="0"/>
              <a:t>{</a:t>
            </a:r>
          </a:p>
          <a:p>
            <a:pPr>
              <a:buNone/>
            </a:pPr>
            <a:r>
              <a:rPr lang="en-US" sz="2400" dirty="0" smtClean="0"/>
              <a:t> public static void main(String [] </a:t>
            </a:r>
            <a:r>
              <a:rPr lang="en-US" sz="2400" dirty="0" err="1" smtClean="0"/>
              <a:t>args</a:t>
            </a:r>
            <a:r>
              <a:rPr lang="en-US" sz="2400" dirty="0" smtClean="0"/>
              <a:t>)</a:t>
            </a:r>
          </a:p>
          <a:p>
            <a:pPr>
              <a:buNone/>
            </a:pPr>
            <a:r>
              <a:rPr lang="en-US" sz="2400" dirty="0" smtClean="0"/>
              <a:t> {</a:t>
            </a:r>
          </a:p>
          <a:p>
            <a:pPr>
              <a:buNone/>
            </a:pPr>
            <a:r>
              <a:rPr lang="en-US" sz="2400" dirty="0" smtClean="0"/>
              <a:t>	</a:t>
            </a:r>
            <a:r>
              <a:rPr lang="en-US" sz="2400" dirty="0" err="1" smtClean="0"/>
              <a:t>int</a:t>
            </a:r>
            <a:r>
              <a:rPr lang="en-US" sz="2400" dirty="0" smtClean="0"/>
              <a:t> [ ] </a:t>
            </a:r>
            <a:r>
              <a:rPr lang="en-US" sz="2400" dirty="0" err="1" smtClean="0"/>
              <a:t>arr</a:t>
            </a:r>
            <a:r>
              <a:rPr lang="en-US" sz="2400" dirty="0" smtClean="0"/>
              <a:t>={10,20,30,40,50};</a:t>
            </a:r>
          </a:p>
          <a:p>
            <a:pPr>
              <a:buNone/>
            </a:pPr>
            <a:r>
              <a:rPr lang="en-US" sz="2400" dirty="0" smtClean="0"/>
              <a:t>	</a:t>
            </a:r>
            <a:r>
              <a:rPr lang="en-US" sz="2400" b="1" dirty="0" smtClean="0"/>
              <a:t>for(</a:t>
            </a:r>
            <a:r>
              <a:rPr lang="en-US" sz="2400" b="1" dirty="0" err="1" smtClean="0"/>
              <a:t>int</a:t>
            </a:r>
            <a:r>
              <a:rPr lang="en-US" sz="2400" b="1" dirty="0" smtClean="0"/>
              <a:t> x : </a:t>
            </a:r>
            <a:r>
              <a:rPr lang="en-US" sz="2400" b="1" dirty="0" err="1" smtClean="0"/>
              <a:t>arr</a:t>
            </a:r>
            <a:r>
              <a:rPr lang="en-US" sz="2400" b="1" dirty="0" smtClean="0"/>
              <a:t>)</a:t>
            </a:r>
          </a:p>
          <a:p>
            <a:pPr>
              <a:buNone/>
            </a:pPr>
            <a:r>
              <a:rPr lang="en-US" sz="2400" b="1" dirty="0" smtClean="0"/>
              <a:t>	{</a:t>
            </a:r>
          </a:p>
          <a:p>
            <a:pPr>
              <a:buNone/>
            </a:pPr>
            <a:r>
              <a:rPr lang="en-US" sz="2400" b="1" dirty="0" smtClean="0"/>
              <a:t>		</a:t>
            </a:r>
            <a:r>
              <a:rPr lang="en-US" sz="2400" b="1" dirty="0" err="1" smtClean="0"/>
              <a:t>System.out.println</a:t>
            </a:r>
            <a:r>
              <a:rPr lang="en-US" sz="2400" b="1" dirty="0" smtClean="0"/>
              <a:t>(x);</a:t>
            </a:r>
          </a:p>
          <a:p>
            <a:pPr>
              <a:buNone/>
            </a:pPr>
            <a:r>
              <a:rPr lang="en-US" sz="2400" b="1" dirty="0" smtClean="0"/>
              <a:t>	}</a:t>
            </a:r>
          </a:p>
          <a:p>
            <a:pPr>
              <a:buNone/>
            </a:pPr>
            <a:r>
              <a:rPr lang="en-US" sz="2400" dirty="0" smtClean="0"/>
              <a:t> }</a:t>
            </a:r>
          </a:p>
          <a:p>
            <a:pPr>
              <a:buNone/>
            </a:pPr>
            <a:r>
              <a:rPr lang="en-US" sz="2400" dirty="0" smtClean="0"/>
              <a:t>}</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srcRect/>
          <a:stretch>
            <a:fillRect/>
          </a:stretch>
        </p:blipFill>
        <p:spPr bwMode="auto">
          <a:xfrm>
            <a:off x="827584" y="5229200"/>
            <a:ext cx="8092327" cy="14401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heckerboard(across)">
                                      <p:cBhvr>
                                        <p:cTn id="25" dur="500"/>
                                        <p:tgtEl>
                                          <p:spTgt spid="3">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heckerboard(across)">
                                      <p:cBhvr>
                                        <p:cTn id="28" dur="500"/>
                                        <p:tgtEl>
                                          <p:spTgt spid="3">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heckerboard(across)">
                                      <p:cBhvr>
                                        <p:cTn id="31" dur="500"/>
                                        <p:tgtEl>
                                          <p:spTgt spid="3">
                                            <p:txEl>
                                              <p:pRg st="8" end="8"/>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checkerboard(across)">
                                      <p:cBhvr>
                                        <p:cTn id="34" dur="500"/>
                                        <p:tgtEl>
                                          <p:spTgt spid="3">
                                            <p:txEl>
                                              <p:pRg st="9" end="9"/>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fontScale="90000"/>
          </a:bodyPr>
          <a:lstStyle/>
          <a:p>
            <a:r>
              <a:rPr lang="en-US" sz="3600" b="1" dirty="0" smtClean="0"/>
              <a:t>Drawbacks of</a:t>
            </a:r>
            <a:br>
              <a:rPr lang="en-US" sz="3600" b="1" dirty="0" smtClean="0"/>
            </a:br>
            <a:r>
              <a:rPr lang="en-US" sz="3600" b="1" dirty="0" smtClean="0"/>
              <a:t>Enhanced for loop</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251520" y="1527048"/>
            <a:ext cx="8662736" cy="5142312"/>
          </a:xfrm>
        </p:spPr>
        <p:txBody>
          <a:bodyPr>
            <a:normAutofit/>
          </a:bodyPr>
          <a:lstStyle/>
          <a:p>
            <a:r>
              <a:rPr lang="en-US" sz="2400" dirty="0" smtClean="0"/>
              <a:t>Array cannot be traversed from the end, it will always start from the first element.</a:t>
            </a:r>
          </a:p>
          <a:p>
            <a:endParaRPr lang="en-US" sz="2400" dirty="0" smtClean="0"/>
          </a:p>
          <a:p>
            <a:r>
              <a:rPr lang="en-US" sz="2400" dirty="0" smtClean="0"/>
              <a:t>The array will be traversed completely, it will not exit the loop at any intermediate point.</a:t>
            </a:r>
          </a:p>
          <a:p>
            <a:endParaRPr lang="en-US" sz="2400" dirty="0" smtClean="0"/>
          </a:p>
          <a:p>
            <a:r>
              <a:rPr lang="en-US" sz="2400" dirty="0" smtClean="0"/>
              <a:t>The variable has to be declared in the loop brace, it is a part of it’s syntax.</a:t>
            </a:r>
          </a:p>
          <a:p>
            <a:endParaRPr lang="en-US" sz="2400" dirty="0" smtClean="0"/>
          </a:p>
          <a:p>
            <a:r>
              <a:rPr lang="en-US" sz="2400" dirty="0" smtClean="0"/>
              <a:t>We can only perform read only operations i.e. traverse the array, no change or manipulations can be made in the array.</a:t>
            </a:r>
          </a:p>
          <a:p>
            <a:endParaRPr lang="en-US" sz="2400" dirty="0" smtClean="0"/>
          </a:p>
          <a:p>
            <a:endParaRPr lang="en-US" sz="2400" dirty="0" smtClean="0"/>
          </a:p>
          <a:p>
            <a:endParaRPr lang="en-US" sz="2400" dirty="0" smtClean="0"/>
          </a:p>
          <a:p>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heckerboard(across)">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checkerboard(across)">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checkerboard(across)">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3600" b="1" dirty="0"/>
          </a:p>
        </p:txBody>
      </p:sp>
      <p:sp>
        <p:nvSpPr>
          <p:cNvPr id="3" name="Content Placeholder 2"/>
          <p:cNvSpPr>
            <a:spLocks noGrp="1"/>
          </p:cNvSpPr>
          <p:nvPr>
            <p:ph sz="quarter" idx="1"/>
          </p:nvPr>
        </p:nvSpPr>
        <p:spPr>
          <a:xfrm>
            <a:off x="251520" y="1527048"/>
            <a:ext cx="8712968" cy="5142312"/>
          </a:xfrm>
        </p:spPr>
        <p:txBody>
          <a:bodyPr>
            <a:normAutofit/>
          </a:bodyPr>
          <a:lstStyle/>
          <a:p>
            <a:endParaRPr lang="en-US" sz="24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11</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123658"/>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342900" indent="-342900">
              <a:buAutoNum type="arabicPeriod"/>
            </a:pPr>
            <a:endParaRPr lang="en-US" b="1" dirty="0" smtClean="0"/>
          </a:p>
          <a:p>
            <a:pPr marL="342900" indent="-342900">
              <a:buAutoNum type="arabicPeriod"/>
            </a:pPr>
            <a:endParaRPr lang="en-IN" b="1" dirty="0"/>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Today’ Agenda</a:t>
            </a:r>
            <a:endParaRPr lang="en-IN" sz="3600" b="1" dirty="0"/>
          </a:p>
        </p:txBody>
      </p:sp>
      <p:sp>
        <p:nvSpPr>
          <p:cNvPr id="3" name="Content Placeholder 2"/>
          <p:cNvSpPr>
            <a:spLocks noGrp="1"/>
          </p:cNvSpPr>
          <p:nvPr>
            <p:ph sz="quarter" idx="1"/>
          </p:nvPr>
        </p:nvSpPr>
        <p:spPr>
          <a:xfrm>
            <a:off x="179512" y="1412776"/>
            <a:ext cx="8964488" cy="5445224"/>
          </a:xfrm>
        </p:spPr>
        <p:txBody>
          <a:bodyPr>
            <a:normAutofit/>
          </a:bodyPr>
          <a:lstStyle/>
          <a:p>
            <a:pPr>
              <a:buNone/>
            </a:pPr>
            <a:endParaRPr lang="en-US" sz="2400" dirty="0" smtClean="0">
              <a:solidFill>
                <a:srgbClr val="FF0000"/>
              </a:solidFill>
            </a:endParaRPr>
          </a:p>
          <a:p>
            <a:r>
              <a:rPr lang="en-US" sz="2400" dirty="0" smtClean="0">
                <a:solidFill>
                  <a:srgbClr val="FF0000"/>
                </a:solidFill>
              </a:rPr>
              <a:t>Arrays</a:t>
            </a:r>
            <a:r>
              <a:rPr lang="en-US" sz="2400" dirty="0" smtClean="0"/>
              <a:t> in Java - Types and Syntax</a:t>
            </a:r>
          </a:p>
          <a:p>
            <a:pPr>
              <a:buNone/>
            </a:pPr>
            <a:endParaRPr lang="en-US" sz="2400" dirty="0" smtClean="0"/>
          </a:p>
          <a:p>
            <a:pPr>
              <a:buNone/>
            </a:pPr>
            <a:endParaRPr lang="en-US" sz="2400" dirty="0" smtClean="0"/>
          </a:p>
          <a:p>
            <a:r>
              <a:rPr lang="en-US" sz="2400" dirty="0" smtClean="0"/>
              <a:t>How </a:t>
            </a:r>
            <a:r>
              <a:rPr lang="en-US" sz="2400" dirty="0" smtClean="0">
                <a:solidFill>
                  <a:srgbClr val="FF0000"/>
                </a:solidFill>
              </a:rPr>
              <a:t>JVM handles dynamic blocks</a:t>
            </a:r>
            <a:r>
              <a:rPr lang="en-US" sz="2400" dirty="0" smtClean="0"/>
              <a:t>?</a:t>
            </a:r>
          </a:p>
          <a:p>
            <a:endParaRPr lang="en-US" sz="2400" dirty="0" smtClean="0"/>
          </a:p>
          <a:p>
            <a:endParaRPr lang="en-US" sz="2400" dirty="0" smtClean="0"/>
          </a:p>
          <a:p>
            <a:r>
              <a:rPr lang="en-US" sz="2400" dirty="0" smtClean="0"/>
              <a:t>Using </a:t>
            </a:r>
            <a:r>
              <a:rPr lang="en-US" sz="2400" dirty="0" smtClean="0">
                <a:solidFill>
                  <a:srgbClr val="FF0000"/>
                </a:solidFill>
              </a:rPr>
              <a:t>length property</a:t>
            </a:r>
            <a:r>
              <a:rPr lang="en-US" sz="2400" dirty="0" smtClean="0"/>
              <a:t> of arrays.</a:t>
            </a:r>
          </a:p>
          <a:p>
            <a:endParaRPr lang="en-US" sz="2400" dirty="0" smtClean="0"/>
          </a:p>
          <a:p>
            <a:endParaRPr lang="en-US" sz="2400" dirty="0" smtClean="0"/>
          </a:p>
          <a:p>
            <a:r>
              <a:rPr lang="en-US" sz="2400" dirty="0" smtClean="0">
                <a:solidFill>
                  <a:srgbClr val="FF0000"/>
                </a:solidFill>
              </a:rPr>
              <a:t>Enhanced</a:t>
            </a:r>
            <a:r>
              <a:rPr lang="en-US" sz="2400" dirty="0" smtClean="0"/>
              <a:t> for loop.</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checkerboard(across)">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Arrays</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dirty="0" smtClean="0"/>
              <a:t>An Array is a </a:t>
            </a:r>
            <a:r>
              <a:rPr lang="en-US" sz="2400" dirty="0" smtClean="0">
                <a:solidFill>
                  <a:srgbClr val="FF0000"/>
                </a:solidFill>
              </a:rPr>
              <a:t>collection </a:t>
            </a:r>
            <a:r>
              <a:rPr lang="en-US" sz="2400" dirty="0" smtClean="0"/>
              <a:t>of data of </a:t>
            </a:r>
            <a:r>
              <a:rPr lang="en-US" sz="2400" dirty="0" smtClean="0">
                <a:solidFill>
                  <a:srgbClr val="FF0000"/>
                </a:solidFill>
              </a:rPr>
              <a:t>similar data types</a:t>
            </a:r>
            <a:r>
              <a:rPr lang="en-US" sz="2400" dirty="0" smtClean="0"/>
              <a:t>, be it </a:t>
            </a:r>
            <a:r>
              <a:rPr lang="en-US" sz="2400" dirty="0" smtClean="0">
                <a:solidFill>
                  <a:srgbClr val="FF0000"/>
                </a:solidFill>
              </a:rPr>
              <a:t>primitive or non primitive</a:t>
            </a:r>
            <a:r>
              <a:rPr lang="en-US" sz="2400" dirty="0" smtClean="0"/>
              <a:t>. Example, an array of integers will consist a collection of integer type data, an array of names will be a collection of Strings and so on.</a:t>
            </a:r>
          </a:p>
          <a:p>
            <a:r>
              <a:rPr lang="en-US" sz="2400" dirty="0" smtClean="0"/>
              <a:t>Array in java is treated as an </a:t>
            </a:r>
            <a:r>
              <a:rPr lang="en-US" sz="2400" dirty="0" smtClean="0">
                <a:solidFill>
                  <a:srgbClr val="FF0000"/>
                </a:solidFill>
              </a:rPr>
              <a:t>object</a:t>
            </a:r>
            <a:r>
              <a:rPr lang="en-US" sz="2400" dirty="0" smtClean="0"/>
              <a:t>. So, to create an array we use the keyword </a:t>
            </a:r>
            <a:r>
              <a:rPr lang="en-US" sz="2400" dirty="0" smtClean="0">
                <a:solidFill>
                  <a:srgbClr val="FF0000"/>
                </a:solidFill>
              </a:rPr>
              <a:t>new</a:t>
            </a:r>
            <a:r>
              <a:rPr lang="en-US" sz="2400" dirty="0" smtClean="0"/>
              <a:t>.</a:t>
            </a:r>
          </a:p>
          <a:p>
            <a:r>
              <a:rPr lang="en-US" sz="2400" u="sng" dirty="0" smtClean="0"/>
              <a:t>Syntax </a:t>
            </a:r>
            <a:r>
              <a:rPr lang="en-US" sz="2400" dirty="0" smtClean="0"/>
              <a:t>:- There are 2 steps involved in this</a:t>
            </a:r>
          </a:p>
          <a:p>
            <a:pPr marL="731520" lvl="1" indent="-457200">
              <a:buClr>
                <a:schemeClr val="accent1"/>
              </a:buClr>
              <a:buSzPct val="100000"/>
              <a:buFont typeface="+mj-lt"/>
              <a:buAutoNum type="arabicPeriod"/>
            </a:pPr>
            <a:r>
              <a:rPr lang="en-US" sz="2000" u="sng" dirty="0" smtClean="0">
                <a:solidFill>
                  <a:schemeClr val="tx1"/>
                </a:solidFill>
              </a:rPr>
              <a:t>Creating array reference </a:t>
            </a:r>
            <a:r>
              <a:rPr lang="en-US" sz="2000" dirty="0" smtClean="0">
                <a:solidFill>
                  <a:schemeClr val="tx1"/>
                </a:solidFill>
              </a:rPr>
              <a:t>–</a:t>
            </a:r>
          </a:p>
          <a:p>
            <a:pPr marL="731520" lvl="1" indent="-457200" algn="ctr">
              <a:buClr>
                <a:schemeClr val="accent1"/>
              </a:buClr>
              <a:buSzPct val="100000"/>
              <a:buNone/>
            </a:pPr>
            <a:r>
              <a:rPr lang="en-US" sz="2000" b="1" dirty="0" smtClean="0">
                <a:solidFill>
                  <a:schemeClr val="tx1"/>
                </a:solidFill>
              </a:rPr>
              <a:t>&lt;data type&gt; [ ] &lt;array reference name&gt;;</a:t>
            </a:r>
          </a:p>
          <a:p>
            <a:pPr marL="731520" lvl="1" indent="-457200" algn="ctr">
              <a:buClr>
                <a:schemeClr val="accent1"/>
              </a:buClr>
              <a:buSzPct val="100000"/>
              <a:buNone/>
            </a:pPr>
            <a:r>
              <a:rPr lang="en-US" sz="2000" b="1" dirty="0" smtClean="0">
                <a:solidFill>
                  <a:schemeClr val="tx1"/>
                </a:solidFill>
              </a:rPr>
              <a:t>Or</a:t>
            </a:r>
          </a:p>
          <a:p>
            <a:pPr marL="731520" lvl="1" indent="-457200" algn="ctr">
              <a:buClr>
                <a:schemeClr val="accent1"/>
              </a:buClr>
              <a:buSzPct val="100000"/>
              <a:buNone/>
            </a:pPr>
            <a:r>
              <a:rPr lang="en-US" sz="2000" b="1" dirty="0" smtClean="0">
                <a:solidFill>
                  <a:schemeClr val="tx1"/>
                </a:solidFill>
              </a:rPr>
              <a:t>&lt;data type&gt; &lt;array reference name&gt; [ ];</a:t>
            </a:r>
          </a:p>
          <a:p>
            <a:pPr marL="731520" lvl="1" indent="-457200">
              <a:buClr>
                <a:schemeClr val="accent1"/>
              </a:buClr>
              <a:buSzPct val="100000"/>
              <a:buNone/>
            </a:pPr>
            <a:r>
              <a:rPr lang="en-US" sz="2000" u="sng" dirty="0" smtClean="0">
                <a:solidFill>
                  <a:schemeClr val="tx1"/>
                </a:solidFill>
              </a:rPr>
              <a:t>Example</a:t>
            </a:r>
            <a:r>
              <a:rPr lang="en-US" sz="2000" dirty="0" smtClean="0">
                <a:solidFill>
                  <a:schemeClr val="tx1"/>
                </a:solidFill>
              </a:rPr>
              <a:t> –</a:t>
            </a:r>
            <a:r>
              <a:rPr lang="en-US" sz="2000" b="1" dirty="0" smtClean="0">
                <a:solidFill>
                  <a:srgbClr val="FF0000"/>
                </a:solidFill>
              </a:rPr>
              <a:t> </a:t>
            </a:r>
            <a:r>
              <a:rPr lang="en-US" sz="2000" b="1" dirty="0" err="1" smtClean="0">
                <a:solidFill>
                  <a:srgbClr val="FF0000"/>
                </a:solidFill>
              </a:rPr>
              <a:t>int</a:t>
            </a:r>
            <a:r>
              <a:rPr lang="en-US" sz="2000" b="1" dirty="0" smtClean="0">
                <a:solidFill>
                  <a:srgbClr val="FF0000"/>
                </a:solidFill>
              </a:rPr>
              <a:t> [ ] </a:t>
            </a:r>
            <a:r>
              <a:rPr lang="en-US" sz="2000" b="1" dirty="0" err="1" smtClean="0">
                <a:solidFill>
                  <a:srgbClr val="FF0000"/>
                </a:solidFill>
              </a:rPr>
              <a:t>arr</a:t>
            </a:r>
            <a:r>
              <a:rPr lang="en-US" sz="2000" b="1" dirty="0" smtClean="0">
                <a:solidFill>
                  <a:srgbClr val="FF0000"/>
                </a:solidFill>
              </a:rPr>
              <a:t>;</a:t>
            </a:r>
          </a:p>
          <a:p>
            <a:pPr marL="731520" lvl="1" indent="-457200">
              <a:buClr>
                <a:schemeClr val="accent1"/>
              </a:buClr>
              <a:buSzPct val="100000"/>
              <a:buNone/>
            </a:pPr>
            <a:endParaRPr lang="en-US" sz="2000" dirty="0" smtClean="0">
              <a:solidFill>
                <a:schemeClr val="tx1"/>
              </a:solidFill>
            </a:endParaRPr>
          </a:p>
          <a:p>
            <a:pPr marL="731520" lvl="1" indent="-457200">
              <a:buClr>
                <a:schemeClr val="accent1"/>
              </a:buClr>
              <a:buSzPct val="100000"/>
              <a:buNone/>
            </a:pPr>
            <a:endParaRPr lang="en-US" sz="2000" b="1" dirty="0" smtClean="0">
              <a:solidFill>
                <a:schemeClr val="tx1"/>
              </a:solidFill>
            </a:endParaRPr>
          </a:p>
          <a:p>
            <a:pPr>
              <a:buFont typeface="Wingdings" pitchFamily="2" charset="2"/>
              <a:buChar char="Ø"/>
            </a:pPr>
            <a:endParaRPr lang="en-US" sz="24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7" name="Elbow Connector 6"/>
          <p:cNvCxnSpPr>
            <a:endCxn id="15" idx="1"/>
          </p:cNvCxnSpPr>
          <p:nvPr/>
        </p:nvCxnSpPr>
        <p:spPr>
          <a:xfrm>
            <a:off x="2411760" y="5805264"/>
            <a:ext cx="2376264" cy="184666"/>
          </a:xfrm>
          <a:prstGeom prst="bentConnector3">
            <a:avLst>
              <a:gd name="adj1" fmla="val 50000"/>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88024" y="5805264"/>
            <a:ext cx="3312368" cy="369332"/>
          </a:xfrm>
          <a:prstGeom prst="rect">
            <a:avLst/>
          </a:prstGeom>
          <a:noFill/>
        </p:spPr>
        <p:txBody>
          <a:bodyPr wrap="square" rtlCol="0">
            <a:spAutoFit/>
          </a:bodyPr>
          <a:lstStyle/>
          <a:p>
            <a:pPr>
              <a:buFont typeface="Arial" charset="0"/>
              <a:buChar char="•"/>
            </a:pPr>
            <a:r>
              <a:rPr lang="en-US" dirty="0" smtClean="0">
                <a:solidFill>
                  <a:srgbClr val="0070C0"/>
                </a:solidFill>
              </a:rPr>
              <a:t>Bracket is always left empty.</a:t>
            </a:r>
          </a:p>
        </p:txBody>
      </p:sp>
      <p:sp>
        <p:nvSpPr>
          <p:cNvPr id="16" name="TextBox 15"/>
          <p:cNvSpPr txBox="1"/>
          <p:nvPr/>
        </p:nvSpPr>
        <p:spPr>
          <a:xfrm>
            <a:off x="467544" y="6093296"/>
            <a:ext cx="4890274" cy="369332"/>
          </a:xfrm>
          <a:prstGeom prst="rect">
            <a:avLst/>
          </a:prstGeom>
          <a:noFill/>
        </p:spPr>
        <p:txBody>
          <a:bodyPr wrap="square" rtlCol="0">
            <a:spAutoFit/>
          </a:bodyPr>
          <a:lstStyle/>
          <a:p>
            <a:r>
              <a:rPr lang="en-US" dirty="0" smtClean="0">
                <a:solidFill>
                  <a:srgbClr val="00B050"/>
                </a:solidFill>
              </a:rPr>
              <a:t>Here </a:t>
            </a:r>
            <a:r>
              <a:rPr lang="en-US" dirty="0" smtClean="0">
                <a:solidFill>
                  <a:srgbClr val="00B050"/>
                </a:solidFill>
              </a:rPr>
              <a:t>‘</a:t>
            </a:r>
            <a:r>
              <a:rPr lang="en-US" dirty="0" err="1" smtClean="0">
                <a:solidFill>
                  <a:srgbClr val="00B050"/>
                </a:solidFill>
              </a:rPr>
              <a:t>arr</a:t>
            </a:r>
            <a:r>
              <a:rPr lang="en-US" dirty="0" smtClean="0">
                <a:solidFill>
                  <a:srgbClr val="00B050"/>
                </a:solidFill>
              </a:rPr>
              <a:t>’ is a </a:t>
            </a:r>
            <a:r>
              <a:rPr lang="en-US" dirty="0" smtClean="0">
                <a:solidFill>
                  <a:srgbClr val="00B050"/>
                </a:solidFill>
              </a:rPr>
              <a:t>reference to an </a:t>
            </a:r>
            <a:r>
              <a:rPr lang="en-US" dirty="0" smtClean="0">
                <a:solidFill>
                  <a:srgbClr val="00B050"/>
                </a:solidFill>
              </a:rPr>
              <a:t>array of integers.</a:t>
            </a:r>
            <a:endParaRPr lang="en-US" dirty="0" smtClean="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20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2000"/>
                                        <p:tgtEl>
                                          <p:spTgt spid="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pPr marL="731520" lvl="1" indent="-457200">
              <a:buClr>
                <a:schemeClr val="accent1"/>
              </a:buClr>
              <a:buSzPct val="100000"/>
              <a:buFont typeface="+mj-lt"/>
              <a:buAutoNum type="arabicPeriod" startAt="2"/>
            </a:pPr>
            <a:r>
              <a:rPr lang="en-US" sz="2000" u="sng" dirty="0" smtClean="0">
                <a:solidFill>
                  <a:schemeClr val="tx1"/>
                </a:solidFill>
              </a:rPr>
              <a:t>Creating actual array </a:t>
            </a:r>
            <a:r>
              <a:rPr lang="en-US" sz="2000" dirty="0" smtClean="0">
                <a:solidFill>
                  <a:schemeClr val="tx1"/>
                </a:solidFill>
              </a:rPr>
              <a:t>– </a:t>
            </a:r>
          </a:p>
          <a:p>
            <a:pPr marL="731520" lvl="1" indent="-457200" algn="ctr">
              <a:buClr>
                <a:schemeClr val="accent1"/>
              </a:buClr>
              <a:buSzPct val="100000"/>
              <a:buNone/>
            </a:pPr>
            <a:r>
              <a:rPr lang="en-US" sz="2000" b="1" dirty="0" smtClean="0">
                <a:solidFill>
                  <a:schemeClr val="tx1"/>
                </a:solidFill>
              </a:rPr>
              <a:t>&lt;array reference&gt;=new &lt;data type&gt;[size];</a:t>
            </a:r>
          </a:p>
          <a:p>
            <a:pPr marL="731520" lvl="1" indent="-457200">
              <a:buClr>
                <a:schemeClr val="accent1"/>
              </a:buClr>
              <a:buSzPct val="100000"/>
              <a:buNone/>
            </a:pPr>
            <a:r>
              <a:rPr lang="en-US" sz="2000" dirty="0" smtClean="0">
                <a:solidFill>
                  <a:schemeClr val="tx1"/>
                </a:solidFill>
              </a:rPr>
              <a:t>    </a:t>
            </a:r>
            <a:r>
              <a:rPr lang="en-US" sz="2000" u="sng" dirty="0" smtClean="0">
                <a:solidFill>
                  <a:schemeClr val="tx1"/>
                </a:solidFill>
              </a:rPr>
              <a:t>Example</a:t>
            </a:r>
            <a:r>
              <a:rPr lang="en-US" sz="2000" dirty="0" smtClean="0">
                <a:solidFill>
                  <a:schemeClr val="tx1"/>
                </a:solidFill>
              </a:rPr>
              <a:t> :- </a:t>
            </a:r>
          </a:p>
          <a:p>
            <a:pPr marL="731520" lvl="1" indent="-457200">
              <a:buClr>
                <a:schemeClr val="accent1"/>
              </a:buClr>
              <a:buSzPct val="100000"/>
              <a:buNone/>
            </a:pPr>
            <a:r>
              <a:rPr lang="en-US" sz="2000" b="1" dirty="0" smtClean="0">
                <a:solidFill>
                  <a:schemeClr val="tx1"/>
                </a:solidFill>
              </a:rPr>
              <a:t>    </a:t>
            </a:r>
            <a:r>
              <a:rPr lang="en-US" sz="2000" b="1" dirty="0" err="1" smtClean="0">
                <a:solidFill>
                  <a:schemeClr val="tx1"/>
                </a:solidFill>
              </a:rPr>
              <a:t>int</a:t>
            </a:r>
            <a:r>
              <a:rPr lang="en-US" sz="2000" b="1" dirty="0" smtClean="0">
                <a:solidFill>
                  <a:schemeClr val="tx1"/>
                </a:solidFill>
              </a:rPr>
              <a:t> [ ] </a:t>
            </a:r>
            <a:r>
              <a:rPr lang="en-US" sz="2000" b="1" dirty="0" err="1" smtClean="0">
                <a:solidFill>
                  <a:schemeClr val="tx1"/>
                </a:solidFill>
              </a:rPr>
              <a:t>arr</a:t>
            </a:r>
            <a:r>
              <a:rPr lang="en-US" sz="2000" b="1" dirty="0" smtClean="0">
                <a:solidFill>
                  <a:schemeClr val="tx1"/>
                </a:solidFill>
              </a:rPr>
              <a:t>;</a:t>
            </a:r>
          </a:p>
          <a:p>
            <a:pPr marL="731520" lvl="1" indent="-457200">
              <a:buClr>
                <a:schemeClr val="accent1"/>
              </a:buClr>
              <a:buSzPct val="100000"/>
              <a:buNone/>
            </a:pPr>
            <a:r>
              <a:rPr lang="en-US" sz="2000" b="1" dirty="0" smtClean="0">
                <a:solidFill>
                  <a:schemeClr val="tx1"/>
                </a:solidFill>
              </a:rPr>
              <a:t>    </a:t>
            </a:r>
            <a:r>
              <a:rPr lang="en-US" sz="2000" b="1" dirty="0" err="1" smtClean="0">
                <a:solidFill>
                  <a:schemeClr val="tx1"/>
                </a:solidFill>
              </a:rPr>
              <a:t>arr</a:t>
            </a:r>
            <a:r>
              <a:rPr lang="en-US" sz="2000" b="1" dirty="0" smtClean="0">
                <a:solidFill>
                  <a:schemeClr val="tx1"/>
                </a:solidFill>
              </a:rPr>
              <a:t>=new </a:t>
            </a:r>
            <a:r>
              <a:rPr lang="en-US" sz="2000" b="1" dirty="0" err="1" smtClean="0">
                <a:solidFill>
                  <a:schemeClr val="tx1"/>
                </a:solidFill>
              </a:rPr>
              <a:t>int</a:t>
            </a:r>
            <a:r>
              <a:rPr lang="en-US" sz="2000" b="1" dirty="0" smtClean="0">
                <a:solidFill>
                  <a:schemeClr val="tx1"/>
                </a:solidFill>
              </a:rPr>
              <a:t>[10];     or     </a:t>
            </a:r>
            <a:r>
              <a:rPr lang="en-US" sz="2000" b="1" dirty="0" err="1" smtClean="0">
                <a:solidFill>
                  <a:schemeClr val="tx1"/>
                </a:solidFill>
              </a:rPr>
              <a:t>int</a:t>
            </a:r>
            <a:r>
              <a:rPr lang="en-US" sz="2000" b="1" dirty="0" smtClean="0">
                <a:solidFill>
                  <a:schemeClr val="tx1"/>
                </a:solidFill>
              </a:rPr>
              <a:t> [ ] </a:t>
            </a:r>
            <a:r>
              <a:rPr lang="en-US" sz="2000" b="1" dirty="0" err="1" smtClean="0">
                <a:solidFill>
                  <a:schemeClr val="tx1"/>
                </a:solidFill>
              </a:rPr>
              <a:t>arr</a:t>
            </a:r>
            <a:r>
              <a:rPr lang="en-US" sz="2000" b="1" dirty="0" smtClean="0">
                <a:solidFill>
                  <a:schemeClr val="tx1"/>
                </a:solidFill>
              </a:rPr>
              <a:t>=new </a:t>
            </a:r>
            <a:r>
              <a:rPr lang="en-US" sz="2000" b="1" dirty="0" err="1" smtClean="0">
                <a:solidFill>
                  <a:schemeClr val="tx1"/>
                </a:solidFill>
              </a:rPr>
              <a:t>int</a:t>
            </a:r>
            <a:r>
              <a:rPr lang="en-US" sz="2000" b="1" dirty="0" smtClean="0">
                <a:solidFill>
                  <a:schemeClr val="tx1"/>
                </a:solidFill>
              </a:rPr>
              <a:t>[10];</a:t>
            </a:r>
          </a:p>
          <a:p>
            <a:pPr marL="731520" lvl="1" indent="-457200">
              <a:buClr>
                <a:schemeClr val="accent1"/>
              </a:buClr>
              <a:buSzPct val="100000"/>
              <a:buNone/>
            </a:pPr>
            <a:endParaRPr lang="en-US" sz="2000" b="1" dirty="0" smtClean="0">
              <a:solidFill>
                <a:schemeClr val="tx1"/>
              </a:solidFill>
            </a:endParaRPr>
          </a:p>
          <a:p>
            <a:pPr marL="731520" lvl="1" indent="-457200">
              <a:buClr>
                <a:schemeClr val="accent1"/>
              </a:buClr>
              <a:buSzPct val="100000"/>
              <a:buNone/>
            </a:pPr>
            <a:endParaRPr lang="en-US" sz="2000" b="1" dirty="0" smtClean="0">
              <a:solidFill>
                <a:schemeClr val="tx1"/>
              </a:solidFill>
            </a:endParaRPr>
          </a:p>
          <a:p>
            <a:pPr marL="731520" lvl="1" indent="-457200">
              <a:buClr>
                <a:schemeClr val="accent1"/>
              </a:buClr>
              <a:buSzPct val="100000"/>
              <a:buNone/>
            </a:pPr>
            <a:endParaRPr lang="en-US" sz="2000" b="1" dirty="0" smtClean="0">
              <a:solidFill>
                <a:schemeClr val="tx1"/>
              </a:solidFill>
            </a:endParaRPr>
          </a:p>
          <a:p>
            <a:pPr marL="731520" lvl="1" indent="-457200">
              <a:buClr>
                <a:schemeClr val="accent1"/>
              </a:buClr>
              <a:buSzPct val="100000"/>
              <a:buNone/>
            </a:pPr>
            <a:endParaRPr lang="en-US" sz="2000" b="1" dirty="0" smtClean="0">
              <a:solidFill>
                <a:schemeClr val="tx1"/>
              </a:solidFill>
            </a:endParaRPr>
          </a:p>
          <a:p>
            <a:pPr marL="731520" lvl="1" indent="-457200">
              <a:buClr>
                <a:schemeClr val="accent1"/>
              </a:buClr>
              <a:buSzPct val="100000"/>
              <a:buNone/>
            </a:pPr>
            <a:endParaRPr lang="en-US" sz="2000" b="1" dirty="0" smtClean="0">
              <a:solidFill>
                <a:schemeClr val="tx1"/>
              </a:solidFill>
            </a:endParaRPr>
          </a:p>
          <a:p>
            <a:pPr marL="731520" lvl="1" indent="-457200">
              <a:buClr>
                <a:schemeClr val="accent1"/>
              </a:buClr>
              <a:buSzPct val="100000"/>
              <a:buNone/>
            </a:pPr>
            <a:endParaRPr lang="en-US" sz="2000" b="1" dirty="0" smtClean="0">
              <a:solidFill>
                <a:schemeClr val="tx1"/>
              </a:solidFill>
            </a:endParaRPr>
          </a:p>
          <a:p>
            <a:pPr marL="731520" lvl="1" indent="-457200">
              <a:buClr>
                <a:schemeClr val="accent1"/>
              </a:buClr>
              <a:buSzPct val="100000"/>
              <a:buNone/>
            </a:pPr>
            <a:endParaRPr lang="en-US" sz="2000" b="1" dirty="0" smtClean="0">
              <a:solidFill>
                <a:schemeClr val="tx1"/>
              </a:solidFill>
            </a:endParaRPr>
          </a:p>
          <a:p>
            <a:pPr marL="731520" lvl="1" indent="-457200">
              <a:buClr>
                <a:schemeClr val="accent1"/>
              </a:buClr>
              <a:buSzPct val="100000"/>
              <a:buNone/>
            </a:pPr>
            <a:r>
              <a:rPr lang="en-US" sz="2000" b="1" i="1" dirty="0" smtClean="0">
                <a:solidFill>
                  <a:schemeClr val="tx1"/>
                </a:solidFill>
              </a:rPr>
              <a:t>* Whenever new is used in java, it gives default value 0 to the object formed</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2483768"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907704"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059832"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635896"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788024"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4211960"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5364088"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5940152"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6516216"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7092280" y="4077072"/>
            <a:ext cx="576064"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827584" y="4941168"/>
            <a:ext cx="792088"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1000</a:t>
            </a:r>
            <a:endParaRPr lang="en-IN" sz="2000" dirty="0">
              <a:solidFill>
                <a:schemeClr val="tx1"/>
              </a:solidFill>
            </a:endParaRPr>
          </a:p>
        </p:txBody>
      </p:sp>
      <p:sp>
        <p:nvSpPr>
          <p:cNvPr id="18" name="TextBox 17"/>
          <p:cNvSpPr txBox="1"/>
          <p:nvPr/>
        </p:nvSpPr>
        <p:spPr>
          <a:xfrm>
            <a:off x="1979712" y="3717032"/>
            <a:ext cx="5760640" cy="400110"/>
          </a:xfrm>
          <a:prstGeom prst="rect">
            <a:avLst/>
          </a:prstGeom>
          <a:noFill/>
        </p:spPr>
        <p:txBody>
          <a:bodyPr wrap="square" rtlCol="0">
            <a:spAutoFit/>
          </a:bodyPr>
          <a:lstStyle/>
          <a:p>
            <a:r>
              <a:rPr lang="en-US" sz="2000" dirty="0" smtClean="0"/>
              <a:t> 0       1       2       3       4       5        6       7       8      9    </a:t>
            </a:r>
            <a:endParaRPr lang="en-IN" sz="2000" dirty="0"/>
          </a:p>
        </p:txBody>
      </p:sp>
      <p:sp>
        <p:nvSpPr>
          <p:cNvPr id="19" name="TextBox 18"/>
          <p:cNvSpPr txBox="1"/>
          <p:nvPr/>
        </p:nvSpPr>
        <p:spPr>
          <a:xfrm>
            <a:off x="971600" y="5301208"/>
            <a:ext cx="504056" cy="369332"/>
          </a:xfrm>
          <a:prstGeom prst="rect">
            <a:avLst/>
          </a:prstGeom>
          <a:noFill/>
        </p:spPr>
        <p:txBody>
          <a:bodyPr wrap="square" rtlCol="0">
            <a:spAutoFit/>
          </a:bodyPr>
          <a:lstStyle/>
          <a:p>
            <a:r>
              <a:rPr lang="en-US" dirty="0" err="1" smtClean="0"/>
              <a:t>arr</a:t>
            </a:r>
            <a:endParaRPr lang="en-IN" dirty="0"/>
          </a:p>
        </p:txBody>
      </p:sp>
      <p:sp>
        <p:nvSpPr>
          <p:cNvPr id="20" name="TextBox 19"/>
          <p:cNvSpPr txBox="1"/>
          <p:nvPr/>
        </p:nvSpPr>
        <p:spPr>
          <a:xfrm>
            <a:off x="1835696" y="4469050"/>
            <a:ext cx="792088" cy="400110"/>
          </a:xfrm>
          <a:prstGeom prst="rect">
            <a:avLst/>
          </a:prstGeom>
          <a:noFill/>
        </p:spPr>
        <p:txBody>
          <a:bodyPr wrap="square" rtlCol="0">
            <a:spAutoFit/>
          </a:bodyPr>
          <a:lstStyle/>
          <a:p>
            <a:r>
              <a:rPr lang="en-US" sz="2000" dirty="0" smtClean="0"/>
              <a:t>1000</a:t>
            </a:r>
            <a:endParaRPr lang="en-IN" sz="2000" dirty="0"/>
          </a:p>
        </p:txBody>
      </p:sp>
      <p:cxnSp>
        <p:nvCxnSpPr>
          <p:cNvPr id="22" name="Straight Arrow Connector 21"/>
          <p:cNvCxnSpPr>
            <a:stCxn id="17" idx="0"/>
          </p:cNvCxnSpPr>
          <p:nvPr/>
        </p:nvCxnSpPr>
        <p:spPr>
          <a:xfrm flipV="1">
            <a:off x="1223628" y="4509120"/>
            <a:ext cx="684076"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907704" y="4077072"/>
            <a:ext cx="5760640" cy="400110"/>
          </a:xfrm>
          <a:prstGeom prst="rect">
            <a:avLst/>
          </a:prstGeom>
          <a:noFill/>
        </p:spPr>
        <p:txBody>
          <a:bodyPr wrap="square" rtlCol="0">
            <a:spAutoFit/>
          </a:bodyPr>
          <a:lstStyle/>
          <a:p>
            <a:r>
              <a:rPr lang="en-US" sz="2000" dirty="0" smtClean="0"/>
              <a:t>  0       0       0       0       0       0       0       0      0       0    </a:t>
            </a: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2000"/>
                                        <p:tgtEl>
                                          <p:spTgt spid="3">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20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20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20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20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20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20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2000"/>
                                        <p:tgtEl>
                                          <p:spTgt spid="1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2000"/>
                                        <p:tgtEl>
                                          <p:spTgt spid="1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2000"/>
                                        <p:tgtEl>
                                          <p:spTgt spid="1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20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2000"/>
                                        <p:tgtEl>
                                          <p:spTgt spid="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fade">
                                      <p:cBhvr>
                                        <p:cTn id="72" dur="2000"/>
                                        <p:tgtEl>
                                          <p:spTgt spid="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2000"/>
                                        <p:tgtEl>
                                          <p:spTgt spid="2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20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2000"/>
                                        <p:tgtEl>
                                          <p:spTgt spid="1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dirty="0" smtClean="0"/>
              <a:t>Initializing the array is same as that in C/C++. Example,</a:t>
            </a:r>
          </a:p>
          <a:p>
            <a:pPr>
              <a:buNone/>
            </a:pPr>
            <a:r>
              <a:rPr lang="en-US" sz="2000" b="1" dirty="0" smtClean="0"/>
              <a:t>   </a:t>
            </a:r>
            <a:r>
              <a:rPr lang="en-US" sz="2000" b="1" dirty="0" err="1" smtClean="0"/>
              <a:t>arr</a:t>
            </a:r>
            <a:r>
              <a:rPr lang="en-US" sz="2000" b="1" dirty="0" smtClean="0"/>
              <a:t>[0]=10;</a:t>
            </a:r>
          </a:p>
          <a:p>
            <a:pPr>
              <a:buNone/>
            </a:pPr>
            <a:r>
              <a:rPr lang="en-US" sz="2000" b="1" dirty="0" smtClean="0"/>
              <a:t>   </a:t>
            </a:r>
            <a:r>
              <a:rPr lang="en-US" sz="2000" b="1" dirty="0" err="1" smtClean="0"/>
              <a:t>arr</a:t>
            </a:r>
            <a:r>
              <a:rPr lang="en-US" sz="2000" b="1" dirty="0" smtClean="0"/>
              <a:t>[1]=20;</a:t>
            </a:r>
          </a:p>
          <a:p>
            <a:pPr>
              <a:buNone/>
            </a:pPr>
            <a:r>
              <a:rPr lang="en-US" sz="2000" b="1" dirty="0" smtClean="0"/>
              <a:t>   </a:t>
            </a:r>
            <a:r>
              <a:rPr lang="en-US" sz="2000" b="1" dirty="0" err="1" smtClean="0"/>
              <a:t>int</a:t>
            </a:r>
            <a:r>
              <a:rPr lang="en-US" sz="2000" b="1" dirty="0" smtClean="0"/>
              <a:t> [ ] </a:t>
            </a:r>
            <a:r>
              <a:rPr lang="en-US" sz="2000" b="1" dirty="0" err="1" smtClean="0"/>
              <a:t>arr</a:t>
            </a:r>
            <a:r>
              <a:rPr lang="en-US" sz="2000" b="1" dirty="0" smtClean="0"/>
              <a:t>={10,20,30,40,50} </a:t>
            </a:r>
            <a:r>
              <a:rPr lang="en-US" sz="2000" dirty="0" smtClean="0"/>
              <a:t>// can be initialized directly.</a:t>
            </a:r>
          </a:p>
          <a:p>
            <a:endParaRPr lang="en-US" sz="2400" dirty="0" smtClean="0"/>
          </a:p>
          <a:p>
            <a:r>
              <a:rPr lang="en-US" sz="2400" dirty="0" smtClean="0"/>
              <a:t>Size of array can be set by variable which was not allowed either in C and C++. Example, </a:t>
            </a:r>
          </a:p>
          <a:p>
            <a:pPr>
              <a:buNone/>
            </a:pPr>
            <a:r>
              <a:rPr lang="en-US" sz="2000" dirty="0" smtClean="0"/>
              <a:t>    </a:t>
            </a:r>
            <a:r>
              <a:rPr lang="en-US" sz="2000" b="1" dirty="0" err="1" smtClean="0"/>
              <a:t>int</a:t>
            </a:r>
            <a:r>
              <a:rPr lang="en-US" sz="2000" b="1" dirty="0" smtClean="0"/>
              <a:t> n=10;</a:t>
            </a:r>
          </a:p>
          <a:p>
            <a:pPr>
              <a:buNone/>
            </a:pPr>
            <a:r>
              <a:rPr lang="en-US" sz="2000" b="1" dirty="0" smtClean="0"/>
              <a:t>    </a:t>
            </a:r>
            <a:r>
              <a:rPr lang="en-US" sz="2000" b="1" dirty="0" err="1" smtClean="0"/>
              <a:t>int</a:t>
            </a:r>
            <a:r>
              <a:rPr lang="en-US" sz="2000" b="1" dirty="0" smtClean="0"/>
              <a:t> [ ] </a:t>
            </a:r>
            <a:r>
              <a:rPr lang="en-US" sz="2000" b="1" dirty="0" err="1" smtClean="0"/>
              <a:t>arr</a:t>
            </a:r>
            <a:r>
              <a:rPr lang="en-US" sz="2000" b="1" dirty="0" smtClean="0"/>
              <a:t>=new </a:t>
            </a:r>
            <a:r>
              <a:rPr lang="en-US" sz="2000" b="1" dirty="0" err="1" smtClean="0"/>
              <a:t>int</a:t>
            </a:r>
            <a:r>
              <a:rPr lang="en-US" sz="2000" b="1" dirty="0" smtClean="0"/>
              <a:t>[n];</a:t>
            </a:r>
          </a:p>
          <a:p>
            <a:endParaRPr lang="en-US" sz="2400" dirty="0" smtClean="0"/>
          </a:p>
          <a:p>
            <a:r>
              <a:rPr lang="en-US" sz="2400" dirty="0" smtClean="0"/>
              <a:t>If the size is given negative then </a:t>
            </a:r>
            <a:r>
              <a:rPr lang="en-US" sz="2400" dirty="0" err="1" smtClean="0"/>
              <a:t>NegativeArraySize</a:t>
            </a:r>
            <a:r>
              <a:rPr lang="en-US" sz="2400" dirty="0" smtClean="0"/>
              <a:t> Exception occurs.</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20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20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20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Exercise</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a:bodyPr>
          <a:lstStyle/>
          <a:p>
            <a:r>
              <a:rPr lang="en-US" sz="2400" b="1" dirty="0" smtClean="0">
                <a:solidFill>
                  <a:prstClr val="black"/>
                </a:solidFill>
              </a:rPr>
              <a:t>WAP to create an array of ‘n’ integers where n is given by the user. Then ask the user to input value in that array &amp; finally display the sum and average of all the numbers entered by the user ?</a:t>
            </a:r>
            <a:endParaRPr lang="en-US" sz="24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cstate="print"/>
          <a:srcRect/>
          <a:stretch>
            <a:fillRect/>
          </a:stretch>
        </p:blipFill>
        <p:spPr bwMode="auto">
          <a:xfrm>
            <a:off x="683568" y="3281555"/>
            <a:ext cx="7879949" cy="30997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Solution</a:t>
            </a:r>
            <a:endParaRPr lang="en-IN" sz="3600" b="1"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cstate="print"/>
          <a:srcRect/>
          <a:stretch>
            <a:fillRect/>
          </a:stretch>
        </p:blipFill>
        <p:spPr bwMode="auto">
          <a:xfrm>
            <a:off x="0" y="1268760"/>
            <a:ext cx="9144000" cy="5589240"/>
          </a:xfrm>
          <a:prstGeom prst="rect">
            <a:avLst/>
          </a:prstGeom>
          <a:noFill/>
          <a:ln w="9525">
            <a:noFill/>
            <a:miter lim="800000"/>
            <a:headEnd/>
            <a:tailEnd/>
          </a:ln>
        </p:spPr>
      </p:pic>
      <p:sp>
        <p:nvSpPr>
          <p:cNvPr id="14" name="Rectangle 13"/>
          <p:cNvSpPr/>
          <p:nvPr/>
        </p:nvSpPr>
        <p:spPr>
          <a:xfrm>
            <a:off x="35496" y="4365104"/>
            <a:ext cx="3024336"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2000"/>
                                        <p:tgtEl>
                                          <p:spTgt spid="10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37192"/>
            <a:ext cx="8534400" cy="987552"/>
          </a:xfrm>
        </p:spPr>
        <p:txBody>
          <a:bodyPr>
            <a:normAutofit fontScale="90000"/>
          </a:bodyPr>
          <a:lstStyle/>
          <a:p>
            <a:r>
              <a:rPr lang="en-US" sz="3600" b="1" dirty="0" smtClean="0"/>
              <a:t>De allocation of</a:t>
            </a:r>
            <a:br>
              <a:rPr lang="en-US" sz="3600" b="1" dirty="0" smtClean="0"/>
            </a:br>
            <a:r>
              <a:rPr lang="en-US" sz="3600" b="1" dirty="0" smtClean="0"/>
              <a:t>Dynamic Blocks</a:t>
            </a:r>
            <a:endParaRPr lang="en-IN" sz="3600" b="1" dirty="0"/>
          </a:p>
        </p:txBody>
      </p:sp>
      <p:sp>
        <p:nvSpPr>
          <p:cNvPr id="3" name="Content Placeholder 2"/>
          <p:cNvSpPr>
            <a:spLocks noGrp="1"/>
          </p:cNvSpPr>
          <p:nvPr>
            <p:ph sz="quarter" idx="1"/>
          </p:nvPr>
        </p:nvSpPr>
        <p:spPr>
          <a:xfrm>
            <a:off x="179512" y="1527048"/>
            <a:ext cx="8784976" cy="5142312"/>
          </a:xfrm>
        </p:spPr>
        <p:txBody>
          <a:bodyPr>
            <a:normAutofit fontScale="92500"/>
          </a:bodyPr>
          <a:lstStyle/>
          <a:p>
            <a:r>
              <a:rPr lang="en-US" sz="2400" dirty="0" smtClean="0"/>
              <a:t>To understand de allocation of dynamic blocks in java, we first have to understand the concept of </a:t>
            </a:r>
            <a:r>
              <a:rPr lang="en-US" sz="2400" dirty="0" smtClean="0">
                <a:solidFill>
                  <a:srgbClr val="FF0000"/>
                </a:solidFill>
              </a:rPr>
              <a:t>garbage blocks</a:t>
            </a:r>
            <a:r>
              <a:rPr lang="en-US" sz="2400" dirty="0" smtClean="0"/>
              <a:t>.</a:t>
            </a:r>
          </a:p>
          <a:p>
            <a:endParaRPr lang="en-US" sz="2400" dirty="0" smtClean="0"/>
          </a:p>
          <a:p>
            <a:r>
              <a:rPr lang="en-US" sz="2400" dirty="0" smtClean="0"/>
              <a:t>Garbage blocks in java are those dynamic blocks which are </a:t>
            </a:r>
            <a:r>
              <a:rPr lang="en-US" sz="2400" dirty="0" smtClean="0">
                <a:solidFill>
                  <a:srgbClr val="FF0000"/>
                </a:solidFill>
              </a:rPr>
              <a:t>no more referred by any reference</a:t>
            </a:r>
            <a:r>
              <a:rPr lang="en-US" sz="2400" dirty="0" smtClean="0"/>
              <a:t>. For example, let us consider two arrays</a:t>
            </a:r>
          </a:p>
          <a:p>
            <a:pPr>
              <a:buNone/>
            </a:pPr>
            <a:r>
              <a:rPr lang="en-US" sz="2400" dirty="0" smtClean="0"/>
              <a:t> </a:t>
            </a:r>
            <a:r>
              <a:rPr lang="en-US" sz="2000" dirty="0" err="1" smtClean="0"/>
              <a:t>int</a:t>
            </a:r>
            <a:r>
              <a:rPr lang="en-US" sz="2000" dirty="0" smtClean="0"/>
              <a:t> [] A={10,20,30,40,50};</a:t>
            </a:r>
          </a:p>
          <a:p>
            <a:pPr>
              <a:buNone/>
            </a:pPr>
            <a:r>
              <a:rPr lang="en-US" sz="2400" dirty="0" smtClean="0"/>
              <a:t> </a:t>
            </a:r>
            <a:r>
              <a:rPr lang="en-US" sz="2000" dirty="0" err="1" smtClean="0"/>
              <a:t>int</a:t>
            </a:r>
            <a:r>
              <a:rPr lang="en-US" sz="2000" dirty="0" smtClean="0"/>
              <a:t> [] B={60,70,80,90,100};</a:t>
            </a:r>
          </a:p>
          <a:p>
            <a:pPr>
              <a:buNone/>
            </a:pPr>
            <a:r>
              <a:rPr lang="en-US" sz="2000" dirty="0" smtClean="0"/>
              <a:t> </a:t>
            </a:r>
            <a:r>
              <a:rPr lang="en-US" sz="2000" b="1" dirty="0" smtClean="0">
                <a:solidFill>
                  <a:srgbClr val="FF0000"/>
                </a:solidFill>
              </a:rPr>
              <a:t>A=B</a:t>
            </a:r>
            <a:r>
              <a:rPr lang="en-US" sz="2000" dirty="0" smtClean="0"/>
              <a:t>;</a:t>
            </a:r>
          </a:p>
          <a:p>
            <a:pPr>
              <a:buNone/>
            </a:pPr>
            <a:endParaRPr lang="en-US" sz="2400" dirty="0" smtClean="0"/>
          </a:p>
          <a:p>
            <a:pPr>
              <a:buNone/>
            </a:pPr>
            <a:endParaRPr lang="en-US" sz="2400" b="1" i="1" dirty="0" smtClean="0"/>
          </a:p>
          <a:p>
            <a:pPr>
              <a:buNone/>
            </a:pPr>
            <a:r>
              <a:rPr lang="en-US" sz="2400" b="1" i="1" dirty="0" smtClean="0"/>
              <a:t>* Now, at this point the array with address 1000, is no more pointed by any reference. Hence, it is a garbage block.</a:t>
            </a:r>
            <a:endParaRPr lang="en-US" sz="2000" b="1" i="1"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3707904" y="4005064"/>
            <a:ext cx="792088"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1000</a:t>
            </a:r>
            <a:endParaRPr lang="en-IN" sz="2000" dirty="0">
              <a:solidFill>
                <a:schemeClr val="tx1"/>
              </a:solidFill>
            </a:endParaRPr>
          </a:p>
        </p:txBody>
      </p:sp>
      <p:cxnSp>
        <p:nvCxnSpPr>
          <p:cNvPr id="7" name="Straight Arrow Connector 6"/>
          <p:cNvCxnSpPr/>
          <p:nvPr/>
        </p:nvCxnSpPr>
        <p:spPr>
          <a:xfrm>
            <a:off x="4499992" y="4221088"/>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707904" y="4725144"/>
            <a:ext cx="792088"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1000</a:t>
            </a:r>
            <a:endParaRPr lang="en-IN" sz="2000" dirty="0">
              <a:solidFill>
                <a:schemeClr val="tx1"/>
              </a:solidFill>
            </a:endParaRPr>
          </a:p>
        </p:txBody>
      </p:sp>
      <p:cxnSp>
        <p:nvCxnSpPr>
          <p:cNvPr id="13" name="Straight Arrow Connector 12"/>
          <p:cNvCxnSpPr/>
          <p:nvPr/>
        </p:nvCxnSpPr>
        <p:spPr>
          <a:xfrm>
            <a:off x="4499992" y="4941168"/>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004048" y="400506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5" name="Rectangle 14"/>
          <p:cNvSpPr/>
          <p:nvPr/>
        </p:nvSpPr>
        <p:spPr>
          <a:xfrm>
            <a:off x="5508104" y="400506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6" name="Rectangle 15"/>
          <p:cNvSpPr/>
          <p:nvPr/>
        </p:nvSpPr>
        <p:spPr>
          <a:xfrm>
            <a:off x="6012160" y="400506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7" name="Rectangle 16"/>
          <p:cNvSpPr/>
          <p:nvPr/>
        </p:nvSpPr>
        <p:spPr>
          <a:xfrm>
            <a:off x="6516216" y="400506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18" name="Rectangle 17"/>
          <p:cNvSpPr/>
          <p:nvPr/>
        </p:nvSpPr>
        <p:spPr>
          <a:xfrm>
            <a:off x="7020272" y="400506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31" name="Rectangle 30"/>
          <p:cNvSpPr/>
          <p:nvPr/>
        </p:nvSpPr>
        <p:spPr>
          <a:xfrm>
            <a:off x="5004048" y="472514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32" name="Rectangle 31"/>
          <p:cNvSpPr/>
          <p:nvPr/>
        </p:nvSpPr>
        <p:spPr>
          <a:xfrm>
            <a:off x="5508104" y="472514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33" name="Rectangle 32"/>
          <p:cNvSpPr/>
          <p:nvPr/>
        </p:nvSpPr>
        <p:spPr>
          <a:xfrm>
            <a:off x="6012160" y="472514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34" name="Rectangle 33"/>
          <p:cNvSpPr/>
          <p:nvPr/>
        </p:nvSpPr>
        <p:spPr>
          <a:xfrm>
            <a:off x="6516216" y="472514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35" name="Rectangle 34"/>
          <p:cNvSpPr/>
          <p:nvPr/>
        </p:nvSpPr>
        <p:spPr>
          <a:xfrm>
            <a:off x="7020272" y="4725144"/>
            <a:ext cx="504056" cy="432048"/>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solidFill>
                <a:schemeClr val="tx1"/>
              </a:solidFill>
            </a:endParaRPr>
          </a:p>
        </p:txBody>
      </p:sp>
      <p:sp>
        <p:nvSpPr>
          <p:cNvPr id="38" name="TextBox 37"/>
          <p:cNvSpPr txBox="1"/>
          <p:nvPr/>
        </p:nvSpPr>
        <p:spPr>
          <a:xfrm>
            <a:off x="3923928" y="4355812"/>
            <a:ext cx="360040" cy="369332"/>
          </a:xfrm>
          <a:prstGeom prst="rect">
            <a:avLst/>
          </a:prstGeom>
          <a:noFill/>
        </p:spPr>
        <p:txBody>
          <a:bodyPr wrap="square" rtlCol="0">
            <a:spAutoFit/>
          </a:bodyPr>
          <a:lstStyle/>
          <a:p>
            <a:r>
              <a:rPr lang="en-US" dirty="0" smtClean="0"/>
              <a:t>A</a:t>
            </a:r>
            <a:endParaRPr lang="en-IN" dirty="0"/>
          </a:p>
        </p:txBody>
      </p:sp>
      <p:sp>
        <p:nvSpPr>
          <p:cNvPr id="40" name="TextBox 39"/>
          <p:cNvSpPr txBox="1"/>
          <p:nvPr/>
        </p:nvSpPr>
        <p:spPr>
          <a:xfrm>
            <a:off x="3923928" y="5075892"/>
            <a:ext cx="360040" cy="369332"/>
          </a:xfrm>
          <a:prstGeom prst="rect">
            <a:avLst/>
          </a:prstGeom>
          <a:noFill/>
        </p:spPr>
        <p:txBody>
          <a:bodyPr wrap="square" rtlCol="0">
            <a:spAutoFit/>
          </a:bodyPr>
          <a:lstStyle/>
          <a:p>
            <a:r>
              <a:rPr lang="en-US" dirty="0" smtClean="0"/>
              <a:t>B</a:t>
            </a:r>
            <a:endParaRPr lang="en-IN" dirty="0"/>
          </a:p>
        </p:txBody>
      </p:sp>
      <p:sp>
        <p:nvSpPr>
          <p:cNvPr id="41" name="TextBox 40"/>
          <p:cNvSpPr txBox="1"/>
          <p:nvPr/>
        </p:nvSpPr>
        <p:spPr>
          <a:xfrm>
            <a:off x="5004048" y="4037002"/>
            <a:ext cx="2520280" cy="400110"/>
          </a:xfrm>
          <a:prstGeom prst="rect">
            <a:avLst/>
          </a:prstGeom>
          <a:noFill/>
        </p:spPr>
        <p:txBody>
          <a:bodyPr wrap="square" rtlCol="0">
            <a:spAutoFit/>
          </a:bodyPr>
          <a:lstStyle/>
          <a:p>
            <a:r>
              <a:rPr lang="en-US" sz="2000" dirty="0" smtClean="0"/>
              <a:t>10    20    30   40   50</a:t>
            </a:r>
            <a:endParaRPr lang="en-IN" sz="2000" dirty="0"/>
          </a:p>
        </p:txBody>
      </p:sp>
      <p:sp>
        <p:nvSpPr>
          <p:cNvPr id="42" name="TextBox 41"/>
          <p:cNvSpPr txBox="1"/>
          <p:nvPr/>
        </p:nvSpPr>
        <p:spPr>
          <a:xfrm>
            <a:off x="5004048" y="4757082"/>
            <a:ext cx="2664296" cy="400110"/>
          </a:xfrm>
          <a:prstGeom prst="rect">
            <a:avLst/>
          </a:prstGeom>
          <a:noFill/>
        </p:spPr>
        <p:txBody>
          <a:bodyPr wrap="square" rtlCol="0">
            <a:spAutoFit/>
          </a:bodyPr>
          <a:lstStyle/>
          <a:p>
            <a:r>
              <a:rPr lang="en-US" sz="2000" dirty="0" smtClean="0"/>
              <a:t>60    70    80   90  100</a:t>
            </a:r>
            <a:endParaRPr lang="en-IN" sz="2000" dirty="0"/>
          </a:p>
        </p:txBody>
      </p:sp>
      <p:cxnSp>
        <p:nvCxnSpPr>
          <p:cNvPr id="44" name="Straight Arrow Connector 43"/>
          <p:cNvCxnSpPr>
            <a:stCxn id="6" idx="3"/>
          </p:cNvCxnSpPr>
          <p:nvPr/>
        </p:nvCxnSpPr>
        <p:spPr>
          <a:xfrm>
            <a:off x="4499992" y="4221088"/>
            <a:ext cx="504056" cy="5040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932040" y="4355812"/>
            <a:ext cx="720080" cy="369332"/>
          </a:xfrm>
          <a:prstGeom prst="rect">
            <a:avLst/>
          </a:prstGeom>
          <a:noFill/>
        </p:spPr>
        <p:txBody>
          <a:bodyPr wrap="square" rtlCol="0">
            <a:spAutoFit/>
          </a:bodyPr>
          <a:lstStyle/>
          <a:p>
            <a:r>
              <a:rPr lang="en-US" dirty="0" smtClean="0"/>
              <a:t>1000</a:t>
            </a:r>
            <a:endParaRPr lang="en-IN" dirty="0"/>
          </a:p>
        </p:txBody>
      </p:sp>
      <p:sp>
        <p:nvSpPr>
          <p:cNvPr id="48" name="TextBox 47"/>
          <p:cNvSpPr txBox="1"/>
          <p:nvPr/>
        </p:nvSpPr>
        <p:spPr>
          <a:xfrm>
            <a:off x="4932040" y="5075892"/>
            <a:ext cx="792088" cy="369332"/>
          </a:xfrm>
          <a:prstGeom prst="rect">
            <a:avLst/>
          </a:prstGeom>
          <a:noFill/>
        </p:spPr>
        <p:txBody>
          <a:bodyPr wrap="square" rtlCol="0">
            <a:spAutoFit/>
          </a:bodyPr>
          <a:lstStyle/>
          <a:p>
            <a:r>
              <a:rPr lang="en-US" dirty="0" smtClean="0"/>
              <a:t>2000</a:t>
            </a:r>
            <a:endParaRPr lang="en-IN" dirty="0"/>
          </a:p>
        </p:txBody>
      </p:sp>
      <p:sp>
        <p:nvSpPr>
          <p:cNvPr id="49" name="TextBox 48"/>
          <p:cNvSpPr txBox="1"/>
          <p:nvPr/>
        </p:nvSpPr>
        <p:spPr>
          <a:xfrm>
            <a:off x="4932040" y="3356992"/>
            <a:ext cx="1296144" cy="707886"/>
          </a:xfrm>
          <a:prstGeom prst="rect">
            <a:avLst/>
          </a:prstGeom>
          <a:noFill/>
        </p:spPr>
        <p:txBody>
          <a:bodyPr wrap="square" rtlCol="0">
            <a:spAutoFit/>
          </a:bodyPr>
          <a:lstStyle/>
          <a:p>
            <a:r>
              <a:rPr lang="en-US" sz="2000" b="1" dirty="0" smtClean="0">
                <a:solidFill>
                  <a:srgbClr val="FF0000"/>
                </a:solidFill>
              </a:rPr>
              <a:t>Garbage Block</a:t>
            </a:r>
            <a:endParaRPr lang="en-I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heckerboard(across)">
                                      <p:cBhvr>
                                        <p:cTn id="22" dur="500"/>
                                        <p:tgtEl>
                                          <p:spTgt spid="18"/>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checkerboard(across)">
                                      <p:cBhvr>
                                        <p:cTn id="25" dur="500"/>
                                        <p:tgtEl>
                                          <p:spTgt spid="17"/>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checkerboard(across)">
                                      <p:cBhvr>
                                        <p:cTn id="28" dur="500"/>
                                        <p:tgtEl>
                                          <p:spTgt spid="16"/>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checkerboard(across)">
                                      <p:cBhvr>
                                        <p:cTn id="31" dur="500"/>
                                        <p:tgtEl>
                                          <p:spTgt spid="15"/>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heckerboard(across)">
                                      <p:cBhvr>
                                        <p:cTn id="34" dur="500"/>
                                        <p:tgtEl>
                                          <p:spTgt spid="14"/>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checkerboard(across)">
                                      <p:cBhvr>
                                        <p:cTn id="37" dur="500"/>
                                        <p:tgtEl>
                                          <p:spTgt spid="47"/>
                                        </p:tgtEl>
                                      </p:cBhvr>
                                    </p:animEffect>
                                  </p:childTnLst>
                                </p:cTn>
                              </p:par>
                              <p:par>
                                <p:cTn id="38" presetID="5" presetClass="entr" presetSubtype="1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checkerboard(across)">
                                      <p:cBhvr>
                                        <p:cTn id="40" dur="500"/>
                                        <p:tgtEl>
                                          <p:spTgt spid="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checkerboard(across)">
                                      <p:cBhvr>
                                        <p:cTn id="43" dur="500"/>
                                        <p:tgtEl>
                                          <p:spTgt spid="6"/>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checkerboard(across)">
                                      <p:cBhvr>
                                        <p:cTn id="46" dur="500"/>
                                        <p:tgtEl>
                                          <p:spTgt spid="38"/>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checkerboard(across)">
                                      <p:cBhvr>
                                        <p:cTn id="49" dur="500"/>
                                        <p:tgtEl>
                                          <p:spTgt spid="41"/>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animEffect transition="in" filter="checkerboard(across)">
                                      <p:cBhvr>
                                        <p:cTn id="54" dur="500"/>
                                        <p:tgtEl>
                                          <p:spTgt spid="3">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checkerboard(across)">
                                      <p:cBhvr>
                                        <p:cTn id="59" dur="500"/>
                                        <p:tgtEl>
                                          <p:spTgt spid="35"/>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checkerboard(across)">
                                      <p:cBhvr>
                                        <p:cTn id="62" dur="500"/>
                                        <p:tgtEl>
                                          <p:spTgt spid="34"/>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checkerboard(across)">
                                      <p:cBhvr>
                                        <p:cTn id="65" dur="500"/>
                                        <p:tgtEl>
                                          <p:spTgt spid="33"/>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checkerboard(across)">
                                      <p:cBhvr>
                                        <p:cTn id="68" dur="500"/>
                                        <p:tgtEl>
                                          <p:spTgt spid="32"/>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checkerboard(across)">
                                      <p:cBhvr>
                                        <p:cTn id="71" dur="500"/>
                                        <p:tgtEl>
                                          <p:spTgt spid="31"/>
                                        </p:tgtEl>
                                      </p:cBhvr>
                                    </p:animEffect>
                                  </p:childTnLst>
                                </p:cTn>
                              </p:par>
                              <p:par>
                                <p:cTn id="72" presetID="5" presetClass="entr" presetSubtype="10" fill="hold" grpId="0" nodeType="with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checkerboard(across)">
                                      <p:cBhvr>
                                        <p:cTn id="74" dur="500"/>
                                        <p:tgtEl>
                                          <p:spTgt spid="48"/>
                                        </p:tgtEl>
                                      </p:cBhvr>
                                    </p:animEffect>
                                  </p:childTnLst>
                                </p:cTn>
                              </p:par>
                              <p:par>
                                <p:cTn id="75" presetID="5" presetClass="entr" presetSubtype="10" fill="hold" nodeType="with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checkerboard(across)">
                                      <p:cBhvr>
                                        <p:cTn id="77" dur="500"/>
                                        <p:tgtEl>
                                          <p:spTgt spid="13"/>
                                        </p:tgtEl>
                                      </p:cBhvr>
                                    </p:animEffect>
                                  </p:childTnLst>
                                </p:cTn>
                              </p:par>
                              <p:par>
                                <p:cTn id="78" presetID="5" presetClass="entr" presetSubtype="10" fill="hold" grpId="0" nodeType="with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checkerboard(across)">
                                      <p:cBhvr>
                                        <p:cTn id="80" dur="500"/>
                                        <p:tgtEl>
                                          <p:spTgt spid="12"/>
                                        </p:tgtEl>
                                      </p:cBhvr>
                                    </p:animEffect>
                                  </p:childTnLst>
                                </p:cTn>
                              </p:par>
                              <p:par>
                                <p:cTn id="81" presetID="5" presetClass="entr" presetSubtype="1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checkerboard(across)">
                                      <p:cBhvr>
                                        <p:cTn id="83" dur="500"/>
                                        <p:tgtEl>
                                          <p:spTgt spid="40"/>
                                        </p:tgtEl>
                                      </p:cBhvr>
                                    </p:animEffect>
                                  </p:childTnLst>
                                </p:cTn>
                              </p:par>
                              <p:par>
                                <p:cTn id="84" presetID="5" presetClass="entr" presetSubtype="10"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checkerboard(across)">
                                      <p:cBhvr>
                                        <p:cTn id="86" dur="500"/>
                                        <p:tgtEl>
                                          <p:spTgt spid="4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
                                            <p:txEl>
                                              <p:pRg st="5" end="5"/>
                                            </p:txEl>
                                          </p:spTgt>
                                        </p:tgtEl>
                                        <p:attrNameLst>
                                          <p:attrName>style.visibility</p:attrName>
                                        </p:attrNameLst>
                                      </p:cBhvr>
                                      <p:to>
                                        <p:strVal val="visible"/>
                                      </p:to>
                                    </p:set>
                                    <p:animEffect transition="in" filter="fade">
                                      <p:cBhvr>
                                        <p:cTn id="91" dur="2000"/>
                                        <p:tgtEl>
                                          <p:spTgt spid="3">
                                            <p:txEl>
                                              <p:pRg st="5" end="5"/>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xit" presetSubtype="0" fill="hold" nodeType="clickEffect">
                                  <p:stCondLst>
                                    <p:cond delay="0"/>
                                  </p:stCondLst>
                                  <p:childTnLst>
                                    <p:animEffect transition="out" filter="dissolve">
                                      <p:cBhvr>
                                        <p:cTn id="95" dur="500"/>
                                        <p:tgtEl>
                                          <p:spTgt spid="7"/>
                                        </p:tgtEl>
                                      </p:cBhvr>
                                    </p:animEffect>
                                    <p:set>
                                      <p:cBhvr>
                                        <p:cTn id="96" dur="1" fill="hold">
                                          <p:stCondLst>
                                            <p:cond delay="499"/>
                                          </p:stCondLst>
                                        </p:cTn>
                                        <p:tgtEl>
                                          <p:spTgt spid="7"/>
                                        </p:tgtEl>
                                        <p:attrNameLst>
                                          <p:attrName>style.visibility</p:attrName>
                                        </p:attrNameLst>
                                      </p:cBhvr>
                                      <p:to>
                                        <p:strVal val="hidden"/>
                                      </p:to>
                                    </p:set>
                                  </p:childTnLst>
                                </p:cTn>
                              </p:par>
                              <p:par>
                                <p:cTn id="97" presetID="5" presetClass="entr" presetSubtype="10" fill="hold" nodeType="withEffect">
                                  <p:stCondLst>
                                    <p:cond delay="1000"/>
                                  </p:stCondLst>
                                  <p:childTnLst>
                                    <p:set>
                                      <p:cBhvr>
                                        <p:cTn id="98" dur="1" fill="hold">
                                          <p:stCondLst>
                                            <p:cond delay="0"/>
                                          </p:stCondLst>
                                        </p:cTn>
                                        <p:tgtEl>
                                          <p:spTgt spid="44"/>
                                        </p:tgtEl>
                                        <p:attrNameLst>
                                          <p:attrName>style.visibility</p:attrName>
                                        </p:attrNameLst>
                                      </p:cBhvr>
                                      <p:to>
                                        <p:strVal val="visible"/>
                                      </p:to>
                                    </p:set>
                                    <p:animEffect transition="in" filter="checkerboard(across)">
                                      <p:cBhvr>
                                        <p:cTn id="99" dur="500"/>
                                        <p:tgtEl>
                                          <p:spTgt spid="44"/>
                                        </p:tgtEl>
                                      </p:cBhvr>
                                    </p:animEffect>
                                  </p:childTnLst>
                                </p:cTn>
                              </p:par>
                            </p:childTnLst>
                          </p:cTn>
                        </p:par>
                      </p:childTnLst>
                    </p:cTn>
                  </p:par>
                  <p:par>
                    <p:cTn id="100" fill="hold">
                      <p:stCondLst>
                        <p:cond delay="indefinite"/>
                      </p:stCondLst>
                      <p:childTnLst>
                        <p:par>
                          <p:cTn id="101" fill="hold">
                            <p:stCondLst>
                              <p:cond delay="0"/>
                            </p:stCondLst>
                            <p:childTnLst>
                              <p:par>
                                <p:cTn id="102" presetID="5" presetClass="entr" presetSubtype="10" fill="hold" nodeType="clickEffect">
                                  <p:stCondLst>
                                    <p:cond delay="0"/>
                                  </p:stCondLst>
                                  <p:childTnLst>
                                    <p:set>
                                      <p:cBhvr>
                                        <p:cTn id="103" dur="1" fill="hold">
                                          <p:stCondLst>
                                            <p:cond delay="0"/>
                                          </p:stCondLst>
                                        </p:cTn>
                                        <p:tgtEl>
                                          <p:spTgt spid="3">
                                            <p:txEl>
                                              <p:pRg st="8" end="8"/>
                                            </p:txEl>
                                          </p:spTgt>
                                        </p:tgtEl>
                                        <p:attrNameLst>
                                          <p:attrName>style.visibility</p:attrName>
                                        </p:attrNameLst>
                                      </p:cBhvr>
                                      <p:to>
                                        <p:strVal val="visible"/>
                                      </p:to>
                                    </p:set>
                                    <p:animEffect transition="in" filter="checkerboard(across)">
                                      <p:cBhvr>
                                        <p:cTn id="104" dur="500"/>
                                        <p:tgtEl>
                                          <p:spTgt spid="3">
                                            <p:txEl>
                                              <p:pRg st="8" end="8"/>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fade">
                                      <p:cBhvr>
                                        <p:cTn id="107"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4" grpId="0" animBg="1"/>
      <p:bldP spid="15" grpId="0" animBg="1"/>
      <p:bldP spid="16" grpId="0" animBg="1"/>
      <p:bldP spid="17" grpId="0" animBg="1"/>
      <p:bldP spid="18" grpId="0" animBg="1"/>
      <p:bldP spid="31" grpId="0" animBg="1"/>
      <p:bldP spid="32" grpId="0" animBg="1"/>
      <p:bldP spid="33" grpId="0" animBg="1"/>
      <p:bldP spid="34" grpId="0" animBg="1"/>
      <p:bldP spid="35" grpId="0" animBg="1"/>
      <p:bldP spid="38" grpId="0"/>
      <p:bldP spid="40" grpId="0"/>
      <p:bldP spid="41" grpId="0"/>
      <p:bldP spid="42" grpId="0"/>
      <p:bldP spid="47" grpId="0"/>
      <p:bldP spid="48" grpId="0"/>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Garbage Collector</a:t>
            </a:r>
            <a:endParaRPr lang="en-IN" sz="3600" b="1" dirty="0"/>
          </a:p>
        </p:txBody>
      </p:sp>
      <p:sp>
        <p:nvSpPr>
          <p:cNvPr id="3" name="Content Placeholder 2"/>
          <p:cNvSpPr>
            <a:spLocks noGrp="1"/>
          </p:cNvSpPr>
          <p:nvPr>
            <p:ph sz="quarter" idx="1"/>
          </p:nvPr>
        </p:nvSpPr>
        <p:spPr>
          <a:xfrm>
            <a:off x="179512" y="1484784"/>
            <a:ext cx="8784976" cy="5142312"/>
          </a:xfrm>
        </p:spPr>
        <p:txBody>
          <a:bodyPr>
            <a:normAutofit lnSpcReduction="10000"/>
          </a:bodyPr>
          <a:lstStyle/>
          <a:p>
            <a:r>
              <a:rPr lang="en-US" sz="2400" dirty="0" smtClean="0"/>
              <a:t>To collect these garbage blocks from the main memory and deposit them back into free pool, Java internally uses a software (build into JVM) named </a:t>
            </a:r>
            <a:r>
              <a:rPr lang="en-US" sz="2400" dirty="0" smtClean="0">
                <a:solidFill>
                  <a:srgbClr val="FF0000"/>
                </a:solidFill>
              </a:rPr>
              <a:t>garbage collector</a:t>
            </a:r>
            <a:r>
              <a:rPr lang="en-US" sz="2400" dirty="0" smtClean="0"/>
              <a:t>.</a:t>
            </a:r>
          </a:p>
          <a:p>
            <a:endParaRPr lang="en-US" sz="2400" dirty="0" smtClean="0"/>
          </a:p>
          <a:p>
            <a:r>
              <a:rPr lang="en-US" sz="2400" dirty="0" smtClean="0"/>
              <a:t>The garbage collector periodically scans program’s memory area identifies garbage blocks and submits them back into free pool.</a:t>
            </a:r>
          </a:p>
          <a:p>
            <a:endParaRPr lang="en-US" sz="2400" dirty="0" smtClean="0"/>
          </a:p>
          <a:p>
            <a:r>
              <a:rPr lang="en-US" sz="2400" dirty="0" smtClean="0"/>
              <a:t>The programmer is completely unaware of this activation process of garbage collector.</a:t>
            </a:r>
          </a:p>
          <a:p>
            <a:endParaRPr lang="en-US" sz="2400" dirty="0" smtClean="0"/>
          </a:p>
          <a:p>
            <a:r>
              <a:rPr lang="en-US" sz="2400" dirty="0" smtClean="0"/>
              <a:t>So, in java dynamic blocks or objects have undetermined life time, as they are created on programmers request and de allocation is exclusively handled by JVM.</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934</TotalTime>
  <Words>910</Words>
  <Application>Microsoft Office PowerPoint</Application>
  <PresentationFormat>On-screen Show (4:3)</PresentationFormat>
  <Paragraphs>154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Civic</vt:lpstr>
      <vt:lpstr>Slide 1</vt:lpstr>
      <vt:lpstr>Today’ Agenda</vt:lpstr>
      <vt:lpstr>Arrays</vt:lpstr>
      <vt:lpstr>Slide 4</vt:lpstr>
      <vt:lpstr>Slide 5</vt:lpstr>
      <vt:lpstr>Exercise</vt:lpstr>
      <vt:lpstr>Solution</vt:lpstr>
      <vt:lpstr>De allocation of Dynamic Blocks</vt:lpstr>
      <vt:lpstr>Garbage Collector</vt:lpstr>
      <vt:lpstr>Using length property</vt:lpstr>
      <vt:lpstr>Exercise</vt:lpstr>
      <vt:lpstr>Solution</vt:lpstr>
      <vt:lpstr>Enhanced for loop</vt:lpstr>
      <vt:lpstr>Example</vt:lpstr>
      <vt:lpstr>Drawbacks of Enhanced for loop</vt:lpstr>
      <vt:lpstr>Slide 16</vt:lpstr>
      <vt:lpstr>End Of Lecture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Sachin</cp:lastModifiedBy>
  <cp:revision>25</cp:revision>
  <dcterms:created xsi:type="dcterms:W3CDTF">2016-02-01T06:57:54Z</dcterms:created>
  <dcterms:modified xsi:type="dcterms:W3CDTF">2016-02-03T08:03:00Z</dcterms:modified>
</cp:coreProperties>
</file>