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2" r:id="rId4"/>
    <p:sldId id="260" r:id="rId5"/>
    <p:sldId id="268" r:id="rId6"/>
    <p:sldId id="263" r:id="rId7"/>
    <p:sldId id="267" r:id="rId8"/>
    <p:sldId id="266" r:id="rId9"/>
    <p:sldId id="265" r:id="rId10"/>
    <p:sldId id="270" r:id="rId11"/>
    <p:sldId id="269" r:id="rId12"/>
    <p:sldId id="264"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2/10/2016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2/10/2016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2/10/2016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2/10/2016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2/10/2016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2/10/2016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2/10/2016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2/10/2016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3600" dirty="0" smtClean="0"/>
              <a:t>Java SE</a:t>
            </a:r>
          </a:p>
          <a:p>
            <a:r>
              <a:rPr lang="en-US" sz="3600" dirty="0" smtClean="0"/>
              <a:t>(Core JAVA)</a:t>
            </a:r>
          </a:p>
          <a:p>
            <a:r>
              <a:rPr lang="en-US" sz="3600" dirty="0" smtClean="0">
                <a:solidFill>
                  <a:srgbClr val="FF0000"/>
                </a:solidFill>
              </a:rPr>
              <a:t>Lecture-12</a:t>
            </a:r>
            <a:endParaRPr lang="en-IN" sz="36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Initializing a</a:t>
            </a:r>
            <a:br>
              <a:rPr lang="en-US" sz="3600" b="1" dirty="0" smtClean="0"/>
            </a:br>
            <a:r>
              <a:rPr lang="en-US" sz="3600" b="1" dirty="0" smtClean="0"/>
              <a:t>Jagged array</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marL="457200" indent="-457200">
              <a:buSzPct val="120000"/>
              <a:buFont typeface="+mj-lt"/>
              <a:buAutoNum type="arabicPeriod"/>
            </a:pPr>
            <a:r>
              <a:rPr lang="en-US" sz="2000" b="1" dirty="0" smtClean="0"/>
              <a:t> </a:t>
            </a:r>
            <a:r>
              <a:rPr lang="en-US" sz="2000" b="1" dirty="0" err="1" smtClean="0"/>
              <a:t>int</a:t>
            </a:r>
            <a:r>
              <a:rPr lang="en-US" sz="2000" b="1" dirty="0" smtClean="0"/>
              <a:t> </a:t>
            </a:r>
            <a:r>
              <a:rPr lang="en-US" sz="2000" b="1" dirty="0" err="1" smtClean="0"/>
              <a:t>arr</a:t>
            </a:r>
            <a:r>
              <a:rPr lang="en-US" sz="2000" b="1" dirty="0" smtClean="0"/>
              <a:t>=new </a:t>
            </a:r>
            <a:r>
              <a:rPr lang="en-US" sz="2000" b="1" dirty="0" err="1" smtClean="0"/>
              <a:t>int</a:t>
            </a:r>
            <a:r>
              <a:rPr lang="en-US" sz="2000" b="1" dirty="0" smtClean="0"/>
              <a:t>[2][ ];</a:t>
            </a:r>
          </a:p>
          <a:p>
            <a:pPr marL="457200" indent="-457200">
              <a:buSzPct val="120000"/>
              <a:buNone/>
            </a:pPr>
            <a:r>
              <a:rPr lang="en-US" sz="2000" b="1" dirty="0" smtClean="0"/>
              <a:t>       </a:t>
            </a:r>
            <a:r>
              <a:rPr lang="en-US" sz="2000" b="1" dirty="0" err="1" smtClean="0"/>
              <a:t>arr</a:t>
            </a:r>
            <a:r>
              <a:rPr lang="en-US" sz="2000" b="1" dirty="0" smtClean="0"/>
              <a:t>[0]=new </a:t>
            </a:r>
            <a:r>
              <a:rPr lang="en-US" sz="2000" b="1" dirty="0" err="1" smtClean="0"/>
              <a:t>int</a:t>
            </a:r>
            <a:r>
              <a:rPr lang="en-US" sz="2000" b="1" dirty="0" smtClean="0"/>
              <a:t>[2];</a:t>
            </a:r>
          </a:p>
          <a:p>
            <a:pPr marL="457200" indent="-457200">
              <a:buSzPct val="120000"/>
              <a:buNone/>
            </a:pPr>
            <a:r>
              <a:rPr lang="en-US" sz="2000" b="1" dirty="0" smtClean="0"/>
              <a:t>       </a:t>
            </a:r>
            <a:r>
              <a:rPr lang="en-US" sz="2000" b="1" dirty="0" err="1" smtClean="0"/>
              <a:t>arr</a:t>
            </a:r>
            <a:r>
              <a:rPr lang="en-US" sz="2000" b="1" dirty="0" smtClean="0"/>
              <a:t>[1]=new </a:t>
            </a:r>
            <a:r>
              <a:rPr lang="en-US" sz="2000" b="1" dirty="0" err="1" smtClean="0"/>
              <a:t>int</a:t>
            </a:r>
            <a:r>
              <a:rPr lang="en-US" sz="2000" b="1" dirty="0" smtClean="0"/>
              <a:t>[3];</a:t>
            </a:r>
          </a:p>
          <a:p>
            <a:pPr marL="457200" indent="-457200">
              <a:buSzPct val="120000"/>
              <a:buNone/>
            </a:pPr>
            <a:r>
              <a:rPr lang="en-US" sz="2000" b="1" dirty="0" smtClean="0"/>
              <a:t>       </a:t>
            </a:r>
            <a:r>
              <a:rPr lang="en-US" sz="2000" b="1" dirty="0" err="1" smtClean="0"/>
              <a:t>arr</a:t>
            </a:r>
            <a:r>
              <a:rPr lang="en-US" sz="2000" b="1" dirty="0" smtClean="0"/>
              <a:t>[0][0]=10;</a:t>
            </a:r>
          </a:p>
          <a:p>
            <a:pPr marL="457200" indent="-457200">
              <a:buSzPct val="120000"/>
              <a:buNone/>
            </a:pPr>
            <a:r>
              <a:rPr lang="en-US" sz="2000" b="1" dirty="0" smtClean="0"/>
              <a:t>       </a:t>
            </a:r>
            <a:r>
              <a:rPr lang="en-US" sz="2000" b="1" dirty="0" err="1" smtClean="0"/>
              <a:t>arr</a:t>
            </a:r>
            <a:r>
              <a:rPr lang="en-US" sz="2000" b="1" dirty="0" smtClean="0"/>
              <a:t>[0][1]=20;</a:t>
            </a:r>
          </a:p>
          <a:p>
            <a:pPr marL="457200" indent="-457200">
              <a:buSzPct val="120000"/>
              <a:buNone/>
            </a:pPr>
            <a:r>
              <a:rPr lang="en-US" sz="2000" b="1" dirty="0" smtClean="0"/>
              <a:t>       </a:t>
            </a:r>
            <a:r>
              <a:rPr lang="en-US" sz="2000" b="1" dirty="0" err="1" smtClean="0"/>
              <a:t>arr</a:t>
            </a:r>
            <a:r>
              <a:rPr lang="en-US" sz="2000" b="1" dirty="0" smtClean="0"/>
              <a:t>[1][0]=30; // and so on...</a:t>
            </a:r>
          </a:p>
          <a:p>
            <a:pPr marL="457200" indent="-457200">
              <a:buSzPct val="120000"/>
              <a:buNone/>
            </a:pPr>
            <a:endParaRPr lang="en-US" sz="2000" dirty="0" smtClean="0"/>
          </a:p>
          <a:p>
            <a:pPr marL="457200" indent="-457200">
              <a:buSzPct val="120000"/>
              <a:buFont typeface="+mj-lt"/>
              <a:buAutoNum type="arabicPeriod" startAt="2"/>
            </a:pPr>
            <a:r>
              <a:rPr lang="en-US" sz="2000" b="1" dirty="0" err="1" smtClean="0"/>
              <a:t>int</a:t>
            </a:r>
            <a:r>
              <a:rPr lang="en-US" sz="2000" b="1" dirty="0" smtClean="0"/>
              <a:t> [ ][ ] </a:t>
            </a:r>
            <a:r>
              <a:rPr lang="en-US" sz="2000" b="1" dirty="0" err="1" smtClean="0"/>
              <a:t>arr</a:t>
            </a:r>
            <a:r>
              <a:rPr lang="en-US" sz="2000" b="1" dirty="0" smtClean="0"/>
              <a:t>= new </a:t>
            </a:r>
            <a:r>
              <a:rPr lang="en-US" sz="2000" b="1" dirty="0" err="1" smtClean="0"/>
              <a:t>int</a:t>
            </a:r>
            <a:r>
              <a:rPr lang="en-US" sz="2000" b="1" dirty="0" smtClean="0"/>
              <a:t> [ 2][ ];</a:t>
            </a:r>
          </a:p>
          <a:p>
            <a:pPr marL="457200" indent="-457200">
              <a:buSzPct val="120000"/>
              <a:buNone/>
            </a:pPr>
            <a:r>
              <a:rPr lang="en-US" sz="2000" b="1" dirty="0" smtClean="0"/>
              <a:t>        </a:t>
            </a:r>
            <a:r>
              <a:rPr lang="en-US" sz="2000" b="1" dirty="0" err="1" smtClean="0"/>
              <a:t>arr</a:t>
            </a:r>
            <a:r>
              <a:rPr lang="en-US" sz="2000" b="1" dirty="0" smtClean="0"/>
              <a:t>[0]= new </a:t>
            </a:r>
            <a:r>
              <a:rPr lang="en-US" sz="2000" b="1" dirty="0" err="1" smtClean="0"/>
              <a:t>int</a:t>
            </a:r>
            <a:r>
              <a:rPr lang="en-US" sz="2000" b="1" dirty="0" smtClean="0"/>
              <a:t>[ ]{10,20,30,40};</a:t>
            </a:r>
          </a:p>
          <a:p>
            <a:pPr marL="457200" indent="-457200">
              <a:buSzPct val="120000"/>
              <a:buNone/>
            </a:pPr>
            <a:r>
              <a:rPr lang="en-US" sz="2000" b="1" dirty="0" smtClean="0"/>
              <a:t>        </a:t>
            </a:r>
            <a:r>
              <a:rPr lang="en-US" sz="2000" b="1" dirty="0" err="1" smtClean="0"/>
              <a:t>arr</a:t>
            </a:r>
            <a:r>
              <a:rPr lang="en-US" sz="2000" b="1" dirty="0" smtClean="0"/>
              <a:t>[1]= new </a:t>
            </a:r>
            <a:r>
              <a:rPr lang="en-US" sz="2000" b="1" dirty="0" err="1" smtClean="0"/>
              <a:t>int</a:t>
            </a:r>
            <a:r>
              <a:rPr lang="en-US" sz="2000" b="1" dirty="0" smtClean="0"/>
              <a:t>[ ]{50,60,70};</a:t>
            </a:r>
          </a:p>
          <a:p>
            <a:pPr marL="457200" indent="-457200">
              <a:buSzPct val="120000"/>
              <a:buFont typeface="+mj-lt"/>
              <a:buAutoNum type="arabicPeriod" startAt="3"/>
            </a:pPr>
            <a:endParaRPr lang="en-US" sz="2000" dirty="0" smtClean="0"/>
          </a:p>
          <a:p>
            <a:pPr marL="457200" indent="-457200">
              <a:buSzPct val="120000"/>
              <a:buFont typeface="+mj-lt"/>
              <a:buAutoNum type="arabicPeriod" startAt="3"/>
            </a:pPr>
            <a:r>
              <a:rPr lang="en-US" sz="2000" b="1" dirty="0" err="1" smtClean="0"/>
              <a:t>int</a:t>
            </a:r>
            <a:r>
              <a:rPr lang="en-US" sz="2000" b="1" dirty="0" smtClean="0"/>
              <a:t> [ ][ ] </a:t>
            </a:r>
            <a:r>
              <a:rPr lang="en-US" sz="2000" b="1" dirty="0" err="1" smtClean="0"/>
              <a:t>arr</a:t>
            </a:r>
            <a:r>
              <a:rPr lang="en-US" sz="2000" b="1" dirty="0" smtClean="0"/>
              <a:t>={</a:t>
            </a:r>
            <a:r>
              <a:rPr lang="en-US" sz="2000" b="1" dirty="0" smtClean="0">
                <a:solidFill>
                  <a:srgbClr val="00B050"/>
                </a:solidFill>
              </a:rPr>
              <a:t>{10,20,30}</a:t>
            </a:r>
            <a:r>
              <a:rPr lang="en-US" sz="2000" b="1" dirty="0" smtClean="0"/>
              <a:t>,</a:t>
            </a:r>
            <a:r>
              <a:rPr lang="en-US" sz="2000" b="1" dirty="0" smtClean="0">
                <a:solidFill>
                  <a:srgbClr val="00B0F0"/>
                </a:solidFill>
              </a:rPr>
              <a:t>{50,60}</a:t>
            </a:r>
            <a:r>
              <a:rPr lang="en-US" sz="2000" b="1" dirty="0" smtClean="0"/>
              <a:t>,</a:t>
            </a:r>
            <a:r>
              <a:rPr lang="en-US" sz="2000" b="1" dirty="0" smtClean="0">
                <a:solidFill>
                  <a:srgbClr val="7030A0"/>
                </a:solidFill>
              </a:rPr>
              <a:t>{70,80,90}</a:t>
            </a:r>
            <a:r>
              <a:rPr lang="en-US" sz="2000" b="1" dirty="0" smtClean="0"/>
              <a:t>};</a:t>
            </a:r>
            <a:r>
              <a:rPr lang="en-US" sz="20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34400" cy="792088"/>
          </a:xfrm>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b="1" dirty="0" smtClean="0"/>
              <a:t>WAP  to create a jagged array where row and column sizes are to be accepted from the user. Now, print all the values of jagged array along with row wise sum.</a:t>
            </a:r>
          </a:p>
          <a:p>
            <a:pPr>
              <a:buSzPct val="120000"/>
              <a:buFont typeface="Arial" pitchFamily="34" charset="0"/>
              <a:buChar char="•"/>
            </a:pPr>
            <a:r>
              <a:rPr lang="en-US" sz="2400" b="1" u="sng" dirty="0" smtClean="0">
                <a:solidFill>
                  <a:srgbClr val="FF0000"/>
                </a:solidFill>
              </a:rPr>
              <a:t>Sample output</a:t>
            </a:r>
            <a:r>
              <a:rPr lang="en-US" sz="2400" b="1"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899592" y="3501008"/>
            <a:ext cx="7632848" cy="31323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484784"/>
            <a:ext cx="8662736" cy="5142312"/>
          </a:xfrm>
        </p:spPr>
        <p:txBody>
          <a:bodyPr numCol="2">
            <a:normAutofit fontScale="62500" lnSpcReduction="20000"/>
          </a:bodyPr>
          <a:lstStyle/>
          <a:p>
            <a:pPr>
              <a:buNone/>
            </a:pPr>
            <a:r>
              <a:rPr lang="en-IN" dirty="0" smtClean="0"/>
              <a:t>import </a:t>
            </a:r>
            <a:r>
              <a:rPr lang="en-IN" dirty="0" err="1" smtClean="0"/>
              <a:t>java.util.Scanner</a:t>
            </a:r>
            <a:r>
              <a:rPr lang="en-IN" dirty="0" smtClean="0"/>
              <a:t>;</a:t>
            </a:r>
          </a:p>
          <a:p>
            <a:pPr>
              <a:buNone/>
            </a:pPr>
            <a:r>
              <a:rPr lang="en-IN" dirty="0" smtClean="0"/>
              <a:t>class </a:t>
            </a:r>
            <a:r>
              <a:rPr lang="en-IN" dirty="0" err="1" smtClean="0"/>
              <a:t>JaggedDemo</a:t>
            </a:r>
            <a:endParaRPr lang="en-IN" dirty="0" smtClean="0"/>
          </a:p>
          <a:p>
            <a:pPr>
              <a:buNone/>
            </a:pPr>
            <a:r>
              <a:rPr lang="en-IN" dirty="0" smtClean="0"/>
              <a:t>{</a:t>
            </a:r>
          </a:p>
          <a:p>
            <a:pPr>
              <a:buNone/>
            </a:pPr>
            <a:r>
              <a:rPr lang="en-IN" dirty="0" smtClean="0"/>
              <a:t>public static void main(String [] </a:t>
            </a:r>
            <a:r>
              <a:rPr lang="en-IN" dirty="0" err="1" smtClean="0"/>
              <a:t>args</a:t>
            </a:r>
            <a:r>
              <a:rPr lang="en-IN" dirty="0" smtClean="0"/>
              <a:t>)</a:t>
            </a:r>
          </a:p>
          <a:p>
            <a:pPr>
              <a:buNone/>
            </a:pPr>
            <a:r>
              <a:rPr lang="en-IN" dirty="0" smtClean="0"/>
              <a:t>{</a:t>
            </a:r>
          </a:p>
          <a:p>
            <a:pPr>
              <a:buNone/>
            </a:pPr>
            <a:r>
              <a:rPr lang="en-IN" dirty="0" smtClean="0"/>
              <a:t>Scanner kb=new Scanner(</a:t>
            </a:r>
            <a:r>
              <a:rPr lang="en-IN" dirty="0" err="1" smtClean="0"/>
              <a:t>System.in</a:t>
            </a:r>
            <a:r>
              <a:rPr lang="en-IN" dirty="0" smtClean="0"/>
              <a:t>);</a:t>
            </a:r>
          </a:p>
          <a:p>
            <a:pPr>
              <a:buNone/>
            </a:pPr>
            <a:r>
              <a:rPr lang="en-IN" dirty="0" err="1" smtClean="0"/>
              <a:t>int</a:t>
            </a:r>
            <a:r>
              <a:rPr lang="en-IN" dirty="0" smtClean="0"/>
              <a:t> [][] </a:t>
            </a:r>
            <a:r>
              <a:rPr lang="en-IN" dirty="0" err="1" smtClean="0"/>
              <a:t>arr</a:t>
            </a:r>
            <a:r>
              <a:rPr lang="en-IN" dirty="0" smtClean="0"/>
              <a:t>;</a:t>
            </a:r>
          </a:p>
          <a:p>
            <a:pPr>
              <a:buNone/>
            </a:pPr>
            <a:r>
              <a:rPr lang="en-IN" dirty="0" err="1" smtClean="0"/>
              <a:t>System.out.println</a:t>
            </a:r>
            <a:r>
              <a:rPr lang="en-IN" dirty="0" smtClean="0"/>
              <a:t>("Enter number of Rows");</a:t>
            </a:r>
          </a:p>
          <a:p>
            <a:pPr>
              <a:buNone/>
            </a:pPr>
            <a:r>
              <a:rPr lang="en-IN" dirty="0" err="1" smtClean="0"/>
              <a:t>int</a:t>
            </a:r>
            <a:r>
              <a:rPr lang="en-IN" dirty="0" smtClean="0"/>
              <a:t> r=</a:t>
            </a:r>
            <a:r>
              <a:rPr lang="en-IN" dirty="0" err="1" smtClean="0"/>
              <a:t>kb.nextInt</a:t>
            </a:r>
            <a:r>
              <a:rPr lang="en-IN" dirty="0" smtClean="0"/>
              <a:t>();</a:t>
            </a:r>
          </a:p>
          <a:p>
            <a:pPr>
              <a:buNone/>
            </a:pPr>
            <a:r>
              <a:rPr lang="en-IN" dirty="0" err="1" smtClean="0"/>
              <a:t>arr</a:t>
            </a:r>
            <a:r>
              <a:rPr lang="en-IN" dirty="0" smtClean="0"/>
              <a:t>=new </a:t>
            </a:r>
            <a:r>
              <a:rPr lang="en-IN" dirty="0" err="1" smtClean="0"/>
              <a:t>int</a:t>
            </a:r>
            <a:r>
              <a:rPr lang="en-IN" dirty="0" smtClean="0"/>
              <a:t>[r][];</a:t>
            </a:r>
          </a:p>
          <a:p>
            <a:pPr>
              <a:buNone/>
            </a:pPr>
            <a:r>
              <a:rPr lang="en-IN" dirty="0" smtClean="0"/>
              <a:t>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a:t>
            </a:r>
          </a:p>
          <a:p>
            <a:pPr>
              <a:buNone/>
            </a:pPr>
            <a:r>
              <a:rPr lang="en-IN" dirty="0" err="1" smtClean="0"/>
              <a:t>System.out.println</a:t>
            </a:r>
            <a:r>
              <a:rPr lang="en-IN" dirty="0" smtClean="0"/>
              <a:t>("Enter numbers of columns in row "+(i+1));</a:t>
            </a:r>
          </a:p>
          <a:p>
            <a:pPr>
              <a:buNone/>
            </a:pPr>
            <a:r>
              <a:rPr lang="en-IN" dirty="0" err="1" smtClean="0"/>
              <a:t>int</a:t>
            </a:r>
            <a:r>
              <a:rPr lang="en-IN" dirty="0" smtClean="0"/>
              <a:t> c=</a:t>
            </a:r>
            <a:r>
              <a:rPr lang="en-IN" dirty="0" err="1" smtClean="0"/>
              <a:t>kb.nextInt</a:t>
            </a:r>
            <a:r>
              <a:rPr lang="en-IN" dirty="0" smtClean="0"/>
              <a:t>();</a:t>
            </a:r>
          </a:p>
          <a:p>
            <a:pPr>
              <a:buNone/>
            </a:pPr>
            <a:r>
              <a:rPr lang="en-IN" dirty="0" err="1" smtClean="0"/>
              <a:t>arr</a:t>
            </a:r>
            <a:r>
              <a:rPr lang="en-IN" dirty="0" smtClean="0"/>
              <a:t>[</a:t>
            </a:r>
            <a:r>
              <a:rPr lang="en-IN" dirty="0" err="1" smtClean="0"/>
              <a:t>i</a:t>
            </a:r>
            <a:r>
              <a:rPr lang="en-IN" dirty="0" smtClean="0"/>
              <a:t>]=new </a:t>
            </a:r>
            <a:r>
              <a:rPr lang="en-IN" dirty="0" err="1" smtClean="0"/>
              <a:t>int</a:t>
            </a:r>
            <a:r>
              <a:rPr lang="en-IN" dirty="0" smtClean="0"/>
              <a:t>[c];</a:t>
            </a:r>
          </a:p>
          <a:p>
            <a:pPr>
              <a:buNone/>
            </a:pPr>
            <a:r>
              <a:rPr lang="en-IN" dirty="0" err="1" smtClean="0"/>
              <a:t>System.out.println</a:t>
            </a:r>
            <a:r>
              <a:rPr lang="en-IN" dirty="0" smtClean="0"/>
              <a:t>("Enter values");	</a:t>
            </a:r>
          </a:p>
          <a:p>
            <a:pPr>
              <a:buNone/>
            </a:pPr>
            <a:r>
              <a:rPr lang="en-IN" dirty="0" smtClean="0"/>
              <a:t>	for(</a:t>
            </a:r>
            <a:r>
              <a:rPr lang="en-IN" dirty="0" err="1" smtClean="0"/>
              <a:t>int</a:t>
            </a:r>
            <a:r>
              <a:rPr lang="en-IN" dirty="0" smtClean="0"/>
              <a:t> j=0;j&lt;</a:t>
            </a:r>
            <a:r>
              <a:rPr lang="en-IN" dirty="0" err="1" smtClean="0"/>
              <a:t>arr</a:t>
            </a:r>
            <a:r>
              <a:rPr lang="en-IN" dirty="0" smtClean="0"/>
              <a:t>[</a:t>
            </a:r>
            <a:r>
              <a:rPr lang="en-IN" dirty="0" err="1" smtClean="0"/>
              <a:t>i</a:t>
            </a:r>
            <a:r>
              <a:rPr lang="en-IN" dirty="0" smtClean="0"/>
              <a:t>].</a:t>
            </a:r>
            <a:r>
              <a:rPr lang="en-IN" dirty="0" err="1" smtClean="0"/>
              <a:t>length;j</a:t>
            </a:r>
            <a:r>
              <a:rPr lang="en-IN" dirty="0" smtClean="0"/>
              <a:t>++)</a:t>
            </a:r>
          </a:p>
          <a:p>
            <a:pPr>
              <a:buNone/>
            </a:pPr>
            <a:r>
              <a:rPr lang="en-IN" dirty="0" smtClean="0"/>
              <a:t>	{</a:t>
            </a:r>
          </a:p>
          <a:p>
            <a:pPr>
              <a:buNone/>
            </a:pPr>
            <a:r>
              <a:rPr lang="en-IN" dirty="0" smtClean="0"/>
              <a:t>	</a:t>
            </a:r>
            <a:r>
              <a:rPr lang="en-IN" dirty="0" err="1" smtClean="0"/>
              <a:t>arr</a:t>
            </a:r>
            <a:r>
              <a:rPr lang="en-IN" dirty="0" smtClean="0"/>
              <a:t>[</a:t>
            </a:r>
            <a:r>
              <a:rPr lang="en-IN" dirty="0" err="1" smtClean="0"/>
              <a:t>i</a:t>
            </a:r>
            <a:r>
              <a:rPr lang="en-IN" dirty="0" smtClean="0"/>
              <a:t>][j]=</a:t>
            </a:r>
            <a:r>
              <a:rPr lang="en-IN" dirty="0" err="1" smtClean="0"/>
              <a:t>kb.nextInt</a:t>
            </a:r>
            <a:r>
              <a:rPr lang="en-IN" dirty="0" smtClean="0"/>
              <a:t>();</a:t>
            </a:r>
          </a:p>
          <a:p>
            <a:pPr>
              <a:buNone/>
            </a:pPr>
            <a:r>
              <a:rPr lang="en-IN" dirty="0" smtClean="0"/>
              <a:t>	 }</a:t>
            </a:r>
          </a:p>
          <a:p>
            <a:pPr>
              <a:buNone/>
            </a:pPr>
            <a:r>
              <a:rPr lang="en-IN" dirty="0" smtClean="0"/>
              <a:t>	}</a:t>
            </a:r>
          </a:p>
          <a:p>
            <a:pPr>
              <a:buNone/>
            </a:pPr>
            <a:r>
              <a:rPr lang="en-IN" dirty="0" smtClean="0"/>
              <a:t>	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	{</a:t>
            </a:r>
          </a:p>
          <a:p>
            <a:pPr>
              <a:buNone/>
            </a:pPr>
            <a:r>
              <a:rPr lang="en-IN" dirty="0" smtClean="0"/>
              <a:t>	</a:t>
            </a:r>
            <a:r>
              <a:rPr lang="en-IN" dirty="0" err="1" smtClean="0"/>
              <a:t>int</a:t>
            </a:r>
            <a:r>
              <a:rPr lang="en-IN" dirty="0" smtClean="0"/>
              <a:t> sum=0;</a:t>
            </a:r>
          </a:p>
          <a:p>
            <a:pPr>
              <a:buNone/>
            </a:pPr>
            <a:r>
              <a:rPr lang="en-IN" dirty="0" smtClean="0"/>
              <a:t>	for(</a:t>
            </a:r>
            <a:r>
              <a:rPr lang="en-IN" dirty="0" err="1" smtClean="0"/>
              <a:t>int</a:t>
            </a:r>
            <a:r>
              <a:rPr lang="en-IN" dirty="0" smtClean="0"/>
              <a:t> j=0;j&lt;</a:t>
            </a:r>
            <a:r>
              <a:rPr lang="en-IN" dirty="0" err="1" smtClean="0"/>
              <a:t>arr</a:t>
            </a:r>
            <a:r>
              <a:rPr lang="en-IN" dirty="0" smtClean="0"/>
              <a:t>[</a:t>
            </a:r>
            <a:r>
              <a:rPr lang="en-IN" dirty="0" err="1" smtClean="0"/>
              <a:t>i</a:t>
            </a:r>
            <a:r>
              <a:rPr lang="en-IN" dirty="0" smtClean="0"/>
              <a:t>].</a:t>
            </a:r>
            <a:r>
              <a:rPr lang="en-IN" dirty="0" err="1" smtClean="0"/>
              <a:t>length;j</a:t>
            </a:r>
            <a:r>
              <a:rPr lang="en-IN" dirty="0" smtClean="0"/>
              <a:t>++)</a:t>
            </a:r>
          </a:p>
          <a:p>
            <a:pPr>
              <a:buNone/>
            </a:pPr>
            <a:r>
              <a:rPr lang="en-IN" dirty="0" smtClean="0"/>
              <a:t>	{</a:t>
            </a:r>
          </a:p>
          <a:p>
            <a:pPr>
              <a:buNone/>
            </a:pPr>
            <a:r>
              <a:rPr lang="en-IN" dirty="0" smtClean="0"/>
              <a:t>	sum=</a:t>
            </a:r>
            <a:r>
              <a:rPr lang="en-IN" dirty="0" err="1" smtClean="0"/>
              <a:t>sum+arr</a:t>
            </a:r>
            <a:r>
              <a:rPr lang="en-IN" dirty="0" smtClean="0"/>
              <a:t>[</a:t>
            </a:r>
            <a:r>
              <a:rPr lang="en-IN" dirty="0" err="1" smtClean="0"/>
              <a:t>i</a:t>
            </a:r>
            <a:r>
              <a:rPr lang="en-IN" dirty="0" smtClean="0"/>
              <a:t>][j];</a:t>
            </a:r>
          </a:p>
          <a:p>
            <a:pPr>
              <a:buNone/>
            </a:pPr>
            <a:r>
              <a:rPr lang="en-IN" dirty="0" smtClean="0"/>
              <a:t>	</a:t>
            </a:r>
            <a:r>
              <a:rPr lang="en-IN" dirty="0" err="1" smtClean="0"/>
              <a:t>System.out.print</a:t>
            </a:r>
            <a:r>
              <a:rPr lang="en-IN" dirty="0" smtClean="0"/>
              <a:t>(</a:t>
            </a:r>
            <a:r>
              <a:rPr lang="en-IN" dirty="0" err="1" smtClean="0"/>
              <a:t>arr</a:t>
            </a:r>
            <a:r>
              <a:rPr lang="en-IN" dirty="0" smtClean="0"/>
              <a:t>[</a:t>
            </a:r>
            <a:r>
              <a:rPr lang="en-IN" dirty="0" err="1" smtClean="0"/>
              <a:t>i</a:t>
            </a:r>
            <a:r>
              <a:rPr lang="en-IN" dirty="0" smtClean="0"/>
              <a:t>][j]+" ");</a:t>
            </a:r>
          </a:p>
          <a:p>
            <a:pPr>
              <a:buNone/>
            </a:pPr>
            <a:r>
              <a:rPr lang="en-IN" dirty="0" smtClean="0"/>
              <a:t>	}</a:t>
            </a:r>
          </a:p>
          <a:p>
            <a:pPr>
              <a:buNone/>
            </a:pPr>
            <a:r>
              <a:rPr lang="en-IN" dirty="0" smtClean="0"/>
              <a:t>	</a:t>
            </a:r>
            <a:r>
              <a:rPr lang="en-IN" dirty="0" err="1" smtClean="0"/>
              <a:t>System.out.println</a:t>
            </a:r>
            <a:r>
              <a:rPr lang="en-IN" dirty="0" smtClean="0"/>
              <a:t>(" Sum is "+sum+"\n");</a:t>
            </a:r>
          </a:p>
          <a:p>
            <a:pPr>
              <a:buNone/>
            </a:pPr>
            <a:r>
              <a:rPr lang="en-IN" dirty="0" smtClean="0"/>
              <a:t>	}</a:t>
            </a:r>
          </a:p>
          <a:p>
            <a:pPr>
              <a:buNone/>
            </a:pPr>
            <a:r>
              <a:rPr lang="en-IN" dirty="0" smtClean="0"/>
              <a:t>}</a:t>
            </a:r>
          </a:p>
          <a:p>
            <a:pPr>
              <a:buNone/>
            </a:pP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linds(horizontal)">
                                      <p:cBhvr>
                                        <p:cTn id="40" dur="500"/>
                                        <p:tgtEl>
                                          <p:spTgt spid="7">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blinds(horizontal)">
                                      <p:cBhvr>
                                        <p:cTn id="43" dur="500"/>
                                        <p:tgtEl>
                                          <p:spTgt spid="7">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blinds(horizontal)">
                                      <p:cBhvr>
                                        <p:cTn id="46" dur="500"/>
                                        <p:tgtEl>
                                          <p:spTgt spid="7">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blinds(horizontal)">
                                      <p:cBhvr>
                                        <p:cTn id="49" dur="500"/>
                                        <p:tgtEl>
                                          <p:spTgt spid="7">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blinds(horizontal)">
                                      <p:cBhvr>
                                        <p:cTn id="52" dur="500"/>
                                        <p:tgtEl>
                                          <p:spTgt spid="7">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animEffect transition="in" filter="blinds(horizontal)">
                                      <p:cBhvr>
                                        <p:cTn id="55" dur="500"/>
                                        <p:tgtEl>
                                          <p:spTgt spid="7">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
                                            <p:txEl>
                                              <p:pRg st="17" end="17"/>
                                            </p:txEl>
                                          </p:spTgt>
                                        </p:tgtEl>
                                        <p:attrNameLst>
                                          <p:attrName>style.visibility</p:attrName>
                                        </p:attrNameLst>
                                      </p:cBhvr>
                                      <p:to>
                                        <p:strVal val="visible"/>
                                      </p:to>
                                    </p:set>
                                    <p:animEffect transition="in" filter="blinds(horizontal)">
                                      <p:cBhvr>
                                        <p:cTn id="58" dur="500"/>
                                        <p:tgtEl>
                                          <p:spTgt spid="7">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7">
                                            <p:txEl>
                                              <p:pRg st="18" end="18"/>
                                            </p:txEl>
                                          </p:spTgt>
                                        </p:tgtEl>
                                        <p:attrNameLst>
                                          <p:attrName>style.visibility</p:attrName>
                                        </p:attrNameLst>
                                      </p:cBhvr>
                                      <p:to>
                                        <p:strVal val="visible"/>
                                      </p:to>
                                    </p:set>
                                    <p:animEffect transition="in" filter="blinds(horizontal)">
                                      <p:cBhvr>
                                        <p:cTn id="61" dur="500"/>
                                        <p:tgtEl>
                                          <p:spTgt spid="7">
                                            <p:txEl>
                                              <p:pRg st="18" end="1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
                                            <p:txEl>
                                              <p:pRg st="19" end="19"/>
                                            </p:txEl>
                                          </p:spTgt>
                                        </p:tgtEl>
                                        <p:attrNameLst>
                                          <p:attrName>style.visibility</p:attrName>
                                        </p:attrNameLst>
                                      </p:cBhvr>
                                      <p:to>
                                        <p:strVal val="visible"/>
                                      </p:to>
                                    </p:set>
                                    <p:animEffect transition="in" filter="blinds(horizontal)">
                                      <p:cBhvr>
                                        <p:cTn id="64" dur="500"/>
                                        <p:tgtEl>
                                          <p:spTgt spid="7">
                                            <p:txEl>
                                              <p:pRg st="19" end="19"/>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
                                            <p:txEl>
                                              <p:pRg st="20" end="20"/>
                                            </p:txEl>
                                          </p:spTgt>
                                        </p:tgtEl>
                                        <p:attrNameLst>
                                          <p:attrName>style.visibility</p:attrName>
                                        </p:attrNameLst>
                                      </p:cBhvr>
                                      <p:to>
                                        <p:strVal val="visible"/>
                                      </p:to>
                                    </p:set>
                                    <p:animEffect transition="in" filter="blinds(horizontal)">
                                      <p:cBhvr>
                                        <p:cTn id="67" dur="500"/>
                                        <p:tgtEl>
                                          <p:spTgt spid="7">
                                            <p:txEl>
                                              <p:pRg st="20" end="20"/>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
                                            <p:txEl>
                                              <p:pRg st="21" end="21"/>
                                            </p:txEl>
                                          </p:spTgt>
                                        </p:tgtEl>
                                        <p:attrNameLst>
                                          <p:attrName>style.visibility</p:attrName>
                                        </p:attrNameLst>
                                      </p:cBhvr>
                                      <p:to>
                                        <p:strVal val="visible"/>
                                      </p:to>
                                    </p:set>
                                    <p:animEffect transition="in" filter="blinds(horizontal)">
                                      <p:cBhvr>
                                        <p:cTn id="70" dur="500"/>
                                        <p:tgtEl>
                                          <p:spTgt spid="7">
                                            <p:txEl>
                                              <p:pRg st="21" end="21"/>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7">
                                            <p:txEl>
                                              <p:pRg st="22" end="22"/>
                                            </p:txEl>
                                          </p:spTgt>
                                        </p:tgtEl>
                                        <p:attrNameLst>
                                          <p:attrName>style.visibility</p:attrName>
                                        </p:attrNameLst>
                                      </p:cBhvr>
                                      <p:to>
                                        <p:strVal val="visible"/>
                                      </p:to>
                                    </p:set>
                                    <p:animEffect transition="in" filter="blinds(horizontal)">
                                      <p:cBhvr>
                                        <p:cTn id="73" dur="500"/>
                                        <p:tgtEl>
                                          <p:spTgt spid="7">
                                            <p:txEl>
                                              <p:pRg st="22" end="22"/>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7">
                                            <p:txEl>
                                              <p:pRg st="23" end="23"/>
                                            </p:txEl>
                                          </p:spTgt>
                                        </p:tgtEl>
                                        <p:attrNameLst>
                                          <p:attrName>style.visibility</p:attrName>
                                        </p:attrNameLst>
                                      </p:cBhvr>
                                      <p:to>
                                        <p:strVal val="visible"/>
                                      </p:to>
                                    </p:set>
                                    <p:animEffect transition="in" filter="blinds(horizontal)">
                                      <p:cBhvr>
                                        <p:cTn id="76" dur="500"/>
                                        <p:tgtEl>
                                          <p:spTgt spid="7">
                                            <p:txEl>
                                              <p:pRg st="23" end="23"/>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7">
                                            <p:txEl>
                                              <p:pRg st="24" end="24"/>
                                            </p:txEl>
                                          </p:spTgt>
                                        </p:tgtEl>
                                        <p:attrNameLst>
                                          <p:attrName>style.visibility</p:attrName>
                                        </p:attrNameLst>
                                      </p:cBhvr>
                                      <p:to>
                                        <p:strVal val="visible"/>
                                      </p:to>
                                    </p:set>
                                    <p:animEffect transition="in" filter="blinds(horizontal)">
                                      <p:cBhvr>
                                        <p:cTn id="79" dur="500"/>
                                        <p:tgtEl>
                                          <p:spTgt spid="7">
                                            <p:txEl>
                                              <p:pRg st="24" end="24"/>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7">
                                            <p:txEl>
                                              <p:pRg st="25" end="25"/>
                                            </p:txEl>
                                          </p:spTgt>
                                        </p:tgtEl>
                                        <p:attrNameLst>
                                          <p:attrName>style.visibility</p:attrName>
                                        </p:attrNameLst>
                                      </p:cBhvr>
                                      <p:to>
                                        <p:strVal val="visible"/>
                                      </p:to>
                                    </p:set>
                                    <p:animEffect transition="in" filter="blinds(horizontal)">
                                      <p:cBhvr>
                                        <p:cTn id="82" dur="500"/>
                                        <p:tgtEl>
                                          <p:spTgt spid="7">
                                            <p:txEl>
                                              <p:pRg st="25" end="25"/>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7">
                                            <p:txEl>
                                              <p:pRg st="26" end="26"/>
                                            </p:txEl>
                                          </p:spTgt>
                                        </p:tgtEl>
                                        <p:attrNameLst>
                                          <p:attrName>style.visibility</p:attrName>
                                        </p:attrNameLst>
                                      </p:cBhvr>
                                      <p:to>
                                        <p:strVal val="visible"/>
                                      </p:to>
                                    </p:set>
                                    <p:animEffect transition="in" filter="blinds(horizontal)">
                                      <p:cBhvr>
                                        <p:cTn id="85" dur="500"/>
                                        <p:tgtEl>
                                          <p:spTgt spid="7">
                                            <p:txEl>
                                              <p:pRg st="26" end="26"/>
                                            </p:txEl>
                                          </p:spTgt>
                                        </p:tgtEl>
                                      </p:cBhvr>
                                    </p:animEffect>
                                  </p:childTnLst>
                                </p:cTn>
                              </p:par>
                              <p:par>
                                <p:cTn id="86" presetID="3" presetClass="entr" presetSubtype="10" fill="hold" nodeType="withEffect">
                                  <p:stCondLst>
                                    <p:cond delay="0"/>
                                  </p:stCondLst>
                                  <p:childTnLst>
                                    <p:set>
                                      <p:cBhvr>
                                        <p:cTn id="87" dur="1" fill="hold">
                                          <p:stCondLst>
                                            <p:cond delay="0"/>
                                          </p:stCondLst>
                                        </p:cTn>
                                        <p:tgtEl>
                                          <p:spTgt spid="7">
                                            <p:txEl>
                                              <p:pRg st="27" end="27"/>
                                            </p:txEl>
                                          </p:spTgt>
                                        </p:tgtEl>
                                        <p:attrNameLst>
                                          <p:attrName>style.visibility</p:attrName>
                                        </p:attrNameLst>
                                      </p:cBhvr>
                                      <p:to>
                                        <p:strVal val="visible"/>
                                      </p:to>
                                    </p:set>
                                    <p:animEffect transition="in" filter="blinds(horizontal)">
                                      <p:cBhvr>
                                        <p:cTn id="88" dur="500"/>
                                        <p:tgtEl>
                                          <p:spTgt spid="7">
                                            <p:txEl>
                                              <p:pRg st="27" end="27"/>
                                            </p:txEl>
                                          </p:spTgt>
                                        </p:tgtEl>
                                      </p:cBhvr>
                                    </p:animEffect>
                                  </p:childTnLst>
                                </p:cTn>
                              </p:par>
                              <p:par>
                                <p:cTn id="89" presetID="3" presetClass="entr" presetSubtype="10" fill="hold" nodeType="withEffect">
                                  <p:stCondLst>
                                    <p:cond delay="0"/>
                                  </p:stCondLst>
                                  <p:childTnLst>
                                    <p:set>
                                      <p:cBhvr>
                                        <p:cTn id="90" dur="1" fill="hold">
                                          <p:stCondLst>
                                            <p:cond delay="0"/>
                                          </p:stCondLst>
                                        </p:cTn>
                                        <p:tgtEl>
                                          <p:spTgt spid="7">
                                            <p:txEl>
                                              <p:pRg st="28" end="28"/>
                                            </p:txEl>
                                          </p:spTgt>
                                        </p:tgtEl>
                                        <p:attrNameLst>
                                          <p:attrName>style.visibility</p:attrName>
                                        </p:attrNameLst>
                                      </p:cBhvr>
                                      <p:to>
                                        <p:strVal val="visible"/>
                                      </p:to>
                                    </p:set>
                                    <p:animEffect transition="in" filter="blinds(horizontal)">
                                      <p:cBhvr>
                                        <p:cTn id="91" dur="500"/>
                                        <p:tgtEl>
                                          <p:spTgt spid="7">
                                            <p:txEl>
                                              <p:pRg st="28" end="28"/>
                                            </p:txEl>
                                          </p:spTgt>
                                        </p:tgtEl>
                                      </p:cBhvr>
                                    </p:animEffect>
                                  </p:childTnLst>
                                </p:cTn>
                              </p:par>
                              <p:par>
                                <p:cTn id="92" presetID="3" presetClass="entr" presetSubtype="10" fill="hold" nodeType="withEffect">
                                  <p:stCondLst>
                                    <p:cond delay="0"/>
                                  </p:stCondLst>
                                  <p:childTnLst>
                                    <p:set>
                                      <p:cBhvr>
                                        <p:cTn id="93" dur="1" fill="hold">
                                          <p:stCondLst>
                                            <p:cond delay="0"/>
                                          </p:stCondLst>
                                        </p:cTn>
                                        <p:tgtEl>
                                          <p:spTgt spid="7">
                                            <p:txEl>
                                              <p:pRg st="29" end="29"/>
                                            </p:txEl>
                                          </p:spTgt>
                                        </p:tgtEl>
                                        <p:attrNameLst>
                                          <p:attrName>style.visibility</p:attrName>
                                        </p:attrNameLst>
                                      </p:cBhvr>
                                      <p:to>
                                        <p:strVal val="visible"/>
                                      </p:to>
                                    </p:set>
                                    <p:animEffect transition="in" filter="blinds(horizontal)">
                                      <p:cBhvr>
                                        <p:cTn id="94" dur="500"/>
                                        <p:tgtEl>
                                          <p:spTgt spid="7">
                                            <p:txEl>
                                              <p:pRg st="29" end="29"/>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7">
                                            <p:txEl>
                                              <p:pRg st="30" end="30"/>
                                            </p:txEl>
                                          </p:spTgt>
                                        </p:tgtEl>
                                        <p:attrNameLst>
                                          <p:attrName>style.visibility</p:attrName>
                                        </p:attrNameLst>
                                      </p:cBhvr>
                                      <p:to>
                                        <p:strVal val="visible"/>
                                      </p:to>
                                    </p:set>
                                    <p:animEffect transition="in" filter="blinds(horizontal)">
                                      <p:cBhvr>
                                        <p:cTn id="97" dur="500"/>
                                        <p:tgtEl>
                                          <p:spTgt spid="7">
                                            <p:txEl>
                                              <p:pRg st="30" end="30"/>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7">
                                            <p:txEl>
                                              <p:pRg st="31" end="31"/>
                                            </p:txEl>
                                          </p:spTgt>
                                        </p:tgtEl>
                                        <p:attrNameLst>
                                          <p:attrName>style.visibility</p:attrName>
                                        </p:attrNameLst>
                                      </p:cBhvr>
                                      <p:to>
                                        <p:strVal val="visible"/>
                                      </p:to>
                                    </p:set>
                                    <p:animEffect transition="in" filter="blinds(horizontal)">
                                      <p:cBhvr>
                                        <p:cTn id="100" dur="500"/>
                                        <p:tgtEl>
                                          <p:spTgt spid="7">
                                            <p:txEl>
                                              <p:pRg st="31" end="31"/>
                                            </p:txEl>
                                          </p:spTgt>
                                        </p:tgtEl>
                                      </p:cBhvr>
                                    </p:animEffect>
                                  </p:childTnLst>
                                </p:cTn>
                              </p:par>
                              <p:par>
                                <p:cTn id="101" presetID="3" presetClass="entr" presetSubtype="10" fill="hold" nodeType="withEffect">
                                  <p:stCondLst>
                                    <p:cond delay="0"/>
                                  </p:stCondLst>
                                  <p:childTnLst>
                                    <p:set>
                                      <p:cBhvr>
                                        <p:cTn id="102" dur="1" fill="hold">
                                          <p:stCondLst>
                                            <p:cond delay="0"/>
                                          </p:stCondLst>
                                        </p:cTn>
                                        <p:tgtEl>
                                          <p:spTgt spid="7">
                                            <p:txEl>
                                              <p:pRg st="32" end="32"/>
                                            </p:txEl>
                                          </p:spTgt>
                                        </p:tgtEl>
                                        <p:attrNameLst>
                                          <p:attrName>style.visibility</p:attrName>
                                        </p:attrNameLst>
                                      </p:cBhvr>
                                      <p:to>
                                        <p:strVal val="visible"/>
                                      </p:to>
                                    </p:set>
                                    <p:animEffect transition="in" filter="blinds(horizontal)">
                                      <p:cBhvr>
                                        <p:cTn id="103" dur="500"/>
                                        <p:tgtEl>
                                          <p:spTgt spid="7">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12</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400657"/>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Object Oriented </a:t>
            </a:r>
            <a:r>
              <a:rPr lang="en-US" b="1" dirty="0" err="1" smtClean="0"/>
              <a:t>Progamming</a:t>
            </a:r>
            <a:endParaRPr lang="en-US" b="1" dirty="0" smtClean="0"/>
          </a:p>
          <a:p>
            <a:pPr marL="342900" indent="-342900">
              <a:buAutoNum type="arabicPeriod"/>
            </a:pPr>
            <a:r>
              <a:rPr lang="en-US" b="1" dirty="0" smtClean="0"/>
              <a:t>Creating Classes</a:t>
            </a:r>
          </a:p>
          <a:p>
            <a:pPr marL="342900" indent="-342900">
              <a:buAutoNum type="arabicPeriod"/>
            </a:pPr>
            <a:r>
              <a:rPr lang="en-US" b="1" dirty="0" smtClean="0"/>
              <a:t>Creating Objects</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Two dimensional arrays</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Rectangular 2D array</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Jagged 2D array.</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sz="3600" b="1" dirty="0" smtClean="0"/>
              <a:t>Two Dimensional</a:t>
            </a:r>
            <a:br>
              <a:rPr lang="en-US" sz="3600" b="1" dirty="0" smtClean="0"/>
            </a:br>
            <a:r>
              <a:rPr lang="en-US" sz="3600" b="1" dirty="0" smtClean="0"/>
              <a:t>Arrays</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12" idx="0"/>
          </p:cNvCxnSpPr>
          <p:nvPr/>
        </p:nvCxnSpPr>
        <p:spPr>
          <a:xfrm flipH="1">
            <a:off x="2195736" y="1052736"/>
            <a:ext cx="2448272"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4" idx="0"/>
          </p:cNvCxnSpPr>
          <p:nvPr/>
        </p:nvCxnSpPr>
        <p:spPr>
          <a:xfrm>
            <a:off x="4572000" y="1052736"/>
            <a:ext cx="2160240"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8" y="2636912"/>
            <a:ext cx="3024336" cy="2308324"/>
          </a:xfrm>
          <a:prstGeom prst="rect">
            <a:avLst/>
          </a:prstGeom>
          <a:noFill/>
        </p:spPr>
        <p:txBody>
          <a:bodyPr wrap="square" rtlCol="0">
            <a:spAutoFit/>
          </a:bodyPr>
          <a:lstStyle/>
          <a:p>
            <a:pPr algn="ctr"/>
            <a:r>
              <a:rPr lang="en-US" sz="2400" b="1" dirty="0" smtClean="0">
                <a:solidFill>
                  <a:srgbClr val="FF0000"/>
                </a:solidFill>
              </a:rPr>
              <a:t>Rectangular 2D Arrays</a:t>
            </a:r>
          </a:p>
          <a:p>
            <a:r>
              <a:rPr lang="en-US" sz="2400" dirty="0" smtClean="0"/>
              <a:t> </a:t>
            </a:r>
          </a:p>
          <a:p>
            <a:endParaRPr lang="en-US" sz="2400" dirty="0" smtClean="0"/>
          </a:p>
          <a:p>
            <a:r>
              <a:rPr lang="en-US" sz="2400" dirty="0" smtClean="0"/>
              <a:t>Every row has same number of columns.</a:t>
            </a:r>
          </a:p>
        </p:txBody>
      </p:sp>
      <p:sp>
        <p:nvSpPr>
          <p:cNvPr id="14" name="TextBox 13"/>
          <p:cNvSpPr txBox="1"/>
          <p:nvPr/>
        </p:nvSpPr>
        <p:spPr>
          <a:xfrm>
            <a:off x="5220072" y="2708920"/>
            <a:ext cx="3024336" cy="2677656"/>
          </a:xfrm>
          <a:prstGeom prst="rect">
            <a:avLst/>
          </a:prstGeom>
          <a:noFill/>
        </p:spPr>
        <p:txBody>
          <a:bodyPr wrap="square" rtlCol="0">
            <a:spAutoFit/>
          </a:bodyPr>
          <a:lstStyle/>
          <a:p>
            <a:pPr algn="ctr"/>
            <a:r>
              <a:rPr lang="en-US" sz="2400" b="1" dirty="0" smtClean="0">
                <a:solidFill>
                  <a:srgbClr val="FF0000"/>
                </a:solidFill>
              </a:rPr>
              <a:t>Jagged 2D </a:t>
            </a:r>
          </a:p>
          <a:p>
            <a:pPr algn="ctr"/>
            <a:r>
              <a:rPr lang="en-US" sz="2400" b="1" dirty="0" smtClean="0">
                <a:solidFill>
                  <a:srgbClr val="FF0000"/>
                </a:solidFill>
              </a:rPr>
              <a:t>Arrays</a:t>
            </a:r>
          </a:p>
          <a:p>
            <a:endParaRPr lang="en-US" sz="2400" dirty="0" smtClean="0"/>
          </a:p>
          <a:p>
            <a:endParaRPr lang="en-US" sz="2400" dirty="0" smtClean="0"/>
          </a:p>
          <a:p>
            <a:r>
              <a:rPr lang="en-US" sz="2400" dirty="0" smtClean="0"/>
              <a:t>Every row can have different numbers of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Rectangular</a:t>
            </a:r>
            <a:br>
              <a:rPr lang="en-US" sz="3600" b="1" dirty="0" smtClean="0"/>
            </a:br>
            <a:r>
              <a:rPr lang="en-US" sz="3600" b="1" dirty="0" smtClean="0"/>
              <a:t>2D Arrays</a:t>
            </a:r>
            <a:endParaRPr lang="en-IN" sz="3600" b="1" dirty="0"/>
          </a:p>
        </p:txBody>
      </p:sp>
      <p:sp>
        <p:nvSpPr>
          <p:cNvPr id="3" name="Content Placeholder 2"/>
          <p:cNvSpPr>
            <a:spLocks noGrp="1"/>
          </p:cNvSpPr>
          <p:nvPr>
            <p:ph sz="quarter" idx="1"/>
          </p:nvPr>
        </p:nvSpPr>
        <p:spPr>
          <a:xfrm>
            <a:off x="179512" y="1484784"/>
            <a:ext cx="8784976" cy="5373216"/>
          </a:xfrm>
        </p:spPr>
        <p:txBody>
          <a:bodyPr>
            <a:normAutofit/>
          </a:bodyPr>
          <a:lstStyle/>
          <a:p>
            <a:pPr>
              <a:buSzPct val="120000"/>
              <a:buFont typeface="Arial" pitchFamily="34" charset="0"/>
              <a:buChar char="•"/>
            </a:pPr>
            <a:r>
              <a:rPr lang="en-US" sz="2400" u="sng" dirty="0" smtClean="0"/>
              <a:t>Creating array reference</a:t>
            </a:r>
          </a:p>
          <a:p>
            <a:pPr algn="ctr">
              <a:buSzPct val="120000"/>
              <a:buNone/>
            </a:pPr>
            <a:r>
              <a:rPr lang="en-US" sz="2400" dirty="0" smtClean="0"/>
              <a:t>    </a:t>
            </a:r>
            <a:r>
              <a:rPr lang="en-US" sz="2000" b="1" dirty="0" smtClean="0"/>
              <a:t>&lt;data type&gt; [ ] [ ] &lt;array reference&gt;;</a:t>
            </a:r>
          </a:p>
          <a:p>
            <a:pPr algn="ctr">
              <a:buSzPct val="120000"/>
              <a:buNone/>
            </a:pPr>
            <a:r>
              <a:rPr lang="en-US" sz="2000" b="1" dirty="0" smtClean="0"/>
              <a:t>Or</a:t>
            </a:r>
          </a:p>
          <a:p>
            <a:pPr algn="ctr">
              <a:buSzPct val="120000"/>
              <a:buNone/>
            </a:pPr>
            <a:r>
              <a:rPr lang="en-US" sz="2000" b="1" dirty="0" smtClean="0"/>
              <a:t>&lt;data type&gt; &lt;array reference&gt;[ ] [ ];</a:t>
            </a:r>
          </a:p>
          <a:p>
            <a:pPr algn="ctr">
              <a:buSzPct val="120000"/>
              <a:buNone/>
            </a:pPr>
            <a:r>
              <a:rPr lang="en-US" sz="2000" b="1" u="sng" dirty="0" smtClean="0"/>
              <a:t>Example</a:t>
            </a:r>
            <a:r>
              <a:rPr lang="en-US" sz="2000" b="1" dirty="0" smtClean="0"/>
              <a:t> - </a:t>
            </a:r>
            <a:r>
              <a:rPr lang="en-US" sz="2000" b="1" dirty="0" err="1" smtClean="0"/>
              <a:t>int</a:t>
            </a:r>
            <a:r>
              <a:rPr lang="en-US" sz="2000" b="1" dirty="0" smtClean="0"/>
              <a:t> [ ] [ ] </a:t>
            </a:r>
            <a:r>
              <a:rPr lang="en-US" sz="2000" b="1" dirty="0" err="1" smtClean="0"/>
              <a:t>arr</a:t>
            </a:r>
            <a:r>
              <a:rPr lang="en-US" sz="2000" b="1" dirty="0" smtClean="0"/>
              <a:t>;</a:t>
            </a:r>
            <a:endParaRPr lang="en-US" sz="2400" u="sng" dirty="0" smtClean="0"/>
          </a:p>
          <a:p>
            <a:pPr>
              <a:buSzPct val="120000"/>
              <a:buFont typeface="Arial" pitchFamily="34" charset="0"/>
              <a:buChar char="•"/>
            </a:pPr>
            <a:endParaRPr lang="en-US" sz="2400" u="sng" dirty="0" smtClean="0"/>
          </a:p>
          <a:p>
            <a:pPr>
              <a:buSzPct val="120000"/>
              <a:buFont typeface="Arial" pitchFamily="34" charset="0"/>
              <a:buChar char="•"/>
            </a:pPr>
            <a:r>
              <a:rPr lang="en-US" sz="2400" u="sng" dirty="0" smtClean="0"/>
              <a:t>Creating array object</a:t>
            </a:r>
          </a:p>
          <a:p>
            <a:pPr algn="ctr">
              <a:buSzPct val="120000"/>
              <a:buNone/>
            </a:pPr>
            <a:r>
              <a:rPr lang="en-US" sz="2000" b="1" dirty="0" smtClean="0"/>
              <a:t>&lt;array reference&gt;=new &lt;data type&gt;[size][size];</a:t>
            </a:r>
          </a:p>
          <a:p>
            <a:pPr algn="ctr">
              <a:buSzPct val="120000"/>
              <a:buNone/>
            </a:pPr>
            <a:r>
              <a:rPr lang="en-US" sz="2000" b="1" dirty="0" smtClean="0"/>
              <a:t>Example – </a:t>
            </a:r>
            <a:r>
              <a:rPr lang="en-US" sz="2000" b="1" dirty="0" err="1" smtClean="0"/>
              <a:t>arr</a:t>
            </a:r>
            <a:r>
              <a:rPr lang="en-US" sz="2000" b="1" dirty="0" smtClean="0"/>
              <a:t>=new </a:t>
            </a:r>
            <a:r>
              <a:rPr lang="en-US" sz="2000" b="1" dirty="0" err="1" smtClean="0"/>
              <a:t>int</a:t>
            </a:r>
            <a:r>
              <a:rPr lang="en-US" sz="2000" b="1" dirty="0" smtClean="0"/>
              <a:t>[3][4];</a:t>
            </a:r>
          </a:p>
          <a:p>
            <a:pPr>
              <a:buSzPct val="120000"/>
              <a:buNone/>
            </a:pPr>
            <a:r>
              <a:rPr lang="en-US" sz="2400" dirty="0" smtClean="0"/>
              <a:t> </a:t>
            </a:r>
            <a:r>
              <a:rPr lang="en-US" sz="2400" b="1" dirty="0" smtClean="0"/>
              <a:t>* “</a:t>
            </a:r>
            <a:r>
              <a:rPr lang="en-US" sz="2400" b="1" dirty="0" err="1" smtClean="0"/>
              <a:t>arr</a:t>
            </a:r>
            <a:r>
              <a:rPr lang="en-US" sz="2400" b="1" dirty="0" smtClean="0"/>
              <a:t>” is a </a:t>
            </a:r>
            <a:r>
              <a:rPr lang="en-US" sz="2400" b="1" dirty="0" smtClean="0">
                <a:solidFill>
                  <a:srgbClr val="FF0000"/>
                </a:solidFill>
              </a:rPr>
              <a:t>reference to an array of references to an array of integer</a:t>
            </a:r>
            <a:r>
              <a:rPr lang="en-US" sz="2400" dirty="0" smtClean="0"/>
              <a:t>.</a:t>
            </a:r>
          </a:p>
          <a:p>
            <a:pPr>
              <a:buSzPct val="120000"/>
              <a:buNone/>
            </a:pPr>
            <a:r>
              <a:rPr lang="en-US" sz="2400" dirty="0" smtClean="0"/>
              <a:t> Let us understand this line through diagrammatic representation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Rectangular</a:t>
            </a:r>
            <a:br>
              <a:rPr lang="en-US" sz="3600" b="1" dirty="0" smtClean="0"/>
            </a:br>
            <a:r>
              <a:rPr lang="en-US" sz="3600" b="1" dirty="0" smtClean="0"/>
              <a:t>2D Arrays</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83568" y="335699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1000</a:t>
            </a:r>
            <a:endParaRPr lang="en-IN" dirty="0">
              <a:solidFill>
                <a:schemeClr val="tx1"/>
              </a:solidFill>
            </a:endParaRPr>
          </a:p>
        </p:txBody>
      </p:sp>
      <p:sp>
        <p:nvSpPr>
          <p:cNvPr id="11" name="Rectangle 10"/>
          <p:cNvSpPr/>
          <p:nvPr/>
        </p:nvSpPr>
        <p:spPr>
          <a:xfrm>
            <a:off x="2627784" y="388843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4000</a:t>
            </a:r>
            <a:endParaRPr lang="en-IN" dirty="0">
              <a:solidFill>
                <a:schemeClr val="tx1"/>
              </a:solidFill>
            </a:endParaRPr>
          </a:p>
        </p:txBody>
      </p:sp>
      <p:sp>
        <p:nvSpPr>
          <p:cNvPr id="12" name="Rectangle 11"/>
          <p:cNvSpPr/>
          <p:nvPr/>
        </p:nvSpPr>
        <p:spPr>
          <a:xfrm>
            <a:off x="2627784" y="352839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3000</a:t>
            </a:r>
            <a:endParaRPr lang="en-IN" dirty="0">
              <a:solidFill>
                <a:schemeClr val="tx1"/>
              </a:solidFill>
            </a:endParaRPr>
          </a:p>
        </p:txBody>
      </p:sp>
      <p:sp>
        <p:nvSpPr>
          <p:cNvPr id="13" name="Rectangle 12"/>
          <p:cNvSpPr/>
          <p:nvPr/>
        </p:nvSpPr>
        <p:spPr>
          <a:xfrm>
            <a:off x="5508104"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5" name="Rectangle 24"/>
          <p:cNvSpPr/>
          <p:nvPr/>
        </p:nvSpPr>
        <p:spPr>
          <a:xfrm>
            <a:off x="6012160"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6" name="Rectangle 25"/>
          <p:cNvSpPr/>
          <p:nvPr/>
        </p:nvSpPr>
        <p:spPr>
          <a:xfrm>
            <a:off x="6516216"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7" name="Rectangle 26"/>
          <p:cNvSpPr/>
          <p:nvPr/>
        </p:nvSpPr>
        <p:spPr>
          <a:xfrm>
            <a:off x="7020272"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cxnSp>
        <p:nvCxnSpPr>
          <p:cNvPr id="37" name="Straight Arrow Connector 36"/>
          <p:cNvCxnSpPr>
            <a:stCxn id="104" idx="3"/>
            <a:endCxn id="13" idx="1"/>
          </p:cNvCxnSpPr>
          <p:nvPr/>
        </p:nvCxnSpPr>
        <p:spPr>
          <a:xfrm flipV="1">
            <a:off x="3635896" y="2600908"/>
            <a:ext cx="1872208"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66" idx="1"/>
          </p:cNvCxnSpPr>
          <p:nvPr/>
        </p:nvCxnSpPr>
        <p:spPr>
          <a:xfrm flipV="1">
            <a:off x="3635896" y="3681028"/>
            <a:ext cx="1872208" cy="273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81" idx="1"/>
          </p:cNvCxnSpPr>
          <p:nvPr/>
        </p:nvCxnSpPr>
        <p:spPr>
          <a:xfrm>
            <a:off x="3635896" y="4068452"/>
            <a:ext cx="1872208" cy="764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0"/>
            <a:endCxn id="50" idx="1"/>
          </p:cNvCxnSpPr>
          <p:nvPr/>
        </p:nvCxnSpPr>
        <p:spPr>
          <a:xfrm flipV="1">
            <a:off x="1187624" y="3028310"/>
            <a:ext cx="1584176" cy="3286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71800" y="2843644"/>
            <a:ext cx="792088" cy="369332"/>
          </a:xfrm>
          <a:prstGeom prst="rect">
            <a:avLst/>
          </a:prstGeom>
          <a:noFill/>
        </p:spPr>
        <p:txBody>
          <a:bodyPr wrap="square" rtlCol="0">
            <a:spAutoFit/>
          </a:bodyPr>
          <a:lstStyle/>
          <a:p>
            <a:r>
              <a:rPr lang="en-US" dirty="0" smtClean="0"/>
              <a:t>1000</a:t>
            </a:r>
            <a:endParaRPr lang="en-IN" dirty="0"/>
          </a:p>
        </p:txBody>
      </p:sp>
      <p:sp>
        <p:nvSpPr>
          <p:cNvPr id="53" name="TextBox 52"/>
          <p:cNvSpPr txBox="1"/>
          <p:nvPr/>
        </p:nvSpPr>
        <p:spPr>
          <a:xfrm>
            <a:off x="2339752" y="3168352"/>
            <a:ext cx="360040" cy="369332"/>
          </a:xfrm>
          <a:prstGeom prst="rect">
            <a:avLst/>
          </a:prstGeom>
          <a:noFill/>
        </p:spPr>
        <p:txBody>
          <a:bodyPr wrap="square" rtlCol="0">
            <a:spAutoFit/>
          </a:bodyPr>
          <a:lstStyle/>
          <a:p>
            <a:r>
              <a:rPr lang="en-US" dirty="0" smtClean="0"/>
              <a:t>0</a:t>
            </a:r>
            <a:endParaRPr lang="en-IN" dirty="0"/>
          </a:p>
        </p:txBody>
      </p:sp>
      <p:sp>
        <p:nvSpPr>
          <p:cNvPr id="54" name="TextBox 53"/>
          <p:cNvSpPr txBox="1"/>
          <p:nvPr/>
        </p:nvSpPr>
        <p:spPr>
          <a:xfrm>
            <a:off x="2339752" y="3528392"/>
            <a:ext cx="360040" cy="369332"/>
          </a:xfrm>
          <a:prstGeom prst="rect">
            <a:avLst/>
          </a:prstGeom>
          <a:noFill/>
        </p:spPr>
        <p:txBody>
          <a:bodyPr wrap="square" rtlCol="0">
            <a:spAutoFit/>
          </a:bodyPr>
          <a:lstStyle/>
          <a:p>
            <a:r>
              <a:rPr lang="en-US" dirty="0" smtClean="0"/>
              <a:t>1</a:t>
            </a:r>
            <a:endParaRPr lang="en-IN" dirty="0"/>
          </a:p>
        </p:txBody>
      </p:sp>
      <p:sp>
        <p:nvSpPr>
          <p:cNvPr id="55" name="TextBox 54"/>
          <p:cNvSpPr txBox="1"/>
          <p:nvPr/>
        </p:nvSpPr>
        <p:spPr>
          <a:xfrm>
            <a:off x="2339752" y="3888432"/>
            <a:ext cx="360040" cy="369332"/>
          </a:xfrm>
          <a:prstGeom prst="rect">
            <a:avLst/>
          </a:prstGeom>
          <a:noFill/>
        </p:spPr>
        <p:txBody>
          <a:bodyPr wrap="square" rtlCol="0">
            <a:spAutoFit/>
          </a:bodyPr>
          <a:lstStyle/>
          <a:p>
            <a:r>
              <a:rPr lang="en-US" dirty="0" smtClean="0"/>
              <a:t>2</a:t>
            </a:r>
            <a:endParaRPr lang="en-IN" dirty="0"/>
          </a:p>
        </p:txBody>
      </p:sp>
      <p:sp>
        <p:nvSpPr>
          <p:cNvPr id="56" name="TextBox 55"/>
          <p:cNvSpPr txBox="1"/>
          <p:nvPr/>
        </p:nvSpPr>
        <p:spPr>
          <a:xfrm>
            <a:off x="5580112" y="2132856"/>
            <a:ext cx="360040" cy="369332"/>
          </a:xfrm>
          <a:prstGeom prst="rect">
            <a:avLst/>
          </a:prstGeom>
          <a:noFill/>
        </p:spPr>
        <p:txBody>
          <a:bodyPr wrap="square" rtlCol="0">
            <a:spAutoFit/>
          </a:bodyPr>
          <a:lstStyle/>
          <a:p>
            <a:r>
              <a:rPr lang="en-US" dirty="0" smtClean="0"/>
              <a:t>0</a:t>
            </a:r>
            <a:endParaRPr lang="en-IN" dirty="0"/>
          </a:p>
        </p:txBody>
      </p:sp>
      <p:sp>
        <p:nvSpPr>
          <p:cNvPr id="57" name="TextBox 56"/>
          <p:cNvSpPr txBox="1"/>
          <p:nvPr/>
        </p:nvSpPr>
        <p:spPr>
          <a:xfrm>
            <a:off x="6084168" y="2132856"/>
            <a:ext cx="360040" cy="369332"/>
          </a:xfrm>
          <a:prstGeom prst="rect">
            <a:avLst/>
          </a:prstGeom>
          <a:noFill/>
        </p:spPr>
        <p:txBody>
          <a:bodyPr wrap="square" rtlCol="0">
            <a:spAutoFit/>
          </a:bodyPr>
          <a:lstStyle/>
          <a:p>
            <a:r>
              <a:rPr lang="en-US" dirty="0" smtClean="0"/>
              <a:t>1</a:t>
            </a:r>
            <a:endParaRPr lang="en-IN" dirty="0"/>
          </a:p>
        </p:txBody>
      </p:sp>
      <p:sp>
        <p:nvSpPr>
          <p:cNvPr id="58" name="TextBox 57"/>
          <p:cNvSpPr txBox="1"/>
          <p:nvPr/>
        </p:nvSpPr>
        <p:spPr>
          <a:xfrm>
            <a:off x="6588224" y="2132856"/>
            <a:ext cx="360040" cy="369332"/>
          </a:xfrm>
          <a:prstGeom prst="rect">
            <a:avLst/>
          </a:prstGeom>
          <a:noFill/>
        </p:spPr>
        <p:txBody>
          <a:bodyPr wrap="square" rtlCol="0">
            <a:spAutoFit/>
          </a:bodyPr>
          <a:lstStyle/>
          <a:p>
            <a:r>
              <a:rPr lang="en-US" dirty="0" smtClean="0"/>
              <a:t>2</a:t>
            </a:r>
            <a:endParaRPr lang="en-IN" dirty="0"/>
          </a:p>
        </p:txBody>
      </p:sp>
      <p:sp>
        <p:nvSpPr>
          <p:cNvPr id="59" name="TextBox 58"/>
          <p:cNvSpPr txBox="1"/>
          <p:nvPr/>
        </p:nvSpPr>
        <p:spPr>
          <a:xfrm>
            <a:off x="7092280" y="2132856"/>
            <a:ext cx="360040" cy="369332"/>
          </a:xfrm>
          <a:prstGeom prst="rect">
            <a:avLst/>
          </a:prstGeom>
          <a:noFill/>
        </p:spPr>
        <p:txBody>
          <a:bodyPr wrap="square" rtlCol="0">
            <a:spAutoFit/>
          </a:bodyPr>
          <a:lstStyle/>
          <a:p>
            <a:r>
              <a:rPr lang="en-US" dirty="0" smtClean="0"/>
              <a:t>3</a:t>
            </a:r>
            <a:endParaRPr lang="en-IN" dirty="0"/>
          </a:p>
        </p:txBody>
      </p:sp>
      <p:sp>
        <p:nvSpPr>
          <p:cNvPr id="68" name="TextBox 67"/>
          <p:cNvSpPr txBox="1"/>
          <p:nvPr/>
        </p:nvSpPr>
        <p:spPr>
          <a:xfrm>
            <a:off x="899592" y="3635732"/>
            <a:ext cx="648072" cy="369332"/>
          </a:xfrm>
          <a:prstGeom prst="rect">
            <a:avLst/>
          </a:prstGeom>
          <a:noFill/>
        </p:spPr>
        <p:txBody>
          <a:bodyPr wrap="square" rtlCol="0">
            <a:spAutoFit/>
          </a:bodyPr>
          <a:lstStyle/>
          <a:p>
            <a:r>
              <a:rPr lang="en-US" b="1" dirty="0" err="1" smtClean="0">
                <a:solidFill>
                  <a:srgbClr val="FF0000"/>
                </a:solidFill>
              </a:rPr>
              <a:t>arr</a:t>
            </a:r>
            <a:endParaRPr lang="en-IN" b="1" dirty="0">
              <a:solidFill>
                <a:srgbClr val="FF0000"/>
              </a:solidFill>
            </a:endParaRPr>
          </a:p>
        </p:txBody>
      </p:sp>
      <p:sp>
        <p:nvSpPr>
          <p:cNvPr id="69" name="TextBox 68"/>
          <p:cNvSpPr txBox="1"/>
          <p:nvPr/>
        </p:nvSpPr>
        <p:spPr>
          <a:xfrm>
            <a:off x="5436096" y="2699628"/>
            <a:ext cx="792088" cy="369332"/>
          </a:xfrm>
          <a:prstGeom prst="rect">
            <a:avLst/>
          </a:prstGeom>
          <a:noFill/>
        </p:spPr>
        <p:txBody>
          <a:bodyPr wrap="square" rtlCol="0">
            <a:spAutoFit/>
          </a:bodyPr>
          <a:lstStyle/>
          <a:p>
            <a:r>
              <a:rPr lang="en-US" dirty="0" smtClean="0"/>
              <a:t>2000</a:t>
            </a:r>
            <a:endParaRPr lang="en-IN" dirty="0"/>
          </a:p>
        </p:txBody>
      </p:sp>
      <p:sp>
        <p:nvSpPr>
          <p:cNvPr id="81" name="Rectangle 80"/>
          <p:cNvSpPr/>
          <p:nvPr/>
        </p:nvSpPr>
        <p:spPr>
          <a:xfrm>
            <a:off x="5508104"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2" name="Rectangle 81"/>
          <p:cNvSpPr/>
          <p:nvPr/>
        </p:nvSpPr>
        <p:spPr>
          <a:xfrm>
            <a:off x="6012160"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3" name="Rectangle 82"/>
          <p:cNvSpPr/>
          <p:nvPr/>
        </p:nvSpPr>
        <p:spPr>
          <a:xfrm>
            <a:off x="6516216"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4" name="Rectangle 83"/>
          <p:cNvSpPr/>
          <p:nvPr/>
        </p:nvSpPr>
        <p:spPr>
          <a:xfrm>
            <a:off x="7020272"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5" name="TextBox 84"/>
          <p:cNvSpPr txBox="1"/>
          <p:nvPr/>
        </p:nvSpPr>
        <p:spPr>
          <a:xfrm>
            <a:off x="5580112" y="4365104"/>
            <a:ext cx="360040" cy="369332"/>
          </a:xfrm>
          <a:prstGeom prst="rect">
            <a:avLst/>
          </a:prstGeom>
          <a:noFill/>
        </p:spPr>
        <p:txBody>
          <a:bodyPr wrap="square" rtlCol="0">
            <a:spAutoFit/>
          </a:bodyPr>
          <a:lstStyle/>
          <a:p>
            <a:r>
              <a:rPr lang="en-US" dirty="0" smtClean="0"/>
              <a:t>0</a:t>
            </a:r>
            <a:endParaRPr lang="en-IN" dirty="0"/>
          </a:p>
        </p:txBody>
      </p:sp>
      <p:sp>
        <p:nvSpPr>
          <p:cNvPr id="86" name="TextBox 85"/>
          <p:cNvSpPr txBox="1"/>
          <p:nvPr/>
        </p:nvSpPr>
        <p:spPr>
          <a:xfrm>
            <a:off x="6084168" y="4365104"/>
            <a:ext cx="360040" cy="369332"/>
          </a:xfrm>
          <a:prstGeom prst="rect">
            <a:avLst/>
          </a:prstGeom>
          <a:noFill/>
        </p:spPr>
        <p:txBody>
          <a:bodyPr wrap="square" rtlCol="0">
            <a:spAutoFit/>
          </a:bodyPr>
          <a:lstStyle/>
          <a:p>
            <a:r>
              <a:rPr lang="en-US" dirty="0" smtClean="0"/>
              <a:t>1</a:t>
            </a:r>
            <a:endParaRPr lang="en-IN" dirty="0"/>
          </a:p>
        </p:txBody>
      </p:sp>
      <p:sp>
        <p:nvSpPr>
          <p:cNvPr id="87" name="TextBox 86"/>
          <p:cNvSpPr txBox="1"/>
          <p:nvPr/>
        </p:nvSpPr>
        <p:spPr>
          <a:xfrm>
            <a:off x="6588224" y="4365104"/>
            <a:ext cx="360040" cy="369332"/>
          </a:xfrm>
          <a:prstGeom prst="rect">
            <a:avLst/>
          </a:prstGeom>
          <a:noFill/>
        </p:spPr>
        <p:txBody>
          <a:bodyPr wrap="square" rtlCol="0">
            <a:spAutoFit/>
          </a:bodyPr>
          <a:lstStyle/>
          <a:p>
            <a:r>
              <a:rPr lang="en-US" dirty="0" smtClean="0"/>
              <a:t>2</a:t>
            </a:r>
            <a:endParaRPr lang="en-IN" dirty="0"/>
          </a:p>
        </p:txBody>
      </p:sp>
      <p:sp>
        <p:nvSpPr>
          <p:cNvPr id="88" name="TextBox 87"/>
          <p:cNvSpPr txBox="1"/>
          <p:nvPr/>
        </p:nvSpPr>
        <p:spPr>
          <a:xfrm>
            <a:off x="7092280" y="4365104"/>
            <a:ext cx="360040" cy="369332"/>
          </a:xfrm>
          <a:prstGeom prst="rect">
            <a:avLst/>
          </a:prstGeom>
          <a:noFill/>
        </p:spPr>
        <p:txBody>
          <a:bodyPr wrap="square" rtlCol="0">
            <a:spAutoFit/>
          </a:bodyPr>
          <a:lstStyle/>
          <a:p>
            <a:r>
              <a:rPr lang="en-US" dirty="0" smtClean="0"/>
              <a:t>3</a:t>
            </a:r>
            <a:endParaRPr lang="en-IN" dirty="0"/>
          </a:p>
        </p:txBody>
      </p:sp>
      <p:sp>
        <p:nvSpPr>
          <p:cNvPr id="89" name="TextBox 88"/>
          <p:cNvSpPr txBox="1"/>
          <p:nvPr/>
        </p:nvSpPr>
        <p:spPr>
          <a:xfrm>
            <a:off x="5364088" y="4941168"/>
            <a:ext cx="792088" cy="369332"/>
          </a:xfrm>
          <a:prstGeom prst="rect">
            <a:avLst/>
          </a:prstGeom>
          <a:noFill/>
        </p:spPr>
        <p:txBody>
          <a:bodyPr wrap="square" rtlCol="0">
            <a:spAutoFit/>
          </a:bodyPr>
          <a:lstStyle/>
          <a:p>
            <a:r>
              <a:rPr lang="en-US" dirty="0" smtClean="0"/>
              <a:t>4000</a:t>
            </a:r>
            <a:endParaRPr lang="en-IN" dirty="0"/>
          </a:p>
        </p:txBody>
      </p:sp>
      <p:sp>
        <p:nvSpPr>
          <p:cNvPr id="66" name="Rectangle 65"/>
          <p:cNvSpPr/>
          <p:nvPr/>
        </p:nvSpPr>
        <p:spPr>
          <a:xfrm>
            <a:off x="5508104"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7" name="Rectangle 66"/>
          <p:cNvSpPr/>
          <p:nvPr/>
        </p:nvSpPr>
        <p:spPr>
          <a:xfrm>
            <a:off x="6012160"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0" name="Rectangle 69"/>
          <p:cNvSpPr/>
          <p:nvPr/>
        </p:nvSpPr>
        <p:spPr>
          <a:xfrm>
            <a:off x="6516216"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1" name="Rectangle 70"/>
          <p:cNvSpPr/>
          <p:nvPr/>
        </p:nvSpPr>
        <p:spPr>
          <a:xfrm>
            <a:off x="7020272"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90" name="TextBox 89"/>
          <p:cNvSpPr txBox="1"/>
          <p:nvPr/>
        </p:nvSpPr>
        <p:spPr>
          <a:xfrm>
            <a:off x="5580112" y="3212976"/>
            <a:ext cx="360040" cy="369332"/>
          </a:xfrm>
          <a:prstGeom prst="rect">
            <a:avLst/>
          </a:prstGeom>
          <a:noFill/>
        </p:spPr>
        <p:txBody>
          <a:bodyPr wrap="square" rtlCol="0">
            <a:spAutoFit/>
          </a:bodyPr>
          <a:lstStyle/>
          <a:p>
            <a:r>
              <a:rPr lang="en-US" dirty="0" smtClean="0"/>
              <a:t>0</a:t>
            </a:r>
            <a:endParaRPr lang="en-IN" dirty="0"/>
          </a:p>
        </p:txBody>
      </p:sp>
      <p:sp>
        <p:nvSpPr>
          <p:cNvPr id="91" name="TextBox 90"/>
          <p:cNvSpPr txBox="1"/>
          <p:nvPr/>
        </p:nvSpPr>
        <p:spPr>
          <a:xfrm>
            <a:off x="6084168" y="3212976"/>
            <a:ext cx="360040" cy="369332"/>
          </a:xfrm>
          <a:prstGeom prst="rect">
            <a:avLst/>
          </a:prstGeom>
          <a:noFill/>
        </p:spPr>
        <p:txBody>
          <a:bodyPr wrap="square" rtlCol="0">
            <a:spAutoFit/>
          </a:bodyPr>
          <a:lstStyle/>
          <a:p>
            <a:r>
              <a:rPr lang="en-US" dirty="0" smtClean="0"/>
              <a:t>1</a:t>
            </a:r>
            <a:endParaRPr lang="en-IN" dirty="0"/>
          </a:p>
        </p:txBody>
      </p:sp>
      <p:sp>
        <p:nvSpPr>
          <p:cNvPr id="92" name="TextBox 91"/>
          <p:cNvSpPr txBox="1"/>
          <p:nvPr/>
        </p:nvSpPr>
        <p:spPr>
          <a:xfrm>
            <a:off x="6588224" y="3212976"/>
            <a:ext cx="360040" cy="369332"/>
          </a:xfrm>
          <a:prstGeom prst="rect">
            <a:avLst/>
          </a:prstGeom>
          <a:noFill/>
        </p:spPr>
        <p:txBody>
          <a:bodyPr wrap="square" rtlCol="0">
            <a:spAutoFit/>
          </a:bodyPr>
          <a:lstStyle/>
          <a:p>
            <a:r>
              <a:rPr lang="en-US" dirty="0" smtClean="0"/>
              <a:t>2</a:t>
            </a:r>
            <a:endParaRPr lang="en-IN" dirty="0"/>
          </a:p>
        </p:txBody>
      </p:sp>
      <p:sp>
        <p:nvSpPr>
          <p:cNvPr id="93" name="TextBox 92"/>
          <p:cNvSpPr txBox="1"/>
          <p:nvPr/>
        </p:nvSpPr>
        <p:spPr>
          <a:xfrm>
            <a:off x="7092280" y="3212976"/>
            <a:ext cx="360040" cy="369332"/>
          </a:xfrm>
          <a:prstGeom prst="rect">
            <a:avLst/>
          </a:prstGeom>
          <a:noFill/>
        </p:spPr>
        <p:txBody>
          <a:bodyPr wrap="square" rtlCol="0">
            <a:spAutoFit/>
          </a:bodyPr>
          <a:lstStyle/>
          <a:p>
            <a:r>
              <a:rPr lang="en-US" dirty="0" smtClean="0"/>
              <a:t>3</a:t>
            </a:r>
            <a:endParaRPr lang="en-IN" dirty="0"/>
          </a:p>
        </p:txBody>
      </p:sp>
      <p:sp>
        <p:nvSpPr>
          <p:cNvPr id="101" name="TextBox 100"/>
          <p:cNvSpPr txBox="1"/>
          <p:nvPr/>
        </p:nvSpPr>
        <p:spPr>
          <a:xfrm>
            <a:off x="5436096" y="3779748"/>
            <a:ext cx="792088" cy="369332"/>
          </a:xfrm>
          <a:prstGeom prst="rect">
            <a:avLst/>
          </a:prstGeom>
          <a:noFill/>
        </p:spPr>
        <p:txBody>
          <a:bodyPr wrap="square" rtlCol="0">
            <a:spAutoFit/>
          </a:bodyPr>
          <a:lstStyle/>
          <a:p>
            <a:r>
              <a:rPr lang="en-US" dirty="0" smtClean="0"/>
              <a:t>3000</a:t>
            </a:r>
            <a:endParaRPr lang="en-IN" dirty="0"/>
          </a:p>
        </p:txBody>
      </p:sp>
      <p:sp>
        <p:nvSpPr>
          <p:cNvPr id="104" name="Rectangle 103"/>
          <p:cNvSpPr/>
          <p:nvPr/>
        </p:nvSpPr>
        <p:spPr>
          <a:xfrm>
            <a:off x="2627784" y="3140968"/>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2000</a:t>
            </a:r>
            <a:endParaRPr lang="en-IN" dirty="0">
              <a:solidFill>
                <a:schemeClr val="tx1"/>
              </a:solidFill>
            </a:endParaRPr>
          </a:p>
        </p:txBody>
      </p:sp>
      <p:sp>
        <p:nvSpPr>
          <p:cNvPr id="108" name="TextBox 107"/>
          <p:cNvSpPr txBox="1"/>
          <p:nvPr/>
        </p:nvSpPr>
        <p:spPr>
          <a:xfrm>
            <a:off x="395536" y="1484784"/>
            <a:ext cx="8640960" cy="830997"/>
          </a:xfrm>
          <a:prstGeom prst="rect">
            <a:avLst/>
          </a:prstGeom>
          <a:noFill/>
        </p:spPr>
        <p:txBody>
          <a:bodyPr wrap="square" rtlCol="0">
            <a:spAutoFit/>
          </a:bodyPr>
          <a:lstStyle/>
          <a:p>
            <a:r>
              <a:rPr lang="en-US" sz="2400" b="1" dirty="0" smtClean="0"/>
              <a:t>*</a:t>
            </a:r>
            <a:r>
              <a:rPr lang="en-US" sz="2400" b="1" dirty="0" smtClean="0">
                <a:solidFill>
                  <a:srgbClr val="FF0000"/>
                </a:solidFill>
              </a:rPr>
              <a:t> “</a:t>
            </a:r>
            <a:r>
              <a:rPr lang="en-US" sz="2400" b="1" dirty="0" err="1" smtClean="0">
                <a:solidFill>
                  <a:srgbClr val="FF0000"/>
                </a:solidFill>
              </a:rPr>
              <a:t>arr</a:t>
            </a:r>
            <a:r>
              <a:rPr lang="en-US" sz="2400" b="1" dirty="0" smtClean="0">
                <a:solidFill>
                  <a:srgbClr val="FF0000"/>
                </a:solidFill>
              </a:rPr>
              <a:t>” is a reference to an array of references to an array of integer</a:t>
            </a:r>
            <a:r>
              <a:rPr lang="en-US" sz="2400" dirty="0" smtClean="0"/>
              <a:t>.</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linds(horizont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checkerboard(across)">
                                      <p:cBhvr>
                                        <p:cTn id="15" dur="500"/>
                                        <p:tgtEl>
                                          <p:spTgt spid="6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checkerboard(across)">
                                      <p:cBhvr>
                                        <p:cTn id="18" dur="500"/>
                                        <p:tgtEl>
                                          <p:spTgt spid="5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across)">
                                      <p:cBhvr>
                                        <p:cTn id="21" dur="500"/>
                                        <p:tgtEl>
                                          <p:spTgt spid="1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checkerboard(across)">
                                      <p:cBhvr>
                                        <p:cTn id="27" dur="500"/>
                                        <p:tgtEl>
                                          <p:spTgt spid="10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checkerboard(across)">
                                      <p:cBhvr>
                                        <p:cTn id="30" dur="500"/>
                                        <p:tgtEl>
                                          <p:spTgt spid="5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checkerboard(across)">
                                      <p:cBhvr>
                                        <p:cTn id="33" dur="500"/>
                                        <p:tgtEl>
                                          <p:spTgt spid="54"/>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checkerboard(across)">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checkerboard(across)">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checkerboard(across)">
                                      <p:cBhvr>
                                        <p:cTn id="46" dur="500"/>
                                        <p:tgtEl>
                                          <p:spTgt spid="2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heckerboard(across)">
                                      <p:cBhvr>
                                        <p:cTn id="49" dur="500"/>
                                        <p:tgtEl>
                                          <p:spTgt spid="2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checkerboard(across)">
                                      <p:cBhvr>
                                        <p:cTn id="52" dur="500"/>
                                        <p:tgtEl>
                                          <p:spTgt spid="25"/>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checkerboard(across)">
                                      <p:cBhvr>
                                        <p:cTn id="55" dur="500"/>
                                        <p:tgtEl>
                                          <p:spTgt spid="69"/>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heckerboard(across)">
                                      <p:cBhvr>
                                        <p:cTn id="58" dur="500"/>
                                        <p:tgtEl>
                                          <p:spTgt spid="1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checkerboard(across)">
                                      <p:cBhvr>
                                        <p:cTn id="61" dur="500"/>
                                        <p:tgtEl>
                                          <p:spTgt spid="59"/>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checkerboard(across)">
                                      <p:cBhvr>
                                        <p:cTn id="64" dur="500"/>
                                        <p:tgtEl>
                                          <p:spTgt spid="58"/>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checkerboard(across)">
                                      <p:cBhvr>
                                        <p:cTn id="67" dur="500"/>
                                        <p:tgtEl>
                                          <p:spTgt spid="5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checkerboard(across)">
                                      <p:cBhvr>
                                        <p:cTn id="70" dur="500"/>
                                        <p:tgtEl>
                                          <p:spTgt spid="56"/>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checkerboard(across)">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checkerboard(across)">
                                      <p:cBhvr>
                                        <p:cTn id="80" dur="500"/>
                                        <p:tgtEl>
                                          <p:spTgt spid="71"/>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checkerboard(across)">
                                      <p:cBhvr>
                                        <p:cTn id="83" dur="500"/>
                                        <p:tgtEl>
                                          <p:spTgt spid="70"/>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checkerboard(across)">
                                      <p:cBhvr>
                                        <p:cTn id="86" dur="500"/>
                                        <p:tgtEl>
                                          <p:spTgt spid="67"/>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checkerboard(across)">
                                      <p:cBhvr>
                                        <p:cTn id="89" dur="500"/>
                                        <p:tgtEl>
                                          <p:spTgt spid="66"/>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checkerboard(across)">
                                      <p:cBhvr>
                                        <p:cTn id="92" dur="500"/>
                                        <p:tgtEl>
                                          <p:spTgt spid="93"/>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checkerboard(across)">
                                      <p:cBhvr>
                                        <p:cTn id="95" dur="500"/>
                                        <p:tgtEl>
                                          <p:spTgt spid="92"/>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checkerboard(across)">
                                      <p:cBhvr>
                                        <p:cTn id="98" dur="500"/>
                                        <p:tgtEl>
                                          <p:spTgt spid="91"/>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checkerboard(across)">
                                      <p:cBhvr>
                                        <p:cTn id="101" dur="500"/>
                                        <p:tgtEl>
                                          <p:spTgt spid="90"/>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checkerboard(across)">
                                      <p:cBhvr>
                                        <p:cTn id="104" dur="500"/>
                                        <p:tgtEl>
                                          <p:spTgt spid="101"/>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checkerboard(across)">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grpId="0" nodeType="click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checkerboard(across)">
                                      <p:cBhvr>
                                        <p:cTn id="114" dur="500"/>
                                        <p:tgtEl>
                                          <p:spTgt spid="84"/>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checkerboard(across)">
                                      <p:cBhvr>
                                        <p:cTn id="117" dur="500"/>
                                        <p:tgtEl>
                                          <p:spTgt spid="83"/>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checkerboard(across)">
                                      <p:cBhvr>
                                        <p:cTn id="120" dur="500"/>
                                        <p:tgtEl>
                                          <p:spTgt spid="82"/>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checkerboard(across)">
                                      <p:cBhvr>
                                        <p:cTn id="123" dur="500"/>
                                        <p:tgtEl>
                                          <p:spTgt spid="89"/>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81"/>
                                        </p:tgtEl>
                                        <p:attrNameLst>
                                          <p:attrName>style.visibility</p:attrName>
                                        </p:attrNameLst>
                                      </p:cBhvr>
                                      <p:to>
                                        <p:strVal val="visible"/>
                                      </p:to>
                                    </p:set>
                                    <p:animEffect transition="in" filter="checkerboard(across)">
                                      <p:cBhvr>
                                        <p:cTn id="126" dur="500"/>
                                        <p:tgtEl>
                                          <p:spTgt spid="81"/>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checkerboard(across)">
                                      <p:cBhvr>
                                        <p:cTn id="129" dur="500"/>
                                        <p:tgtEl>
                                          <p:spTgt spid="88"/>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87"/>
                                        </p:tgtEl>
                                        <p:attrNameLst>
                                          <p:attrName>style.visibility</p:attrName>
                                        </p:attrNameLst>
                                      </p:cBhvr>
                                      <p:to>
                                        <p:strVal val="visible"/>
                                      </p:to>
                                    </p:set>
                                    <p:animEffect transition="in" filter="checkerboard(across)">
                                      <p:cBhvr>
                                        <p:cTn id="132" dur="500"/>
                                        <p:tgtEl>
                                          <p:spTgt spid="87"/>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checkerboard(across)">
                                      <p:cBhvr>
                                        <p:cTn id="135" dur="500"/>
                                        <p:tgtEl>
                                          <p:spTgt spid="86"/>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checkerboard(across)">
                                      <p:cBhvr>
                                        <p:cTn id="138" dur="500"/>
                                        <p:tgtEl>
                                          <p:spTgt spid="85"/>
                                        </p:tgtEl>
                                      </p:cBhvr>
                                    </p:animEffect>
                                  </p:childTnLst>
                                </p:cTn>
                              </p:par>
                            </p:childTnLst>
                          </p:cTn>
                        </p:par>
                      </p:childTnLst>
                    </p:cTn>
                  </p:par>
                  <p:par>
                    <p:cTn id="139" fill="hold">
                      <p:stCondLst>
                        <p:cond delay="indefinite"/>
                      </p:stCondLst>
                      <p:childTnLst>
                        <p:par>
                          <p:cTn id="140" fill="hold">
                            <p:stCondLst>
                              <p:cond delay="0"/>
                            </p:stCondLst>
                            <p:childTnLst>
                              <p:par>
                                <p:cTn id="141" presetID="5" presetClass="entr" presetSubtype="10" fill="hold"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checkerboard(across)">
                                      <p:cBhvr>
                                        <p:cTn id="1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25" grpId="0" animBg="1"/>
      <p:bldP spid="26" grpId="0" animBg="1"/>
      <p:bldP spid="27" grpId="0" animBg="1"/>
      <p:bldP spid="50" grpId="0"/>
      <p:bldP spid="53" grpId="0"/>
      <p:bldP spid="54" grpId="0"/>
      <p:bldP spid="55" grpId="0"/>
      <p:bldP spid="56" grpId="0"/>
      <p:bldP spid="57" grpId="0"/>
      <p:bldP spid="58" grpId="0"/>
      <p:bldP spid="59" grpId="0"/>
      <p:bldP spid="68" grpId="0"/>
      <p:bldP spid="69" grpId="0"/>
      <p:bldP spid="81" grpId="0" animBg="1"/>
      <p:bldP spid="82" grpId="0" animBg="1"/>
      <p:bldP spid="83" grpId="0" animBg="1"/>
      <p:bldP spid="84" grpId="0" animBg="1"/>
      <p:bldP spid="85" grpId="0"/>
      <p:bldP spid="86" grpId="0"/>
      <p:bldP spid="87" grpId="0"/>
      <p:bldP spid="88" grpId="0"/>
      <p:bldP spid="89" grpId="0"/>
      <p:bldP spid="66" grpId="0" animBg="1"/>
      <p:bldP spid="67" grpId="0" animBg="1"/>
      <p:bldP spid="70" grpId="0" animBg="1"/>
      <p:bldP spid="71" grpId="0" animBg="1"/>
      <p:bldP spid="90" grpId="0"/>
      <p:bldP spid="91" grpId="0"/>
      <p:bldP spid="92" grpId="0"/>
      <p:bldP spid="93" grpId="0"/>
      <p:bldP spid="101" grpId="0"/>
      <p:bldP spid="104" grpId="0" animBg="1"/>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dirty="0" smtClean="0"/>
              <a:t>What will be the output for this…</a:t>
            </a:r>
          </a:p>
          <a:p>
            <a:pPr>
              <a:buSzPct val="120000"/>
              <a:buNone/>
            </a:pPr>
            <a:r>
              <a:rPr lang="en-US" sz="2400" dirty="0" smtClean="0"/>
              <a:t>   </a:t>
            </a:r>
          </a:p>
          <a:p>
            <a:pPr>
              <a:buSzPct val="120000"/>
              <a:buNone/>
            </a:pPr>
            <a:r>
              <a:rPr lang="en-US" sz="2400" dirty="0" smtClean="0"/>
              <a:t>       </a:t>
            </a:r>
            <a:r>
              <a:rPr lang="en-US" sz="2400" b="1" dirty="0" err="1" smtClean="0"/>
              <a:t>int</a:t>
            </a:r>
            <a:r>
              <a:rPr lang="en-US" sz="2400" b="1" dirty="0" smtClean="0"/>
              <a:t> [ ] [ ] </a:t>
            </a:r>
            <a:r>
              <a:rPr lang="en-US" sz="2400" b="1" dirty="0" err="1" smtClean="0"/>
              <a:t>arr</a:t>
            </a:r>
            <a:r>
              <a:rPr lang="en-US" sz="2400" b="1" dirty="0" smtClean="0"/>
              <a:t>=new </a:t>
            </a:r>
            <a:r>
              <a:rPr lang="en-US" sz="2400" b="1" dirty="0" err="1" smtClean="0"/>
              <a:t>arr</a:t>
            </a:r>
            <a:r>
              <a:rPr lang="en-US" sz="2400" b="1" dirty="0" smtClean="0"/>
              <a:t>[3][4];</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arr.length</a:t>
            </a:r>
            <a:r>
              <a:rPr lang="en-US" sz="2400" b="1" dirty="0" smtClean="0"/>
              <a:t>); </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a:t>
            </a:r>
            <a:r>
              <a:rPr lang="en-US" sz="2400" b="1" dirty="0" smtClean="0"/>
              <a:t>[0].length);</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a:t>
            </a:r>
            <a:r>
              <a:rPr lang="en-US" sz="2400" b="1" dirty="0" smtClean="0"/>
              <a:t>[0][0].length);  </a:t>
            </a:r>
          </a:p>
          <a:p>
            <a:pPr marL="457200" indent="-457200">
              <a:buSzPct val="120000"/>
              <a:buFont typeface="+mj-lt"/>
              <a:buAutoNum type="arabicPeriod"/>
            </a:pPr>
            <a:endParaRPr lang="en-US" sz="24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36296" y="3244914"/>
            <a:ext cx="432048" cy="400110"/>
          </a:xfrm>
          <a:prstGeom prst="rect">
            <a:avLst/>
          </a:prstGeom>
          <a:noFill/>
        </p:spPr>
        <p:txBody>
          <a:bodyPr wrap="square" rtlCol="0">
            <a:spAutoFit/>
          </a:bodyPr>
          <a:lstStyle/>
          <a:p>
            <a:r>
              <a:rPr lang="en-US" sz="2000" b="1" dirty="0" smtClean="0">
                <a:solidFill>
                  <a:srgbClr val="00B050"/>
                </a:solidFill>
              </a:rPr>
              <a:t>3</a:t>
            </a:r>
            <a:endParaRPr lang="en-IN" sz="2000" b="1" dirty="0">
              <a:solidFill>
                <a:srgbClr val="00B050"/>
              </a:solidFill>
            </a:endParaRPr>
          </a:p>
        </p:txBody>
      </p:sp>
      <p:sp>
        <p:nvSpPr>
          <p:cNvPr id="7" name="TextBox 6"/>
          <p:cNvSpPr txBox="1"/>
          <p:nvPr/>
        </p:nvSpPr>
        <p:spPr>
          <a:xfrm>
            <a:off x="7236296" y="4077072"/>
            <a:ext cx="432048" cy="400110"/>
          </a:xfrm>
          <a:prstGeom prst="rect">
            <a:avLst/>
          </a:prstGeom>
          <a:noFill/>
        </p:spPr>
        <p:txBody>
          <a:bodyPr wrap="square" rtlCol="0">
            <a:spAutoFit/>
          </a:bodyPr>
          <a:lstStyle/>
          <a:p>
            <a:r>
              <a:rPr lang="en-US" sz="2000" b="1" dirty="0" smtClean="0">
                <a:solidFill>
                  <a:srgbClr val="00B050"/>
                </a:solidFill>
              </a:rPr>
              <a:t>4</a:t>
            </a:r>
            <a:endParaRPr lang="en-IN" sz="2000" b="1" dirty="0">
              <a:solidFill>
                <a:srgbClr val="00B050"/>
              </a:solidFill>
            </a:endParaRPr>
          </a:p>
        </p:txBody>
      </p:sp>
      <p:sp>
        <p:nvSpPr>
          <p:cNvPr id="8" name="TextBox 7"/>
          <p:cNvSpPr txBox="1"/>
          <p:nvPr/>
        </p:nvSpPr>
        <p:spPr>
          <a:xfrm>
            <a:off x="7020272" y="5013176"/>
            <a:ext cx="1008112" cy="400110"/>
          </a:xfrm>
          <a:prstGeom prst="rect">
            <a:avLst/>
          </a:prstGeom>
          <a:noFill/>
        </p:spPr>
        <p:txBody>
          <a:bodyPr wrap="square" rtlCol="0">
            <a:spAutoFit/>
          </a:bodyPr>
          <a:lstStyle/>
          <a:p>
            <a:r>
              <a:rPr lang="en-US" sz="2000" b="1" dirty="0" smtClean="0">
                <a:solidFill>
                  <a:srgbClr val="FF0000"/>
                </a:solidFill>
              </a:rPr>
              <a:t>Error</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heckerboard(across)">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b="1" dirty="0" smtClean="0"/>
              <a:t>WAP  to create a rectangular  2D array of the row and column size mentioned by the user. Now, ask the user to input values in that array and finally display these values in matrix form as well as their sum and average.</a:t>
            </a:r>
          </a:p>
          <a:p>
            <a:pPr>
              <a:buSzPct val="120000"/>
              <a:buFont typeface="Arial" pitchFamily="34" charset="0"/>
              <a:buChar char="•"/>
            </a:pPr>
            <a:r>
              <a:rPr lang="en-US" sz="2400" b="1" u="sng" dirty="0" smtClean="0">
                <a:solidFill>
                  <a:srgbClr val="FF0000"/>
                </a:solidFill>
              </a:rPr>
              <a:t>Sample output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395536" y="3789040"/>
            <a:ext cx="8424936" cy="29969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484784"/>
            <a:ext cx="8712968" cy="5184576"/>
          </a:xfrm>
        </p:spPr>
        <p:txBody>
          <a:bodyPr numCol="2">
            <a:normAutofit fontScale="70000" lnSpcReduction="20000"/>
          </a:bodyPr>
          <a:lstStyle/>
          <a:p>
            <a:pPr>
              <a:buNone/>
            </a:pPr>
            <a:r>
              <a:rPr lang="en-IN" dirty="0" smtClean="0"/>
              <a:t>import </a:t>
            </a:r>
            <a:r>
              <a:rPr lang="en-IN" dirty="0" err="1" smtClean="0"/>
              <a:t>java.util.Scanner</a:t>
            </a:r>
            <a:r>
              <a:rPr lang="en-IN" dirty="0" smtClean="0"/>
              <a:t>;</a:t>
            </a:r>
          </a:p>
          <a:p>
            <a:pPr>
              <a:buNone/>
            </a:pPr>
            <a:r>
              <a:rPr lang="en-IN" dirty="0" smtClean="0"/>
              <a:t>class </a:t>
            </a:r>
            <a:r>
              <a:rPr lang="en-IN" dirty="0" err="1" smtClean="0"/>
              <a:t>TwoDDemo</a:t>
            </a:r>
            <a:endParaRPr lang="en-IN" dirty="0" smtClean="0"/>
          </a:p>
          <a:p>
            <a:pPr>
              <a:buNone/>
            </a:pPr>
            <a:r>
              <a:rPr lang="en-IN" dirty="0" smtClean="0"/>
              <a:t>{</a:t>
            </a:r>
          </a:p>
          <a:p>
            <a:pPr>
              <a:buNone/>
            </a:pPr>
            <a:r>
              <a:rPr lang="en-IN" dirty="0" smtClean="0"/>
              <a:t>public static void main(String [] </a:t>
            </a:r>
            <a:r>
              <a:rPr lang="en-IN" dirty="0" err="1" smtClean="0"/>
              <a:t>args</a:t>
            </a:r>
            <a:r>
              <a:rPr lang="en-IN" dirty="0" smtClean="0"/>
              <a:t>)</a:t>
            </a:r>
          </a:p>
          <a:p>
            <a:pPr>
              <a:buNone/>
            </a:pPr>
            <a:r>
              <a:rPr lang="en-IN" dirty="0" smtClean="0"/>
              <a:t>{</a:t>
            </a:r>
          </a:p>
          <a:p>
            <a:pPr>
              <a:buNone/>
            </a:pPr>
            <a:r>
              <a:rPr lang="en-IN" dirty="0" smtClean="0"/>
              <a:t>Scanner kb=new Scanner(</a:t>
            </a:r>
            <a:r>
              <a:rPr lang="en-IN" dirty="0" err="1" smtClean="0"/>
              <a:t>System.in</a:t>
            </a:r>
            <a:r>
              <a:rPr lang="en-IN" dirty="0" smtClean="0"/>
              <a:t>);</a:t>
            </a:r>
          </a:p>
          <a:p>
            <a:pPr>
              <a:buNone/>
            </a:pPr>
            <a:r>
              <a:rPr lang="en-IN" dirty="0" err="1" smtClean="0"/>
              <a:t>int</a:t>
            </a:r>
            <a:r>
              <a:rPr lang="en-IN" dirty="0" smtClean="0"/>
              <a:t> [][] </a:t>
            </a:r>
            <a:r>
              <a:rPr lang="en-IN" dirty="0" err="1" smtClean="0"/>
              <a:t>arr</a:t>
            </a:r>
            <a:r>
              <a:rPr lang="en-IN" dirty="0" smtClean="0"/>
              <a:t>;</a:t>
            </a:r>
          </a:p>
          <a:p>
            <a:pPr>
              <a:buNone/>
            </a:pPr>
            <a:r>
              <a:rPr lang="en-IN" dirty="0" err="1" smtClean="0"/>
              <a:t>int</a:t>
            </a:r>
            <a:r>
              <a:rPr lang="en-IN" dirty="0" smtClean="0"/>
              <a:t> sum=0;</a:t>
            </a:r>
          </a:p>
          <a:p>
            <a:pPr>
              <a:buNone/>
            </a:pPr>
            <a:r>
              <a:rPr lang="en-IN" dirty="0" err="1" smtClean="0"/>
              <a:t>System.out.println</a:t>
            </a:r>
            <a:r>
              <a:rPr lang="en-IN" dirty="0" smtClean="0"/>
              <a:t>("Enter number of Rows and Columns");</a:t>
            </a:r>
          </a:p>
          <a:p>
            <a:pPr>
              <a:buNone/>
            </a:pPr>
            <a:r>
              <a:rPr lang="en-IN" dirty="0" err="1" smtClean="0"/>
              <a:t>int</a:t>
            </a:r>
            <a:r>
              <a:rPr lang="en-IN" dirty="0" smtClean="0"/>
              <a:t> r=</a:t>
            </a:r>
            <a:r>
              <a:rPr lang="en-IN" dirty="0" err="1" smtClean="0"/>
              <a:t>kb.nextInt</a:t>
            </a:r>
            <a:r>
              <a:rPr lang="en-IN" dirty="0" smtClean="0"/>
              <a:t>();</a:t>
            </a:r>
          </a:p>
          <a:p>
            <a:pPr>
              <a:buNone/>
            </a:pPr>
            <a:r>
              <a:rPr lang="en-IN" dirty="0" err="1" smtClean="0"/>
              <a:t>int</a:t>
            </a:r>
            <a:r>
              <a:rPr lang="en-IN" dirty="0" smtClean="0"/>
              <a:t> c=</a:t>
            </a:r>
            <a:r>
              <a:rPr lang="en-IN" dirty="0" err="1" smtClean="0"/>
              <a:t>kb.nextInt</a:t>
            </a:r>
            <a:r>
              <a:rPr lang="en-IN" dirty="0" smtClean="0"/>
              <a:t>();</a:t>
            </a:r>
          </a:p>
          <a:p>
            <a:pPr>
              <a:buNone/>
            </a:pPr>
            <a:r>
              <a:rPr lang="en-IN" dirty="0" err="1" smtClean="0"/>
              <a:t>arr</a:t>
            </a:r>
            <a:r>
              <a:rPr lang="en-IN" dirty="0" smtClean="0"/>
              <a:t>=new </a:t>
            </a:r>
            <a:r>
              <a:rPr lang="en-IN" dirty="0" err="1" smtClean="0"/>
              <a:t>int</a:t>
            </a:r>
            <a:r>
              <a:rPr lang="en-IN" dirty="0" smtClean="0"/>
              <a:t>[r][c];</a:t>
            </a:r>
          </a:p>
          <a:p>
            <a:pPr>
              <a:buNone/>
            </a:pPr>
            <a:r>
              <a:rPr lang="en-IN" dirty="0" smtClean="0"/>
              <a:t>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a:t>
            </a:r>
          </a:p>
          <a:p>
            <a:pPr>
              <a:buNone/>
            </a:pPr>
            <a:r>
              <a:rPr lang="en-IN" dirty="0" err="1" smtClean="0"/>
              <a:t>System.out.println</a:t>
            </a:r>
            <a:r>
              <a:rPr lang="en-IN" dirty="0" smtClean="0"/>
              <a:t>("Enter numbers in row "+(i+1));</a:t>
            </a:r>
          </a:p>
          <a:p>
            <a:pPr>
              <a:buNone/>
            </a:pPr>
            <a:r>
              <a:rPr lang="en-IN" dirty="0" smtClean="0"/>
              <a:t>	for(</a:t>
            </a:r>
            <a:r>
              <a:rPr lang="en-IN" dirty="0" err="1" smtClean="0"/>
              <a:t>int</a:t>
            </a:r>
            <a:r>
              <a:rPr lang="en-IN" dirty="0" smtClean="0"/>
              <a:t> j=0;j&lt;</a:t>
            </a:r>
            <a:r>
              <a:rPr lang="en-IN" dirty="0" err="1" smtClean="0"/>
              <a:t>arr</a:t>
            </a:r>
            <a:r>
              <a:rPr lang="en-IN" dirty="0" smtClean="0"/>
              <a:t>[0].</a:t>
            </a:r>
            <a:r>
              <a:rPr lang="en-IN" dirty="0" err="1" smtClean="0"/>
              <a:t>length;j</a:t>
            </a:r>
            <a:r>
              <a:rPr lang="en-IN" dirty="0" smtClean="0"/>
              <a:t>++)</a:t>
            </a:r>
          </a:p>
          <a:p>
            <a:pPr>
              <a:buNone/>
            </a:pPr>
            <a:r>
              <a:rPr lang="en-IN" dirty="0" smtClean="0"/>
              <a:t>	{</a:t>
            </a:r>
          </a:p>
          <a:p>
            <a:pPr>
              <a:buNone/>
            </a:pPr>
            <a:r>
              <a:rPr lang="en-IN" dirty="0" smtClean="0"/>
              <a:t>	 </a:t>
            </a:r>
            <a:r>
              <a:rPr lang="en-IN" dirty="0" err="1" smtClean="0"/>
              <a:t>arr</a:t>
            </a:r>
            <a:r>
              <a:rPr lang="en-IN" dirty="0" smtClean="0"/>
              <a:t>[</a:t>
            </a:r>
            <a:r>
              <a:rPr lang="en-IN" dirty="0" err="1" smtClean="0"/>
              <a:t>i</a:t>
            </a:r>
            <a:r>
              <a:rPr lang="en-IN" dirty="0" smtClean="0"/>
              <a:t>][j]=</a:t>
            </a:r>
            <a:r>
              <a:rPr lang="en-IN" dirty="0" err="1" smtClean="0"/>
              <a:t>kb.nextInt</a:t>
            </a:r>
            <a:r>
              <a:rPr lang="en-IN" dirty="0" smtClean="0"/>
              <a:t>();</a:t>
            </a:r>
          </a:p>
          <a:p>
            <a:pPr>
              <a:buNone/>
            </a:pPr>
            <a:r>
              <a:rPr lang="en-IN" dirty="0" smtClean="0"/>
              <a:t>		sum=</a:t>
            </a:r>
            <a:r>
              <a:rPr lang="en-IN" dirty="0" err="1" smtClean="0"/>
              <a:t>sum+arr</a:t>
            </a:r>
            <a:r>
              <a:rPr lang="en-IN" dirty="0" smtClean="0"/>
              <a:t>[</a:t>
            </a:r>
            <a:r>
              <a:rPr lang="en-IN" dirty="0" err="1" smtClean="0"/>
              <a:t>i</a:t>
            </a:r>
            <a:r>
              <a:rPr lang="en-IN" dirty="0" smtClean="0"/>
              <a:t>][j];</a:t>
            </a:r>
          </a:p>
          <a:p>
            <a:pPr>
              <a:buNone/>
            </a:pPr>
            <a:r>
              <a:rPr lang="en-IN" dirty="0" smtClean="0"/>
              <a:t>		}</a:t>
            </a:r>
          </a:p>
          <a:p>
            <a:pPr>
              <a:buNone/>
            </a:pPr>
            <a:r>
              <a:rPr lang="en-IN" dirty="0" smtClean="0"/>
              <a:t>	}</a:t>
            </a:r>
          </a:p>
          <a:p>
            <a:pPr>
              <a:buNone/>
            </a:pPr>
            <a:r>
              <a:rPr lang="en-IN" dirty="0" smtClean="0"/>
              <a:t>	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	{</a:t>
            </a:r>
          </a:p>
          <a:p>
            <a:pPr>
              <a:buNone/>
            </a:pPr>
            <a:r>
              <a:rPr lang="en-IN" dirty="0" smtClean="0"/>
              <a:t>	   for(</a:t>
            </a:r>
            <a:r>
              <a:rPr lang="en-IN" dirty="0" err="1" smtClean="0"/>
              <a:t>int</a:t>
            </a:r>
            <a:r>
              <a:rPr lang="en-IN" dirty="0" smtClean="0"/>
              <a:t> j=0;j&lt;</a:t>
            </a:r>
            <a:r>
              <a:rPr lang="en-IN" dirty="0" err="1" smtClean="0"/>
              <a:t>arr</a:t>
            </a:r>
            <a:r>
              <a:rPr lang="en-IN" dirty="0" smtClean="0"/>
              <a:t>[0].</a:t>
            </a:r>
            <a:r>
              <a:rPr lang="en-IN" dirty="0" err="1" smtClean="0"/>
              <a:t>length;j</a:t>
            </a:r>
            <a:r>
              <a:rPr lang="en-IN" dirty="0" smtClean="0"/>
              <a:t>++)</a:t>
            </a:r>
          </a:p>
          <a:p>
            <a:pPr>
              <a:buNone/>
            </a:pPr>
            <a:r>
              <a:rPr lang="en-IN" dirty="0" smtClean="0"/>
              <a:t>	   {</a:t>
            </a:r>
          </a:p>
          <a:p>
            <a:pPr>
              <a:buNone/>
            </a:pPr>
            <a:r>
              <a:rPr lang="en-IN" dirty="0" smtClean="0"/>
              <a:t>	      </a:t>
            </a:r>
            <a:r>
              <a:rPr lang="en-IN" dirty="0" err="1" smtClean="0"/>
              <a:t>System.out.print</a:t>
            </a:r>
            <a:r>
              <a:rPr lang="en-IN" dirty="0" smtClean="0"/>
              <a:t>(</a:t>
            </a:r>
            <a:r>
              <a:rPr lang="en-IN" dirty="0" err="1" smtClean="0"/>
              <a:t>arr</a:t>
            </a:r>
            <a:r>
              <a:rPr lang="en-IN" dirty="0" smtClean="0"/>
              <a:t>[</a:t>
            </a:r>
            <a:r>
              <a:rPr lang="en-IN" dirty="0" err="1" smtClean="0"/>
              <a:t>i</a:t>
            </a:r>
            <a:r>
              <a:rPr lang="en-IN" dirty="0" smtClean="0"/>
              <a:t>][j]+" ");</a:t>
            </a:r>
          </a:p>
          <a:p>
            <a:pPr>
              <a:buNone/>
            </a:pPr>
            <a:r>
              <a:rPr lang="en-IN" dirty="0" smtClean="0"/>
              <a:t>	    }</a:t>
            </a:r>
          </a:p>
          <a:p>
            <a:pPr>
              <a:buNone/>
            </a:pPr>
            <a:r>
              <a:rPr lang="en-IN" dirty="0" smtClean="0"/>
              <a:t>	 </a:t>
            </a:r>
            <a:r>
              <a:rPr lang="en-IN" dirty="0" err="1" smtClean="0"/>
              <a:t>System.out.println</a:t>
            </a:r>
            <a:r>
              <a:rPr lang="en-IN" dirty="0" smtClean="0"/>
              <a:t>("\n");</a:t>
            </a:r>
          </a:p>
          <a:p>
            <a:pPr>
              <a:buNone/>
            </a:pPr>
            <a:r>
              <a:rPr lang="en-IN" dirty="0" smtClean="0"/>
              <a:t>	}</a:t>
            </a:r>
          </a:p>
          <a:p>
            <a:pPr>
              <a:buNone/>
            </a:pPr>
            <a:r>
              <a:rPr lang="en-IN" dirty="0" smtClean="0"/>
              <a:t>     </a:t>
            </a:r>
            <a:r>
              <a:rPr lang="en-IN" dirty="0" err="1" smtClean="0"/>
              <a:t>System.out.println</a:t>
            </a:r>
            <a:r>
              <a:rPr lang="en-IN" dirty="0" smtClean="0"/>
              <a:t>("\n\</a:t>
            </a:r>
            <a:r>
              <a:rPr lang="en-IN" dirty="0" err="1" smtClean="0"/>
              <a:t>nSum</a:t>
            </a:r>
            <a:r>
              <a:rPr lang="en-IN" dirty="0" smtClean="0"/>
              <a:t> of all numbers is "+sum+"\</a:t>
            </a:r>
            <a:r>
              <a:rPr lang="en-IN" dirty="0" err="1" smtClean="0"/>
              <a:t>nAverage</a:t>
            </a:r>
            <a:r>
              <a:rPr lang="en-IN" dirty="0" smtClean="0"/>
              <a:t> is "+((float)sum/(r*c)));</a:t>
            </a:r>
          </a:p>
          <a:p>
            <a:pPr>
              <a:buNone/>
            </a:pPr>
            <a:r>
              <a:rPr lang="en-IN" dirty="0" smtClean="0"/>
              <a:t>  }</a:t>
            </a:r>
          </a:p>
          <a:p>
            <a:pPr>
              <a:buNone/>
            </a:pP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heckerboard(across)">
                                      <p:cBhvr>
                                        <p:cTn id="10" dur="500"/>
                                        <p:tgtEl>
                                          <p:spTgt spid="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heckerboard(across)">
                                      <p:cBhvr>
                                        <p:cTn id="13" dur="500"/>
                                        <p:tgtEl>
                                          <p:spTgt spid="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heckerboard(across)">
                                      <p:cBhvr>
                                        <p:cTn id="16" dur="500"/>
                                        <p:tgtEl>
                                          <p:spTgt spid="7">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heckerboard(across)">
                                      <p:cBhvr>
                                        <p:cTn id="19" dur="500"/>
                                        <p:tgtEl>
                                          <p:spTgt spid="7">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checkerboard(across)">
                                      <p:cBhvr>
                                        <p:cTn id="25" dur="500"/>
                                        <p:tgtEl>
                                          <p:spTgt spid="7">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checkerboard(across)">
                                      <p:cBhvr>
                                        <p:cTn id="28" dur="500"/>
                                        <p:tgtEl>
                                          <p:spTgt spid="7">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checkerboard(across)">
                                      <p:cBhvr>
                                        <p:cTn id="31" dur="500"/>
                                        <p:tgtEl>
                                          <p:spTgt spid="7">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checkerboard(across)">
                                      <p:cBhvr>
                                        <p:cTn id="34" dur="500"/>
                                        <p:tgtEl>
                                          <p:spTgt spid="7">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40" dur="500"/>
                                        <p:tgtEl>
                                          <p:spTgt spid="7">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3" dur="500"/>
                                        <p:tgtEl>
                                          <p:spTgt spid="7">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46" dur="500"/>
                                        <p:tgtEl>
                                          <p:spTgt spid="7">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9" dur="500"/>
                                        <p:tgtEl>
                                          <p:spTgt spid="7">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52" dur="500"/>
                                        <p:tgtEl>
                                          <p:spTgt spid="7">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5" dur="500"/>
                                        <p:tgtEl>
                                          <p:spTgt spid="7">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58" dur="500"/>
                                        <p:tgtEl>
                                          <p:spTgt spid="7">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61" dur="500"/>
                                        <p:tgtEl>
                                          <p:spTgt spid="7">
                                            <p:txEl>
                                              <p:pRg st="18" end="18"/>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64" dur="500"/>
                                        <p:tgtEl>
                                          <p:spTgt spid="7">
                                            <p:txEl>
                                              <p:pRg st="19" end="19"/>
                                            </p:txEl>
                                          </p:spTgt>
                                        </p:tgtEl>
                                      </p:cBhvr>
                                    </p:animEffect>
                                  </p:childTnLst>
                                </p:cTn>
                              </p:par>
                              <p:par>
                                <p:cTn id="65" presetID="5" presetClass="entr" presetSubtype="10" fill="hold" nodeType="withEffect">
                                  <p:stCondLst>
                                    <p:cond delay="0"/>
                                  </p:stCondLst>
                                  <p:childTnLst>
                                    <p:set>
                                      <p:cBhvr>
                                        <p:cTn id="66"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67" dur="500"/>
                                        <p:tgtEl>
                                          <p:spTgt spid="7">
                                            <p:txEl>
                                              <p:pRg st="20" end="20"/>
                                            </p:txEl>
                                          </p:spTgt>
                                        </p:tgtEl>
                                      </p:cBhvr>
                                    </p:animEffect>
                                  </p:childTnLst>
                                </p:cTn>
                              </p:par>
                              <p:par>
                                <p:cTn id="68" presetID="5" presetClass="entr" presetSubtype="10" fill="hold" nodeType="withEffect">
                                  <p:stCondLst>
                                    <p:cond delay="0"/>
                                  </p:stCondLst>
                                  <p:childTnLst>
                                    <p:set>
                                      <p:cBhvr>
                                        <p:cTn id="69" dur="1" fill="hold">
                                          <p:stCondLst>
                                            <p:cond delay="0"/>
                                          </p:stCondLst>
                                        </p:cTn>
                                        <p:tgtEl>
                                          <p:spTgt spid="7">
                                            <p:txEl>
                                              <p:pRg st="21" end="21"/>
                                            </p:txEl>
                                          </p:spTgt>
                                        </p:tgtEl>
                                        <p:attrNameLst>
                                          <p:attrName>style.visibility</p:attrName>
                                        </p:attrNameLst>
                                      </p:cBhvr>
                                      <p:to>
                                        <p:strVal val="visible"/>
                                      </p:to>
                                    </p:set>
                                    <p:animEffect transition="in" filter="checkerboard(across)">
                                      <p:cBhvr>
                                        <p:cTn id="70" dur="500"/>
                                        <p:tgtEl>
                                          <p:spTgt spid="7">
                                            <p:txEl>
                                              <p:pRg st="21" end="21"/>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7">
                                            <p:txEl>
                                              <p:pRg st="22" end="22"/>
                                            </p:txEl>
                                          </p:spTgt>
                                        </p:tgtEl>
                                        <p:attrNameLst>
                                          <p:attrName>style.visibility</p:attrName>
                                        </p:attrNameLst>
                                      </p:cBhvr>
                                      <p:to>
                                        <p:strVal val="visible"/>
                                      </p:to>
                                    </p:set>
                                    <p:animEffect transition="in" filter="checkerboard(across)">
                                      <p:cBhvr>
                                        <p:cTn id="73" dur="500"/>
                                        <p:tgtEl>
                                          <p:spTgt spid="7">
                                            <p:txEl>
                                              <p:pRg st="22" end="22"/>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7">
                                            <p:txEl>
                                              <p:pRg st="23" end="23"/>
                                            </p:txEl>
                                          </p:spTgt>
                                        </p:tgtEl>
                                        <p:attrNameLst>
                                          <p:attrName>style.visibility</p:attrName>
                                        </p:attrNameLst>
                                      </p:cBhvr>
                                      <p:to>
                                        <p:strVal val="visible"/>
                                      </p:to>
                                    </p:set>
                                    <p:animEffect transition="in" filter="checkerboard(across)">
                                      <p:cBhvr>
                                        <p:cTn id="76" dur="500"/>
                                        <p:tgtEl>
                                          <p:spTgt spid="7">
                                            <p:txEl>
                                              <p:pRg st="23" end="23"/>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7">
                                            <p:txEl>
                                              <p:pRg st="24" end="24"/>
                                            </p:txEl>
                                          </p:spTgt>
                                        </p:tgtEl>
                                        <p:attrNameLst>
                                          <p:attrName>style.visibility</p:attrName>
                                        </p:attrNameLst>
                                      </p:cBhvr>
                                      <p:to>
                                        <p:strVal val="visible"/>
                                      </p:to>
                                    </p:set>
                                    <p:animEffect transition="in" filter="checkerboard(across)">
                                      <p:cBhvr>
                                        <p:cTn id="79" dur="500"/>
                                        <p:tgtEl>
                                          <p:spTgt spid="7">
                                            <p:txEl>
                                              <p:pRg st="24" end="24"/>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7">
                                            <p:txEl>
                                              <p:pRg st="25" end="25"/>
                                            </p:txEl>
                                          </p:spTgt>
                                        </p:tgtEl>
                                        <p:attrNameLst>
                                          <p:attrName>style.visibility</p:attrName>
                                        </p:attrNameLst>
                                      </p:cBhvr>
                                      <p:to>
                                        <p:strVal val="visible"/>
                                      </p:to>
                                    </p:set>
                                    <p:animEffect transition="in" filter="checkerboard(across)">
                                      <p:cBhvr>
                                        <p:cTn id="82" dur="500"/>
                                        <p:tgtEl>
                                          <p:spTgt spid="7">
                                            <p:txEl>
                                              <p:pRg st="25" end="25"/>
                                            </p:txEl>
                                          </p:spTgt>
                                        </p:tgtEl>
                                      </p:cBhvr>
                                    </p:animEffect>
                                  </p:childTnLst>
                                </p:cTn>
                              </p:par>
                              <p:par>
                                <p:cTn id="83" presetID="5" presetClass="entr" presetSubtype="10" fill="hold" nodeType="withEffect">
                                  <p:stCondLst>
                                    <p:cond delay="0"/>
                                  </p:stCondLst>
                                  <p:childTnLst>
                                    <p:set>
                                      <p:cBhvr>
                                        <p:cTn id="84" dur="1" fill="hold">
                                          <p:stCondLst>
                                            <p:cond delay="0"/>
                                          </p:stCondLst>
                                        </p:cTn>
                                        <p:tgtEl>
                                          <p:spTgt spid="7">
                                            <p:txEl>
                                              <p:pRg st="26" end="26"/>
                                            </p:txEl>
                                          </p:spTgt>
                                        </p:tgtEl>
                                        <p:attrNameLst>
                                          <p:attrName>style.visibility</p:attrName>
                                        </p:attrNameLst>
                                      </p:cBhvr>
                                      <p:to>
                                        <p:strVal val="visible"/>
                                      </p:to>
                                    </p:set>
                                    <p:animEffect transition="in" filter="checkerboard(across)">
                                      <p:cBhvr>
                                        <p:cTn id="85" dur="500"/>
                                        <p:tgtEl>
                                          <p:spTgt spid="7">
                                            <p:txEl>
                                              <p:pRg st="26" end="26"/>
                                            </p:txEl>
                                          </p:spTgt>
                                        </p:tgtEl>
                                      </p:cBhvr>
                                    </p:animEffect>
                                  </p:childTnLst>
                                </p:cTn>
                              </p:par>
                              <p:par>
                                <p:cTn id="86" presetID="5" presetClass="entr" presetSubtype="10" fill="hold" nodeType="withEffect">
                                  <p:stCondLst>
                                    <p:cond delay="0"/>
                                  </p:stCondLst>
                                  <p:childTnLst>
                                    <p:set>
                                      <p:cBhvr>
                                        <p:cTn id="87" dur="1" fill="hold">
                                          <p:stCondLst>
                                            <p:cond delay="0"/>
                                          </p:stCondLst>
                                        </p:cTn>
                                        <p:tgtEl>
                                          <p:spTgt spid="7">
                                            <p:txEl>
                                              <p:pRg st="27" end="27"/>
                                            </p:txEl>
                                          </p:spTgt>
                                        </p:tgtEl>
                                        <p:attrNameLst>
                                          <p:attrName>style.visibility</p:attrName>
                                        </p:attrNameLst>
                                      </p:cBhvr>
                                      <p:to>
                                        <p:strVal val="visible"/>
                                      </p:to>
                                    </p:set>
                                    <p:animEffect transition="in" filter="checkerboard(across)">
                                      <p:cBhvr>
                                        <p:cTn id="88" dur="500"/>
                                        <p:tgtEl>
                                          <p:spTgt spid="7">
                                            <p:txEl>
                                              <p:pRg st="27" end="27"/>
                                            </p:txEl>
                                          </p:spTgt>
                                        </p:tgtEl>
                                      </p:cBhvr>
                                    </p:animEffect>
                                  </p:childTnLst>
                                </p:cTn>
                              </p:par>
                              <p:par>
                                <p:cTn id="89" presetID="5" presetClass="entr" presetSubtype="10" fill="hold" nodeType="withEffect">
                                  <p:stCondLst>
                                    <p:cond delay="0"/>
                                  </p:stCondLst>
                                  <p:childTnLst>
                                    <p:set>
                                      <p:cBhvr>
                                        <p:cTn id="90" dur="1" fill="hold">
                                          <p:stCondLst>
                                            <p:cond delay="0"/>
                                          </p:stCondLst>
                                        </p:cTn>
                                        <p:tgtEl>
                                          <p:spTgt spid="7">
                                            <p:txEl>
                                              <p:pRg st="28" end="28"/>
                                            </p:txEl>
                                          </p:spTgt>
                                        </p:tgtEl>
                                        <p:attrNameLst>
                                          <p:attrName>style.visibility</p:attrName>
                                        </p:attrNameLst>
                                      </p:cBhvr>
                                      <p:to>
                                        <p:strVal val="visible"/>
                                      </p:to>
                                    </p:set>
                                    <p:animEffect transition="in" filter="checkerboard(across)">
                                      <p:cBhvr>
                                        <p:cTn id="91" dur="500"/>
                                        <p:tgtEl>
                                          <p:spTgt spid="7">
                                            <p:txEl>
                                              <p:pRg st="28" end="28"/>
                                            </p:txEl>
                                          </p:spTgt>
                                        </p:tgtEl>
                                      </p:cBhvr>
                                    </p:animEffect>
                                  </p:childTnLst>
                                </p:cTn>
                              </p:par>
                              <p:par>
                                <p:cTn id="92" presetID="5" presetClass="entr" presetSubtype="10" fill="hold" nodeType="withEffect">
                                  <p:stCondLst>
                                    <p:cond delay="0"/>
                                  </p:stCondLst>
                                  <p:childTnLst>
                                    <p:set>
                                      <p:cBhvr>
                                        <p:cTn id="93" dur="1" fill="hold">
                                          <p:stCondLst>
                                            <p:cond delay="0"/>
                                          </p:stCondLst>
                                        </p:cTn>
                                        <p:tgtEl>
                                          <p:spTgt spid="7">
                                            <p:txEl>
                                              <p:pRg st="29" end="29"/>
                                            </p:txEl>
                                          </p:spTgt>
                                        </p:tgtEl>
                                        <p:attrNameLst>
                                          <p:attrName>style.visibility</p:attrName>
                                        </p:attrNameLst>
                                      </p:cBhvr>
                                      <p:to>
                                        <p:strVal val="visible"/>
                                      </p:to>
                                    </p:set>
                                    <p:animEffect transition="in" filter="checkerboard(across)">
                                      <p:cBhvr>
                                        <p:cTn id="94" dur="500"/>
                                        <p:tgtEl>
                                          <p:spTgt spid="7">
                                            <p:txEl>
                                              <p:pRg st="29" end="29"/>
                                            </p:txEl>
                                          </p:spTgt>
                                        </p:tgtEl>
                                      </p:cBhvr>
                                    </p:animEffect>
                                  </p:childTnLst>
                                </p:cTn>
                              </p:par>
                              <p:par>
                                <p:cTn id="95" presetID="5" presetClass="entr" presetSubtype="10" fill="hold" nodeType="withEffect">
                                  <p:stCondLst>
                                    <p:cond delay="0"/>
                                  </p:stCondLst>
                                  <p:childTnLst>
                                    <p:set>
                                      <p:cBhvr>
                                        <p:cTn id="96" dur="1" fill="hold">
                                          <p:stCondLst>
                                            <p:cond delay="0"/>
                                          </p:stCondLst>
                                        </p:cTn>
                                        <p:tgtEl>
                                          <p:spTgt spid="7">
                                            <p:txEl>
                                              <p:pRg st="30" end="30"/>
                                            </p:txEl>
                                          </p:spTgt>
                                        </p:tgtEl>
                                        <p:attrNameLst>
                                          <p:attrName>style.visibility</p:attrName>
                                        </p:attrNameLst>
                                      </p:cBhvr>
                                      <p:to>
                                        <p:strVal val="visible"/>
                                      </p:to>
                                    </p:set>
                                    <p:animEffect transition="in" filter="checkerboard(across)">
                                      <p:cBhvr>
                                        <p:cTn id="97" dur="500"/>
                                        <p:tgtEl>
                                          <p:spTgt spid="7">
                                            <p:txEl>
                                              <p:pRg st="30" end="30"/>
                                            </p:txEl>
                                          </p:spTgt>
                                        </p:tgtEl>
                                      </p:cBhvr>
                                    </p:animEffect>
                                  </p:childTnLst>
                                </p:cTn>
                              </p:par>
                              <p:par>
                                <p:cTn id="98" presetID="5" presetClass="entr" presetSubtype="10" fill="hold" nodeType="withEffect">
                                  <p:stCondLst>
                                    <p:cond delay="0"/>
                                  </p:stCondLst>
                                  <p:childTnLst>
                                    <p:set>
                                      <p:cBhvr>
                                        <p:cTn id="99" dur="1" fill="hold">
                                          <p:stCondLst>
                                            <p:cond delay="0"/>
                                          </p:stCondLst>
                                        </p:cTn>
                                        <p:tgtEl>
                                          <p:spTgt spid="7">
                                            <p:txEl>
                                              <p:pRg st="31" end="31"/>
                                            </p:txEl>
                                          </p:spTgt>
                                        </p:tgtEl>
                                        <p:attrNameLst>
                                          <p:attrName>style.visibility</p:attrName>
                                        </p:attrNameLst>
                                      </p:cBhvr>
                                      <p:to>
                                        <p:strVal val="visible"/>
                                      </p:to>
                                    </p:set>
                                    <p:animEffect transition="in" filter="checkerboard(across)">
                                      <p:cBhvr>
                                        <p:cTn id="100" dur="500"/>
                                        <p:tgtEl>
                                          <p:spTgt spid="7">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Jagged 2D Arrays</a:t>
            </a:r>
            <a:endParaRPr lang="en-IN" sz="3600" b="1" dirty="0"/>
          </a:p>
        </p:txBody>
      </p:sp>
      <p:sp>
        <p:nvSpPr>
          <p:cNvPr id="3" name="Content Placeholder 2"/>
          <p:cNvSpPr>
            <a:spLocks noGrp="1"/>
          </p:cNvSpPr>
          <p:nvPr>
            <p:ph sz="quarter" idx="1"/>
          </p:nvPr>
        </p:nvSpPr>
        <p:spPr>
          <a:xfrm>
            <a:off x="251520" y="1412776"/>
            <a:ext cx="8712968" cy="5373216"/>
          </a:xfrm>
        </p:spPr>
        <p:txBody>
          <a:bodyPr>
            <a:normAutofit/>
          </a:bodyPr>
          <a:lstStyle/>
          <a:p>
            <a:pPr>
              <a:buSzPct val="120000"/>
              <a:buFont typeface="Arial" pitchFamily="34" charset="0"/>
              <a:buChar char="•"/>
            </a:pPr>
            <a:r>
              <a:rPr lang="en-US" sz="2400" b="1" u="sng" dirty="0" smtClean="0"/>
              <a:t>Syntax</a:t>
            </a:r>
            <a:r>
              <a:rPr lang="en-US" sz="2400" dirty="0" smtClean="0"/>
              <a:t> :-</a:t>
            </a:r>
          </a:p>
          <a:p>
            <a:pPr algn="ctr">
              <a:buSzPct val="120000"/>
              <a:buNone/>
            </a:pPr>
            <a:r>
              <a:rPr lang="en-US" sz="2000" b="1" dirty="0" smtClean="0"/>
              <a:t>&lt;data type&gt; [ ] [ ] &lt;array reference&gt;;</a:t>
            </a:r>
          </a:p>
          <a:p>
            <a:pPr algn="ctr">
              <a:buSzPct val="120000"/>
              <a:buNone/>
            </a:pPr>
            <a:r>
              <a:rPr lang="en-US" sz="2000" b="1" dirty="0" smtClean="0"/>
              <a:t>&lt;array reference&gt;=new &lt;data type&gt;[size][ ];</a:t>
            </a:r>
          </a:p>
          <a:p>
            <a:pPr>
              <a:buSzPct val="120000"/>
              <a:buNone/>
            </a:pPr>
            <a:r>
              <a:rPr lang="en-US" sz="2000" b="1" dirty="0" smtClean="0"/>
              <a:t>Example –</a:t>
            </a:r>
          </a:p>
          <a:p>
            <a:pPr>
              <a:buSzPct val="120000"/>
              <a:buNone/>
            </a:pPr>
            <a:r>
              <a:rPr lang="en-US" sz="2000" b="1" dirty="0" smtClean="0"/>
              <a:t> </a:t>
            </a:r>
            <a:r>
              <a:rPr lang="en-US" sz="2000" b="1" dirty="0" err="1" smtClean="0"/>
              <a:t>int</a:t>
            </a:r>
            <a:r>
              <a:rPr lang="en-US" sz="2000" b="1" dirty="0" smtClean="0"/>
              <a:t> [ ] [ ] </a:t>
            </a:r>
            <a:r>
              <a:rPr lang="en-US" sz="2000" b="1" dirty="0" err="1" smtClean="0"/>
              <a:t>arr</a:t>
            </a:r>
            <a:r>
              <a:rPr lang="en-US" sz="2000" b="1" dirty="0" smtClean="0"/>
              <a:t>;</a:t>
            </a:r>
          </a:p>
          <a:p>
            <a:pPr>
              <a:buSzPct val="120000"/>
              <a:buNone/>
            </a:pPr>
            <a:r>
              <a:rPr lang="en-US" sz="2000" b="1" dirty="0" smtClean="0"/>
              <a:t> </a:t>
            </a:r>
            <a:r>
              <a:rPr lang="en-US" sz="2000" b="1" dirty="0" err="1" smtClean="0"/>
              <a:t>arr</a:t>
            </a:r>
            <a:r>
              <a:rPr lang="en-US" sz="2000" b="1" dirty="0" smtClean="0"/>
              <a:t>=new </a:t>
            </a:r>
            <a:r>
              <a:rPr lang="en-US" sz="2000" b="1" dirty="0" err="1" smtClean="0"/>
              <a:t>int</a:t>
            </a:r>
            <a:r>
              <a:rPr lang="en-US" sz="2000" b="1" dirty="0" smtClean="0"/>
              <a:t> [3][ ];</a:t>
            </a:r>
          </a:p>
          <a:p>
            <a:pPr>
              <a:buSzPct val="120000"/>
              <a:buNone/>
            </a:pPr>
            <a:r>
              <a:rPr lang="en-US" sz="2000" b="1" dirty="0" smtClean="0"/>
              <a:t> </a:t>
            </a:r>
            <a:r>
              <a:rPr lang="en-US" sz="2000" b="1" dirty="0" err="1" smtClean="0"/>
              <a:t>arr</a:t>
            </a:r>
            <a:r>
              <a:rPr lang="en-US" sz="2000" b="1" dirty="0" smtClean="0"/>
              <a:t>[0]=new </a:t>
            </a:r>
            <a:r>
              <a:rPr lang="en-US" sz="2000" b="1" dirty="0" err="1" smtClean="0"/>
              <a:t>arr</a:t>
            </a:r>
            <a:r>
              <a:rPr lang="en-US" sz="2000" b="1" dirty="0" smtClean="0"/>
              <a:t>[6];</a:t>
            </a:r>
          </a:p>
          <a:p>
            <a:pPr>
              <a:buSzPct val="120000"/>
              <a:buNone/>
            </a:pPr>
            <a:r>
              <a:rPr lang="en-US" sz="2000" b="1" dirty="0" smtClean="0"/>
              <a:t> </a:t>
            </a:r>
            <a:r>
              <a:rPr lang="en-US" sz="2000" b="1" dirty="0" err="1" smtClean="0"/>
              <a:t>arr</a:t>
            </a:r>
            <a:r>
              <a:rPr lang="en-US" sz="2000" b="1" dirty="0" smtClean="0"/>
              <a:t>[1]=new </a:t>
            </a:r>
            <a:r>
              <a:rPr lang="en-US" sz="2000" b="1" dirty="0" err="1" smtClean="0"/>
              <a:t>arr</a:t>
            </a:r>
            <a:r>
              <a:rPr lang="en-US" sz="2000" b="1" dirty="0" smtClean="0"/>
              <a:t>[4];</a:t>
            </a:r>
          </a:p>
          <a:p>
            <a:pPr>
              <a:buSzPct val="120000"/>
              <a:buNone/>
            </a:pPr>
            <a:r>
              <a:rPr lang="en-US" sz="2000" b="1" dirty="0" smtClean="0"/>
              <a:t> </a:t>
            </a:r>
            <a:r>
              <a:rPr lang="en-US" sz="2000" b="1" dirty="0" err="1" smtClean="0"/>
              <a:t>arr</a:t>
            </a:r>
            <a:r>
              <a:rPr lang="en-US" sz="2000" b="1" dirty="0" smtClean="0"/>
              <a:t>[]=new </a:t>
            </a:r>
            <a:r>
              <a:rPr lang="en-US" sz="2000" b="1" dirty="0" err="1" smtClean="0"/>
              <a:t>arr</a:t>
            </a:r>
            <a:r>
              <a:rPr lang="en-US" sz="2000" b="1" dirty="0" smtClean="0"/>
              <a:t>[5];</a:t>
            </a:r>
          </a:p>
          <a:p>
            <a:pPr>
              <a:buSzPct val="120000"/>
              <a:buNone/>
            </a:pPr>
            <a:endParaRPr lang="en-US" sz="2800" b="1" dirty="0" smtClean="0"/>
          </a:p>
          <a:p>
            <a:pPr>
              <a:buSzPct val="120000"/>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987824" y="389705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1000</a:t>
            </a:r>
            <a:endParaRPr lang="en-IN" dirty="0">
              <a:solidFill>
                <a:schemeClr val="tx1"/>
              </a:solidFill>
            </a:endParaRPr>
          </a:p>
        </p:txBody>
      </p:sp>
      <p:sp>
        <p:nvSpPr>
          <p:cNvPr id="7" name="Rectangle 6"/>
          <p:cNvSpPr/>
          <p:nvPr/>
        </p:nvSpPr>
        <p:spPr>
          <a:xfrm>
            <a:off x="4427984" y="4545796"/>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4000</a:t>
            </a:r>
            <a:endParaRPr lang="en-IN" dirty="0">
              <a:solidFill>
                <a:schemeClr val="tx1"/>
              </a:solidFill>
            </a:endParaRPr>
          </a:p>
        </p:txBody>
      </p:sp>
      <p:sp>
        <p:nvSpPr>
          <p:cNvPr id="8" name="Rectangle 7"/>
          <p:cNvSpPr/>
          <p:nvPr/>
        </p:nvSpPr>
        <p:spPr>
          <a:xfrm>
            <a:off x="4427984" y="4185756"/>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3000</a:t>
            </a:r>
            <a:endParaRPr lang="en-IN" dirty="0">
              <a:solidFill>
                <a:schemeClr val="tx1"/>
              </a:solidFill>
            </a:endParaRPr>
          </a:p>
        </p:txBody>
      </p:sp>
      <p:cxnSp>
        <p:nvCxnSpPr>
          <p:cNvPr id="9" name="Straight Arrow Connector 8"/>
          <p:cNvCxnSpPr>
            <a:stCxn id="27" idx="3"/>
            <a:endCxn id="56" idx="1"/>
          </p:cNvCxnSpPr>
          <p:nvPr/>
        </p:nvCxnSpPr>
        <p:spPr>
          <a:xfrm flipV="1">
            <a:off x="5436096" y="3320988"/>
            <a:ext cx="504056" cy="657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28" idx="1"/>
          </p:cNvCxnSpPr>
          <p:nvPr/>
        </p:nvCxnSpPr>
        <p:spPr>
          <a:xfrm>
            <a:off x="5436096" y="4365776"/>
            <a:ext cx="1296144" cy="26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18" idx="1"/>
          </p:cNvCxnSpPr>
          <p:nvPr/>
        </p:nvCxnSpPr>
        <p:spPr>
          <a:xfrm>
            <a:off x="5436096" y="4725816"/>
            <a:ext cx="720080" cy="6834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13" idx="1"/>
          </p:cNvCxnSpPr>
          <p:nvPr/>
        </p:nvCxnSpPr>
        <p:spPr>
          <a:xfrm flipV="1">
            <a:off x="3491880" y="3685674"/>
            <a:ext cx="1080120" cy="2113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0" y="3501008"/>
            <a:ext cx="792088"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4139952" y="3825716"/>
            <a:ext cx="360040"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4139952" y="4185756"/>
            <a:ext cx="360040"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4139952" y="4545796"/>
            <a:ext cx="360040" cy="369332"/>
          </a:xfrm>
          <a:prstGeom prst="rect">
            <a:avLst/>
          </a:prstGeom>
          <a:noFill/>
        </p:spPr>
        <p:txBody>
          <a:bodyPr wrap="square" rtlCol="0">
            <a:spAutoFit/>
          </a:bodyPr>
          <a:lstStyle/>
          <a:p>
            <a:r>
              <a:rPr lang="en-US" dirty="0" smtClean="0"/>
              <a:t>2</a:t>
            </a:r>
            <a:endParaRPr lang="en-IN" dirty="0"/>
          </a:p>
        </p:txBody>
      </p:sp>
      <p:sp>
        <p:nvSpPr>
          <p:cNvPr id="17" name="TextBox 16"/>
          <p:cNvSpPr txBox="1"/>
          <p:nvPr/>
        </p:nvSpPr>
        <p:spPr>
          <a:xfrm>
            <a:off x="3203848" y="4175792"/>
            <a:ext cx="648072" cy="369332"/>
          </a:xfrm>
          <a:prstGeom prst="rect">
            <a:avLst/>
          </a:prstGeom>
          <a:noFill/>
        </p:spPr>
        <p:txBody>
          <a:bodyPr wrap="square" rtlCol="0">
            <a:spAutoFit/>
          </a:bodyPr>
          <a:lstStyle/>
          <a:p>
            <a:r>
              <a:rPr lang="en-US" b="1" dirty="0" err="1" smtClean="0">
                <a:solidFill>
                  <a:srgbClr val="FF0000"/>
                </a:solidFill>
              </a:rPr>
              <a:t>arr</a:t>
            </a:r>
            <a:endParaRPr lang="en-IN" b="1" dirty="0">
              <a:solidFill>
                <a:srgbClr val="FF0000"/>
              </a:solidFill>
            </a:endParaRPr>
          </a:p>
        </p:txBody>
      </p:sp>
      <p:sp>
        <p:nvSpPr>
          <p:cNvPr id="18" name="Rectangle 17"/>
          <p:cNvSpPr/>
          <p:nvPr/>
        </p:nvSpPr>
        <p:spPr>
          <a:xfrm>
            <a:off x="6156176"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19" name="Rectangle 18"/>
          <p:cNvSpPr/>
          <p:nvPr/>
        </p:nvSpPr>
        <p:spPr>
          <a:xfrm>
            <a:off x="6660232"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0" name="Rectangle 19"/>
          <p:cNvSpPr/>
          <p:nvPr/>
        </p:nvSpPr>
        <p:spPr>
          <a:xfrm>
            <a:off x="7164288"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1" name="Rectangle 20"/>
          <p:cNvSpPr/>
          <p:nvPr/>
        </p:nvSpPr>
        <p:spPr>
          <a:xfrm>
            <a:off x="7668344"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2" name="TextBox 21"/>
          <p:cNvSpPr txBox="1"/>
          <p:nvPr/>
        </p:nvSpPr>
        <p:spPr>
          <a:xfrm>
            <a:off x="6228184" y="4941168"/>
            <a:ext cx="360040" cy="369332"/>
          </a:xfrm>
          <a:prstGeom prst="rect">
            <a:avLst/>
          </a:prstGeom>
          <a:noFill/>
        </p:spPr>
        <p:txBody>
          <a:bodyPr wrap="square" rtlCol="0">
            <a:spAutoFit/>
          </a:bodyPr>
          <a:lstStyle/>
          <a:p>
            <a:r>
              <a:rPr lang="en-US" dirty="0" smtClean="0"/>
              <a:t>0</a:t>
            </a:r>
            <a:endParaRPr lang="en-IN" dirty="0"/>
          </a:p>
        </p:txBody>
      </p:sp>
      <p:sp>
        <p:nvSpPr>
          <p:cNvPr id="23" name="TextBox 22"/>
          <p:cNvSpPr txBox="1"/>
          <p:nvPr/>
        </p:nvSpPr>
        <p:spPr>
          <a:xfrm>
            <a:off x="6732240" y="4941168"/>
            <a:ext cx="360040" cy="369332"/>
          </a:xfrm>
          <a:prstGeom prst="rect">
            <a:avLst/>
          </a:prstGeom>
          <a:noFill/>
        </p:spPr>
        <p:txBody>
          <a:bodyPr wrap="square" rtlCol="0">
            <a:spAutoFit/>
          </a:bodyPr>
          <a:lstStyle/>
          <a:p>
            <a:r>
              <a:rPr lang="en-US" dirty="0" smtClean="0"/>
              <a:t>1</a:t>
            </a:r>
            <a:endParaRPr lang="en-IN" dirty="0"/>
          </a:p>
        </p:txBody>
      </p:sp>
      <p:sp>
        <p:nvSpPr>
          <p:cNvPr id="24" name="TextBox 23"/>
          <p:cNvSpPr txBox="1"/>
          <p:nvPr/>
        </p:nvSpPr>
        <p:spPr>
          <a:xfrm>
            <a:off x="7236296" y="4941168"/>
            <a:ext cx="360040"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7740352" y="4941168"/>
            <a:ext cx="360040" cy="369332"/>
          </a:xfrm>
          <a:prstGeom prst="rect">
            <a:avLst/>
          </a:prstGeom>
          <a:noFill/>
        </p:spPr>
        <p:txBody>
          <a:bodyPr wrap="square" rtlCol="0">
            <a:spAutoFit/>
          </a:bodyPr>
          <a:lstStyle/>
          <a:p>
            <a:r>
              <a:rPr lang="en-US" dirty="0" smtClean="0"/>
              <a:t>3</a:t>
            </a:r>
            <a:endParaRPr lang="en-IN" dirty="0"/>
          </a:p>
        </p:txBody>
      </p:sp>
      <p:sp>
        <p:nvSpPr>
          <p:cNvPr id="26" name="TextBox 25"/>
          <p:cNvSpPr txBox="1"/>
          <p:nvPr/>
        </p:nvSpPr>
        <p:spPr>
          <a:xfrm>
            <a:off x="6012160" y="5517232"/>
            <a:ext cx="792088" cy="369332"/>
          </a:xfrm>
          <a:prstGeom prst="rect">
            <a:avLst/>
          </a:prstGeom>
          <a:noFill/>
        </p:spPr>
        <p:txBody>
          <a:bodyPr wrap="square" rtlCol="0">
            <a:spAutoFit/>
          </a:bodyPr>
          <a:lstStyle/>
          <a:p>
            <a:r>
              <a:rPr lang="en-US" dirty="0" smtClean="0"/>
              <a:t>4000</a:t>
            </a:r>
            <a:endParaRPr lang="en-IN" dirty="0"/>
          </a:p>
        </p:txBody>
      </p:sp>
      <p:sp>
        <p:nvSpPr>
          <p:cNvPr id="27" name="Rectangle 26"/>
          <p:cNvSpPr/>
          <p:nvPr/>
        </p:nvSpPr>
        <p:spPr>
          <a:xfrm>
            <a:off x="4427984" y="379833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2000</a:t>
            </a:r>
            <a:endParaRPr lang="en-IN" dirty="0">
              <a:solidFill>
                <a:schemeClr val="tx1"/>
              </a:solidFill>
            </a:endParaRPr>
          </a:p>
        </p:txBody>
      </p:sp>
      <p:sp>
        <p:nvSpPr>
          <p:cNvPr id="28" name="Rectangle 27"/>
          <p:cNvSpPr/>
          <p:nvPr/>
        </p:nvSpPr>
        <p:spPr>
          <a:xfrm>
            <a:off x="6732240"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9" name="Rectangle 28"/>
          <p:cNvSpPr/>
          <p:nvPr/>
        </p:nvSpPr>
        <p:spPr>
          <a:xfrm>
            <a:off x="7236296"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0" name="Rectangle 29"/>
          <p:cNvSpPr/>
          <p:nvPr/>
        </p:nvSpPr>
        <p:spPr>
          <a:xfrm>
            <a:off x="7740352"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1" name="Rectangle 30"/>
          <p:cNvSpPr/>
          <p:nvPr/>
        </p:nvSpPr>
        <p:spPr>
          <a:xfrm>
            <a:off x="8244408"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2" name="TextBox 31"/>
          <p:cNvSpPr txBox="1"/>
          <p:nvPr/>
        </p:nvSpPr>
        <p:spPr>
          <a:xfrm>
            <a:off x="6804248" y="3923764"/>
            <a:ext cx="360040" cy="369332"/>
          </a:xfrm>
          <a:prstGeom prst="rect">
            <a:avLst/>
          </a:prstGeom>
          <a:noFill/>
        </p:spPr>
        <p:txBody>
          <a:bodyPr wrap="square" rtlCol="0">
            <a:spAutoFit/>
          </a:bodyPr>
          <a:lstStyle/>
          <a:p>
            <a:r>
              <a:rPr lang="en-US" dirty="0" smtClean="0"/>
              <a:t>0</a:t>
            </a:r>
            <a:endParaRPr lang="en-IN" dirty="0"/>
          </a:p>
        </p:txBody>
      </p:sp>
      <p:sp>
        <p:nvSpPr>
          <p:cNvPr id="33" name="TextBox 32"/>
          <p:cNvSpPr txBox="1"/>
          <p:nvPr/>
        </p:nvSpPr>
        <p:spPr>
          <a:xfrm>
            <a:off x="7308304" y="3923764"/>
            <a:ext cx="360040"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812360" y="3923764"/>
            <a:ext cx="360040"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8316416" y="3923764"/>
            <a:ext cx="360040" cy="369332"/>
          </a:xfrm>
          <a:prstGeom prst="rect">
            <a:avLst/>
          </a:prstGeom>
          <a:noFill/>
        </p:spPr>
        <p:txBody>
          <a:bodyPr wrap="square" rtlCol="0">
            <a:spAutoFit/>
          </a:bodyPr>
          <a:lstStyle/>
          <a:p>
            <a:r>
              <a:rPr lang="en-US" dirty="0" smtClean="0"/>
              <a:t>3</a:t>
            </a:r>
            <a:endParaRPr lang="en-IN" dirty="0"/>
          </a:p>
        </p:txBody>
      </p:sp>
      <p:sp>
        <p:nvSpPr>
          <p:cNvPr id="36" name="TextBox 35"/>
          <p:cNvSpPr txBox="1"/>
          <p:nvPr/>
        </p:nvSpPr>
        <p:spPr>
          <a:xfrm>
            <a:off x="6588224" y="4499828"/>
            <a:ext cx="792088" cy="369332"/>
          </a:xfrm>
          <a:prstGeom prst="rect">
            <a:avLst/>
          </a:prstGeom>
          <a:noFill/>
        </p:spPr>
        <p:txBody>
          <a:bodyPr wrap="square" rtlCol="0">
            <a:spAutoFit/>
          </a:bodyPr>
          <a:lstStyle/>
          <a:p>
            <a:r>
              <a:rPr lang="en-US" dirty="0" smtClean="0"/>
              <a:t>3000</a:t>
            </a:r>
            <a:endParaRPr lang="en-IN" dirty="0"/>
          </a:p>
        </p:txBody>
      </p:sp>
      <p:sp>
        <p:nvSpPr>
          <p:cNvPr id="52" name="Rectangle 51"/>
          <p:cNvSpPr/>
          <p:nvPr/>
        </p:nvSpPr>
        <p:spPr>
          <a:xfrm>
            <a:off x="8172400"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6" name="Rectangle 55"/>
          <p:cNvSpPr/>
          <p:nvPr/>
        </p:nvSpPr>
        <p:spPr>
          <a:xfrm>
            <a:off x="5940152"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7" name="Rectangle 56"/>
          <p:cNvSpPr/>
          <p:nvPr/>
        </p:nvSpPr>
        <p:spPr>
          <a:xfrm>
            <a:off x="6444208"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8" name="Rectangle 57"/>
          <p:cNvSpPr/>
          <p:nvPr/>
        </p:nvSpPr>
        <p:spPr>
          <a:xfrm>
            <a:off x="6948264"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9" name="Rectangle 58"/>
          <p:cNvSpPr/>
          <p:nvPr/>
        </p:nvSpPr>
        <p:spPr>
          <a:xfrm>
            <a:off x="7452320"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0" name="TextBox 59"/>
          <p:cNvSpPr txBox="1"/>
          <p:nvPr/>
        </p:nvSpPr>
        <p:spPr>
          <a:xfrm>
            <a:off x="6012160" y="2852936"/>
            <a:ext cx="360040" cy="369332"/>
          </a:xfrm>
          <a:prstGeom prst="rect">
            <a:avLst/>
          </a:prstGeom>
          <a:noFill/>
        </p:spPr>
        <p:txBody>
          <a:bodyPr wrap="square" rtlCol="0">
            <a:spAutoFit/>
          </a:bodyPr>
          <a:lstStyle/>
          <a:p>
            <a:r>
              <a:rPr lang="en-US" dirty="0" smtClean="0"/>
              <a:t>0</a:t>
            </a:r>
            <a:endParaRPr lang="en-IN" dirty="0"/>
          </a:p>
        </p:txBody>
      </p:sp>
      <p:sp>
        <p:nvSpPr>
          <p:cNvPr id="61" name="TextBox 60"/>
          <p:cNvSpPr txBox="1"/>
          <p:nvPr/>
        </p:nvSpPr>
        <p:spPr>
          <a:xfrm>
            <a:off x="6516216" y="2852936"/>
            <a:ext cx="360040" cy="369332"/>
          </a:xfrm>
          <a:prstGeom prst="rect">
            <a:avLst/>
          </a:prstGeom>
          <a:noFill/>
        </p:spPr>
        <p:txBody>
          <a:bodyPr wrap="square" rtlCol="0">
            <a:spAutoFit/>
          </a:bodyPr>
          <a:lstStyle/>
          <a:p>
            <a:r>
              <a:rPr lang="en-US" dirty="0" smtClean="0"/>
              <a:t>1</a:t>
            </a:r>
            <a:endParaRPr lang="en-IN" dirty="0"/>
          </a:p>
        </p:txBody>
      </p:sp>
      <p:sp>
        <p:nvSpPr>
          <p:cNvPr id="62" name="TextBox 61"/>
          <p:cNvSpPr txBox="1"/>
          <p:nvPr/>
        </p:nvSpPr>
        <p:spPr>
          <a:xfrm>
            <a:off x="7020272" y="2852936"/>
            <a:ext cx="360040" cy="369332"/>
          </a:xfrm>
          <a:prstGeom prst="rect">
            <a:avLst/>
          </a:prstGeom>
          <a:noFill/>
        </p:spPr>
        <p:txBody>
          <a:bodyPr wrap="square" rtlCol="0">
            <a:spAutoFit/>
          </a:bodyPr>
          <a:lstStyle/>
          <a:p>
            <a:r>
              <a:rPr lang="en-US" dirty="0" smtClean="0"/>
              <a:t>2</a:t>
            </a:r>
            <a:endParaRPr lang="en-IN" dirty="0"/>
          </a:p>
        </p:txBody>
      </p:sp>
      <p:sp>
        <p:nvSpPr>
          <p:cNvPr id="63" name="TextBox 62"/>
          <p:cNvSpPr txBox="1"/>
          <p:nvPr/>
        </p:nvSpPr>
        <p:spPr>
          <a:xfrm>
            <a:off x="7524328" y="2852936"/>
            <a:ext cx="360040" cy="369332"/>
          </a:xfrm>
          <a:prstGeom prst="rect">
            <a:avLst/>
          </a:prstGeom>
          <a:noFill/>
        </p:spPr>
        <p:txBody>
          <a:bodyPr wrap="square" rtlCol="0">
            <a:spAutoFit/>
          </a:bodyPr>
          <a:lstStyle/>
          <a:p>
            <a:r>
              <a:rPr lang="en-US" dirty="0" smtClean="0"/>
              <a:t>3</a:t>
            </a:r>
            <a:endParaRPr lang="en-IN" dirty="0"/>
          </a:p>
        </p:txBody>
      </p:sp>
      <p:sp>
        <p:nvSpPr>
          <p:cNvPr id="64" name="TextBox 63"/>
          <p:cNvSpPr txBox="1"/>
          <p:nvPr/>
        </p:nvSpPr>
        <p:spPr>
          <a:xfrm>
            <a:off x="5796136" y="3429000"/>
            <a:ext cx="792088" cy="369332"/>
          </a:xfrm>
          <a:prstGeom prst="rect">
            <a:avLst/>
          </a:prstGeom>
          <a:noFill/>
        </p:spPr>
        <p:txBody>
          <a:bodyPr wrap="square" rtlCol="0">
            <a:spAutoFit/>
          </a:bodyPr>
          <a:lstStyle/>
          <a:p>
            <a:r>
              <a:rPr lang="en-US" dirty="0" smtClean="0"/>
              <a:t>2000</a:t>
            </a:r>
            <a:endParaRPr lang="en-IN" dirty="0"/>
          </a:p>
        </p:txBody>
      </p:sp>
      <p:sp>
        <p:nvSpPr>
          <p:cNvPr id="65" name="Rectangle 64"/>
          <p:cNvSpPr/>
          <p:nvPr/>
        </p:nvSpPr>
        <p:spPr>
          <a:xfrm>
            <a:off x="7956376"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6" name="Rectangle 65"/>
          <p:cNvSpPr/>
          <p:nvPr/>
        </p:nvSpPr>
        <p:spPr>
          <a:xfrm>
            <a:off x="8460432"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0" name="TextBox 69"/>
          <p:cNvSpPr txBox="1"/>
          <p:nvPr/>
        </p:nvSpPr>
        <p:spPr>
          <a:xfrm>
            <a:off x="8100392" y="2843644"/>
            <a:ext cx="360040" cy="369332"/>
          </a:xfrm>
          <a:prstGeom prst="rect">
            <a:avLst/>
          </a:prstGeom>
          <a:noFill/>
        </p:spPr>
        <p:txBody>
          <a:bodyPr wrap="square" rtlCol="0">
            <a:spAutoFit/>
          </a:bodyPr>
          <a:lstStyle/>
          <a:p>
            <a:r>
              <a:rPr lang="en-US" dirty="0" smtClean="0"/>
              <a:t>4</a:t>
            </a:r>
            <a:endParaRPr lang="en-IN" dirty="0"/>
          </a:p>
        </p:txBody>
      </p:sp>
      <p:sp>
        <p:nvSpPr>
          <p:cNvPr id="71" name="TextBox 70"/>
          <p:cNvSpPr txBox="1"/>
          <p:nvPr/>
        </p:nvSpPr>
        <p:spPr>
          <a:xfrm>
            <a:off x="8532440" y="2843644"/>
            <a:ext cx="360040" cy="369332"/>
          </a:xfrm>
          <a:prstGeom prst="rect">
            <a:avLst/>
          </a:prstGeom>
          <a:noFill/>
        </p:spPr>
        <p:txBody>
          <a:bodyPr wrap="square" rtlCol="0">
            <a:spAutoFit/>
          </a:bodyPr>
          <a:lstStyle/>
          <a:p>
            <a:r>
              <a:rPr lang="en-US" dirty="0" smtClean="0"/>
              <a:t>5</a:t>
            </a:r>
            <a:endParaRPr lang="en-IN" dirty="0"/>
          </a:p>
        </p:txBody>
      </p:sp>
      <p:sp>
        <p:nvSpPr>
          <p:cNvPr id="72" name="TextBox 71"/>
          <p:cNvSpPr txBox="1"/>
          <p:nvPr/>
        </p:nvSpPr>
        <p:spPr>
          <a:xfrm>
            <a:off x="8252792" y="4931876"/>
            <a:ext cx="360040" cy="369332"/>
          </a:xfrm>
          <a:prstGeom prst="rect">
            <a:avLst/>
          </a:prstGeom>
          <a:noFill/>
        </p:spPr>
        <p:txBody>
          <a:bodyPr wrap="square" rtlCol="0">
            <a:spAutoFit/>
          </a:bodyPr>
          <a:lstStyle/>
          <a:p>
            <a:r>
              <a:rPr lang="en-US" dirty="0" smtClean="0"/>
              <a:t>4</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heckerboard(across)">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checkerboard(across)">
                                      <p:cBhvr>
                                        <p:cTn id="60" dur="500"/>
                                        <p:tgtEl>
                                          <p:spTgt spid="1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heckerboard(across)">
                                      <p:cBhvr>
                                        <p:cTn id="63" dur="500"/>
                                        <p:tgtEl>
                                          <p:spTgt spid="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checkerboard(across)">
                                      <p:cBhvr>
                                        <p:cTn id="66" dur="500"/>
                                        <p:tgtEl>
                                          <p:spTgt spid="7"/>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checkerboard(across)">
                                      <p:cBhvr>
                                        <p:cTn id="69" dur="500"/>
                                        <p:tgtEl>
                                          <p:spTgt spid="27"/>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checkerboard(across)">
                                      <p:cBhvr>
                                        <p:cTn id="72" dur="500"/>
                                        <p:tgtEl>
                                          <p:spTgt spid="16"/>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checkerboard(across)">
                                      <p:cBhvr>
                                        <p:cTn id="75" dur="500"/>
                                        <p:tgtEl>
                                          <p:spTgt spid="1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checkerboard(across)">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checkerboard(across)">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checkerboard(across)">
                                      <p:cBhvr>
                                        <p:cTn id="88" dur="500"/>
                                        <p:tgtEl>
                                          <p:spTgt spid="59"/>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checkerboard(across)">
                                      <p:cBhvr>
                                        <p:cTn id="91" dur="500"/>
                                        <p:tgtEl>
                                          <p:spTgt spid="5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checkerboard(across)">
                                      <p:cBhvr>
                                        <p:cTn id="94" dur="500"/>
                                        <p:tgtEl>
                                          <p:spTgt spid="5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checkerboard(across)">
                                      <p:cBhvr>
                                        <p:cTn id="97" dur="500"/>
                                        <p:tgtEl>
                                          <p:spTgt spid="64"/>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checkerboard(across)">
                                      <p:cBhvr>
                                        <p:cTn id="100" dur="500"/>
                                        <p:tgtEl>
                                          <p:spTgt spid="56"/>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checkerboard(across)">
                                      <p:cBhvr>
                                        <p:cTn id="103" dur="500"/>
                                        <p:tgtEl>
                                          <p:spTgt spid="63"/>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checkerboard(across)">
                                      <p:cBhvr>
                                        <p:cTn id="106" dur="500"/>
                                        <p:tgtEl>
                                          <p:spTgt spid="62"/>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checkerboard(across)">
                                      <p:cBhvr>
                                        <p:cTn id="109" dur="500"/>
                                        <p:tgtEl>
                                          <p:spTgt spid="61"/>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checkerboard(across)">
                                      <p:cBhvr>
                                        <p:cTn id="112" dur="500"/>
                                        <p:tgtEl>
                                          <p:spTgt spid="60"/>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checkerboard(across)">
                                      <p:cBhvr>
                                        <p:cTn id="115" dur="500"/>
                                        <p:tgtEl>
                                          <p:spTgt spid="65"/>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checkerboard(across)">
                                      <p:cBhvr>
                                        <p:cTn id="118" dur="500"/>
                                        <p:tgtEl>
                                          <p:spTgt spid="66"/>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checkerboard(across)">
                                      <p:cBhvr>
                                        <p:cTn id="121" dur="500"/>
                                        <p:tgtEl>
                                          <p:spTgt spid="70"/>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checkerboard(across)">
                                      <p:cBhvr>
                                        <p:cTn id="124" dur="500"/>
                                        <p:tgtEl>
                                          <p:spTgt spid="71"/>
                                        </p:tgtEl>
                                      </p:cBhvr>
                                    </p:animEffect>
                                  </p:childTnLst>
                                </p:cTn>
                              </p:par>
                            </p:childTnLst>
                          </p:cTn>
                        </p:par>
                      </p:childTnLst>
                    </p:cTn>
                  </p:par>
                  <p:par>
                    <p:cTn id="125" fill="hold">
                      <p:stCondLst>
                        <p:cond delay="indefinite"/>
                      </p:stCondLst>
                      <p:childTnLst>
                        <p:par>
                          <p:cTn id="126" fill="hold">
                            <p:stCondLst>
                              <p:cond delay="0"/>
                            </p:stCondLst>
                            <p:childTnLst>
                              <p:par>
                                <p:cTn id="127" presetID="5" presetClass="entr" presetSubtype="1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checkerboard(across)">
                                      <p:cBhvr>
                                        <p:cTn id="129" dur="500"/>
                                        <p:tgtEl>
                                          <p:spTgt spid="9"/>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checkerboard(across)">
                                      <p:cBhvr>
                                        <p:cTn id="134" dur="500"/>
                                        <p:tgtEl>
                                          <p:spTgt spid="31"/>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checkerboard(across)">
                                      <p:cBhvr>
                                        <p:cTn id="137" dur="500"/>
                                        <p:tgtEl>
                                          <p:spTgt spid="30"/>
                                        </p:tgtEl>
                                      </p:cBhvr>
                                    </p:animEffect>
                                  </p:childTnLst>
                                </p:cTn>
                              </p:par>
                              <p:par>
                                <p:cTn id="138" presetID="5" presetClass="entr" presetSubtype="10" fill="hold" grpId="0" nodeType="with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checkerboard(across)">
                                      <p:cBhvr>
                                        <p:cTn id="140" dur="500"/>
                                        <p:tgtEl>
                                          <p:spTgt spid="29"/>
                                        </p:tgtEl>
                                      </p:cBhvr>
                                    </p:animEffect>
                                  </p:childTnLst>
                                </p:cTn>
                              </p:par>
                              <p:par>
                                <p:cTn id="141" presetID="5" presetClass="entr" presetSubtype="1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checkerboard(across)">
                                      <p:cBhvr>
                                        <p:cTn id="143" dur="500"/>
                                        <p:tgtEl>
                                          <p:spTgt spid="36"/>
                                        </p:tgtEl>
                                      </p:cBhvr>
                                    </p:animEffect>
                                  </p:childTnLst>
                                </p:cTn>
                              </p:par>
                              <p:par>
                                <p:cTn id="144" presetID="5" presetClass="entr" presetSubtype="10" fill="hold" grpId="0" nodeType="with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checkerboard(across)">
                                      <p:cBhvr>
                                        <p:cTn id="146" dur="500"/>
                                        <p:tgtEl>
                                          <p:spTgt spid="28"/>
                                        </p:tgtEl>
                                      </p:cBhvr>
                                    </p:animEffect>
                                  </p:childTnLst>
                                </p:cTn>
                              </p:par>
                              <p:par>
                                <p:cTn id="147" presetID="5" presetClass="entr" presetSubtype="10" fill="hold" grpId="0" nodeType="with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checkerboard(across)">
                                      <p:cBhvr>
                                        <p:cTn id="149" dur="500"/>
                                        <p:tgtEl>
                                          <p:spTgt spid="35"/>
                                        </p:tgtEl>
                                      </p:cBhvr>
                                    </p:animEffect>
                                  </p:childTnLst>
                                </p:cTn>
                              </p:par>
                              <p:par>
                                <p:cTn id="150" presetID="5" presetClass="entr" presetSubtype="10" fill="hold" grpId="0" nodeType="with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checkerboard(across)">
                                      <p:cBhvr>
                                        <p:cTn id="152" dur="500"/>
                                        <p:tgtEl>
                                          <p:spTgt spid="34"/>
                                        </p:tgtEl>
                                      </p:cBhvr>
                                    </p:animEffect>
                                  </p:childTnLst>
                                </p:cTn>
                              </p:par>
                              <p:par>
                                <p:cTn id="153" presetID="5" presetClass="entr" presetSubtype="10" fill="hold" grpId="0" nodeType="with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checkerboard(across)">
                                      <p:cBhvr>
                                        <p:cTn id="155" dur="500"/>
                                        <p:tgtEl>
                                          <p:spTgt spid="33"/>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checkerboard(across)">
                                      <p:cBhvr>
                                        <p:cTn id="158" dur="500"/>
                                        <p:tgtEl>
                                          <p:spTgt spid="32"/>
                                        </p:tgtEl>
                                      </p:cBhvr>
                                    </p:animEffect>
                                  </p:childTnLst>
                                </p:cTn>
                              </p:par>
                            </p:childTnLst>
                          </p:cTn>
                        </p:par>
                      </p:childTnLst>
                    </p:cTn>
                  </p:par>
                  <p:par>
                    <p:cTn id="159" fill="hold">
                      <p:stCondLst>
                        <p:cond delay="indefinite"/>
                      </p:stCondLst>
                      <p:childTnLst>
                        <p:par>
                          <p:cTn id="160" fill="hold">
                            <p:stCondLst>
                              <p:cond delay="0"/>
                            </p:stCondLst>
                            <p:childTnLst>
                              <p:par>
                                <p:cTn id="161" presetID="5" presetClass="entr" presetSubtype="10" fill="hold" nodeType="clickEffect">
                                  <p:stCondLst>
                                    <p:cond delay="0"/>
                                  </p:stCondLst>
                                  <p:childTnLst>
                                    <p:set>
                                      <p:cBhvr>
                                        <p:cTn id="162" dur="1" fill="hold">
                                          <p:stCondLst>
                                            <p:cond delay="0"/>
                                          </p:stCondLst>
                                        </p:cTn>
                                        <p:tgtEl>
                                          <p:spTgt spid="10"/>
                                        </p:tgtEl>
                                        <p:attrNameLst>
                                          <p:attrName>style.visibility</p:attrName>
                                        </p:attrNameLst>
                                      </p:cBhvr>
                                      <p:to>
                                        <p:strVal val="visible"/>
                                      </p:to>
                                    </p:set>
                                    <p:animEffect transition="in" filter="checkerboard(across)">
                                      <p:cBhvr>
                                        <p:cTn id="163" dur="500"/>
                                        <p:tgtEl>
                                          <p:spTgt spid="10"/>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checkerboard(across)">
                                      <p:cBhvr>
                                        <p:cTn id="168" dur="500"/>
                                        <p:tgtEl>
                                          <p:spTgt spid="21"/>
                                        </p:tgtEl>
                                      </p:cBhvr>
                                    </p:animEffect>
                                  </p:childTnLst>
                                </p:cTn>
                              </p:par>
                              <p:par>
                                <p:cTn id="169" presetID="5" presetClass="entr" presetSubtype="10" fill="hold" grpId="0" nodeType="withEffect">
                                  <p:stCondLst>
                                    <p:cond delay="0"/>
                                  </p:stCondLst>
                                  <p:childTnLst>
                                    <p:set>
                                      <p:cBhvr>
                                        <p:cTn id="170" dur="1" fill="hold">
                                          <p:stCondLst>
                                            <p:cond delay="0"/>
                                          </p:stCondLst>
                                        </p:cTn>
                                        <p:tgtEl>
                                          <p:spTgt spid="20"/>
                                        </p:tgtEl>
                                        <p:attrNameLst>
                                          <p:attrName>style.visibility</p:attrName>
                                        </p:attrNameLst>
                                      </p:cBhvr>
                                      <p:to>
                                        <p:strVal val="visible"/>
                                      </p:to>
                                    </p:set>
                                    <p:animEffect transition="in" filter="checkerboard(across)">
                                      <p:cBhvr>
                                        <p:cTn id="171" dur="500"/>
                                        <p:tgtEl>
                                          <p:spTgt spid="20"/>
                                        </p:tgtEl>
                                      </p:cBhvr>
                                    </p:animEffect>
                                  </p:childTnLst>
                                </p:cTn>
                              </p:par>
                              <p:par>
                                <p:cTn id="172" presetID="5" presetClass="entr" presetSubtype="10" fill="hold" grpId="0" nodeType="withEffect">
                                  <p:stCondLst>
                                    <p:cond delay="0"/>
                                  </p:stCondLst>
                                  <p:childTnLst>
                                    <p:set>
                                      <p:cBhvr>
                                        <p:cTn id="173" dur="1" fill="hold">
                                          <p:stCondLst>
                                            <p:cond delay="0"/>
                                          </p:stCondLst>
                                        </p:cTn>
                                        <p:tgtEl>
                                          <p:spTgt spid="19"/>
                                        </p:tgtEl>
                                        <p:attrNameLst>
                                          <p:attrName>style.visibility</p:attrName>
                                        </p:attrNameLst>
                                      </p:cBhvr>
                                      <p:to>
                                        <p:strVal val="visible"/>
                                      </p:to>
                                    </p:set>
                                    <p:animEffect transition="in" filter="checkerboard(across)">
                                      <p:cBhvr>
                                        <p:cTn id="174" dur="500"/>
                                        <p:tgtEl>
                                          <p:spTgt spid="19"/>
                                        </p:tgtEl>
                                      </p:cBhvr>
                                    </p:animEffect>
                                  </p:childTnLst>
                                </p:cTn>
                              </p:par>
                              <p:par>
                                <p:cTn id="175" presetID="5" presetClass="entr" presetSubtype="10" fill="hold" grpId="0" nodeType="withEffect">
                                  <p:stCondLst>
                                    <p:cond delay="0"/>
                                  </p:stCondLst>
                                  <p:childTnLst>
                                    <p:set>
                                      <p:cBhvr>
                                        <p:cTn id="176" dur="1" fill="hold">
                                          <p:stCondLst>
                                            <p:cond delay="0"/>
                                          </p:stCondLst>
                                        </p:cTn>
                                        <p:tgtEl>
                                          <p:spTgt spid="26"/>
                                        </p:tgtEl>
                                        <p:attrNameLst>
                                          <p:attrName>style.visibility</p:attrName>
                                        </p:attrNameLst>
                                      </p:cBhvr>
                                      <p:to>
                                        <p:strVal val="visible"/>
                                      </p:to>
                                    </p:set>
                                    <p:animEffect transition="in" filter="checkerboard(across)">
                                      <p:cBhvr>
                                        <p:cTn id="177" dur="500"/>
                                        <p:tgtEl>
                                          <p:spTgt spid="26"/>
                                        </p:tgtEl>
                                      </p:cBhvr>
                                    </p:animEffect>
                                  </p:childTnLst>
                                </p:cTn>
                              </p:par>
                              <p:par>
                                <p:cTn id="178" presetID="5" presetClass="entr" presetSubtype="10" fill="hold" grpId="0" nodeType="withEffect">
                                  <p:stCondLst>
                                    <p:cond delay="0"/>
                                  </p:stCondLst>
                                  <p:childTnLst>
                                    <p:set>
                                      <p:cBhvr>
                                        <p:cTn id="179" dur="1" fill="hold">
                                          <p:stCondLst>
                                            <p:cond delay="0"/>
                                          </p:stCondLst>
                                        </p:cTn>
                                        <p:tgtEl>
                                          <p:spTgt spid="18"/>
                                        </p:tgtEl>
                                        <p:attrNameLst>
                                          <p:attrName>style.visibility</p:attrName>
                                        </p:attrNameLst>
                                      </p:cBhvr>
                                      <p:to>
                                        <p:strVal val="visible"/>
                                      </p:to>
                                    </p:set>
                                    <p:animEffect transition="in" filter="checkerboard(across)">
                                      <p:cBhvr>
                                        <p:cTn id="180" dur="500"/>
                                        <p:tgtEl>
                                          <p:spTgt spid="18"/>
                                        </p:tgtEl>
                                      </p:cBhvr>
                                    </p:animEffect>
                                  </p:childTnLst>
                                </p:cTn>
                              </p:par>
                              <p:par>
                                <p:cTn id="181" presetID="5" presetClass="entr" presetSubtype="10" fill="hold" grpId="0" nodeType="with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checkerboard(across)">
                                      <p:cBhvr>
                                        <p:cTn id="183" dur="500"/>
                                        <p:tgtEl>
                                          <p:spTgt spid="25"/>
                                        </p:tgtEl>
                                      </p:cBhvr>
                                    </p:animEffect>
                                  </p:childTnLst>
                                </p:cTn>
                              </p:par>
                              <p:par>
                                <p:cTn id="184" presetID="5" presetClass="entr" presetSubtype="10"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checkerboard(across)">
                                      <p:cBhvr>
                                        <p:cTn id="186" dur="500"/>
                                        <p:tgtEl>
                                          <p:spTgt spid="24"/>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checkerboard(across)">
                                      <p:cBhvr>
                                        <p:cTn id="189" dur="500"/>
                                        <p:tgtEl>
                                          <p:spTgt spid="23"/>
                                        </p:tgtEl>
                                      </p:cBhvr>
                                    </p:animEffect>
                                  </p:childTnLst>
                                </p:cTn>
                              </p:par>
                              <p:par>
                                <p:cTn id="190" presetID="5" presetClass="entr" presetSubtype="10" fill="hold" grpId="0" nodeType="with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checkerboard(across)">
                                      <p:cBhvr>
                                        <p:cTn id="192" dur="500"/>
                                        <p:tgtEl>
                                          <p:spTgt spid="22"/>
                                        </p:tgtEl>
                                      </p:cBhvr>
                                    </p:animEffect>
                                  </p:childTnLst>
                                </p:cTn>
                              </p:par>
                              <p:par>
                                <p:cTn id="193" presetID="5" presetClass="entr" presetSubtype="10" fill="hold" grpId="0" nodeType="withEffect">
                                  <p:stCondLst>
                                    <p:cond delay="0"/>
                                  </p:stCondLst>
                                  <p:childTnLst>
                                    <p:set>
                                      <p:cBhvr>
                                        <p:cTn id="194" dur="1" fill="hold">
                                          <p:stCondLst>
                                            <p:cond delay="0"/>
                                          </p:stCondLst>
                                        </p:cTn>
                                        <p:tgtEl>
                                          <p:spTgt spid="52"/>
                                        </p:tgtEl>
                                        <p:attrNameLst>
                                          <p:attrName>style.visibility</p:attrName>
                                        </p:attrNameLst>
                                      </p:cBhvr>
                                      <p:to>
                                        <p:strVal val="visible"/>
                                      </p:to>
                                    </p:set>
                                    <p:animEffect transition="in" filter="checkerboard(across)">
                                      <p:cBhvr>
                                        <p:cTn id="195" dur="500"/>
                                        <p:tgtEl>
                                          <p:spTgt spid="52"/>
                                        </p:tgtEl>
                                      </p:cBhvr>
                                    </p:animEffect>
                                  </p:childTnLst>
                                </p:cTn>
                              </p:par>
                              <p:par>
                                <p:cTn id="196" presetID="5" presetClass="entr" presetSubtype="10" fill="hold" grpId="0" nodeType="withEffect">
                                  <p:stCondLst>
                                    <p:cond delay="0"/>
                                  </p:stCondLst>
                                  <p:childTnLst>
                                    <p:set>
                                      <p:cBhvr>
                                        <p:cTn id="197" dur="1" fill="hold">
                                          <p:stCondLst>
                                            <p:cond delay="0"/>
                                          </p:stCondLst>
                                        </p:cTn>
                                        <p:tgtEl>
                                          <p:spTgt spid="72"/>
                                        </p:tgtEl>
                                        <p:attrNameLst>
                                          <p:attrName>style.visibility</p:attrName>
                                        </p:attrNameLst>
                                      </p:cBhvr>
                                      <p:to>
                                        <p:strVal val="visible"/>
                                      </p:to>
                                    </p:set>
                                    <p:animEffect transition="in" filter="checkerboard(across)">
                                      <p:cBhvr>
                                        <p:cTn id="198" dur="500"/>
                                        <p:tgtEl>
                                          <p:spTgt spid="72"/>
                                        </p:tgtEl>
                                      </p:cBhvr>
                                    </p:animEffect>
                                  </p:childTnLst>
                                </p:cTn>
                              </p:par>
                            </p:childTnLst>
                          </p:cTn>
                        </p:par>
                      </p:childTnLst>
                    </p:cTn>
                  </p:par>
                  <p:par>
                    <p:cTn id="199" fill="hold">
                      <p:stCondLst>
                        <p:cond delay="indefinite"/>
                      </p:stCondLst>
                      <p:childTnLst>
                        <p:par>
                          <p:cTn id="200" fill="hold">
                            <p:stCondLst>
                              <p:cond delay="0"/>
                            </p:stCondLst>
                            <p:childTnLst>
                              <p:par>
                                <p:cTn id="201" presetID="5" presetClass="entr" presetSubtype="10" fill="hold" nodeType="clickEffect">
                                  <p:stCondLst>
                                    <p:cond delay="0"/>
                                  </p:stCondLst>
                                  <p:childTnLst>
                                    <p:set>
                                      <p:cBhvr>
                                        <p:cTn id="202" dur="1" fill="hold">
                                          <p:stCondLst>
                                            <p:cond delay="0"/>
                                          </p:stCondLst>
                                        </p:cTn>
                                        <p:tgtEl>
                                          <p:spTgt spid="11"/>
                                        </p:tgtEl>
                                        <p:attrNameLst>
                                          <p:attrName>style.visibility</p:attrName>
                                        </p:attrNameLst>
                                      </p:cBhvr>
                                      <p:to>
                                        <p:strVal val="visible"/>
                                      </p:to>
                                    </p:set>
                                    <p:animEffect transition="in" filter="checkerboard(across)">
                                      <p:cBhvr>
                                        <p:cTn id="2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P spid="15" grpId="0"/>
      <p:bldP spid="16" grpId="0"/>
      <p:bldP spid="17" grpId="0"/>
      <p:bldP spid="18" grpId="0" animBg="1"/>
      <p:bldP spid="19" grpId="0" animBg="1"/>
      <p:bldP spid="20" grpId="0" animBg="1"/>
      <p:bldP spid="21" grpId="0" animBg="1"/>
      <p:bldP spid="22" grpId="0"/>
      <p:bldP spid="23" grpId="0"/>
      <p:bldP spid="24" grpId="0"/>
      <p:bldP spid="25" grpId="0"/>
      <p:bldP spid="26" grpId="0"/>
      <p:bldP spid="27" grpId="0" animBg="1"/>
      <p:bldP spid="28" grpId="0" animBg="1"/>
      <p:bldP spid="29" grpId="0" animBg="1"/>
      <p:bldP spid="30" grpId="0" animBg="1"/>
      <p:bldP spid="31" grpId="0" animBg="1"/>
      <p:bldP spid="32" grpId="0"/>
      <p:bldP spid="33" grpId="0"/>
      <p:bldP spid="34" grpId="0"/>
      <p:bldP spid="35" grpId="0"/>
      <p:bldP spid="36" grpId="0"/>
      <p:bldP spid="52" grpId="0" animBg="1"/>
      <p:bldP spid="56" grpId="0" animBg="1"/>
      <p:bldP spid="57" grpId="0" animBg="1"/>
      <p:bldP spid="58" grpId="0" animBg="1"/>
      <p:bldP spid="59" grpId="0" animBg="1"/>
      <p:bldP spid="60" grpId="0"/>
      <p:bldP spid="61" grpId="0"/>
      <p:bldP spid="62" grpId="0"/>
      <p:bldP spid="63" grpId="0"/>
      <p:bldP spid="64" grpId="0"/>
      <p:bldP spid="65" grpId="0" animBg="1"/>
      <p:bldP spid="66" grpId="0" animBg="1"/>
      <p:bldP spid="70" grpId="0"/>
      <p:bldP spid="71" grpId="0"/>
      <p:bldP spid="7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530</TotalTime>
  <Words>656</Words>
  <Application>Microsoft Office PowerPoint</Application>
  <PresentationFormat>On-screen Show (4:3)</PresentationFormat>
  <Paragraphs>231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Today’s Agenda</vt:lpstr>
      <vt:lpstr>Two Dimensional Arrays</vt:lpstr>
      <vt:lpstr>Rectangular 2D Arrays</vt:lpstr>
      <vt:lpstr>Rectangular 2D Arrays</vt:lpstr>
      <vt:lpstr>Slide 6</vt:lpstr>
      <vt:lpstr>Exercise</vt:lpstr>
      <vt:lpstr>Solution</vt:lpstr>
      <vt:lpstr>Jagged 2D Arrays</vt:lpstr>
      <vt:lpstr>Initializing a Jagged array</vt:lpstr>
      <vt:lpstr>Exercise</vt:lpstr>
      <vt:lpstr>Solution</vt:lpstr>
      <vt:lpstr>End Of Lecture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17</cp:revision>
  <dcterms:created xsi:type="dcterms:W3CDTF">2016-02-03T06:03:29Z</dcterms:created>
  <dcterms:modified xsi:type="dcterms:W3CDTF">2016-02-10T06:34:55Z</dcterms:modified>
</cp:coreProperties>
</file>