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9" r:id="rId12"/>
    <p:sldId id="271" r:id="rId13"/>
    <p:sldId id="270" r:id="rId14"/>
    <p:sldId id="268" r:id="rId15"/>
    <p:sldId id="274" r:id="rId16"/>
    <p:sldId id="273" r:id="rId17"/>
    <p:sldId id="25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2/22/2016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SE</a:t>
            </a:r>
          </a:p>
          <a:p>
            <a:r>
              <a:rPr lang="en-US" sz="2800" dirty="0" smtClean="0"/>
              <a:t>(Core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Lecture-20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65184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Constructor calling in</a:t>
            </a:r>
            <a:br>
              <a:rPr lang="en-US" b="1" dirty="0" smtClean="0"/>
            </a:br>
            <a:r>
              <a:rPr lang="en-US" b="1" dirty="0" smtClean="0"/>
              <a:t>Inheritance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647936" cy="5040560"/>
          </a:xfrm>
        </p:spPr>
        <p:txBody>
          <a:bodyPr>
            <a:normAutofit lnSpcReduction="10000"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Constructors follow a very special rule in case on inheritance and the rule is that, whenever the object of derived class will be created, the </a:t>
            </a:r>
            <a:r>
              <a:rPr lang="en-US" sz="2400" dirty="0" smtClean="0">
                <a:solidFill>
                  <a:srgbClr val="FF0000"/>
                </a:solidFill>
              </a:rPr>
              <a:t>constructor of base class executes first</a:t>
            </a:r>
            <a:r>
              <a:rPr lang="en-US" sz="2400" dirty="0" smtClean="0"/>
              <a:t>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Followed by </a:t>
            </a:r>
            <a:r>
              <a:rPr lang="en-US" sz="2400" dirty="0" smtClean="0"/>
              <a:t>the constructor of derived class.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This is </a:t>
            </a:r>
            <a:r>
              <a:rPr lang="en-US" sz="2400" dirty="0" smtClean="0">
                <a:solidFill>
                  <a:srgbClr val="FF0000"/>
                </a:solidFill>
              </a:rPr>
              <a:t>true only </a:t>
            </a:r>
            <a:r>
              <a:rPr lang="en-US" sz="2400" dirty="0" smtClean="0"/>
              <a:t>in case of </a:t>
            </a:r>
            <a:r>
              <a:rPr lang="en-US" sz="2400" dirty="0" smtClean="0">
                <a:solidFill>
                  <a:srgbClr val="FF0000"/>
                </a:solidFill>
              </a:rPr>
              <a:t>non parameterized constructor</a:t>
            </a:r>
            <a:r>
              <a:rPr lang="en-US" sz="2400" dirty="0" smtClean="0"/>
              <a:t>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dirty="0" smtClean="0">
                <a:solidFill>
                  <a:srgbClr val="FF0000"/>
                </a:solidFill>
              </a:rPr>
              <a:t>base class constructor is parameterized</a:t>
            </a:r>
            <a:r>
              <a:rPr lang="en-US" sz="2400" dirty="0" smtClean="0"/>
              <a:t>, then programmer has to </a:t>
            </a:r>
            <a:r>
              <a:rPr lang="en-US" sz="2400" dirty="0" smtClean="0">
                <a:solidFill>
                  <a:srgbClr val="FF0000"/>
                </a:solidFill>
              </a:rPr>
              <a:t>explicitly</a:t>
            </a:r>
            <a:r>
              <a:rPr lang="en-US" sz="2400" dirty="0" smtClean="0"/>
              <a:t> call the base class constructor from the constructor of derived class.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For doing this he has to use the keyword </a:t>
            </a:r>
            <a:r>
              <a:rPr lang="en-US" sz="2400" dirty="0" smtClean="0">
                <a:solidFill>
                  <a:srgbClr val="FF0000"/>
                </a:solidFill>
              </a:rPr>
              <a:t>super</a:t>
            </a:r>
            <a:r>
              <a:rPr lang="en-US" sz="2400" dirty="0" smtClean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65184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Calling non parameterized</a:t>
            </a:r>
            <a:br>
              <a:rPr lang="en-US" b="1" dirty="0" smtClean="0"/>
            </a:br>
            <a:r>
              <a:rPr lang="en-US" b="1" dirty="0" smtClean="0"/>
              <a:t>Constructor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 numCol="1">
            <a:normAutofit fontScale="77500" lnSpcReduction="20000"/>
          </a:bodyPr>
          <a:lstStyle/>
          <a:p>
            <a:pPr>
              <a:buSzPct val="100000"/>
              <a:buNone/>
            </a:pPr>
            <a:r>
              <a:rPr lang="en-US" sz="2800" b="1" dirty="0" smtClean="0"/>
              <a:t>class A</a:t>
            </a:r>
          </a:p>
          <a:p>
            <a:pPr>
              <a:buSzPct val="100000"/>
              <a:buNone/>
            </a:pPr>
            <a:r>
              <a:rPr lang="en-US" sz="2800" b="1" dirty="0" smtClean="0"/>
              <a:t>{</a:t>
            </a:r>
          </a:p>
          <a:p>
            <a:pPr>
              <a:buSzPct val="100000"/>
              <a:buNone/>
            </a:pPr>
            <a:r>
              <a:rPr lang="en-US" sz="2800" dirty="0" smtClean="0"/>
              <a:t> public A( )</a:t>
            </a:r>
          </a:p>
          <a:p>
            <a:pPr>
              <a:buSzPct val="100000"/>
              <a:buNone/>
            </a:pPr>
            <a:r>
              <a:rPr lang="en-US" sz="2800" dirty="0" smtClean="0"/>
              <a:t> {</a:t>
            </a:r>
          </a:p>
          <a:p>
            <a:pPr>
              <a:buSzPct val="100000"/>
              <a:buNone/>
            </a:pPr>
            <a:r>
              <a:rPr lang="en-US" sz="2800" dirty="0" smtClean="0"/>
              <a:t> </a:t>
            </a:r>
            <a:r>
              <a:rPr lang="en-US" sz="2800" dirty="0" err="1" smtClean="0"/>
              <a:t>S.o.p</a:t>
            </a:r>
            <a:r>
              <a:rPr lang="en-US" sz="2800" dirty="0" smtClean="0"/>
              <a:t>(“In Constructor of A”);</a:t>
            </a:r>
          </a:p>
          <a:p>
            <a:pPr>
              <a:buSzPct val="100000"/>
              <a:buNone/>
            </a:pPr>
            <a:r>
              <a:rPr lang="en-US" sz="2800" dirty="0" smtClean="0"/>
              <a:t> }</a:t>
            </a:r>
          </a:p>
          <a:p>
            <a:pPr>
              <a:buSzPct val="100000"/>
              <a:buNone/>
            </a:pPr>
            <a:r>
              <a:rPr lang="en-US" sz="2800" b="1" dirty="0" smtClean="0"/>
              <a:t>}</a:t>
            </a:r>
          </a:p>
          <a:p>
            <a:pPr>
              <a:buSzPct val="100000"/>
              <a:buNone/>
            </a:pPr>
            <a:r>
              <a:rPr lang="en-US" sz="2800" b="1" dirty="0" smtClean="0"/>
              <a:t>class B extends A</a:t>
            </a:r>
          </a:p>
          <a:p>
            <a:pPr>
              <a:buSzPct val="100000"/>
              <a:buNone/>
            </a:pPr>
            <a:r>
              <a:rPr lang="en-US" sz="2800" b="1" dirty="0" smtClean="0"/>
              <a:t>{</a:t>
            </a:r>
          </a:p>
          <a:p>
            <a:pPr>
              <a:buSzPct val="100000"/>
              <a:buNone/>
            </a:pPr>
            <a:r>
              <a:rPr lang="en-US" sz="2800" dirty="0" smtClean="0"/>
              <a:t> public B( )</a:t>
            </a:r>
          </a:p>
          <a:p>
            <a:pPr>
              <a:buSzPct val="100000"/>
              <a:buNone/>
            </a:pPr>
            <a:r>
              <a:rPr lang="en-US" sz="2800" dirty="0" smtClean="0"/>
              <a:t> {</a:t>
            </a:r>
          </a:p>
          <a:p>
            <a:pPr>
              <a:buSzPct val="100000"/>
              <a:buNone/>
            </a:pPr>
            <a:r>
              <a:rPr lang="en-US" sz="2800" dirty="0" smtClean="0"/>
              <a:t> </a:t>
            </a:r>
            <a:r>
              <a:rPr lang="en-US" sz="2800" dirty="0" err="1" smtClean="0"/>
              <a:t>S.o.p</a:t>
            </a:r>
            <a:r>
              <a:rPr lang="en-US" sz="2800" dirty="0" smtClean="0"/>
              <a:t>(“In Constructor of B”);</a:t>
            </a:r>
          </a:p>
          <a:p>
            <a:pPr>
              <a:buSzPct val="100000"/>
              <a:buNone/>
            </a:pPr>
            <a:r>
              <a:rPr lang="en-US" sz="2800" dirty="0" smtClean="0"/>
              <a:t> }</a:t>
            </a:r>
          </a:p>
          <a:p>
            <a:pPr>
              <a:buSzPct val="100000"/>
              <a:buNone/>
            </a:pPr>
            <a:r>
              <a:rPr lang="en-US" sz="2800" b="1" dirty="0" smtClean="0"/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65184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Calling non parameterized</a:t>
            </a:r>
            <a:br>
              <a:rPr lang="en-US" b="1" dirty="0" smtClean="0"/>
            </a:br>
            <a:r>
              <a:rPr lang="en-US" b="1" dirty="0" smtClean="0"/>
              <a:t>Constructor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 numCol="1">
            <a:normAutofit/>
          </a:bodyPr>
          <a:lstStyle/>
          <a:p>
            <a:pPr>
              <a:buSzPct val="100000"/>
              <a:buNone/>
            </a:pPr>
            <a:r>
              <a:rPr lang="en-US" sz="2800" b="1" dirty="0" smtClean="0"/>
              <a:t>class Test</a:t>
            </a:r>
          </a:p>
          <a:p>
            <a:pPr>
              <a:buSzPct val="100000"/>
              <a:buNone/>
            </a:pPr>
            <a:r>
              <a:rPr lang="en-US" sz="2800" b="1" dirty="0" smtClean="0"/>
              <a:t>{</a:t>
            </a:r>
          </a:p>
          <a:p>
            <a:pPr>
              <a:buSzPct val="100000"/>
              <a:buNone/>
            </a:pPr>
            <a:r>
              <a:rPr lang="en-US" sz="2800" dirty="0" smtClean="0"/>
              <a:t> </a:t>
            </a:r>
            <a:r>
              <a:rPr lang="en-US" sz="2800" b="1" dirty="0" smtClean="0"/>
              <a:t>public static void</a:t>
            </a:r>
            <a:r>
              <a:rPr lang="en-US" sz="2800" dirty="0" smtClean="0"/>
              <a:t> main(String [] </a:t>
            </a:r>
            <a:r>
              <a:rPr lang="en-US" sz="2800" dirty="0" err="1" smtClean="0"/>
              <a:t>args</a:t>
            </a:r>
            <a:r>
              <a:rPr lang="en-US" sz="2800" dirty="0" smtClean="0"/>
              <a:t>)</a:t>
            </a:r>
          </a:p>
          <a:p>
            <a:pPr>
              <a:buSzPct val="100000"/>
              <a:buNone/>
            </a:pPr>
            <a:r>
              <a:rPr lang="en-US" sz="2800" dirty="0" smtClean="0"/>
              <a:t> {</a:t>
            </a:r>
          </a:p>
          <a:p>
            <a:pPr>
              <a:buSzPct val="100000"/>
              <a:buNone/>
            </a:pPr>
            <a:r>
              <a:rPr lang="en-US" sz="2800" b="1" dirty="0" smtClean="0"/>
              <a:t> B </a:t>
            </a:r>
            <a:r>
              <a:rPr lang="en-US" sz="2800" b="1" dirty="0" err="1" smtClean="0"/>
              <a:t>obj</a:t>
            </a:r>
            <a:r>
              <a:rPr lang="en-US" sz="2800" b="1" dirty="0" smtClean="0"/>
              <a:t>=new B( );</a:t>
            </a:r>
          </a:p>
          <a:p>
            <a:pPr>
              <a:buSzPct val="100000"/>
              <a:buNone/>
            </a:pPr>
            <a:r>
              <a:rPr lang="en-US" sz="2800" dirty="0" smtClean="0"/>
              <a:t> }</a:t>
            </a:r>
          </a:p>
          <a:p>
            <a:pPr>
              <a:buSzPct val="100000"/>
              <a:buNone/>
            </a:pPr>
            <a:r>
              <a:rPr lang="en-US" sz="2800" b="1" dirty="0" smtClean="0"/>
              <a:t>} </a:t>
            </a:r>
            <a:endParaRPr lang="en-US" sz="2400" b="1" dirty="0" smtClean="0"/>
          </a:p>
          <a:p>
            <a:pPr>
              <a:buSzPct val="100000"/>
              <a:buNone/>
            </a:pPr>
            <a:endParaRPr lang="en-US" sz="2800" b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6705" y="4293096"/>
            <a:ext cx="7048313" cy="17281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Calling Parameterized</a:t>
            </a:r>
            <a:br>
              <a:rPr lang="en-US" b="1" dirty="0" smtClean="0"/>
            </a:br>
            <a:r>
              <a:rPr lang="en-US" b="1" dirty="0" smtClean="0"/>
              <a:t>Constructor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/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In case of calling a parameterized constructor, the derived class constructor is invoked.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The programmer has to explicitly call the base class constructor from the derived class constructor using the keyword </a:t>
            </a:r>
            <a:r>
              <a:rPr lang="en-US" sz="2800" dirty="0" smtClean="0">
                <a:solidFill>
                  <a:srgbClr val="FF0000"/>
                </a:solidFill>
              </a:rPr>
              <a:t>super</a:t>
            </a:r>
            <a:r>
              <a:rPr lang="en-US" sz="2800" dirty="0" smtClean="0"/>
              <a:t>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8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Let’s take an example to understand this…</a:t>
            </a: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12776"/>
            <a:ext cx="8647936" cy="52565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b="1" dirty="0" smtClean="0"/>
              <a:t>class Num</a:t>
            </a:r>
          </a:p>
          <a:p>
            <a:pPr marL="0" indent="0">
              <a:buNone/>
            </a:pP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 smtClean="0"/>
              <a:t> private </a:t>
            </a:r>
            <a:r>
              <a:rPr lang="en-US" sz="2400" dirty="0" err="1" smtClean="0"/>
              <a:t>int</a:t>
            </a:r>
            <a:r>
              <a:rPr lang="en-US" sz="2400" dirty="0" smtClean="0"/>
              <a:t> a;</a:t>
            </a:r>
          </a:p>
          <a:p>
            <a:pPr marL="0" indent="0">
              <a:buNone/>
            </a:pPr>
            <a:r>
              <a:rPr lang="en-US" sz="2400" dirty="0" smtClean="0"/>
              <a:t> private </a:t>
            </a:r>
            <a:r>
              <a:rPr lang="en-US" sz="2400" dirty="0" err="1" smtClean="0"/>
              <a:t>int</a:t>
            </a:r>
            <a:r>
              <a:rPr lang="en-US" sz="2400" dirty="0" smtClean="0"/>
              <a:t> b;</a:t>
            </a:r>
          </a:p>
          <a:p>
            <a:pPr marL="0" indent="0">
              <a:buNone/>
            </a:pPr>
            <a:r>
              <a:rPr lang="en-US" sz="2400" b="1" dirty="0" smtClean="0"/>
              <a:t> public </a:t>
            </a:r>
            <a:r>
              <a:rPr lang="en-US" sz="2400" b="1" dirty="0" smtClean="0"/>
              <a:t>Num(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a,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b)</a:t>
            </a:r>
          </a:p>
          <a:p>
            <a:pPr marL="0" indent="0">
              <a:buNone/>
            </a:pPr>
            <a:r>
              <a:rPr lang="en-US" sz="2400" b="1" dirty="0" smtClean="0"/>
              <a:t>{</a:t>
            </a:r>
          </a:p>
          <a:p>
            <a:pPr marL="0" indent="0">
              <a:buNone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this.a</a:t>
            </a:r>
            <a:r>
              <a:rPr lang="en-US" sz="2400" b="1" dirty="0" smtClean="0"/>
              <a:t>=a;</a:t>
            </a:r>
          </a:p>
          <a:p>
            <a:pPr marL="0" indent="0">
              <a:buNone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this.b</a:t>
            </a:r>
            <a:r>
              <a:rPr lang="en-US" sz="2400" b="1" dirty="0" smtClean="0"/>
              <a:t>=b;</a:t>
            </a:r>
          </a:p>
          <a:p>
            <a:pPr marL="0" indent="0">
              <a:buNone/>
            </a:pPr>
            <a:r>
              <a:rPr lang="en-US" sz="2400" b="1" dirty="0" smtClean="0"/>
              <a:t> }</a:t>
            </a:r>
          </a:p>
          <a:p>
            <a:pPr marL="0" indent="0">
              <a:buNone/>
            </a:pPr>
            <a:r>
              <a:rPr lang="en-US" sz="2400" dirty="0" smtClean="0"/>
              <a:t> public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getA</a:t>
            </a:r>
            <a:r>
              <a:rPr lang="en-US" sz="2400" dirty="0" smtClean="0"/>
              <a:t>()</a:t>
            </a:r>
          </a:p>
          <a:p>
            <a:pPr marL="0" indent="0">
              <a:buNone/>
            </a:pPr>
            <a:r>
              <a:rPr lang="en-US" sz="2400" dirty="0" smtClean="0"/>
              <a:t> {</a:t>
            </a:r>
          </a:p>
          <a:p>
            <a:pPr marL="0" indent="0">
              <a:buNone/>
            </a:pPr>
            <a:r>
              <a:rPr lang="en-US" sz="2400" dirty="0" smtClean="0"/>
              <a:t> return a;</a:t>
            </a:r>
          </a:p>
          <a:p>
            <a:pPr marL="0" indent="0">
              <a:buNone/>
            </a:pPr>
            <a:r>
              <a:rPr lang="en-US" sz="2400" dirty="0" smtClean="0"/>
              <a:t> }</a:t>
            </a:r>
          </a:p>
          <a:p>
            <a:pPr marL="0" indent="0">
              <a:buNone/>
            </a:pPr>
            <a:r>
              <a:rPr lang="en-US" sz="2400" dirty="0" smtClean="0"/>
              <a:t> public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getB</a:t>
            </a:r>
            <a:r>
              <a:rPr lang="en-US" sz="2400" dirty="0" smtClean="0"/>
              <a:t>()</a:t>
            </a:r>
          </a:p>
          <a:p>
            <a:pPr marL="0" indent="0">
              <a:buNone/>
            </a:pPr>
            <a:r>
              <a:rPr lang="en-US" sz="2400" dirty="0" smtClean="0"/>
              <a:t> {</a:t>
            </a:r>
          </a:p>
          <a:p>
            <a:pPr marL="0" indent="0">
              <a:buNone/>
            </a:pPr>
            <a:r>
              <a:rPr lang="en-US" sz="2400" dirty="0" smtClean="0"/>
              <a:t> return b;</a:t>
            </a:r>
          </a:p>
          <a:p>
            <a:pPr marL="0" indent="0">
              <a:buNone/>
            </a:pPr>
            <a:r>
              <a:rPr lang="en-US" sz="2400" dirty="0" smtClean="0"/>
              <a:t> }</a:t>
            </a:r>
          </a:p>
          <a:p>
            <a:pPr marL="0" indent="0">
              <a:buNone/>
            </a:pPr>
            <a:r>
              <a:rPr lang="en-US" sz="2400" b="1" dirty="0" smtClean="0"/>
              <a:t>}</a:t>
            </a:r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0" y="1556792"/>
            <a:ext cx="4392488" cy="504056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AddNum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extends Num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private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public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AddNum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x,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super(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x,y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public void add(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c=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super.getA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) +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super.getB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public void show(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("Sum is "+c);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 smtClean="0"/>
              <a:t>class </a:t>
            </a:r>
            <a:r>
              <a:rPr lang="en-US" sz="2800" b="1" dirty="0" err="1" smtClean="0"/>
              <a:t>UseAddNum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 smtClean="0"/>
              <a:t>{</a:t>
            </a:r>
          </a:p>
          <a:p>
            <a:pPr marL="0" indent="0">
              <a:buNone/>
            </a:pPr>
            <a:r>
              <a:rPr lang="en-US" sz="2800" dirty="0" smtClean="0"/>
              <a:t> public static void main(String [ ] </a:t>
            </a:r>
            <a:r>
              <a:rPr lang="en-US" sz="2800" dirty="0" err="1" smtClean="0"/>
              <a:t>args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 err="1" smtClean="0"/>
              <a:t>AddNum</a:t>
            </a:r>
            <a:r>
              <a:rPr lang="en-US" sz="2800" dirty="0" smtClean="0"/>
              <a:t> </a:t>
            </a:r>
            <a:r>
              <a:rPr lang="en-US" sz="2800" dirty="0" smtClean="0"/>
              <a:t>N1,N2;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b="1" dirty="0" smtClean="0"/>
              <a:t>N1=new </a:t>
            </a:r>
            <a:r>
              <a:rPr lang="en-US" sz="2800" b="1" dirty="0" err="1" smtClean="0"/>
              <a:t>AddNum</a:t>
            </a:r>
            <a:r>
              <a:rPr lang="en-US" sz="2800" b="1" dirty="0" smtClean="0"/>
              <a:t>(5,10);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 smtClean="0"/>
              <a:t>N1.add( );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 smtClean="0"/>
              <a:t>N1.show( );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b="1" dirty="0" smtClean="0"/>
              <a:t>N2=new </a:t>
            </a:r>
            <a:r>
              <a:rPr lang="en-US" sz="2800" b="1" dirty="0" err="1" smtClean="0"/>
              <a:t>AddNum</a:t>
            </a:r>
            <a:r>
              <a:rPr lang="en-US" sz="2800" b="1" dirty="0" smtClean="0"/>
              <a:t>(5,10</a:t>
            </a:r>
            <a:r>
              <a:rPr lang="en-US" sz="2800" b="1" dirty="0" smtClean="0"/>
              <a:t>);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 smtClean="0"/>
              <a:t>N2.add</a:t>
            </a:r>
            <a:r>
              <a:rPr lang="en-US" sz="2800" dirty="0" smtClean="0"/>
              <a:t>( );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 smtClean="0"/>
              <a:t>N2.show</a:t>
            </a:r>
            <a:r>
              <a:rPr lang="en-US" sz="2800" dirty="0" smtClean="0"/>
              <a:t>( );</a:t>
            </a:r>
          </a:p>
          <a:p>
            <a:pPr marL="0" indent="0">
              <a:buNone/>
            </a:pPr>
            <a:r>
              <a:rPr lang="en-US" sz="2800" dirty="0" smtClean="0"/>
              <a:t> }</a:t>
            </a:r>
          </a:p>
          <a:p>
            <a:pPr marL="0" indent="0">
              <a:buNone/>
            </a:pPr>
            <a:r>
              <a:rPr lang="en-US" sz="2800" b="1" dirty="0" smtClean="0"/>
              <a:t>}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51578" y="4797152"/>
            <a:ext cx="6784918" cy="13681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/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smtClean="0"/>
              <a:t>Modify the Employee Manager program in such a way that the method </a:t>
            </a:r>
            <a:r>
              <a:rPr lang="en-US" sz="2800" b="1" dirty="0" err="1" smtClean="0"/>
              <a:t>setData</a:t>
            </a:r>
            <a:r>
              <a:rPr lang="en-US" sz="2800" b="1" dirty="0" smtClean="0"/>
              <a:t>( )</a:t>
            </a:r>
            <a:r>
              <a:rPr lang="en-US" sz="2800" dirty="0" smtClean="0"/>
              <a:t> is replaced with a parameterized constructor.</a:t>
            </a: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20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4006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Method Overriding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Difference b/w overriding and overloading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Relationship b/w Base clas</a:t>
            </a:r>
            <a:r>
              <a:rPr lang="en-US" b="1" dirty="0" smtClean="0"/>
              <a:t>s and Derived class references</a:t>
            </a:r>
            <a:endParaRPr lang="en-US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/>
          </a:bodyPr>
          <a:lstStyle/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Inheritance</a:t>
            </a:r>
            <a:r>
              <a:rPr lang="en-US" sz="2400" dirty="0" smtClean="0"/>
              <a:t> in Java</a:t>
            </a:r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Syntax for inheriting a class.</a:t>
            </a:r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Using keyword </a:t>
            </a:r>
            <a:r>
              <a:rPr lang="en-US" sz="2400" dirty="0" smtClean="0">
                <a:solidFill>
                  <a:srgbClr val="FF0000"/>
                </a:solidFill>
              </a:rPr>
              <a:t>super</a:t>
            </a:r>
            <a:r>
              <a:rPr lang="en-US" sz="2400" dirty="0" smtClean="0"/>
              <a:t>.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Inheritance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12776"/>
            <a:ext cx="8647936" cy="5112568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Inheritance is one of the main pillars of Object Oriented Programming.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Inheritance is acquiring properties of other class.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The class which inherits is the </a:t>
            </a:r>
            <a:r>
              <a:rPr lang="en-US" sz="2400" dirty="0" smtClean="0">
                <a:solidFill>
                  <a:srgbClr val="FF0000"/>
                </a:solidFill>
              </a:rPr>
              <a:t>derived</a:t>
            </a:r>
            <a:r>
              <a:rPr lang="en-US" sz="2400" dirty="0" smtClean="0"/>
              <a:t> /</a:t>
            </a:r>
            <a:r>
              <a:rPr lang="en-US" sz="2400" dirty="0" smtClean="0">
                <a:solidFill>
                  <a:srgbClr val="FF0000"/>
                </a:solidFill>
              </a:rPr>
              <a:t>sub</a:t>
            </a:r>
            <a:r>
              <a:rPr lang="en-US" sz="2400" dirty="0" smtClean="0"/>
              <a:t> class. The class which is inherited or extended is the </a:t>
            </a:r>
            <a:r>
              <a:rPr lang="en-US" sz="2400" dirty="0" smtClean="0">
                <a:solidFill>
                  <a:srgbClr val="FF0000"/>
                </a:solidFill>
              </a:rPr>
              <a:t>base</a:t>
            </a:r>
            <a:r>
              <a:rPr lang="en-US" sz="2400" dirty="0" smtClean="0"/>
              <a:t>/</a:t>
            </a:r>
            <a:r>
              <a:rPr lang="en-US" sz="2400" dirty="0" smtClean="0">
                <a:solidFill>
                  <a:srgbClr val="FF0000"/>
                </a:solidFill>
              </a:rPr>
              <a:t>super</a:t>
            </a:r>
            <a:r>
              <a:rPr lang="en-US" sz="2400" dirty="0" smtClean="0"/>
              <a:t> class.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Major benefit of Inheritance is </a:t>
            </a:r>
            <a:r>
              <a:rPr lang="en-US" sz="2400" dirty="0" smtClean="0">
                <a:solidFill>
                  <a:srgbClr val="FF0000"/>
                </a:solidFill>
              </a:rPr>
              <a:t>Code Reusability</a:t>
            </a:r>
            <a:r>
              <a:rPr lang="en-US" sz="2400" dirty="0" smtClean="0"/>
              <a:t>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Inheritance should be used where there is “</a:t>
            </a:r>
            <a:r>
              <a:rPr lang="en-US" sz="2400" dirty="0" smtClean="0">
                <a:solidFill>
                  <a:srgbClr val="FF0000"/>
                </a:solidFill>
              </a:rPr>
              <a:t>is a</a:t>
            </a:r>
            <a:r>
              <a:rPr lang="en-US" sz="2400" dirty="0" smtClean="0"/>
              <a:t>” relationship. Like Manager </a:t>
            </a:r>
            <a:r>
              <a:rPr lang="en-US" sz="2400" dirty="0" smtClean="0">
                <a:solidFill>
                  <a:srgbClr val="FF0000"/>
                </a:solidFill>
              </a:rPr>
              <a:t>is an</a:t>
            </a:r>
            <a:r>
              <a:rPr lang="en-US" sz="2400" dirty="0" smtClean="0"/>
              <a:t> Employee,  Mango </a:t>
            </a:r>
            <a:r>
              <a:rPr lang="en-US" sz="2400" dirty="0" smtClean="0">
                <a:solidFill>
                  <a:srgbClr val="FF0000"/>
                </a:solidFill>
              </a:rPr>
              <a:t>is a</a:t>
            </a:r>
            <a:r>
              <a:rPr lang="en-US" sz="2400" dirty="0" smtClean="0"/>
              <a:t> Fruit etc…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Syntax for </a:t>
            </a:r>
            <a:r>
              <a:rPr lang="en-US" b="1" dirty="0" err="1" smtClean="0"/>
              <a:t>Inhritance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4016" y="1484784"/>
            <a:ext cx="8892480" cy="4824536"/>
          </a:xfrm>
        </p:spPr>
        <p:txBody>
          <a:bodyPr>
            <a:normAutofit fontScale="92500" lnSpcReduction="10000"/>
          </a:bodyPr>
          <a:lstStyle/>
          <a:p>
            <a:pPr>
              <a:buSzPct val="100000"/>
              <a:buNone/>
            </a:pPr>
            <a:r>
              <a:rPr lang="en-US" sz="2400" b="1" dirty="0" smtClean="0"/>
              <a:t>class &lt;Base class name&gt;</a:t>
            </a:r>
          </a:p>
          <a:p>
            <a:pPr>
              <a:buSzPct val="100000"/>
              <a:buNone/>
            </a:pPr>
            <a:r>
              <a:rPr lang="en-US" sz="2400" b="1" dirty="0" smtClean="0"/>
              <a:t>{</a:t>
            </a:r>
          </a:p>
          <a:p>
            <a:pPr>
              <a:buSzPct val="100000"/>
              <a:buNone/>
            </a:pPr>
            <a:r>
              <a:rPr lang="en-US" sz="2400" b="1" dirty="0" smtClean="0"/>
              <a:t>---</a:t>
            </a:r>
          </a:p>
          <a:p>
            <a:pPr>
              <a:buSzPct val="100000"/>
              <a:buNone/>
            </a:pPr>
            <a:r>
              <a:rPr lang="en-US" sz="2400" b="1" dirty="0" smtClean="0"/>
              <a:t>---</a:t>
            </a:r>
          </a:p>
          <a:p>
            <a:pPr>
              <a:buSzPct val="100000"/>
              <a:buNone/>
            </a:pPr>
            <a:r>
              <a:rPr lang="en-US" sz="2400" b="1" dirty="0" smtClean="0"/>
              <a:t>---</a:t>
            </a:r>
          </a:p>
          <a:p>
            <a:pPr>
              <a:buSzPct val="100000"/>
              <a:buNone/>
            </a:pPr>
            <a:r>
              <a:rPr lang="en-US" sz="2400" b="1" dirty="0" smtClean="0"/>
              <a:t>}</a:t>
            </a:r>
          </a:p>
          <a:p>
            <a:pPr>
              <a:buSzPct val="100000"/>
              <a:buNone/>
            </a:pPr>
            <a:r>
              <a:rPr lang="en-US" sz="2400" b="1" dirty="0" smtClean="0"/>
              <a:t>class &lt;Derived class name&gt; </a:t>
            </a:r>
            <a:r>
              <a:rPr lang="en-US" sz="2400" b="1" dirty="0" smtClean="0">
                <a:solidFill>
                  <a:srgbClr val="FF0000"/>
                </a:solidFill>
              </a:rPr>
              <a:t>extends</a:t>
            </a:r>
            <a:r>
              <a:rPr lang="en-US" sz="2400" b="1" dirty="0" smtClean="0"/>
              <a:t> &lt;Base class name&gt;</a:t>
            </a:r>
          </a:p>
          <a:p>
            <a:pPr>
              <a:buSzPct val="100000"/>
              <a:buNone/>
            </a:pPr>
            <a:r>
              <a:rPr lang="en-US" sz="2400" b="1" dirty="0" smtClean="0"/>
              <a:t>{</a:t>
            </a:r>
          </a:p>
          <a:p>
            <a:pPr>
              <a:buSzPct val="100000"/>
              <a:buNone/>
            </a:pPr>
            <a:r>
              <a:rPr lang="en-US" sz="2400" b="1" dirty="0" smtClean="0"/>
              <a:t>---</a:t>
            </a:r>
          </a:p>
          <a:p>
            <a:pPr>
              <a:buSzPct val="100000"/>
              <a:buNone/>
            </a:pPr>
            <a:r>
              <a:rPr lang="en-US" sz="2400" b="1" dirty="0" smtClean="0"/>
              <a:t>---</a:t>
            </a:r>
          </a:p>
          <a:p>
            <a:pPr>
              <a:buSzPct val="100000"/>
              <a:buNone/>
            </a:pPr>
            <a:r>
              <a:rPr lang="en-US" sz="2400" b="1" dirty="0" smtClean="0"/>
              <a:t>---</a:t>
            </a:r>
          </a:p>
          <a:p>
            <a:pPr>
              <a:buSzPct val="100000"/>
              <a:buNone/>
            </a:pPr>
            <a:r>
              <a:rPr lang="en-US" sz="2400" b="1" dirty="0" smtClean="0"/>
              <a:t>}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65184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Program to demonstrate</a:t>
            </a:r>
            <a:br>
              <a:rPr lang="en-US" b="1" dirty="0" smtClean="0"/>
            </a:br>
            <a:r>
              <a:rPr lang="en-US" b="1" dirty="0" smtClean="0"/>
              <a:t>Single level Inheritance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412776"/>
            <a:ext cx="4464496" cy="525658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b="1" dirty="0" smtClean="0"/>
              <a:t>class Employee</a:t>
            </a:r>
          </a:p>
          <a:p>
            <a:pPr marL="0" indent="0">
              <a:buNone/>
            </a:pPr>
            <a:r>
              <a:rPr lang="en-US" sz="2800" b="1" dirty="0" smtClean="0"/>
              <a:t>{</a:t>
            </a:r>
          </a:p>
          <a:p>
            <a:pPr marL="0" indent="0">
              <a:buNone/>
            </a:pPr>
            <a:r>
              <a:rPr lang="en-US" sz="2800" dirty="0" smtClean="0"/>
              <a:t>private String name;</a:t>
            </a:r>
          </a:p>
          <a:p>
            <a:pPr marL="0" indent="0">
              <a:buNone/>
            </a:pPr>
            <a:r>
              <a:rPr lang="en-US" sz="2800" dirty="0" smtClean="0"/>
              <a:t>private double </a:t>
            </a:r>
            <a:r>
              <a:rPr lang="en-US" sz="2800" dirty="0" err="1" smtClean="0"/>
              <a:t>sal</a:t>
            </a:r>
            <a:r>
              <a:rPr lang="en-US" sz="2800" dirty="0" smtClean="0"/>
              <a:t>;</a:t>
            </a:r>
          </a:p>
          <a:p>
            <a:pPr marL="0" indent="0">
              <a:buNone/>
            </a:pPr>
            <a:r>
              <a:rPr lang="en-US" sz="2800" b="1" dirty="0" smtClean="0"/>
              <a:t> public void </a:t>
            </a:r>
            <a:r>
              <a:rPr lang="en-US" sz="2800" b="1" dirty="0" err="1" smtClean="0"/>
              <a:t>setData</a:t>
            </a:r>
            <a:r>
              <a:rPr lang="en-US" sz="2800" b="1" dirty="0" smtClean="0"/>
              <a:t>(String name</a:t>
            </a:r>
            <a:r>
              <a:rPr lang="en-US" sz="2800" b="1" dirty="0" smtClean="0"/>
              <a:t>, double </a:t>
            </a:r>
            <a:r>
              <a:rPr lang="en-US" sz="2800" b="1" dirty="0" err="1" smtClean="0"/>
              <a:t>sal</a:t>
            </a:r>
            <a:r>
              <a:rPr lang="en-US" sz="2800" b="1" dirty="0" smtClean="0"/>
              <a:t>)</a:t>
            </a:r>
          </a:p>
          <a:p>
            <a:pPr marL="0" indent="0">
              <a:buNone/>
            </a:pPr>
            <a:r>
              <a:rPr lang="en-US" sz="2800" b="1" dirty="0" smtClean="0"/>
              <a:t> {</a:t>
            </a:r>
          </a:p>
          <a:p>
            <a:pPr marL="0" indent="0">
              <a:buNone/>
            </a:pPr>
            <a:r>
              <a:rPr lang="en-US" sz="2800" dirty="0" smtClean="0"/>
              <a:t> this.name=name;</a:t>
            </a:r>
          </a:p>
          <a:p>
            <a:pPr marL="0" indent="0">
              <a:buNone/>
            </a:pPr>
            <a:r>
              <a:rPr lang="en-US" sz="2800" dirty="0" smtClean="0"/>
              <a:t> this.sal=</a:t>
            </a:r>
            <a:r>
              <a:rPr lang="en-US" sz="2800" dirty="0" err="1" smtClean="0"/>
              <a:t>sal</a:t>
            </a:r>
            <a:r>
              <a:rPr lang="en-US" sz="2800" dirty="0" smtClean="0"/>
              <a:t>;</a:t>
            </a:r>
          </a:p>
          <a:p>
            <a:pPr marL="0" indent="0">
              <a:buNone/>
            </a:pPr>
            <a:r>
              <a:rPr lang="en-US" sz="2800" b="1" dirty="0" smtClean="0"/>
              <a:t> }</a:t>
            </a:r>
          </a:p>
          <a:p>
            <a:pPr marL="0" indent="0">
              <a:buNone/>
            </a:pPr>
            <a:r>
              <a:rPr lang="en-US" sz="2800" dirty="0" smtClean="0"/>
              <a:t> public String </a:t>
            </a:r>
            <a:r>
              <a:rPr lang="en-US" sz="2800" dirty="0" err="1" smtClean="0"/>
              <a:t>getName</a:t>
            </a:r>
            <a:r>
              <a:rPr lang="en-US" sz="2800" dirty="0" smtClean="0"/>
              <a:t>( )</a:t>
            </a:r>
          </a:p>
          <a:p>
            <a:pPr marL="0" indent="0">
              <a:buNone/>
            </a:pPr>
            <a:r>
              <a:rPr lang="en-US" sz="2800" dirty="0" smtClean="0"/>
              <a:t> {</a:t>
            </a:r>
          </a:p>
          <a:p>
            <a:pPr marL="0" indent="0">
              <a:buNone/>
            </a:pPr>
            <a:r>
              <a:rPr lang="en-US" sz="2800" dirty="0" smtClean="0"/>
              <a:t> return name;</a:t>
            </a:r>
          </a:p>
          <a:p>
            <a:pPr marL="0" indent="0">
              <a:buNone/>
            </a:pPr>
            <a:r>
              <a:rPr lang="en-US" sz="2800" dirty="0" smtClean="0"/>
              <a:t> }</a:t>
            </a:r>
          </a:p>
          <a:p>
            <a:pPr marL="0" indent="0">
              <a:buNone/>
            </a:pPr>
            <a:r>
              <a:rPr lang="en-US" sz="2800" dirty="0" smtClean="0"/>
              <a:t> public double </a:t>
            </a:r>
            <a:r>
              <a:rPr lang="en-US" sz="2800" dirty="0" err="1" smtClean="0"/>
              <a:t>getSal</a:t>
            </a:r>
            <a:r>
              <a:rPr lang="en-US" sz="2800" dirty="0" smtClean="0"/>
              <a:t>( )</a:t>
            </a:r>
          </a:p>
          <a:p>
            <a:pPr marL="0" indent="0">
              <a:buNone/>
            </a:pPr>
            <a:r>
              <a:rPr lang="en-US" sz="2800" dirty="0" smtClean="0"/>
              <a:t> {</a:t>
            </a:r>
          </a:p>
          <a:p>
            <a:pPr marL="0" indent="0">
              <a:buNone/>
            </a:pPr>
            <a:r>
              <a:rPr lang="en-US" sz="2800" dirty="0" smtClean="0"/>
              <a:t> return </a:t>
            </a:r>
            <a:r>
              <a:rPr lang="en-US" sz="2800" dirty="0" err="1" smtClean="0"/>
              <a:t>sal</a:t>
            </a:r>
            <a:r>
              <a:rPr lang="en-US" sz="2800" dirty="0" smtClean="0"/>
              <a:t>;</a:t>
            </a:r>
          </a:p>
          <a:p>
            <a:pPr marL="0" indent="0">
              <a:buNone/>
            </a:pPr>
            <a:r>
              <a:rPr lang="en-US" sz="2800" dirty="0" smtClean="0"/>
              <a:t> }</a:t>
            </a:r>
          </a:p>
          <a:p>
            <a:pPr marL="0" indent="0">
              <a:buNone/>
            </a:pPr>
            <a:r>
              <a:rPr lang="en-US" sz="2800" b="1" dirty="0" smtClean="0"/>
              <a:t>} </a:t>
            </a:r>
            <a:endParaRPr lang="en-US" sz="2400" b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427984" y="1556792"/>
            <a:ext cx="4608512" cy="48245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Manager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extends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Employee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private double bonus;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public void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setBonus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(double bonus)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this.bonus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=bonus;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public double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getIncome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double amt=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getSal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()+bonus;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return amt;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12776"/>
            <a:ext cx="8647936" cy="48965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 smtClean="0"/>
              <a:t>class </a:t>
            </a:r>
            <a:r>
              <a:rPr lang="en-US" sz="2800" b="1" dirty="0" err="1" smtClean="0"/>
              <a:t>CreateManager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 smtClean="0"/>
              <a:t>{</a:t>
            </a:r>
          </a:p>
          <a:p>
            <a:pPr marL="0" indent="0">
              <a:buNone/>
            </a:pPr>
            <a:r>
              <a:rPr lang="en-US" sz="2800" dirty="0" smtClean="0"/>
              <a:t> public static void main(String [ ] </a:t>
            </a:r>
            <a:r>
              <a:rPr lang="en-US" sz="2800" dirty="0" err="1" smtClean="0"/>
              <a:t>args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sz="2800" dirty="0" smtClean="0"/>
              <a:t> {</a:t>
            </a:r>
          </a:p>
          <a:p>
            <a:pPr marL="0" indent="0">
              <a:buNone/>
            </a:pPr>
            <a:r>
              <a:rPr lang="en-US" sz="2800" dirty="0" smtClean="0"/>
              <a:t> Manager boss=new Manager();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 err="1" smtClean="0"/>
              <a:t>boss.setData</a:t>
            </a:r>
            <a:r>
              <a:rPr lang="en-US" sz="2800" dirty="0" smtClean="0"/>
              <a:t>("Ashish",50000);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 err="1" smtClean="0"/>
              <a:t>boss.setBonus</a:t>
            </a:r>
            <a:r>
              <a:rPr lang="en-US" sz="2800" dirty="0" smtClean="0"/>
              <a:t>(20000);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("Name of Boss "+</a:t>
            </a:r>
            <a:r>
              <a:rPr lang="en-US" sz="2800" dirty="0" err="1" smtClean="0"/>
              <a:t>boss.getName</a:t>
            </a:r>
            <a:r>
              <a:rPr lang="en-US" sz="2800" dirty="0" smtClean="0"/>
              <a:t>());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("Income of Boss"+</a:t>
            </a:r>
            <a:r>
              <a:rPr lang="en-US" sz="2800" dirty="0" err="1" smtClean="0"/>
              <a:t>boss.getIncome</a:t>
            </a:r>
            <a:r>
              <a:rPr lang="en-US" sz="2800" dirty="0" smtClean="0"/>
              <a:t>());</a:t>
            </a:r>
          </a:p>
          <a:p>
            <a:pPr marL="0" indent="0">
              <a:buNone/>
            </a:pPr>
            <a:r>
              <a:rPr lang="en-US" sz="2800" dirty="0" smtClean="0"/>
              <a:t> }</a:t>
            </a:r>
          </a:p>
          <a:p>
            <a:pPr marL="0" indent="0">
              <a:buNone/>
            </a:pPr>
            <a:r>
              <a:rPr lang="en-US" sz="2800" b="1" dirty="0" smtClean="0"/>
              <a:t>}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148064" y="1556792"/>
            <a:ext cx="792088" cy="36004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020272" y="1628800"/>
            <a:ext cx="792088" cy="432048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020272" y="2060848"/>
            <a:ext cx="792088" cy="432048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020272" y="2492896"/>
            <a:ext cx="792088" cy="432048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220072" y="19168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boss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812360" y="162880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7812360" y="20608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781236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bonus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948264" y="133147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148064" y="154750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</a:t>
            </a:r>
            <a:endParaRPr lang="en-IN" dirty="0"/>
          </a:p>
        </p:txBody>
      </p:sp>
      <p:cxnSp>
        <p:nvCxnSpPr>
          <p:cNvPr id="18" name="Straight Arrow Connector 17"/>
          <p:cNvCxnSpPr>
            <a:endCxn id="15" idx="1"/>
          </p:cNvCxnSpPr>
          <p:nvPr/>
        </p:nvCxnSpPr>
        <p:spPr>
          <a:xfrm flipV="1">
            <a:off x="6012160" y="1516142"/>
            <a:ext cx="936104" cy="184666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Inheritance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712968" cy="4968552"/>
          </a:xfrm>
        </p:spPr>
        <p:txBody>
          <a:bodyPr>
            <a:normAutofit lnSpcReduction="10000"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 smtClean="0"/>
              <a:t> Single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 smtClean="0"/>
              <a:t>Multilevel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 smtClean="0"/>
              <a:t>Hierarchical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Java does not support </a:t>
            </a:r>
            <a:r>
              <a:rPr lang="en-US" sz="2400" b="1" dirty="0" smtClean="0"/>
              <a:t>Multiple Inheritance</a:t>
            </a:r>
            <a:r>
              <a:rPr lang="en-US" sz="2400" dirty="0" smtClean="0"/>
              <a:t>. </a:t>
            </a:r>
            <a:r>
              <a:rPr lang="en-US" sz="2400" dirty="0" smtClean="0">
                <a:solidFill>
                  <a:srgbClr val="FF0000"/>
                </a:solidFill>
              </a:rPr>
              <a:t>WHY???</a:t>
            </a:r>
          </a:p>
          <a:p>
            <a:pPr>
              <a:buSzPct val="10000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>
              <a:buSzPct val="10000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* </a:t>
            </a:r>
            <a:r>
              <a:rPr lang="en-US" sz="2400" b="1" i="1" dirty="0" smtClean="0"/>
              <a:t>Because Java does not support </a:t>
            </a:r>
            <a:r>
              <a:rPr lang="en-US" sz="2400" b="1" i="1" dirty="0" smtClean="0">
                <a:solidFill>
                  <a:srgbClr val="FF0000"/>
                </a:solidFill>
              </a:rPr>
              <a:t>ambiguity</a:t>
            </a:r>
            <a:r>
              <a:rPr lang="en-US" sz="2400" b="1" i="1" dirty="0" smtClean="0"/>
              <a:t>. Assuming if there are 2 classes A and B having a method named show( ). If both are inherited by a class C then there will be an ambiguity of which show( ) method is to be called.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Using Keyword</a:t>
            </a:r>
            <a:br>
              <a:rPr lang="en-US" b="1" dirty="0" smtClean="0"/>
            </a:br>
            <a:r>
              <a:rPr lang="en-US" b="1" dirty="0" smtClean="0"/>
              <a:t>“super”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 fontScale="92500"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keyword </a:t>
            </a:r>
            <a:r>
              <a:rPr lang="en-US" sz="2400" dirty="0" smtClean="0">
                <a:solidFill>
                  <a:srgbClr val="FF0000"/>
                </a:solidFill>
              </a:rPr>
              <a:t>super</a:t>
            </a:r>
            <a:r>
              <a:rPr lang="en-US" sz="2400" dirty="0" smtClean="0"/>
              <a:t> is used by the derived class programmer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to </a:t>
            </a:r>
            <a:r>
              <a:rPr lang="en-US" sz="2400" dirty="0" smtClean="0">
                <a:solidFill>
                  <a:srgbClr val="FF0000"/>
                </a:solidFill>
              </a:rPr>
              <a:t>explicitly refer the members of its base class</a:t>
            </a:r>
            <a:r>
              <a:rPr lang="en-US" sz="2400" dirty="0" smtClean="0"/>
              <a:t>.</a:t>
            </a:r>
            <a:r>
              <a:rPr lang="en-US" sz="2800" dirty="0" smtClean="0"/>
              <a:t> 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Using super becomes compulsory in 2 programming situations :-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1. Calling </a:t>
            </a:r>
            <a:r>
              <a:rPr lang="en-US" sz="2400" dirty="0" smtClean="0">
                <a:solidFill>
                  <a:srgbClr val="FF0000"/>
                </a:solidFill>
              </a:rPr>
              <a:t>base/super class constructor</a:t>
            </a:r>
            <a:r>
              <a:rPr lang="en-US" sz="2400" dirty="0" smtClean="0"/>
              <a:t> from derived class.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2. To </a:t>
            </a:r>
            <a:r>
              <a:rPr lang="en-US" sz="2400" dirty="0" smtClean="0">
                <a:solidFill>
                  <a:srgbClr val="FF0000"/>
                </a:solidFill>
              </a:rPr>
              <a:t>resolve method overriding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i="1" dirty="0" smtClean="0"/>
              <a:t>* From the previous example, if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getIncome</a:t>
            </a:r>
            <a:r>
              <a:rPr lang="en-US" sz="2400" b="1" i="1" dirty="0" smtClean="0">
                <a:solidFill>
                  <a:srgbClr val="FF0000"/>
                </a:solidFill>
              </a:rPr>
              <a:t>( )</a:t>
            </a:r>
            <a:r>
              <a:rPr lang="en-US" sz="2400" b="1" i="1" dirty="0" smtClean="0"/>
              <a:t> method of Manager was also named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getSal</a:t>
            </a:r>
            <a:r>
              <a:rPr lang="en-US" sz="2400" b="1" i="1" dirty="0" smtClean="0">
                <a:solidFill>
                  <a:srgbClr val="FF0000"/>
                </a:solidFill>
              </a:rPr>
              <a:t>( )</a:t>
            </a:r>
            <a:r>
              <a:rPr lang="en-US" sz="2400" b="1" i="1" dirty="0" smtClean="0"/>
              <a:t>, then it will stuck in an infinite recursion.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2" y="13719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Resolve method overriding</a:t>
            </a:r>
            <a:br>
              <a:rPr lang="en-US" b="1" dirty="0" smtClean="0"/>
            </a:br>
            <a:r>
              <a:rPr lang="en-US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class Manager </a:t>
            </a:r>
            <a:r>
              <a:rPr lang="en-US" sz="2400" b="1" dirty="0" smtClean="0">
                <a:solidFill>
                  <a:srgbClr val="FF0000"/>
                </a:solidFill>
              </a:rPr>
              <a:t>extends</a:t>
            </a:r>
            <a:r>
              <a:rPr lang="en-US" sz="2400" b="1" dirty="0" smtClean="0"/>
              <a:t> Employee</a:t>
            </a:r>
          </a:p>
          <a:p>
            <a:pPr marL="0" indent="0">
              <a:buNone/>
            </a:pPr>
            <a:r>
              <a:rPr lang="en-US" sz="2400" b="1" dirty="0" smtClean="0"/>
              <a:t>{</a:t>
            </a:r>
          </a:p>
          <a:p>
            <a:pPr marL="0" indent="0">
              <a:buNone/>
            </a:pPr>
            <a:r>
              <a:rPr lang="en-US" sz="2400" dirty="0" smtClean="0"/>
              <a:t> private double bonus;</a:t>
            </a:r>
          </a:p>
          <a:p>
            <a:pPr marL="0" indent="0">
              <a:buNone/>
            </a:pPr>
            <a:r>
              <a:rPr lang="en-US" sz="2400" dirty="0" smtClean="0"/>
              <a:t> public void </a:t>
            </a:r>
            <a:r>
              <a:rPr lang="en-US" sz="2400" dirty="0" err="1" smtClean="0"/>
              <a:t>setBonus</a:t>
            </a:r>
            <a:r>
              <a:rPr lang="en-US" sz="2400" dirty="0" smtClean="0"/>
              <a:t>(double bonus)</a:t>
            </a:r>
          </a:p>
          <a:p>
            <a:pPr marL="0" indent="0">
              <a:buNone/>
            </a:pPr>
            <a:r>
              <a:rPr lang="en-US" sz="2400" dirty="0" smtClean="0"/>
              <a:t> {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this.bonus</a:t>
            </a:r>
            <a:r>
              <a:rPr lang="en-US" sz="2400" dirty="0" smtClean="0"/>
              <a:t>=bonus;</a:t>
            </a:r>
          </a:p>
          <a:p>
            <a:pPr marL="0" indent="0">
              <a:buNone/>
            </a:pPr>
            <a:r>
              <a:rPr lang="en-US" sz="2400" dirty="0" smtClean="0"/>
              <a:t> }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public double </a:t>
            </a:r>
            <a:r>
              <a:rPr lang="en-US" sz="2400" b="1" dirty="0" err="1" smtClean="0"/>
              <a:t>getSal</a:t>
            </a:r>
            <a:r>
              <a:rPr lang="en-US" sz="2400" b="1" dirty="0" smtClean="0"/>
              <a:t>( )</a:t>
            </a:r>
          </a:p>
          <a:p>
            <a:pPr marL="0" indent="0">
              <a:buNone/>
            </a:pPr>
            <a:r>
              <a:rPr lang="en-US" sz="2400" dirty="0" smtClean="0"/>
              <a:t> {</a:t>
            </a:r>
          </a:p>
          <a:p>
            <a:pPr marL="0" indent="0">
              <a:buNone/>
            </a:pPr>
            <a:r>
              <a:rPr lang="en-US" sz="2400" dirty="0" smtClean="0"/>
              <a:t> double amt=</a:t>
            </a:r>
            <a:r>
              <a:rPr lang="en-US" sz="2400" dirty="0" err="1" smtClean="0">
                <a:solidFill>
                  <a:srgbClr val="FF0000"/>
                </a:solidFill>
              </a:rPr>
              <a:t>super.getSal</a:t>
            </a:r>
            <a:r>
              <a:rPr lang="en-US" sz="2400" dirty="0" smtClean="0">
                <a:solidFill>
                  <a:srgbClr val="FF0000"/>
                </a:solidFill>
              </a:rPr>
              <a:t>( )</a:t>
            </a:r>
            <a:r>
              <a:rPr lang="en-US" sz="2400" dirty="0" smtClean="0"/>
              <a:t>+bonus;</a:t>
            </a:r>
          </a:p>
          <a:p>
            <a:pPr marL="0" indent="0">
              <a:buNone/>
            </a:pPr>
            <a:r>
              <a:rPr lang="en-US" sz="2400" dirty="0" smtClean="0"/>
              <a:t> return amt;</a:t>
            </a:r>
          </a:p>
          <a:p>
            <a:pPr marL="0" indent="0">
              <a:buNone/>
            </a:pPr>
            <a:r>
              <a:rPr lang="en-US" sz="2400" dirty="0" smtClean="0"/>
              <a:t> }</a:t>
            </a:r>
          </a:p>
          <a:p>
            <a:pPr marL="0" indent="0">
              <a:buNone/>
            </a:pPr>
            <a:r>
              <a:rPr lang="en-US" sz="2400" b="1" dirty="0" smtClean="0"/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727</TotalTime>
  <Words>915</Words>
  <Application>Microsoft Office PowerPoint</Application>
  <PresentationFormat>On-screen Show (4:3)</PresentationFormat>
  <Paragraphs>215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Civic</vt:lpstr>
      <vt:lpstr>Slide 1</vt:lpstr>
      <vt:lpstr>Today’s Agenda</vt:lpstr>
      <vt:lpstr>Inheritance</vt:lpstr>
      <vt:lpstr>Syntax for Inhritance</vt:lpstr>
      <vt:lpstr>Program to demonstrate Single level Inheritance</vt:lpstr>
      <vt:lpstr>Slide 6</vt:lpstr>
      <vt:lpstr>Types of Inheritance</vt:lpstr>
      <vt:lpstr>Using Keyword “super”</vt:lpstr>
      <vt:lpstr>Resolve method overriding Example</vt:lpstr>
      <vt:lpstr>Constructor calling in Inheritance</vt:lpstr>
      <vt:lpstr>Calling non parameterized Constructor</vt:lpstr>
      <vt:lpstr>Calling non parameterized Constructor</vt:lpstr>
      <vt:lpstr>Calling Parameterized Constructor</vt:lpstr>
      <vt:lpstr>Example</vt:lpstr>
      <vt:lpstr>Example</vt:lpstr>
      <vt:lpstr>Exercise</vt:lpstr>
      <vt:lpstr>End Of Lecture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palash</cp:lastModifiedBy>
  <cp:revision>14</cp:revision>
  <dcterms:created xsi:type="dcterms:W3CDTF">2016-02-20T06:46:32Z</dcterms:created>
  <dcterms:modified xsi:type="dcterms:W3CDTF">2016-02-22T11:44:58Z</dcterms:modified>
</cp:coreProperties>
</file>