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6"/>
  </p:notesMasterIdLst>
  <p:sldIdLst>
    <p:sldId id="256" r:id="rId2"/>
    <p:sldId id="412" r:id="rId3"/>
    <p:sldId id="413" r:id="rId4"/>
    <p:sldId id="415" r:id="rId5"/>
    <p:sldId id="417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32" r:id="rId14"/>
    <p:sldId id="433" r:id="rId15"/>
    <p:sldId id="434" r:id="rId16"/>
    <p:sldId id="298" r:id="rId17"/>
    <p:sldId id="409" r:id="rId18"/>
    <p:sldId id="410" r:id="rId19"/>
    <p:sldId id="435" r:id="rId20"/>
    <p:sldId id="436" r:id="rId21"/>
    <p:sldId id="440" r:id="rId22"/>
    <p:sldId id="414" r:id="rId23"/>
    <p:sldId id="426" r:id="rId24"/>
    <p:sldId id="427" r:id="rId25"/>
    <p:sldId id="428" r:id="rId26"/>
    <p:sldId id="429" r:id="rId27"/>
    <p:sldId id="431" r:id="rId28"/>
    <p:sldId id="430" r:id="rId29"/>
    <p:sldId id="297" r:id="rId30"/>
    <p:sldId id="299" r:id="rId31"/>
    <p:sldId id="300" r:id="rId32"/>
    <p:sldId id="301" r:id="rId33"/>
    <p:sldId id="302" r:id="rId34"/>
    <p:sldId id="439" r:id="rId35"/>
    <p:sldId id="303" r:id="rId36"/>
    <p:sldId id="304" r:id="rId37"/>
    <p:sldId id="308" r:id="rId38"/>
    <p:sldId id="441" r:id="rId39"/>
    <p:sldId id="305" r:id="rId40"/>
    <p:sldId id="442" r:id="rId41"/>
    <p:sldId id="437" r:id="rId42"/>
    <p:sldId id="444" r:id="rId43"/>
    <p:sldId id="443" r:id="rId44"/>
    <p:sldId id="31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76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6/5/2020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Collection values( )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a Collection containing the values in the map.</a:t>
            </a:r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Set </a:t>
            </a:r>
            <a:r>
              <a:rPr lang="en-IN" b="1" dirty="0" err="1" smtClean="0">
                <a:solidFill>
                  <a:srgbClr val="0070C0"/>
                </a:solidFill>
              </a:rPr>
              <a:t>keySet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r>
              <a:rPr lang="en-IN" b="1" dirty="0" smtClean="0"/>
              <a:t>  </a:t>
            </a:r>
          </a:p>
          <a:p>
            <a:pPr marL="457200" indent="-457200">
              <a:buAutoNum type="arabicPeriod"/>
            </a:pPr>
            <a:r>
              <a:rPr lang="en-IN" dirty="0" smtClean="0"/>
              <a:t>Returns a </a:t>
            </a:r>
            <a:r>
              <a:rPr lang="en-IN" dirty="0" smtClean="0">
                <a:solidFill>
                  <a:srgbClr val="0070C0"/>
                </a:solidFill>
              </a:rPr>
              <a:t>Set</a:t>
            </a:r>
            <a:r>
              <a:rPr lang="en-IN" dirty="0" smtClean="0"/>
              <a:t> that contains the keys in the invoking map. </a:t>
            </a:r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Set </a:t>
            </a:r>
            <a:r>
              <a:rPr lang="en-IN" b="1" dirty="0" err="1" smtClean="0">
                <a:solidFill>
                  <a:srgbClr val="0070C0"/>
                </a:solidFill>
              </a:rPr>
              <a:t>entrySet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a </a:t>
            </a:r>
            <a:r>
              <a:rPr lang="en-IN" b="1" dirty="0" smtClean="0">
                <a:solidFill>
                  <a:srgbClr val="FF0000"/>
                </a:solidFill>
              </a:rPr>
              <a:t>Set </a:t>
            </a:r>
            <a:r>
              <a:rPr lang="en-IN" dirty="0" smtClean="0"/>
              <a:t>that contains the entries in the map.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The set contains objects of type </a:t>
            </a:r>
            <a:r>
              <a:rPr lang="en-IN" b="1" dirty="0" err="1" smtClean="0">
                <a:solidFill>
                  <a:srgbClr val="FF0000"/>
                </a:solidFill>
              </a:rPr>
              <a:t>Map.Entry</a:t>
            </a:r>
            <a:r>
              <a:rPr lang="en-IN" dirty="0" smtClean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</a:t>
            </a:r>
            <a:r>
              <a:rPr lang="en-IN" b="1" dirty="0" err="1" smtClean="0">
                <a:solidFill>
                  <a:srgbClr val="0070C0"/>
                </a:solidFill>
              </a:rPr>
              <a:t>getKey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the </a:t>
            </a:r>
            <a:r>
              <a:rPr lang="en-IN" b="1" dirty="0" smtClean="0">
                <a:solidFill>
                  <a:srgbClr val="C00000"/>
                </a:solidFill>
              </a:rPr>
              <a:t>key</a:t>
            </a:r>
            <a:r>
              <a:rPr lang="en-IN" dirty="0" smtClean="0"/>
              <a:t> corresponding to this </a:t>
            </a:r>
            <a:r>
              <a:rPr lang="en-IN" b="1" dirty="0" smtClean="0">
                <a:solidFill>
                  <a:srgbClr val="FF0000"/>
                </a:solidFill>
              </a:rPr>
              <a:t>Entry</a:t>
            </a:r>
            <a:r>
              <a:rPr lang="en-IN" dirty="0" smtClean="0"/>
              <a:t> object</a:t>
            </a:r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</a:t>
            </a:r>
            <a:r>
              <a:rPr lang="en-IN" b="1" dirty="0" err="1" smtClean="0">
                <a:solidFill>
                  <a:srgbClr val="0070C0"/>
                </a:solidFill>
              </a:rPr>
              <a:t>getValue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the </a:t>
            </a:r>
            <a:r>
              <a:rPr lang="en-IN" b="1" dirty="0" smtClean="0">
                <a:solidFill>
                  <a:srgbClr val="C00000"/>
                </a:solidFill>
              </a:rPr>
              <a:t>value</a:t>
            </a:r>
            <a:r>
              <a:rPr lang="en-IN" dirty="0" smtClean="0"/>
              <a:t> corresponding to this </a:t>
            </a:r>
            <a:r>
              <a:rPr lang="en-IN" b="1" dirty="0" smtClean="0">
                <a:solidFill>
                  <a:srgbClr val="FF0000"/>
                </a:solidFill>
              </a:rPr>
              <a:t>Entry</a:t>
            </a:r>
            <a:r>
              <a:rPr lang="en-IN" dirty="0" smtClean="0"/>
              <a:t> object</a:t>
            </a:r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</a:t>
            </a:r>
            <a:r>
              <a:rPr lang="en-IN" b="1" dirty="0" err="1" smtClean="0">
                <a:solidFill>
                  <a:srgbClr val="0070C0"/>
                </a:solidFill>
              </a:rPr>
              <a:t>setValue</a:t>
            </a:r>
            <a:r>
              <a:rPr lang="en-IN" b="1" dirty="0" smtClean="0">
                <a:solidFill>
                  <a:srgbClr val="0070C0"/>
                </a:solidFill>
              </a:rPr>
              <a:t>(Object)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Replaces the </a:t>
            </a:r>
            <a:r>
              <a:rPr lang="en-IN" b="1" dirty="0" smtClean="0">
                <a:solidFill>
                  <a:srgbClr val="FF0000"/>
                </a:solidFill>
              </a:rPr>
              <a:t>old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value</a:t>
            </a:r>
            <a:r>
              <a:rPr lang="en-IN" dirty="0" smtClean="0"/>
              <a:t> corresponding to this entry with the specified </a:t>
            </a:r>
            <a:r>
              <a:rPr lang="en-IN" b="1" dirty="0" smtClean="0">
                <a:solidFill>
                  <a:srgbClr val="FF0000"/>
                </a:solidFill>
              </a:rPr>
              <a:t>value</a:t>
            </a:r>
          </a:p>
          <a:p>
            <a:pPr marL="457200" indent="-457200">
              <a:buAutoNum type="arabicPeriod"/>
            </a:pP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FF0000"/>
                </a:solidFill>
              </a:rPr>
              <a:t>old value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 Collections Framework provides </a:t>
            </a:r>
            <a:r>
              <a:rPr lang="en-IN" dirty="0" smtClean="0"/>
              <a:t>2 very important </a:t>
            </a:r>
            <a:r>
              <a:rPr lang="en-IN" dirty="0"/>
              <a:t>Map implementation: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1 - </a:t>
            </a:r>
            <a:r>
              <a:rPr lang="en-IN" b="1" dirty="0" err="1">
                <a:solidFill>
                  <a:srgbClr val="FF0000"/>
                </a:solidFill>
              </a:rPr>
              <a:t>HashMap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2 - </a:t>
            </a:r>
            <a:r>
              <a:rPr lang="en-IN" b="1" dirty="0" err="1">
                <a:solidFill>
                  <a:srgbClr val="FF0000"/>
                </a:solidFill>
              </a:rPr>
              <a:t>TreeMap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HashMap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HashMap</a:t>
            </a:r>
            <a:r>
              <a:rPr lang="en-IN" dirty="0"/>
              <a:t> is a class which is used to perform some basic operations such as inserting, deleting, and locating elements in a </a:t>
            </a:r>
            <a:r>
              <a:rPr lang="en-IN" dirty="0" smtClean="0"/>
              <a:t>Map</a:t>
            </a:r>
            <a:endParaRPr lang="en-IN" dirty="0"/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TreeMap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TreeMap</a:t>
            </a:r>
            <a:r>
              <a:rPr lang="en-IN" dirty="0"/>
              <a:t> implementation is useful when </a:t>
            </a:r>
            <a:r>
              <a:rPr lang="en-IN" dirty="0" smtClean="0"/>
              <a:t>we </a:t>
            </a:r>
            <a:r>
              <a:rPr lang="en-IN" dirty="0"/>
              <a:t>need to traverse the keys from a collection in a sorted manner. The elements added to a </a:t>
            </a:r>
            <a:r>
              <a:rPr lang="en-IN" dirty="0" err="1"/>
              <a:t>TreeMap</a:t>
            </a:r>
            <a:r>
              <a:rPr lang="en-IN" dirty="0"/>
              <a:t> must be </a:t>
            </a:r>
            <a:r>
              <a:rPr lang="en-IN" b="1" dirty="0">
                <a:solidFill>
                  <a:srgbClr val="FF0000"/>
                </a:solidFill>
              </a:rPr>
              <a:t>sortable</a:t>
            </a:r>
            <a:r>
              <a:rPr lang="en-IN" dirty="0"/>
              <a:t> in order to work properly. </a:t>
            </a:r>
          </a:p>
        </p:txBody>
      </p:sp>
    </p:spTree>
    <p:extLst>
      <p:ext uri="{BB962C8B-B14F-4D97-AF65-F5344CB8AC3E}">
        <p14:creationId xmlns="" xmlns:p14="http://schemas.microsoft.com/office/powerpoint/2010/main" val="36162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US" dirty="0" smtClean="0"/>
              <a:t>Internally uses </a:t>
            </a:r>
            <a:r>
              <a:rPr lang="en-US" b="1" dirty="0" err="1" smtClean="0">
                <a:solidFill>
                  <a:srgbClr val="0070C0"/>
                </a:solidFill>
              </a:rPr>
              <a:t>HashTable</a:t>
            </a:r>
            <a:r>
              <a:rPr lang="en-US" dirty="0" smtClean="0"/>
              <a:t> to store the data.</a:t>
            </a:r>
          </a:p>
          <a:p>
            <a:endParaRPr lang="en-US" dirty="0" smtClean="0"/>
          </a:p>
          <a:p>
            <a:r>
              <a:rPr lang="en-US" dirty="0" smtClean="0"/>
              <a:t>Stores data as </a:t>
            </a:r>
            <a:r>
              <a:rPr lang="en-US" b="1" dirty="0" smtClean="0">
                <a:solidFill>
                  <a:srgbClr val="0070C0"/>
                </a:solidFill>
              </a:rPr>
              <a:t>key-value</a:t>
            </a:r>
            <a:r>
              <a:rPr lang="en-US" dirty="0" smtClean="0"/>
              <a:t> pairs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It contains only </a:t>
            </a:r>
            <a:r>
              <a:rPr lang="en-IN" b="1" dirty="0" smtClean="0">
                <a:solidFill>
                  <a:srgbClr val="0070C0"/>
                </a:solidFill>
              </a:rPr>
              <a:t>unique</a:t>
            </a:r>
            <a:r>
              <a:rPr lang="en-IN" dirty="0" smtClean="0"/>
              <a:t> elements.</a:t>
            </a:r>
          </a:p>
          <a:p>
            <a:endParaRPr lang="en-US" dirty="0" smtClean="0"/>
          </a:p>
          <a:p>
            <a:r>
              <a:rPr lang="en-IN" dirty="0" smtClean="0"/>
              <a:t>It is not an ordered collection.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neither does any kind of sorting to the stored keys and Values.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Ensures </a:t>
            </a:r>
            <a:r>
              <a:rPr lang="en-IN" dirty="0" smtClean="0"/>
              <a:t>retrieval of the object on constant time i.e. O(1)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r>
              <a:rPr lang="en-US" dirty="0" smtClean="0"/>
              <a:t>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US" b="1" dirty="0" err="1" smtClean="0"/>
              <a:t>HashMap</a:t>
            </a:r>
            <a:r>
              <a:rPr lang="en-US" b="1" dirty="0" smtClean="0"/>
              <a:t>( )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   This constructs an empty </a:t>
            </a:r>
            <a:r>
              <a:rPr lang="en-IN" dirty="0" err="1" smtClean="0">
                <a:solidFill>
                  <a:srgbClr val="0070C0"/>
                </a:solidFill>
              </a:rPr>
              <a:t>HashMap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with the default initial capacity (16) and the default load factor (0.75).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err="1" smtClean="0"/>
              <a:t>HashMap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initialCapacity</a:t>
            </a:r>
            <a:r>
              <a:rPr lang="en-IN" b="1" dirty="0" smtClean="0"/>
              <a:t>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Constructs an empty </a:t>
            </a:r>
            <a:r>
              <a:rPr lang="en-IN" dirty="0" err="1" smtClean="0"/>
              <a:t>HashMap</a:t>
            </a:r>
            <a:r>
              <a:rPr lang="en-IN" dirty="0" smtClean="0"/>
              <a:t> with the specified initial </a:t>
            </a:r>
          </a:p>
          <a:p>
            <a:pPr>
              <a:buNone/>
            </a:pPr>
            <a:r>
              <a:rPr lang="en-IN" dirty="0" smtClean="0"/>
              <a:t>  capacity and the default load factor (0.75).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b="1" dirty="0" smtClean="0"/>
              <a:t>   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Map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not child interface of </a:t>
            </a:r>
            <a:r>
              <a:rPr lang="en-US" b="1" dirty="0" smtClean="0">
                <a:solidFill>
                  <a:srgbClr val="0070C0"/>
                </a:solidFill>
              </a:rPr>
              <a:t>Collection </a:t>
            </a:r>
            <a:r>
              <a:rPr lang="en-US" dirty="0" smtClean="0"/>
              <a:t>interface but has methods similar to </a:t>
            </a:r>
            <a:r>
              <a:rPr lang="en-US" b="1" dirty="0" smtClean="0">
                <a:solidFill>
                  <a:srgbClr val="0070C0"/>
                </a:solidFill>
              </a:rPr>
              <a:t>Collection</a:t>
            </a:r>
            <a:endParaRPr lang="en-US" dirty="0" smtClean="0"/>
          </a:p>
          <a:p>
            <a:r>
              <a:rPr lang="en-IN" dirty="0" smtClean="0"/>
              <a:t>A </a:t>
            </a:r>
            <a:r>
              <a:rPr lang="en-IN" b="1" dirty="0" smtClean="0">
                <a:solidFill>
                  <a:srgbClr val="0070C0"/>
                </a:solidFill>
              </a:rPr>
              <a:t>Map</a:t>
            </a:r>
            <a:r>
              <a:rPr lang="en-IN" dirty="0" smtClean="0"/>
              <a:t> is an object that stores data in pairs , called </a:t>
            </a:r>
            <a:r>
              <a:rPr lang="en-IN" b="1" dirty="0" smtClean="0">
                <a:solidFill>
                  <a:srgbClr val="0070C0"/>
                </a:solidFill>
              </a:rPr>
              <a:t>key-value </a:t>
            </a:r>
            <a:r>
              <a:rPr lang="en-IN" dirty="0" smtClean="0"/>
              <a:t>pair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</p:txBody>
      </p:sp>
      <p:pic>
        <p:nvPicPr>
          <p:cNvPr id="5" name="Picture 4" descr="Java - Collection Framework - HashMap (HashMap Introduction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38"/>
            <a:ext cx="914400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r>
              <a:rPr lang="en-US" dirty="0" smtClean="0"/>
              <a:t>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US" b="1" dirty="0" err="1" smtClean="0"/>
              <a:t>HashMap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initalCapacity,float</a:t>
            </a:r>
            <a:r>
              <a:rPr lang="en-US" b="1" dirty="0" smtClean="0"/>
              <a:t> </a:t>
            </a:r>
            <a:r>
              <a:rPr lang="en-US" b="1" dirty="0" err="1" smtClean="0"/>
              <a:t>loadFactor</a:t>
            </a:r>
            <a:r>
              <a:rPr lang="en-US" b="1" dirty="0" smtClean="0"/>
              <a:t> )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  Constructs an empty </a:t>
            </a:r>
            <a:r>
              <a:rPr lang="en-IN" dirty="0" err="1" smtClean="0"/>
              <a:t>HashMap</a:t>
            </a:r>
            <a:r>
              <a:rPr lang="en-IN" dirty="0" smtClean="0"/>
              <a:t> with the specified initial capacity and load factor.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err="1" smtClean="0"/>
              <a:t>HashMap</a:t>
            </a:r>
            <a:r>
              <a:rPr lang="en-IN" b="1" dirty="0" smtClean="0"/>
              <a:t>(Map m)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Constructs a new </a:t>
            </a:r>
            <a:r>
              <a:rPr lang="en-IN" dirty="0" err="1" smtClean="0"/>
              <a:t>HashMap</a:t>
            </a:r>
            <a:r>
              <a:rPr lang="en-IN" dirty="0" smtClean="0"/>
              <a:t> with the same mappings as</a:t>
            </a:r>
          </a:p>
          <a:p>
            <a:pPr>
              <a:buNone/>
            </a:pPr>
            <a:r>
              <a:rPr lang="en-IN" dirty="0" smtClean="0"/>
              <a:t>the specified Map.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   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WAP to store the </a:t>
            </a:r>
            <a:r>
              <a:rPr lang="en-US" b="1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Phone Numbers </a:t>
            </a:r>
            <a:r>
              <a:rPr lang="en-US" dirty="0" smtClean="0"/>
              <a:t>of following  </a:t>
            </a:r>
          </a:p>
          <a:p>
            <a:pPr marL="457200" indent="-457200">
              <a:buNone/>
            </a:pPr>
            <a:r>
              <a:rPr lang="en-US" dirty="0" smtClean="0"/>
              <a:t>members of </a:t>
            </a:r>
            <a:r>
              <a:rPr lang="en-US" b="1" dirty="0" smtClean="0">
                <a:solidFill>
                  <a:srgbClr val="0070C0"/>
                </a:solidFill>
              </a:rPr>
              <a:t>TEAM SCA </a:t>
            </a:r>
            <a:r>
              <a:rPr lang="en-US" dirty="0" smtClean="0"/>
              <a:t>. Now retrieve these values and </a:t>
            </a:r>
          </a:p>
          <a:p>
            <a:pPr marL="457200" indent="-457200">
              <a:buNone/>
            </a:pPr>
            <a:r>
              <a:rPr lang="en-US" dirty="0" smtClean="0"/>
              <a:t>display them</a:t>
            </a:r>
          </a:p>
          <a:p>
            <a:pPr marL="457200" indent="-45720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3500438"/>
          <a:ext cx="7786742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38576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Phone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Sachin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9826086245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Aftaab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7992202926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Arif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8982585147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Mohnish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8962336876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In </a:t>
            </a:r>
            <a:r>
              <a:rPr lang="en-US" dirty="0" err="1" smtClean="0"/>
              <a:t>HashMap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endParaRPr lang="en-IN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endParaRPr lang="en-IN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endParaRPr lang="en-IN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Arif</a:t>
            </a:r>
            <a:r>
              <a:rPr lang="en-IN" b="1" dirty="0" smtClean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endParaRPr lang="en-IN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Mohnish</a:t>
            </a:r>
            <a:r>
              <a:rPr lang="en-IN" b="1" dirty="0" smtClean="0">
                <a:solidFill>
                  <a:srgbClr val="7030A0"/>
                </a:solidFill>
              </a:rPr>
              <a:t>", 8962336876L);</a:t>
            </a:r>
          </a:p>
          <a:p>
            <a:pPr marL="0" indent="0">
              <a:buNone/>
            </a:pP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 From </a:t>
            </a:r>
            <a:r>
              <a:rPr lang="en-US" dirty="0" err="1" smtClean="0"/>
              <a:t>HashMap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b="1" dirty="0" smtClean="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150017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Retrieval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data from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HashSet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done in </a:t>
            </a:r>
            <a:r>
              <a:rPr kumimoji="0" lang="en-US" sz="2400" b="1" i="0" u="sng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ways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baseline="0" dirty="0" smtClean="0"/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200" b="1" baseline="0" dirty="0" smtClean="0">
                <a:solidFill>
                  <a:srgbClr val="C00000"/>
                </a:solidFill>
              </a:rPr>
              <a:t>Retrieving</a:t>
            </a:r>
            <a:r>
              <a:rPr lang="en-US" sz="2200" b="1" dirty="0" smtClean="0">
                <a:solidFill>
                  <a:srgbClr val="C00000"/>
                </a:solidFill>
              </a:rPr>
              <a:t> all values together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Retrieving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 keys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200" b="1" baseline="0" dirty="0" smtClean="0">
              <a:solidFill>
                <a:srgbClr val="C00000"/>
              </a:solidFill>
            </a:endParaRP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200" b="1" baseline="0" dirty="0" smtClean="0">
                <a:solidFill>
                  <a:srgbClr val="C00000"/>
                </a:solidFill>
              </a:rPr>
              <a:t>Retrieving</a:t>
            </a:r>
            <a:r>
              <a:rPr lang="en-US" sz="2200" b="1" dirty="0" smtClean="0">
                <a:solidFill>
                  <a:srgbClr val="C00000"/>
                </a:solidFill>
              </a:rPr>
              <a:t> only values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Retrieving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key-value pairs</a:t>
            </a:r>
            <a:endParaRPr kumimoji="0" lang="en-IN" sz="2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All Values Together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this we simply have to pass the name of </a:t>
            </a:r>
            <a:r>
              <a:rPr lang="en-US" b="1" dirty="0" err="1" smtClean="0">
                <a:solidFill>
                  <a:srgbClr val="FF0000"/>
                </a:solidFill>
              </a:rPr>
              <a:t>HashSet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reference to the method </a:t>
            </a:r>
            <a:r>
              <a:rPr lang="en-US" b="1" dirty="0" err="1" smtClean="0">
                <a:solidFill>
                  <a:srgbClr val="FF0000"/>
                </a:solidFill>
              </a:rPr>
              <a:t>println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u="sng" dirty="0" smtClean="0"/>
              <a:t>Example:</a:t>
            </a:r>
            <a:endParaRPr lang="en-IN" b="1" u="sng" dirty="0" smtClean="0"/>
          </a:p>
          <a:p>
            <a:pPr marL="0" indent="0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HashMap</a:t>
            </a:r>
            <a:r>
              <a:rPr lang="en-IN" sz="2000" b="1" dirty="0" smtClean="0">
                <a:solidFill>
                  <a:srgbClr val="7030A0"/>
                </a:solidFill>
              </a:rPr>
              <a:t>&lt;</a:t>
            </a:r>
            <a:r>
              <a:rPr lang="en-IN" sz="2000" b="1" dirty="0" err="1" smtClean="0">
                <a:solidFill>
                  <a:srgbClr val="7030A0"/>
                </a:solidFill>
              </a:rPr>
              <a:t>String,Long</a:t>
            </a:r>
            <a:r>
              <a:rPr lang="en-IN" sz="2000" b="1" dirty="0" smtClean="0">
                <a:solidFill>
                  <a:srgbClr val="7030A0"/>
                </a:solidFill>
              </a:rPr>
              <a:t>&gt; </a:t>
            </a:r>
            <a:r>
              <a:rPr lang="en-IN" sz="2000" b="1" dirty="0" err="1" smtClean="0">
                <a:solidFill>
                  <a:srgbClr val="7030A0"/>
                </a:solidFill>
              </a:rPr>
              <a:t>teamSca</a:t>
            </a:r>
            <a:r>
              <a:rPr lang="en-IN" sz="2000" b="1" dirty="0" smtClean="0">
                <a:solidFill>
                  <a:srgbClr val="7030A0"/>
                </a:solidFill>
              </a:rPr>
              <a:t> = new </a:t>
            </a:r>
            <a:r>
              <a:rPr lang="en-IN" sz="2000" b="1" dirty="0" err="1" smtClean="0">
                <a:solidFill>
                  <a:srgbClr val="7030A0"/>
                </a:solidFill>
              </a:rPr>
              <a:t>HashMap</a:t>
            </a:r>
            <a:r>
              <a:rPr lang="en-IN" sz="2000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teamSca.put</a:t>
            </a:r>
            <a:r>
              <a:rPr lang="en-IN" sz="2000" b="1" dirty="0" smtClean="0">
                <a:solidFill>
                  <a:srgbClr val="7030A0"/>
                </a:solidFill>
              </a:rPr>
              <a:t>("</a:t>
            </a:r>
            <a:r>
              <a:rPr lang="en-IN" sz="2000" b="1" dirty="0" err="1" smtClean="0">
                <a:solidFill>
                  <a:srgbClr val="7030A0"/>
                </a:solidFill>
              </a:rPr>
              <a:t>Sachin</a:t>
            </a:r>
            <a:r>
              <a:rPr lang="en-IN" sz="2000" b="1" dirty="0" smtClean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teamSca.put</a:t>
            </a:r>
            <a:r>
              <a:rPr lang="en-IN" sz="2000" b="1" dirty="0" smtClean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teamSca.put</a:t>
            </a:r>
            <a:r>
              <a:rPr lang="en-IN" sz="2000" b="1" dirty="0" smtClean="0">
                <a:solidFill>
                  <a:srgbClr val="7030A0"/>
                </a:solidFill>
              </a:rPr>
              <a:t>("</a:t>
            </a:r>
            <a:r>
              <a:rPr lang="en-IN" sz="2000" b="1" dirty="0" err="1" smtClean="0">
                <a:solidFill>
                  <a:srgbClr val="7030A0"/>
                </a:solidFill>
              </a:rPr>
              <a:t>Arif</a:t>
            </a:r>
            <a:r>
              <a:rPr lang="en-IN" sz="2000" b="1" dirty="0" smtClean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teamSca.put</a:t>
            </a:r>
            <a:r>
              <a:rPr lang="en-IN" sz="2000" b="1" dirty="0" smtClean="0">
                <a:solidFill>
                  <a:srgbClr val="7030A0"/>
                </a:solidFill>
              </a:rPr>
              <a:t>("</a:t>
            </a:r>
            <a:r>
              <a:rPr lang="en-IN" sz="2000" b="1" dirty="0" err="1" smtClean="0">
                <a:solidFill>
                  <a:srgbClr val="7030A0"/>
                </a:solidFill>
              </a:rPr>
              <a:t>Mohnish</a:t>
            </a:r>
            <a:r>
              <a:rPr lang="en-IN" sz="2000" b="1" dirty="0" smtClean="0">
                <a:solidFill>
                  <a:srgbClr val="7030A0"/>
                </a:solidFill>
              </a:rPr>
              <a:t>", 8962336876L);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teamSca</a:t>
            </a:r>
            <a:r>
              <a:rPr lang="en-US" sz="2000" b="1" dirty="0" smtClean="0">
                <a:solidFill>
                  <a:srgbClr val="C00000"/>
                </a:solidFill>
              </a:rPr>
              <a:t>);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{</a:t>
            </a:r>
            <a:r>
              <a:rPr lang="en-US" sz="2000" b="1" dirty="0" err="1" smtClean="0">
                <a:solidFill>
                  <a:srgbClr val="002060"/>
                </a:solidFill>
              </a:rPr>
              <a:t>Mohnish</a:t>
            </a:r>
            <a:r>
              <a:rPr lang="en-US" sz="2000" b="1" dirty="0" smtClean="0">
                <a:solidFill>
                  <a:srgbClr val="002060"/>
                </a:solidFill>
              </a:rPr>
              <a:t>=</a:t>
            </a:r>
            <a:r>
              <a:rPr lang="en-IN" sz="2000" b="1" dirty="0" smtClean="0">
                <a:solidFill>
                  <a:srgbClr val="002060"/>
                </a:solidFill>
              </a:rPr>
              <a:t>8962336876</a:t>
            </a:r>
            <a:r>
              <a:rPr lang="en-US" sz="2000" b="1" dirty="0" smtClean="0">
                <a:solidFill>
                  <a:srgbClr val="002060"/>
                </a:solidFill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</a:rPr>
              <a:t>Aftaab</a:t>
            </a:r>
            <a:r>
              <a:rPr lang="en-US" sz="2000" b="1" dirty="0" smtClean="0">
                <a:solidFill>
                  <a:srgbClr val="002060"/>
                </a:solidFill>
              </a:rPr>
              <a:t>=</a:t>
            </a:r>
            <a:r>
              <a:rPr lang="en-IN" sz="2000" b="1" dirty="0" smtClean="0">
                <a:solidFill>
                  <a:srgbClr val="002060"/>
                </a:solidFill>
              </a:rPr>
              <a:t>7992202926</a:t>
            </a:r>
            <a:r>
              <a:rPr lang="en-US" sz="2000" b="1" dirty="0" smtClean="0">
                <a:solidFill>
                  <a:srgbClr val="002060"/>
                </a:solidFill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</a:rPr>
              <a:t>Sachin</a:t>
            </a:r>
            <a:r>
              <a:rPr lang="en-US" sz="2000" b="1" dirty="0" smtClean="0">
                <a:solidFill>
                  <a:srgbClr val="002060"/>
                </a:solidFill>
              </a:rPr>
              <a:t>=9826086245, </a:t>
            </a:r>
            <a:r>
              <a:rPr lang="en-US" sz="2000" b="1" dirty="0" err="1" smtClean="0">
                <a:solidFill>
                  <a:srgbClr val="002060"/>
                </a:solidFill>
              </a:rPr>
              <a:t>Arif</a:t>
            </a:r>
            <a:r>
              <a:rPr lang="en-US" sz="2000" b="1" dirty="0" smtClean="0">
                <a:solidFill>
                  <a:srgbClr val="002060"/>
                </a:solidFill>
              </a:rPr>
              <a:t>=</a:t>
            </a:r>
            <a:r>
              <a:rPr lang="en-IN" sz="2000" b="1" dirty="0" smtClean="0">
                <a:solidFill>
                  <a:srgbClr val="002060"/>
                </a:solidFill>
              </a:rPr>
              <a:t>8982585147</a:t>
            </a:r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endParaRPr lang="en-IN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Retrieving Only The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For this we have to do 2 things:</a:t>
            </a:r>
          </a:p>
          <a:p>
            <a:pPr marL="0" indent="0">
              <a:buNone/>
            </a:pPr>
            <a:r>
              <a:rPr lang="en-US" b="1" dirty="0" smtClean="0"/>
              <a:t>	1. Call the method </a:t>
            </a:r>
            <a:r>
              <a:rPr lang="en-US" b="1" dirty="0" err="1" smtClean="0">
                <a:solidFill>
                  <a:srgbClr val="FF0000"/>
                </a:solidFill>
              </a:rPr>
              <a:t>keySet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b="1" dirty="0" smtClean="0"/>
              <a:t>which returns a 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r>
              <a:rPr lang="en-US" b="1" dirty="0" smtClean="0"/>
              <a:t> of keys of the </a:t>
            </a:r>
            <a:r>
              <a:rPr lang="en-US" b="1" dirty="0" err="1" smtClean="0">
                <a:solidFill>
                  <a:srgbClr val="FF0000"/>
                </a:solidFill>
              </a:rPr>
              <a:t>HashMap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	2. Use an </a:t>
            </a:r>
            <a:r>
              <a:rPr lang="en-US" b="1" dirty="0" err="1" smtClean="0">
                <a:solidFill>
                  <a:srgbClr val="FF0000"/>
                </a:solidFill>
              </a:rPr>
              <a:t>Iterato</a:t>
            </a:r>
            <a:r>
              <a:rPr lang="en-US" b="1" dirty="0" err="1" smtClean="0"/>
              <a:t>r</a:t>
            </a:r>
            <a:r>
              <a:rPr lang="en-US" b="1" dirty="0" smtClean="0"/>
              <a:t> over this 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u="sng" dirty="0" smtClean="0"/>
              <a:t>Example:</a:t>
            </a:r>
            <a:endParaRPr lang="en-IN" b="1" u="sng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.......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Set s=</a:t>
            </a:r>
            <a:r>
              <a:rPr lang="en-US" b="1" dirty="0" err="1" smtClean="0">
                <a:solidFill>
                  <a:srgbClr val="C00000"/>
                </a:solidFill>
              </a:rPr>
              <a:t>teamSca.keySet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Iterator</a:t>
            </a:r>
            <a:r>
              <a:rPr lang="en-US" b="1" dirty="0" smtClean="0">
                <a:solidFill>
                  <a:srgbClr val="C00000"/>
                </a:solidFill>
              </a:rPr>
              <a:t> &lt;String&gt; it=</a:t>
            </a:r>
            <a:r>
              <a:rPr lang="en-US" b="1" dirty="0" err="1" smtClean="0">
                <a:solidFill>
                  <a:srgbClr val="C00000"/>
                </a:solidFill>
              </a:rPr>
              <a:t>s.iterator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while(</a:t>
            </a:r>
            <a:r>
              <a:rPr lang="en-US" b="1" dirty="0" err="1" smtClean="0">
                <a:solidFill>
                  <a:srgbClr val="C00000"/>
                </a:solidFill>
              </a:rPr>
              <a:t>it.hasNext</a:t>
            </a:r>
            <a:r>
              <a:rPr lang="en-US" b="1" dirty="0" smtClean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String key=</a:t>
            </a:r>
            <a:r>
              <a:rPr lang="en-US" b="1" dirty="0" err="1" smtClean="0">
                <a:solidFill>
                  <a:srgbClr val="C00000"/>
                </a:solidFill>
              </a:rPr>
              <a:t>it.next</a:t>
            </a:r>
            <a:r>
              <a:rPr lang="en-US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b="1" dirty="0" smtClean="0">
                <a:solidFill>
                  <a:srgbClr val="C00000"/>
                </a:solidFill>
              </a:rPr>
              <a:t>(key);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Mohnish</a:t>
            </a:r>
            <a:endParaRPr lang="en-IN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Aftaab</a:t>
            </a:r>
            <a:endParaRPr lang="en-IN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Sachin</a:t>
            </a:r>
            <a:endParaRPr lang="en-IN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Arif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Retrieving Only The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For this we have to do 2 things:</a:t>
            </a:r>
          </a:p>
          <a:p>
            <a:pPr marL="0" indent="0">
              <a:buNone/>
            </a:pPr>
            <a:r>
              <a:rPr lang="en-US" b="1" dirty="0" smtClean="0"/>
              <a:t>	1. Call the method </a:t>
            </a:r>
            <a:r>
              <a:rPr lang="en-US" b="1" dirty="0" smtClean="0">
                <a:solidFill>
                  <a:srgbClr val="FF0000"/>
                </a:solidFill>
              </a:rPr>
              <a:t>values() </a:t>
            </a:r>
            <a:r>
              <a:rPr lang="en-US" b="1" dirty="0" smtClean="0"/>
              <a:t>which returns a </a:t>
            </a:r>
            <a:r>
              <a:rPr lang="en-US" b="1" dirty="0" smtClean="0">
                <a:solidFill>
                  <a:srgbClr val="FF0000"/>
                </a:solidFill>
              </a:rPr>
              <a:t>Collection</a:t>
            </a:r>
            <a:r>
              <a:rPr lang="en-US" b="1" dirty="0" smtClean="0"/>
              <a:t> of values of the 	 	</a:t>
            </a:r>
            <a:r>
              <a:rPr lang="en-US" b="1" dirty="0" err="1" smtClean="0">
                <a:solidFill>
                  <a:srgbClr val="FF0000"/>
                </a:solidFill>
              </a:rPr>
              <a:t>HashMap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	2. Use an </a:t>
            </a:r>
            <a:r>
              <a:rPr lang="en-US" b="1" dirty="0" err="1" smtClean="0">
                <a:solidFill>
                  <a:srgbClr val="FF0000"/>
                </a:solidFill>
              </a:rPr>
              <a:t>Iterator</a:t>
            </a:r>
            <a:r>
              <a:rPr lang="en-US" b="1" dirty="0" smtClean="0"/>
              <a:t> over this </a:t>
            </a:r>
            <a:r>
              <a:rPr lang="en-US" b="1" dirty="0" smtClean="0">
                <a:solidFill>
                  <a:srgbClr val="FF0000"/>
                </a:solidFill>
              </a:rPr>
              <a:t>Collection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u="sng" dirty="0" smtClean="0"/>
              <a:t>Example:</a:t>
            </a:r>
            <a:endParaRPr lang="en-IN" b="1" u="sng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.......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Collection c=</a:t>
            </a:r>
            <a:r>
              <a:rPr lang="en-IN" b="1" dirty="0" err="1" smtClean="0">
                <a:solidFill>
                  <a:srgbClr val="C00000"/>
                </a:solidFill>
              </a:rPr>
              <a:t>teamSca.values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Iterator</a:t>
            </a:r>
            <a:r>
              <a:rPr lang="en-IN" b="1" dirty="0" smtClean="0">
                <a:solidFill>
                  <a:srgbClr val="C00000"/>
                </a:solidFill>
              </a:rPr>
              <a:t> &lt;Long&gt; it=</a:t>
            </a:r>
            <a:r>
              <a:rPr lang="en-IN" b="1" dirty="0" err="1" smtClean="0">
                <a:solidFill>
                  <a:srgbClr val="C00000"/>
                </a:solidFill>
              </a:rPr>
              <a:t>c.iterator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while(</a:t>
            </a:r>
            <a:r>
              <a:rPr lang="en-IN" b="1" dirty="0" err="1" smtClean="0">
                <a:solidFill>
                  <a:srgbClr val="C00000"/>
                </a:solidFill>
              </a:rPr>
              <a:t>it.hasNext</a:t>
            </a:r>
            <a:r>
              <a:rPr lang="en-IN" b="1" dirty="0" smtClean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Long value=</a:t>
            </a:r>
            <a:r>
              <a:rPr lang="en-IN" b="1" dirty="0" err="1" smtClean="0">
                <a:solidFill>
                  <a:srgbClr val="C00000"/>
                </a:solidFill>
              </a:rPr>
              <a:t>it.next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</a:t>
            </a:r>
            <a:r>
              <a:rPr lang="en-IN" b="1" dirty="0" err="1" smtClean="0">
                <a:solidFill>
                  <a:srgbClr val="C00000"/>
                </a:solidFill>
              </a:rPr>
              <a:t>System.out.println</a:t>
            </a:r>
            <a:r>
              <a:rPr lang="en-IN" b="1" dirty="0" smtClean="0">
                <a:solidFill>
                  <a:srgbClr val="C00000"/>
                </a:solidFill>
              </a:rPr>
              <a:t>(value);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}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8962336876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7992202926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9826086245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8982585147</a:t>
            </a:r>
          </a:p>
        </p:txBody>
      </p:sp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Retrieving Key-Value Pairs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For this we have to do 2 things: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Call the method </a:t>
            </a:r>
            <a:r>
              <a:rPr lang="en-US" sz="2200" b="1" dirty="0" err="1" smtClean="0">
                <a:solidFill>
                  <a:srgbClr val="FF0000"/>
                </a:solidFill>
              </a:rPr>
              <a:t>entrySet</a:t>
            </a:r>
            <a:r>
              <a:rPr lang="en-US" sz="2200" b="1" dirty="0" smtClean="0">
                <a:solidFill>
                  <a:srgbClr val="FF0000"/>
                </a:solidFill>
              </a:rPr>
              <a:t>( ) </a:t>
            </a:r>
            <a:r>
              <a:rPr lang="en-US" sz="2200" dirty="0" smtClean="0"/>
              <a:t>which returns a </a:t>
            </a:r>
            <a:r>
              <a:rPr lang="en-US" sz="2200" b="1" dirty="0" smtClean="0">
                <a:solidFill>
                  <a:srgbClr val="FF0000"/>
                </a:solidFill>
              </a:rPr>
              <a:t>Set</a:t>
            </a:r>
            <a:r>
              <a:rPr lang="en-US" sz="2200" dirty="0" smtClean="0"/>
              <a:t> of all the data in   the </a:t>
            </a:r>
            <a:r>
              <a:rPr lang="en-US" sz="2200" b="1" dirty="0" err="1" smtClean="0">
                <a:solidFill>
                  <a:srgbClr val="FF0000"/>
                </a:solidFill>
              </a:rPr>
              <a:t>HashMap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Each element in this Set is an object of type </a:t>
            </a:r>
            <a:r>
              <a:rPr lang="en-US" sz="2200" b="1" dirty="0" smtClean="0">
                <a:solidFill>
                  <a:srgbClr val="FF0000"/>
                </a:solidFill>
              </a:rPr>
              <a:t>Entry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b="1" dirty="0" smtClean="0">
                <a:solidFill>
                  <a:srgbClr val="FF0000"/>
                </a:solidFill>
              </a:rPr>
              <a:t>Entry</a:t>
            </a:r>
            <a:r>
              <a:rPr lang="en-US" sz="2200" dirty="0" smtClean="0"/>
              <a:t> is an inner interface of </a:t>
            </a:r>
            <a:r>
              <a:rPr lang="en-US" sz="2200" b="1" dirty="0" smtClean="0">
                <a:solidFill>
                  <a:srgbClr val="FF0000"/>
                </a:solidFill>
              </a:rPr>
              <a:t>Map</a:t>
            </a:r>
            <a:r>
              <a:rPr lang="en-US" sz="2200" dirty="0" smtClean="0"/>
              <a:t> and has </a:t>
            </a:r>
            <a:r>
              <a:rPr lang="en-US" sz="2200" b="1" dirty="0" smtClean="0">
                <a:solidFill>
                  <a:srgbClr val="C00000"/>
                </a:solidFill>
              </a:rPr>
              <a:t>2 methods </a:t>
            </a:r>
            <a:r>
              <a:rPr lang="en-US" sz="2200" dirty="0" smtClean="0"/>
              <a:t>called </a:t>
            </a:r>
            <a:r>
              <a:rPr lang="en-US" sz="2200" b="1" dirty="0" err="1" smtClean="0">
                <a:solidFill>
                  <a:srgbClr val="FF0000"/>
                </a:solidFill>
              </a:rPr>
              <a:t>getKey</a:t>
            </a:r>
            <a:r>
              <a:rPr lang="en-US" sz="2200" b="1" dirty="0" smtClean="0">
                <a:solidFill>
                  <a:srgbClr val="FF0000"/>
                </a:solidFill>
              </a:rPr>
              <a:t>() </a:t>
            </a:r>
            <a:r>
              <a:rPr lang="en-US" sz="2200" dirty="0" smtClean="0"/>
              <a:t>and </a:t>
            </a:r>
            <a:r>
              <a:rPr lang="en-US" sz="2200" b="1" dirty="0" err="1" smtClean="0">
                <a:solidFill>
                  <a:srgbClr val="FF0000"/>
                </a:solidFill>
              </a:rPr>
              <a:t>getValue</a:t>
            </a:r>
            <a:r>
              <a:rPr lang="en-US" sz="2200" b="1" dirty="0" smtClean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So we will have to get an </a:t>
            </a:r>
            <a:r>
              <a:rPr lang="en-US" sz="2200" b="1" dirty="0" err="1" smtClean="0">
                <a:solidFill>
                  <a:srgbClr val="FF0000"/>
                </a:solidFill>
              </a:rPr>
              <a:t>Iterator</a:t>
            </a:r>
            <a:r>
              <a:rPr lang="en-US" sz="2200" dirty="0" smtClean="0"/>
              <a:t> over this </a:t>
            </a:r>
            <a:r>
              <a:rPr lang="en-US" sz="2200" b="1" dirty="0" smtClean="0">
                <a:solidFill>
                  <a:srgbClr val="FF0000"/>
                </a:solidFill>
              </a:rPr>
              <a:t>Entry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US" sz="2200" dirty="0" smtClean="0"/>
              <a:t>            </a:t>
            </a:r>
          </a:p>
          <a:p>
            <a:pPr marL="0" indent="0">
              <a:buNone/>
            </a:pPr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Retrieving Key-Value Pairs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Example:</a:t>
            </a:r>
            <a:endParaRPr lang="en-IN" b="1" u="sng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.......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Set e=</a:t>
            </a:r>
            <a:r>
              <a:rPr lang="en-IN" b="1" dirty="0" err="1" smtClean="0">
                <a:solidFill>
                  <a:srgbClr val="C00000"/>
                </a:solidFill>
              </a:rPr>
              <a:t>teamSca.entrySet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Iterator</a:t>
            </a:r>
            <a:r>
              <a:rPr lang="en-IN" b="1" dirty="0" smtClean="0">
                <a:solidFill>
                  <a:srgbClr val="C00000"/>
                </a:solidFill>
              </a:rPr>
              <a:t>  it=</a:t>
            </a:r>
            <a:r>
              <a:rPr lang="en-IN" b="1" dirty="0" err="1" smtClean="0">
                <a:solidFill>
                  <a:srgbClr val="C00000"/>
                </a:solidFill>
              </a:rPr>
              <a:t>e.iterator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while(</a:t>
            </a:r>
            <a:r>
              <a:rPr lang="en-IN" b="1" dirty="0" err="1" smtClean="0">
                <a:solidFill>
                  <a:srgbClr val="C00000"/>
                </a:solidFill>
              </a:rPr>
              <a:t>it.hasNext</a:t>
            </a:r>
            <a:r>
              <a:rPr lang="en-IN" b="1" dirty="0" smtClean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Entry et=(</a:t>
            </a:r>
            <a:r>
              <a:rPr lang="en-IN" b="1" dirty="0" err="1" smtClean="0">
                <a:solidFill>
                  <a:srgbClr val="C00000"/>
                </a:solidFill>
              </a:rPr>
              <a:t>Map.Entry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  <a:r>
              <a:rPr lang="en-IN" b="1" dirty="0" err="1" smtClean="0">
                <a:solidFill>
                  <a:srgbClr val="C00000"/>
                </a:solidFill>
              </a:rPr>
              <a:t>it.next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</a:t>
            </a:r>
            <a:r>
              <a:rPr lang="en-IN" b="1" dirty="0" err="1" smtClean="0">
                <a:solidFill>
                  <a:srgbClr val="C00000"/>
                </a:solidFill>
              </a:rPr>
              <a:t>System.out.println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et.getKey</a:t>
            </a:r>
            <a:r>
              <a:rPr lang="en-IN" b="1" dirty="0" smtClean="0">
                <a:solidFill>
                  <a:srgbClr val="C00000"/>
                </a:solidFill>
              </a:rPr>
              <a:t>()+","+</a:t>
            </a:r>
            <a:r>
              <a:rPr lang="en-IN" b="1" dirty="0" err="1" smtClean="0">
                <a:solidFill>
                  <a:srgbClr val="C00000"/>
                </a:solidFill>
              </a:rPr>
              <a:t>et.getValue</a:t>
            </a:r>
            <a:r>
              <a:rPr lang="en-IN" b="1" dirty="0" smtClean="0">
                <a:solidFill>
                  <a:srgbClr val="C0000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}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Mohnish</a:t>
            </a:r>
            <a:r>
              <a:rPr lang="en-US" b="1" dirty="0" smtClean="0">
                <a:solidFill>
                  <a:srgbClr val="002060"/>
                </a:solidFill>
              </a:rPr>
              <a:t>,</a:t>
            </a:r>
            <a:r>
              <a:rPr lang="en-IN" b="1" dirty="0" smtClean="0">
                <a:solidFill>
                  <a:srgbClr val="002060"/>
                </a:solidFill>
              </a:rPr>
              <a:t>8962336876</a:t>
            </a:r>
            <a:r>
              <a:rPr lang="en-US" b="1" dirty="0" smtClean="0">
                <a:solidFill>
                  <a:srgbClr val="002060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Aftaab</a:t>
            </a:r>
            <a:r>
              <a:rPr lang="en-US" b="1" dirty="0" smtClean="0">
                <a:solidFill>
                  <a:srgbClr val="002060"/>
                </a:solidFill>
              </a:rPr>
              <a:t>,</a:t>
            </a:r>
            <a:r>
              <a:rPr lang="en-IN" b="1" dirty="0" smtClean="0">
                <a:solidFill>
                  <a:srgbClr val="002060"/>
                </a:solidFill>
              </a:rPr>
              <a:t>7992202926</a:t>
            </a:r>
            <a:r>
              <a:rPr lang="en-US" b="1" dirty="0" smtClean="0">
                <a:solidFill>
                  <a:srgbClr val="002060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Sachin,9826086245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Arif</a:t>
            </a:r>
            <a:r>
              <a:rPr lang="en-US" b="1" dirty="0" smtClean="0">
                <a:solidFill>
                  <a:srgbClr val="002060"/>
                </a:solidFill>
              </a:rPr>
              <a:t>,</a:t>
            </a:r>
            <a:r>
              <a:rPr lang="en-IN" b="1" dirty="0" smtClean="0">
                <a:solidFill>
                  <a:srgbClr val="002060"/>
                </a:solidFill>
              </a:rPr>
              <a:t>8982585147</a:t>
            </a:r>
          </a:p>
        </p:txBody>
      </p:sp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whether a value exists or not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get the Value from </a:t>
            </a:r>
            <a:r>
              <a:rPr lang="en-IN" b="1" dirty="0" err="1">
                <a:solidFill>
                  <a:srgbClr val="FF0000"/>
                </a:solidFill>
              </a:rPr>
              <a:t>HashMap</a:t>
            </a:r>
            <a:r>
              <a:rPr lang="en-IN" dirty="0"/>
              <a:t> object we </a:t>
            </a:r>
            <a:r>
              <a:rPr lang="en-IN" dirty="0" smtClean="0"/>
              <a:t>use the method: </a:t>
            </a:r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boolean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containsValue</a:t>
            </a:r>
            <a:r>
              <a:rPr lang="en-IN" b="1" dirty="0">
                <a:solidFill>
                  <a:srgbClr val="FF0000"/>
                </a:solidFill>
              </a:rPr>
              <a:t>(value)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method returns </a:t>
            </a:r>
            <a:r>
              <a:rPr lang="en-IN" b="1" dirty="0">
                <a:solidFill>
                  <a:srgbClr val="7030A0"/>
                </a:solidFill>
              </a:rPr>
              <a:t>true</a:t>
            </a:r>
            <a:r>
              <a:rPr lang="en-IN" dirty="0"/>
              <a:t> if list contains the specified Value otherwise returns </a:t>
            </a:r>
            <a:r>
              <a:rPr lang="en-IN" b="1" dirty="0">
                <a:solidFill>
                  <a:srgbClr val="7030A0"/>
                </a:solidFill>
              </a:rPr>
              <a:t>false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651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values are stored in Map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1.The keys in a Map have to be unique.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2.Each </a:t>
            </a:r>
            <a:r>
              <a:rPr lang="en-IN" b="1" dirty="0">
                <a:solidFill>
                  <a:srgbClr val="FF0000"/>
                </a:solidFill>
              </a:rPr>
              <a:t>key-value</a:t>
            </a:r>
            <a:r>
              <a:rPr lang="en-IN" dirty="0"/>
              <a:t> pair is saved in </a:t>
            </a:r>
            <a:r>
              <a:rPr lang="en-IN" dirty="0" smtClean="0"/>
              <a:t>the map is saved as an object of  type </a:t>
            </a:r>
            <a:r>
              <a:rPr lang="en-IN" b="1" dirty="0" smtClean="0">
                <a:solidFill>
                  <a:srgbClr val="0070C0"/>
                </a:solidFill>
              </a:rPr>
              <a:t>Entry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3.A </a:t>
            </a:r>
            <a:r>
              <a:rPr lang="en-IN" dirty="0"/>
              <a:t>set of these map entries can be obtained by calling a map's </a:t>
            </a:r>
            <a:r>
              <a:rPr lang="en-IN" b="1" dirty="0" err="1">
                <a:solidFill>
                  <a:srgbClr val="0070C0"/>
                </a:solidFill>
              </a:rPr>
              <a:t>entrySet</a:t>
            </a:r>
            <a:r>
              <a:rPr lang="en-IN" b="1" dirty="0">
                <a:solidFill>
                  <a:srgbClr val="0070C0"/>
                </a:solidFill>
              </a:rPr>
              <a:t>( ) </a:t>
            </a:r>
            <a:r>
              <a:rPr lang="en-IN" dirty="0"/>
              <a:t>method.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4.Iterating </a:t>
            </a:r>
            <a:r>
              <a:rPr lang="en-IN" dirty="0"/>
              <a:t>over a map is done by iterating over this set.</a:t>
            </a:r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 smtClean="0">
                <a:solidFill>
                  <a:srgbClr val="7030A0"/>
                </a:solidFill>
              </a:rPr>
              <a:t>.*;</a:t>
            </a: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public class </a:t>
            </a:r>
            <a:r>
              <a:rPr lang="en-IN" b="1" dirty="0" err="1" smtClean="0">
                <a:solidFill>
                  <a:srgbClr val="7030A0"/>
                </a:solidFill>
              </a:rPr>
              <a:t>HashMapDemo</a:t>
            </a:r>
            <a:r>
              <a:rPr lang="en-IN" b="1" dirty="0" smtClean="0">
                <a:solidFill>
                  <a:srgbClr val="7030A0"/>
                </a:solidFill>
              </a:rPr>
              <a:t>{</a:t>
            </a: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Arif</a:t>
            </a:r>
            <a:r>
              <a:rPr lang="en-IN" b="1" dirty="0" smtClean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Mohnish</a:t>
            </a:r>
            <a:r>
              <a:rPr lang="en-IN" b="1" dirty="0" smtClean="0">
                <a:solidFill>
                  <a:srgbClr val="7030A0"/>
                </a:solidFill>
              </a:rPr>
              <a:t>", 8962336876L);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</a:t>
            </a:r>
            <a:r>
              <a:rPr lang="en-IN" b="1" dirty="0" err="1">
                <a:solidFill>
                  <a:srgbClr val="7030A0"/>
                </a:solidFill>
              </a:rPr>
              <a:t>boolean</a:t>
            </a:r>
            <a:r>
              <a:rPr lang="en-IN" b="1" dirty="0">
                <a:solidFill>
                  <a:srgbClr val="7030A0"/>
                </a:solidFill>
              </a:rPr>
              <a:t> bool = </a:t>
            </a:r>
            <a:r>
              <a:rPr lang="en-IN" b="1" dirty="0" err="1" smtClean="0">
                <a:solidFill>
                  <a:srgbClr val="7030A0"/>
                </a:solidFill>
              </a:rPr>
              <a:t>teamSca.containsValue</a:t>
            </a:r>
            <a:r>
              <a:rPr lang="en-IN" b="1" dirty="0" smtClean="0">
                <a:solidFill>
                  <a:srgbClr val="7030A0"/>
                </a:solidFill>
              </a:rPr>
              <a:t>(“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");</a:t>
            </a: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(“Does 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is exists in </a:t>
            </a:r>
            <a:r>
              <a:rPr lang="en-IN" b="1" dirty="0" err="1">
                <a:solidFill>
                  <a:srgbClr val="7030A0"/>
                </a:solidFill>
              </a:rPr>
              <a:t>HashMap</a:t>
            </a:r>
            <a:r>
              <a:rPr lang="en-IN" b="1" dirty="0">
                <a:solidFill>
                  <a:srgbClr val="7030A0"/>
                </a:solidFill>
              </a:rPr>
              <a:t> : " + bool);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}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Does </a:t>
            </a:r>
            <a:r>
              <a:rPr lang="en-IN" b="1" dirty="0" err="1" smtClean="0">
                <a:solidFill>
                  <a:srgbClr val="002060"/>
                </a:solidFill>
              </a:rPr>
              <a:t>Sachin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>
                <a:solidFill>
                  <a:srgbClr val="002060"/>
                </a:solidFill>
              </a:rPr>
              <a:t>is exists in </a:t>
            </a:r>
            <a:r>
              <a:rPr lang="en-IN" b="1" dirty="0" err="1">
                <a:solidFill>
                  <a:srgbClr val="002060"/>
                </a:solidFill>
              </a:rPr>
              <a:t>HashMap</a:t>
            </a:r>
            <a:r>
              <a:rPr lang="en-IN" b="1" dirty="0">
                <a:solidFill>
                  <a:srgbClr val="002060"/>
                </a:solidFill>
              </a:rPr>
              <a:t> : true</a:t>
            </a:r>
          </a:p>
        </p:txBody>
      </p:sp>
    </p:spTree>
    <p:extLst>
      <p:ext uri="{BB962C8B-B14F-4D97-AF65-F5344CB8AC3E}">
        <p14:creationId xmlns="" xmlns:p14="http://schemas.microsoft.com/office/powerpoint/2010/main" val="20845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remove( ) and size(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get total number of elements in a </a:t>
            </a:r>
            <a:r>
              <a:rPr lang="en-US" b="1" dirty="0" err="1" smtClean="0">
                <a:solidFill>
                  <a:srgbClr val="FF0000"/>
                </a:solidFill>
              </a:rPr>
              <a:t>HashMap</a:t>
            </a:r>
            <a:r>
              <a:rPr lang="en-US" dirty="0" smtClean="0"/>
              <a:t> we use the method: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public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size()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remove a particular key from the </a:t>
            </a:r>
            <a:r>
              <a:rPr lang="en-US" b="1" dirty="0" err="1" smtClean="0">
                <a:solidFill>
                  <a:srgbClr val="FF0000"/>
                </a:solidFill>
              </a:rPr>
              <a:t>HashMap</a:t>
            </a:r>
            <a:r>
              <a:rPr lang="en-US" dirty="0" smtClean="0"/>
              <a:t> we use the method: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public Object remove(key)</a:t>
            </a:r>
          </a:p>
          <a:p>
            <a:pPr marL="0" indent="0">
              <a:buNone/>
            </a:pPr>
            <a:r>
              <a:rPr lang="en-US" dirty="0" smtClean="0"/>
              <a:t>This method removes the specified entry from the </a:t>
            </a:r>
            <a:r>
              <a:rPr lang="en-US" b="1" dirty="0" err="1" smtClean="0">
                <a:solidFill>
                  <a:srgbClr val="FF0000"/>
                </a:solidFill>
              </a:rPr>
              <a:t>HashMap</a:t>
            </a:r>
            <a:r>
              <a:rPr lang="en-US" dirty="0" smtClean="0"/>
              <a:t> whose key is passed as argument and returns the deleted value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525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public </a:t>
            </a: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 smtClean="0">
                <a:solidFill>
                  <a:srgbClr val="7030A0"/>
                </a:solidFill>
              </a:rPr>
              <a:t>HashMapDemo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Arif</a:t>
            </a:r>
            <a:r>
              <a:rPr lang="en-IN" b="1" dirty="0" smtClean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Mohnish</a:t>
            </a:r>
            <a:r>
              <a:rPr lang="en-IN" b="1" dirty="0" smtClean="0">
                <a:solidFill>
                  <a:srgbClr val="7030A0"/>
                </a:solidFill>
              </a:rPr>
              <a:t>", 8962336876L);</a:t>
            </a:r>
          </a:p>
          <a:p>
            <a:pPr marL="0" indent="0">
              <a:buNone/>
            </a:pPr>
            <a:r>
              <a:rPr lang="en-IN" b="1" dirty="0" smtClean="0"/>
              <a:t>	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("The size of </a:t>
            </a:r>
            <a:r>
              <a:rPr lang="en-IN" b="1" dirty="0" err="1">
                <a:solidFill>
                  <a:srgbClr val="7030A0"/>
                </a:solidFill>
              </a:rPr>
              <a:t>HashMap</a:t>
            </a:r>
            <a:r>
              <a:rPr lang="en-IN" b="1" dirty="0">
                <a:solidFill>
                  <a:srgbClr val="7030A0"/>
                </a:solidFill>
              </a:rPr>
              <a:t> is : " + </a:t>
            </a:r>
            <a:r>
              <a:rPr lang="en-IN" b="1" dirty="0" err="1">
                <a:solidFill>
                  <a:srgbClr val="7030A0"/>
                </a:solidFill>
              </a:rPr>
              <a:t>hm.size</a:t>
            </a:r>
            <a:r>
              <a:rPr lang="en-IN" b="1" dirty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smtClean="0">
                <a:solidFill>
                  <a:srgbClr val="7030A0"/>
                </a:solidFill>
              </a:rPr>
              <a:t>String </a:t>
            </a:r>
            <a:r>
              <a:rPr lang="en-IN" b="1" dirty="0" err="1" smtClean="0">
                <a:solidFill>
                  <a:srgbClr val="7030A0"/>
                </a:solidFill>
              </a:rPr>
              <a:t>str</a:t>
            </a:r>
            <a:r>
              <a:rPr lang="en-IN" b="1" dirty="0" smtClean="0">
                <a:solidFill>
                  <a:srgbClr val="7030A0"/>
                </a:solidFill>
              </a:rPr>
              <a:t>= </a:t>
            </a:r>
            <a:r>
              <a:rPr lang="en-IN" b="1" dirty="0" err="1">
                <a:solidFill>
                  <a:srgbClr val="7030A0"/>
                </a:solidFill>
              </a:rPr>
              <a:t>hm.remove</a:t>
            </a:r>
            <a:r>
              <a:rPr lang="en-IN" b="1" dirty="0" smtClean="0">
                <a:solidFill>
                  <a:srgbClr val="7030A0"/>
                </a:solidFill>
              </a:rPr>
              <a:t>(“</a:t>
            </a:r>
            <a:r>
              <a:rPr lang="en-IN" b="1" dirty="0" err="1" smtClean="0">
                <a:solidFill>
                  <a:srgbClr val="7030A0"/>
                </a:solidFill>
              </a:rPr>
              <a:t>Arif</a:t>
            </a:r>
            <a:r>
              <a:rPr lang="en-IN" b="1" dirty="0" smtClean="0">
                <a:solidFill>
                  <a:srgbClr val="7030A0"/>
                </a:solidFill>
              </a:rPr>
              <a:t>");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("The </a:t>
            </a:r>
            <a:r>
              <a:rPr lang="en-IN" b="1" dirty="0" smtClean="0">
                <a:solidFill>
                  <a:srgbClr val="7030A0"/>
                </a:solidFill>
              </a:rPr>
              <a:t>removed </a:t>
            </a:r>
            <a:r>
              <a:rPr lang="en-IN" b="1" dirty="0">
                <a:solidFill>
                  <a:srgbClr val="7030A0"/>
                </a:solidFill>
              </a:rPr>
              <a:t>key is : " + </a:t>
            </a:r>
            <a:r>
              <a:rPr lang="en-IN" b="1" dirty="0" err="1" smtClean="0">
                <a:solidFill>
                  <a:srgbClr val="7030A0"/>
                </a:solidFill>
              </a:rPr>
              <a:t>str</a:t>
            </a:r>
            <a:r>
              <a:rPr lang="en-IN" b="1" dirty="0" smtClean="0">
                <a:solidFill>
                  <a:srgbClr val="7030A0"/>
                </a:solidFill>
              </a:rPr>
              <a:t>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("The size of </a:t>
            </a:r>
            <a:r>
              <a:rPr lang="en-IN" b="1" dirty="0" err="1">
                <a:solidFill>
                  <a:srgbClr val="7030A0"/>
                </a:solidFill>
              </a:rPr>
              <a:t>HashMap</a:t>
            </a:r>
            <a:r>
              <a:rPr lang="en-IN" b="1" dirty="0">
                <a:solidFill>
                  <a:srgbClr val="7030A0"/>
                </a:solidFill>
              </a:rPr>
              <a:t> after alteration is : "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               + </a:t>
            </a:r>
            <a:r>
              <a:rPr lang="en-IN" b="1" dirty="0" err="1">
                <a:solidFill>
                  <a:srgbClr val="7030A0"/>
                </a:solidFill>
              </a:rPr>
              <a:t>hm.size</a:t>
            </a:r>
            <a:r>
              <a:rPr lang="en-IN" b="1" dirty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19227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The size of </a:t>
            </a:r>
            <a:r>
              <a:rPr lang="en-IN" b="1" dirty="0" err="1">
                <a:solidFill>
                  <a:srgbClr val="002060"/>
                </a:solidFill>
              </a:rPr>
              <a:t>HashMap</a:t>
            </a:r>
            <a:r>
              <a:rPr lang="en-IN" b="1" dirty="0">
                <a:solidFill>
                  <a:srgbClr val="002060"/>
                </a:solidFill>
              </a:rPr>
              <a:t> is : </a:t>
            </a:r>
            <a:r>
              <a:rPr lang="en-IN" b="1" dirty="0" smtClean="0">
                <a:solidFill>
                  <a:srgbClr val="002060"/>
                </a:solidFill>
              </a:rPr>
              <a:t>4</a:t>
            </a:r>
            <a:r>
              <a:rPr lang="en-IN" b="1" dirty="0">
                <a:solidFill>
                  <a:srgbClr val="002060"/>
                </a:solidFill>
              </a:rPr>
              <a:t>  </a:t>
            </a:r>
            <a:endParaRPr lang="en-IN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The removed </a:t>
            </a:r>
            <a:r>
              <a:rPr lang="en-IN" b="1" dirty="0">
                <a:solidFill>
                  <a:srgbClr val="002060"/>
                </a:solidFill>
              </a:rPr>
              <a:t>key is : </a:t>
            </a:r>
            <a:r>
              <a:rPr lang="en-IN" b="1" dirty="0" err="1" smtClean="0">
                <a:solidFill>
                  <a:srgbClr val="002060"/>
                </a:solidFill>
              </a:rPr>
              <a:t>Naman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The size of </a:t>
            </a:r>
            <a:r>
              <a:rPr lang="en-IN" b="1" dirty="0" err="1">
                <a:solidFill>
                  <a:srgbClr val="002060"/>
                </a:solidFill>
              </a:rPr>
              <a:t>HashMap</a:t>
            </a:r>
            <a:r>
              <a:rPr lang="en-IN" b="1" dirty="0">
                <a:solidFill>
                  <a:srgbClr val="002060"/>
                </a:solidFill>
              </a:rPr>
              <a:t> after alteration is : </a:t>
            </a:r>
            <a:r>
              <a:rPr lang="en-IN" b="1" dirty="0" smtClean="0">
                <a:solidFill>
                  <a:srgbClr val="002060"/>
                </a:solidFill>
              </a:rPr>
              <a:t>3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150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TreeMap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 err="1" smtClean="0">
                <a:solidFill>
                  <a:srgbClr val="FF0000"/>
                </a:solidFill>
              </a:rPr>
              <a:t>TreeMap</a:t>
            </a:r>
            <a:r>
              <a:rPr lang="en-IN" dirty="0" smtClean="0"/>
              <a:t> class implements </a:t>
            </a:r>
            <a:r>
              <a:rPr lang="en-IN" b="1" dirty="0" err="1" smtClean="0">
                <a:solidFill>
                  <a:srgbClr val="FF0000"/>
                </a:solidFill>
              </a:rPr>
              <a:t>NavigableMap</a:t>
            </a:r>
            <a:r>
              <a:rPr lang="en-IN" dirty="0" smtClean="0"/>
              <a:t> , </a:t>
            </a:r>
            <a:r>
              <a:rPr lang="en-IN" b="1" dirty="0" err="1" smtClean="0">
                <a:solidFill>
                  <a:srgbClr val="FF0000"/>
                </a:solidFill>
              </a:rPr>
              <a:t>SortedMap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FF0000"/>
                </a:solidFill>
              </a:rPr>
              <a:t>Map</a:t>
            </a:r>
            <a:r>
              <a:rPr lang="en-IN" dirty="0" smtClean="0"/>
              <a:t> interfaces.</a:t>
            </a:r>
          </a:p>
          <a:p>
            <a:endParaRPr lang="en-US" dirty="0" smtClean="0"/>
          </a:p>
        </p:txBody>
      </p:sp>
      <p:pic>
        <p:nvPicPr>
          <p:cNvPr id="4" name="Picture 3" descr="hash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429000"/>
            <a:ext cx="3571900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TreeMap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1.The </a:t>
            </a:r>
            <a:r>
              <a:rPr lang="en-IN" b="1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class implements the </a:t>
            </a:r>
            <a:r>
              <a:rPr lang="en-IN" b="1" dirty="0">
                <a:solidFill>
                  <a:srgbClr val="FF0000"/>
                </a:solidFill>
              </a:rPr>
              <a:t>Map</a:t>
            </a:r>
            <a:r>
              <a:rPr lang="en-IN" dirty="0"/>
              <a:t> interface by using a </a:t>
            </a:r>
            <a:r>
              <a:rPr lang="en-IN" dirty="0" smtClean="0"/>
              <a:t>tree.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dirty="0"/>
              <a:t>A </a:t>
            </a:r>
            <a:r>
              <a:rPr lang="en-IN" b="1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provides an efficient means of storing key/value pairs in </a:t>
            </a:r>
            <a:r>
              <a:rPr lang="en-IN" b="1" dirty="0">
                <a:solidFill>
                  <a:srgbClr val="C00000"/>
                </a:solidFill>
              </a:rPr>
              <a:t>sorted </a:t>
            </a:r>
            <a:r>
              <a:rPr lang="en-IN" b="1" dirty="0" smtClean="0">
                <a:solidFill>
                  <a:srgbClr val="C00000"/>
                </a:solidFill>
              </a:rPr>
              <a:t>order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 Doesn’t store duplicates </a:t>
            </a:r>
          </a:p>
        </p:txBody>
      </p:sp>
    </p:spTree>
    <p:extLst>
      <p:ext uri="{BB962C8B-B14F-4D97-AF65-F5344CB8AC3E}">
        <p14:creationId xmlns="" xmlns:p14="http://schemas.microsoft.com/office/powerpoint/2010/main" val="232756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TreeMapDemo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TreeMap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TreeMap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Arif</a:t>
            </a:r>
            <a:r>
              <a:rPr lang="en-IN" b="1" dirty="0" smtClean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Mohnish</a:t>
            </a:r>
            <a:r>
              <a:rPr lang="en-IN" b="1" dirty="0" smtClean="0">
                <a:solidFill>
                  <a:srgbClr val="7030A0"/>
                </a:solidFill>
              </a:rPr>
              <a:t>", 8962336876L);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teamSca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036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{</a:t>
            </a:r>
            <a:r>
              <a:rPr lang="en-IN" b="1" dirty="0" err="1" smtClean="0">
                <a:solidFill>
                  <a:srgbClr val="002060"/>
                </a:solidFill>
              </a:rPr>
              <a:t>Aftaab</a:t>
            </a:r>
            <a:r>
              <a:rPr lang="en-IN" b="1" dirty="0" smtClean="0">
                <a:solidFill>
                  <a:srgbClr val="002060"/>
                </a:solidFill>
              </a:rPr>
              <a:t>=7992202926, </a:t>
            </a:r>
            <a:r>
              <a:rPr lang="en-IN" b="1" dirty="0" err="1" smtClean="0">
                <a:solidFill>
                  <a:srgbClr val="002060"/>
                </a:solidFill>
              </a:rPr>
              <a:t>Arif</a:t>
            </a:r>
            <a:r>
              <a:rPr lang="en-IN" b="1" dirty="0" smtClean="0">
                <a:solidFill>
                  <a:srgbClr val="002060"/>
                </a:solidFill>
              </a:rPr>
              <a:t>=</a:t>
            </a:r>
            <a:r>
              <a:rPr lang="en-IN" b="1" dirty="0" smtClean="0">
                <a:solidFill>
                  <a:srgbClr val="7030A0"/>
                </a:solidFill>
              </a:rPr>
              <a:t>8</a:t>
            </a:r>
            <a:r>
              <a:rPr lang="en-IN" b="1" dirty="0" smtClean="0">
                <a:solidFill>
                  <a:srgbClr val="002060"/>
                </a:solidFill>
              </a:rPr>
              <a:t>982585147, </a:t>
            </a:r>
            <a:r>
              <a:rPr lang="en-IN" b="1" dirty="0" err="1" smtClean="0">
                <a:solidFill>
                  <a:srgbClr val="002060"/>
                </a:solidFill>
              </a:rPr>
              <a:t>Mohnish</a:t>
            </a:r>
            <a:r>
              <a:rPr lang="en-IN" b="1" dirty="0" smtClean="0">
                <a:solidFill>
                  <a:srgbClr val="002060"/>
                </a:solidFill>
              </a:rPr>
              <a:t>=8962336876, </a:t>
            </a:r>
            <a:r>
              <a:rPr lang="en-IN" b="1" dirty="0" err="1" smtClean="0">
                <a:solidFill>
                  <a:srgbClr val="002060"/>
                </a:solidFill>
              </a:rPr>
              <a:t>Sachin</a:t>
            </a:r>
            <a:r>
              <a:rPr lang="en-IN" b="1" dirty="0" smtClean="0">
                <a:solidFill>
                  <a:srgbClr val="002060"/>
                </a:solidFill>
              </a:rPr>
              <a:t>=9826086245}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9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TreeMapDemo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TreeMap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TreeMap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Arif</a:t>
            </a:r>
            <a:r>
              <a:rPr lang="en-IN" b="1" dirty="0" smtClean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Mohnish</a:t>
            </a:r>
            <a:r>
              <a:rPr lang="en-IN" b="1" dirty="0" smtClean="0">
                <a:solidFill>
                  <a:srgbClr val="7030A0"/>
                </a:solidFill>
              </a:rPr>
              <a:t>", 8962336876L);</a:t>
            </a:r>
          </a:p>
        </p:txBody>
      </p:sp>
    </p:spTree>
    <p:extLst>
      <p:ext uri="{BB962C8B-B14F-4D97-AF65-F5344CB8AC3E}">
        <p14:creationId xmlns="" xmlns:p14="http://schemas.microsoft.com/office/powerpoint/2010/main" val="14036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Set e=</a:t>
            </a:r>
            <a:r>
              <a:rPr lang="en-IN" b="1" dirty="0" err="1" smtClean="0">
                <a:solidFill>
                  <a:srgbClr val="7030A0"/>
                </a:solidFill>
              </a:rPr>
              <a:t>teamSca.entrySet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Iterator</a:t>
            </a:r>
            <a:r>
              <a:rPr lang="en-IN" b="1" dirty="0" smtClean="0">
                <a:solidFill>
                  <a:srgbClr val="7030A0"/>
                </a:solidFill>
              </a:rPr>
              <a:t>  it=</a:t>
            </a:r>
            <a:r>
              <a:rPr lang="en-IN" b="1" dirty="0" err="1" smtClean="0">
                <a:solidFill>
                  <a:srgbClr val="7030A0"/>
                </a:solidFill>
              </a:rPr>
              <a:t>e.iterator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while(</a:t>
            </a:r>
            <a:r>
              <a:rPr lang="en-IN" b="1" dirty="0" err="1" smtClean="0">
                <a:solidFill>
                  <a:srgbClr val="7030A0"/>
                </a:solidFill>
              </a:rPr>
              <a:t>it.hasNext</a:t>
            </a:r>
            <a:r>
              <a:rPr lang="en-IN" b="1" dirty="0" smtClean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Entry et=(</a:t>
            </a:r>
            <a:r>
              <a:rPr lang="en-IN" b="1" dirty="0" err="1" smtClean="0">
                <a:solidFill>
                  <a:srgbClr val="7030A0"/>
                </a:solidFill>
              </a:rPr>
              <a:t>Map.Entry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  <a:r>
              <a:rPr lang="en-IN" b="1" dirty="0" err="1" smtClean="0">
                <a:solidFill>
                  <a:srgbClr val="7030A0"/>
                </a:solidFill>
              </a:rPr>
              <a:t>it.next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et.getKey</a:t>
            </a:r>
            <a:r>
              <a:rPr lang="en-IN" b="1" dirty="0" smtClean="0">
                <a:solidFill>
                  <a:srgbClr val="7030A0"/>
                </a:solidFill>
              </a:rPr>
              <a:t>()+","+</a:t>
            </a:r>
            <a:r>
              <a:rPr lang="en-IN" b="1" dirty="0" err="1" smtClean="0">
                <a:solidFill>
                  <a:srgbClr val="7030A0"/>
                </a:solidFill>
              </a:rPr>
              <a:t>et.getValue</a:t>
            </a:r>
            <a:r>
              <a:rPr lang="en-IN" b="1" dirty="0" smtClean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31339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put(Object k, Object v)</a:t>
            </a:r>
          </a:p>
          <a:p>
            <a:pPr>
              <a:buNone/>
            </a:pPr>
            <a:r>
              <a:rPr lang="en-IN" b="1" dirty="0" smtClean="0"/>
              <a:t>  </a:t>
            </a:r>
          </a:p>
          <a:p>
            <a:pPr marL="457200" indent="-457200">
              <a:buAutoNum type="arabicPeriod"/>
            </a:pPr>
            <a:r>
              <a:rPr lang="en-IN" dirty="0" smtClean="0"/>
              <a:t>Puts an entry in the invoking map, overwriting any previous value associated with the key. 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The key and value are</a:t>
            </a:r>
            <a:r>
              <a:rPr lang="en-IN" b="1" dirty="0" smtClean="0">
                <a:solidFill>
                  <a:srgbClr val="FF0000"/>
                </a:solidFill>
              </a:rPr>
              <a:t> k </a:t>
            </a:r>
            <a:r>
              <a:rPr lang="en-IN" dirty="0" smtClean="0"/>
              <a:t>and</a:t>
            </a:r>
            <a:r>
              <a:rPr lang="en-IN" b="1" dirty="0" smtClean="0">
                <a:solidFill>
                  <a:srgbClr val="FF0000"/>
                </a:solidFill>
              </a:rPr>
              <a:t> v</a:t>
            </a:r>
            <a:r>
              <a:rPr lang="en-IN" dirty="0" smtClean="0"/>
              <a:t>, respectively.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</a:t>
            </a:r>
            <a:r>
              <a:rPr lang="en-IN" dirty="0" err="1" smtClean="0"/>
              <a:t>eturns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null</a:t>
            </a:r>
            <a:r>
              <a:rPr lang="en-IN" dirty="0" smtClean="0"/>
              <a:t> if the key did not already exist , otherwise it </a:t>
            </a:r>
            <a:r>
              <a:rPr lang="en-IN" b="1" dirty="0" smtClean="0">
                <a:solidFill>
                  <a:srgbClr val="C00000"/>
                </a:solidFill>
              </a:rPr>
              <a:t>returns the previous value </a:t>
            </a:r>
            <a:r>
              <a:rPr lang="en-IN" dirty="0" smtClean="0"/>
              <a:t>linked to the key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Aftaab,7992202926,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Arif,8982585147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Mohnish,8962336876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Sachin,9826086245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9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A Bank maintains bank account of it’s users in the </a:t>
            </a:r>
          </a:p>
          <a:p>
            <a:pPr marL="457200" indent="-457200">
              <a:buNone/>
            </a:pPr>
            <a:r>
              <a:rPr lang="en-US" dirty="0" smtClean="0"/>
              <a:t>database. When you visit the bank and tell your account </a:t>
            </a:r>
          </a:p>
          <a:p>
            <a:pPr marL="457200" indent="-457200">
              <a:buNone/>
            </a:pPr>
            <a:r>
              <a:rPr lang="en-US" dirty="0" smtClean="0"/>
              <a:t>number to the teller , he fetches your account details.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collection and maintain bank accounts in that.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There should be a single entry for one account number</a:t>
            </a:r>
          </a:p>
          <a:p>
            <a:pPr marL="457200" indent="-457200">
              <a:buAutoNum type="arabicPeriod"/>
            </a:pPr>
            <a:endParaRPr lang="en-US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We should be able to fetch the account details when an account number is supplied to the collection.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None/>
            </a:pPr>
            <a:r>
              <a:rPr lang="en-US" dirty="0" smtClean="0"/>
              <a:t>The program should have 3 classes: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Account</a:t>
            </a:r>
            <a:r>
              <a:rPr lang="en-US" dirty="0" smtClean="0"/>
              <a:t> : should contain 3 data members called </a:t>
            </a:r>
            <a:r>
              <a:rPr lang="en-US" b="1" dirty="0" err="1" smtClean="0">
                <a:solidFill>
                  <a:srgbClr val="C00000"/>
                </a:solidFill>
              </a:rPr>
              <a:t>accountNumber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name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balance</a:t>
            </a:r>
            <a:r>
              <a:rPr lang="en-US" dirty="0" smtClean="0"/>
              <a:t> . Also provide appropriate constructor and </a:t>
            </a:r>
            <a:r>
              <a:rPr lang="en-US" b="1" dirty="0" smtClean="0">
                <a:solidFill>
                  <a:srgbClr val="C00000"/>
                </a:solidFill>
              </a:rPr>
              <a:t>other important methods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Bank</a:t>
            </a:r>
            <a:r>
              <a:rPr lang="en-US" dirty="0" smtClean="0"/>
              <a:t>:  should contain a </a:t>
            </a:r>
            <a:r>
              <a:rPr lang="en-US" b="1" smtClean="0">
                <a:solidFill>
                  <a:srgbClr val="FF0000"/>
                </a:solidFill>
              </a:rPr>
              <a:t>HashMap</a:t>
            </a:r>
            <a:r>
              <a:rPr lang="en-US" smtClean="0"/>
              <a:t>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FF0000"/>
                </a:solidFill>
              </a:rPr>
              <a:t>Account</a:t>
            </a:r>
            <a:r>
              <a:rPr lang="en-US" dirty="0" smtClean="0"/>
              <a:t> . Also provide 5 methods called :</a:t>
            </a:r>
          </a:p>
          <a:p>
            <a:pPr marL="731520" lvl="1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addAccount</a:t>
            </a:r>
            <a:r>
              <a:rPr lang="en-US" b="1" dirty="0" smtClean="0">
                <a:solidFill>
                  <a:srgbClr val="FF0000"/>
                </a:solidFill>
              </a:rPr>
              <a:t>( )</a:t>
            </a:r>
          </a:p>
          <a:p>
            <a:pPr marL="731520" lvl="1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getAccount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</a:p>
          <a:p>
            <a:pPr marL="731520" lvl="1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removeAccount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 marL="731520" lvl="1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getCount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</a:p>
          <a:p>
            <a:pPr marL="731520" lvl="1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getAllAccounts</a:t>
            </a:r>
            <a:r>
              <a:rPr lang="en-US" b="1" dirty="0" smtClean="0">
                <a:solidFill>
                  <a:srgbClr val="FF000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UseBank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This will be our </a:t>
            </a:r>
            <a:r>
              <a:rPr lang="en-US" b="1" dirty="0" smtClean="0">
                <a:solidFill>
                  <a:srgbClr val="C00000"/>
                </a:solidFill>
              </a:rPr>
              <a:t>driver class </a:t>
            </a:r>
            <a:r>
              <a:rPr lang="en-US" dirty="0" smtClean="0"/>
              <a:t>. It will contain code to do the following:</a:t>
            </a:r>
          </a:p>
          <a:p>
            <a:pPr marL="731520" lvl="1" indent="-457200">
              <a:buAutoNum type="arabicPeriod"/>
            </a:pPr>
            <a:r>
              <a:rPr lang="en-US" dirty="0" smtClean="0"/>
              <a:t>Create 4 </a:t>
            </a:r>
            <a:r>
              <a:rPr lang="en-US" b="1" dirty="0" smtClean="0">
                <a:solidFill>
                  <a:srgbClr val="FF0000"/>
                </a:solidFill>
              </a:rPr>
              <a:t>Account</a:t>
            </a:r>
            <a:r>
              <a:rPr lang="en-US" dirty="0" smtClean="0"/>
              <a:t> objects and add them to the </a:t>
            </a:r>
            <a:r>
              <a:rPr lang="en-US" b="1" dirty="0" smtClean="0">
                <a:solidFill>
                  <a:srgbClr val="FF0000"/>
                </a:solidFill>
              </a:rPr>
              <a:t>Bank</a:t>
            </a:r>
            <a:r>
              <a:rPr lang="en-US" dirty="0" smtClean="0"/>
              <a:t> .</a:t>
            </a:r>
          </a:p>
          <a:p>
            <a:pPr marL="731520" lvl="1" indent="-457200">
              <a:buAutoNum type="arabicPeriod"/>
            </a:pPr>
            <a:r>
              <a:rPr lang="en-US" dirty="0" smtClean="0"/>
              <a:t>Display their details.</a:t>
            </a:r>
          </a:p>
          <a:p>
            <a:pPr marL="731520" lvl="1" indent="-457200">
              <a:buAutoNum type="arabicPeriod"/>
            </a:pPr>
            <a:r>
              <a:rPr lang="en-US" dirty="0" smtClean="0"/>
              <a:t>Now fetch the details of a particular account by passing it’s account number</a:t>
            </a:r>
          </a:p>
          <a:p>
            <a:pPr marL="731520" lvl="1" indent="-457200">
              <a:buAutoNum type="arabicPeriod"/>
            </a:pPr>
            <a:r>
              <a:rPr lang="en-US" dirty="0" smtClean="0"/>
              <a:t>Remove an account by passing it’s account number</a:t>
            </a:r>
          </a:p>
          <a:p>
            <a:pPr marL="731520" lvl="1" indent="-457200">
              <a:buAutoNum type="arabicPeriod"/>
            </a:pPr>
            <a:r>
              <a:rPr lang="en-US" dirty="0" smtClean="0"/>
              <a:t>Display total number of  Accounts</a:t>
            </a:r>
          </a:p>
        </p:txBody>
      </p:sp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Make changes in the Bank Application so that whenever we </a:t>
            </a:r>
          </a:p>
          <a:p>
            <a:pPr marL="457200" indent="-457200">
              <a:buNone/>
            </a:pPr>
            <a:r>
              <a:rPr lang="en-US" dirty="0" smtClean="0"/>
              <a:t>display the records , they always get displayed in sorted </a:t>
            </a:r>
          </a:p>
          <a:p>
            <a:pPr marL="457200" indent="-457200">
              <a:buNone/>
            </a:pPr>
            <a:r>
              <a:rPr lang="en-US" dirty="0" smtClean="0"/>
              <a:t>order of account id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v/s </a:t>
            </a:r>
            <a:r>
              <a:rPr lang="en-US" dirty="0" err="1" smtClean="0"/>
              <a:t>TreeMap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dirty="0" err="1" smtClean="0">
                <a:solidFill>
                  <a:srgbClr val="FF0000"/>
                </a:solidFill>
              </a:rPr>
              <a:t>HashMap</a:t>
            </a:r>
            <a:r>
              <a:rPr lang="en-IN" dirty="0" smtClean="0"/>
              <a:t> </a:t>
            </a:r>
            <a:r>
              <a:rPr lang="en-IN" dirty="0"/>
              <a:t>is useful when we need to access the map without </a:t>
            </a:r>
            <a:r>
              <a:rPr lang="en-IN" dirty="0" smtClean="0"/>
              <a:t>considering </a:t>
            </a:r>
            <a:r>
              <a:rPr lang="en-IN" dirty="0"/>
              <a:t>how they are added to the map (means, unordered lookup of values using their keys). </a:t>
            </a:r>
            <a:endParaRPr lang="en-IN" dirty="0" smtClean="0"/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err="1" smtClean="0">
                <a:solidFill>
                  <a:srgbClr val="FF0000"/>
                </a:solidFill>
              </a:rPr>
              <a:t>HashMap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doesn’t allow duplicated entries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err="1" smtClean="0">
                <a:solidFill>
                  <a:srgbClr val="FF0000"/>
                </a:solidFill>
              </a:rPr>
              <a:t>TreeMap</a:t>
            </a:r>
            <a:r>
              <a:rPr lang="en-IN" dirty="0" smtClean="0"/>
              <a:t> stores the elements in </a:t>
            </a:r>
            <a:r>
              <a:rPr lang="en-IN" dirty="0"/>
              <a:t>a tree. </a:t>
            </a:r>
            <a:endParaRPr lang="en-IN" dirty="0" smtClean="0"/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err="1" smtClean="0">
                <a:solidFill>
                  <a:srgbClr val="FF0000"/>
                </a:solidFill>
              </a:rPr>
              <a:t>TreeMap</a:t>
            </a:r>
            <a:r>
              <a:rPr lang="en-IN" dirty="0" smtClean="0"/>
              <a:t> </a:t>
            </a:r>
            <a:r>
              <a:rPr lang="en-IN" dirty="0"/>
              <a:t>allows us to retrieve the elements in some sorted order 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So </a:t>
            </a:r>
            <a:r>
              <a:rPr lang="en-IN" dirty="0"/>
              <a:t>we can say that </a:t>
            </a:r>
            <a:r>
              <a:rPr lang="en-IN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is slower than </a:t>
            </a:r>
            <a:r>
              <a:rPr lang="en-IN" dirty="0" err="1">
                <a:solidFill>
                  <a:srgbClr val="FF0000"/>
                </a:solidFill>
              </a:rPr>
              <a:t>HashMap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64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get(Object k)</a:t>
            </a:r>
          </a:p>
          <a:p>
            <a:pPr>
              <a:buNone/>
            </a:pPr>
            <a:r>
              <a:rPr lang="en-IN" b="1" dirty="0" smtClean="0"/>
              <a:t>  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  </a:t>
            </a:r>
          </a:p>
          <a:p>
            <a:pPr marL="457200" indent="-457200">
              <a:buAutoNum type="arabicPeriod"/>
            </a:pPr>
            <a:r>
              <a:rPr lang="en-IN" dirty="0" smtClean="0"/>
              <a:t>Returns the value associated with the key </a:t>
            </a:r>
            <a:r>
              <a:rPr lang="en-IN" b="1" dirty="0" smtClean="0">
                <a:solidFill>
                  <a:srgbClr val="FF0000"/>
                </a:solidFill>
              </a:rPr>
              <a:t>k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If the key is not found , it returns </a:t>
            </a:r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void clear( )</a:t>
            </a:r>
          </a:p>
          <a:p>
            <a:pPr>
              <a:buNone/>
            </a:pPr>
            <a:r>
              <a:rPr lang="en-IN" b="1" dirty="0" smtClean="0"/>
              <a:t>   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  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  </a:t>
            </a:r>
          </a:p>
          <a:p>
            <a:pPr marL="457200" indent="-457200">
              <a:buAutoNum type="arabicPeriod"/>
            </a:pPr>
            <a:r>
              <a:rPr lang="en-IN" dirty="0" smtClean="0"/>
              <a:t>Removes all key/value pairs from the invoking map.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0070C0"/>
                </a:solidFill>
              </a:rPr>
              <a:t>boolean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containsKey</a:t>
            </a:r>
            <a:r>
              <a:rPr lang="en-IN" b="1" dirty="0" smtClean="0">
                <a:solidFill>
                  <a:srgbClr val="0070C0"/>
                </a:solidFill>
              </a:rPr>
              <a:t>(Object k)</a:t>
            </a:r>
          </a:p>
          <a:p>
            <a:pPr marL="457200" indent="-457200">
              <a:buAutoNum type="arabicPeriod"/>
            </a:pPr>
            <a:r>
              <a:rPr lang="en-IN" dirty="0" smtClean="0"/>
              <a:t>Returns true if the invoking map contains</a:t>
            </a:r>
            <a:r>
              <a:rPr lang="en-IN" b="1" dirty="0" smtClean="0">
                <a:solidFill>
                  <a:srgbClr val="FF0000"/>
                </a:solidFill>
              </a:rPr>
              <a:t> k </a:t>
            </a:r>
            <a:r>
              <a:rPr lang="en-IN" dirty="0" smtClean="0"/>
              <a:t>as a key. </a:t>
            </a:r>
          </a:p>
          <a:p>
            <a:pPr marL="457200" indent="-457200">
              <a:buAutoNum type="arabicPeriod"/>
            </a:pPr>
            <a:r>
              <a:rPr lang="en-US" dirty="0" smtClean="0"/>
              <a:t>O</a:t>
            </a:r>
            <a:r>
              <a:rPr lang="en-IN" dirty="0" err="1" smtClean="0"/>
              <a:t>therwise</a:t>
            </a:r>
            <a:r>
              <a:rPr lang="en-IN" dirty="0" smtClean="0"/>
              <a:t>, returns false.</a:t>
            </a:r>
          </a:p>
          <a:p>
            <a:endParaRPr lang="en-IN" b="1" dirty="0" smtClean="0"/>
          </a:p>
          <a:p>
            <a:r>
              <a:rPr lang="en-IN" b="1" dirty="0" err="1" smtClean="0">
                <a:solidFill>
                  <a:srgbClr val="0070C0"/>
                </a:solidFill>
              </a:rPr>
              <a:t>boolean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containsValue</a:t>
            </a:r>
            <a:r>
              <a:rPr lang="en-IN" b="1" dirty="0" smtClean="0">
                <a:solidFill>
                  <a:srgbClr val="0070C0"/>
                </a:solidFill>
              </a:rPr>
              <a:t>(Object v)</a:t>
            </a:r>
          </a:p>
          <a:p>
            <a:pPr marL="457200" indent="-457200">
              <a:buAutoNum type="arabicPeriod"/>
            </a:pPr>
            <a:r>
              <a:rPr lang="en-IN" dirty="0" smtClean="0"/>
              <a:t>Returns true if the map contains </a:t>
            </a:r>
            <a:r>
              <a:rPr lang="en-IN" b="1" dirty="0" smtClean="0">
                <a:solidFill>
                  <a:srgbClr val="FF0000"/>
                </a:solidFill>
              </a:rPr>
              <a:t>v</a:t>
            </a:r>
            <a:r>
              <a:rPr lang="en-IN" dirty="0" smtClean="0"/>
              <a:t> as a value. </a:t>
            </a:r>
          </a:p>
          <a:p>
            <a:pPr marL="457200" indent="-457200">
              <a:buAutoNum type="arabicPeriod"/>
            </a:pPr>
            <a:r>
              <a:rPr lang="en-US" dirty="0" smtClean="0"/>
              <a:t>O</a:t>
            </a:r>
            <a:r>
              <a:rPr lang="en-IN" dirty="0" err="1" smtClean="0"/>
              <a:t>therwise</a:t>
            </a:r>
            <a:r>
              <a:rPr lang="en-IN" dirty="0" smtClean="0"/>
              <a:t>, returns false</a:t>
            </a:r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0070C0"/>
                </a:solidFill>
              </a:rPr>
              <a:t>boolean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isEmpty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r>
              <a:rPr lang="en-IN" b="1" dirty="0" smtClean="0"/>
              <a:t>  </a:t>
            </a: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</a:t>
            </a:r>
            <a:r>
              <a:rPr lang="en-IN" b="1" dirty="0" smtClean="0">
                <a:solidFill>
                  <a:srgbClr val="FF0000"/>
                </a:solidFill>
              </a:rPr>
              <a:t>true</a:t>
            </a:r>
            <a:r>
              <a:rPr lang="en-IN" dirty="0" smtClean="0"/>
              <a:t> if the invoking map is empty.</a:t>
            </a:r>
          </a:p>
          <a:p>
            <a:pPr marL="457200" indent="-457200">
              <a:buAutoNum type="arabicPeriod"/>
            </a:pPr>
            <a:r>
              <a:rPr lang="en-IN" dirty="0" smtClean="0"/>
              <a:t> Otherwise, returns </a:t>
            </a:r>
            <a:r>
              <a:rPr lang="en-IN" b="1" dirty="0" smtClean="0">
                <a:solidFill>
                  <a:srgbClr val="FF0000"/>
                </a:solidFill>
              </a:rPr>
              <a:t>false</a:t>
            </a:r>
            <a:r>
              <a:rPr lang="en-IN" dirty="0" smtClean="0"/>
              <a:t>. </a:t>
            </a:r>
            <a:endParaRPr lang="en-IN" b="1" dirty="0" smtClean="0"/>
          </a:p>
          <a:p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err="1" smtClean="0">
                <a:solidFill>
                  <a:srgbClr val="0070C0"/>
                </a:solidFill>
              </a:rPr>
              <a:t>int</a:t>
            </a:r>
            <a:r>
              <a:rPr lang="en-IN" b="1" dirty="0" smtClean="0">
                <a:solidFill>
                  <a:srgbClr val="0070C0"/>
                </a:solidFill>
              </a:rPr>
              <a:t> size( )</a:t>
            </a:r>
          </a:p>
          <a:p>
            <a:pPr>
              <a:buNone/>
            </a:pPr>
            <a:r>
              <a:rPr lang="en-IN" b="1" dirty="0" smtClean="0"/>
              <a:t>  </a:t>
            </a: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the number of key/value pairs in the map. </a:t>
            </a:r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remove(Object k)</a:t>
            </a:r>
          </a:p>
          <a:p>
            <a:pPr>
              <a:buNone/>
            </a:pPr>
            <a:r>
              <a:rPr lang="en-IN" b="1" dirty="0" smtClean="0"/>
              <a:t>  </a:t>
            </a:r>
          </a:p>
          <a:p>
            <a:pPr marL="457200" indent="-457200">
              <a:buAutoNum type="arabicPeriod"/>
            </a:pPr>
            <a:r>
              <a:rPr lang="en-IN" dirty="0" smtClean="0"/>
              <a:t>Removes the entry whose key equals </a:t>
            </a:r>
            <a:r>
              <a:rPr lang="en-IN" b="1" dirty="0" smtClean="0">
                <a:solidFill>
                  <a:srgbClr val="FF0000"/>
                </a:solidFill>
              </a:rPr>
              <a:t>k</a:t>
            </a:r>
            <a:endParaRPr lang="en-IN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the previous value associated with the specified key,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Otherwise </a:t>
            </a:r>
            <a:r>
              <a:rPr lang="en-IN" dirty="0" smtClean="0"/>
              <a:t>it returns  </a:t>
            </a:r>
            <a:r>
              <a:rPr lang="en-IN" b="1" dirty="0" smtClean="0">
                <a:solidFill>
                  <a:srgbClr val="FF0000"/>
                </a:solidFill>
              </a:rPr>
              <a:t>null</a:t>
            </a:r>
            <a:r>
              <a:rPr lang="en-IN" dirty="0" smtClean="0"/>
              <a:t> if there was no mapping for the key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2482</TotalTime>
  <Words>1502</Words>
  <Application>Microsoft Office PowerPoint</Application>
  <PresentationFormat>On-screen Show (4:3)</PresentationFormat>
  <Paragraphs>377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Clarity</vt:lpstr>
      <vt:lpstr>COLLECTIONS</vt:lpstr>
      <vt:lpstr>The Map Interface</vt:lpstr>
      <vt:lpstr>How values are stored in Map ?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Entry</vt:lpstr>
      <vt:lpstr>Important Methods Of Entry</vt:lpstr>
      <vt:lpstr>Important Methods Of Entry</vt:lpstr>
      <vt:lpstr>Implementation Classes</vt:lpstr>
      <vt:lpstr>The HashMap class</vt:lpstr>
      <vt:lpstr>The HashMap class</vt:lpstr>
      <vt:lpstr>The HashMap Constructors</vt:lpstr>
      <vt:lpstr>The HashMap Constructors</vt:lpstr>
      <vt:lpstr>Exercise 9</vt:lpstr>
      <vt:lpstr>Adding Data In HashMap</vt:lpstr>
      <vt:lpstr>Retrieving Data From HashMap</vt:lpstr>
      <vt:lpstr>Retrieving All Values Together</vt:lpstr>
      <vt:lpstr>Retrieving Only The Keys</vt:lpstr>
      <vt:lpstr>Retrieving Only The Values</vt:lpstr>
      <vt:lpstr>Retrieving Key-Value Pairs</vt:lpstr>
      <vt:lpstr>Retrieving Key-Value Pairs</vt:lpstr>
      <vt:lpstr>Checking whether a value exists or not</vt:lpstr>
      <vt:lpstr>Program</vt:lpstr>
      <vt:lpstr>Using remove( ) and size( )</vt:lpstr>
      <vt:lpstr>Slide 32</vt:lpstr>
      <vt:lpstr>Output</vt:lpstr>
      <vt:lpstr>The TreeMap class</vt:lpstr>
      <vt:lpstr>The TreeMap class</vt:lpstr>
      <vt:lpstr>Example</vt:lpstr>
      <vt:lpstr>Output</vt:lpstr>
      <vt:lpstr>Example</vt:lpstr>
      <vt:lpstr>Slide 39</vt:lpstr>
      <vt:lpstr>Output</vt:lpstr>
      <vt:lpstr>Exercise 10</vt:lpstr>
      <vt:lpstr>Slide 42</vt:lpstr>
      <vt:lpstr>Exercise 11</vt:lpstr>
      <vt:lpstr>HashMap v/s TreeMap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201</cp:revision>
  <dcterms:created xsi:type="dcterms:W3CDTF">2012-06-21T20:06:10Z</dcterms:created>
  <dcterms:modified xsi:type="dcterms:W3CDTF">2020-06-05T06:56:09Z</dcterms:modified>
</cp:coreProperties>
</file>